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654" autoAdjust="0"/>
  </p:normalViewPr>
  <p:slideViewPr>
    <p:cSldViewPr>
      <p:cViewPr varScale="1">
        <p:scale>
          <a:sx n="64" d="100"/>
          <a:sy n="64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49EFBB2-5DA7-4024-84B4-59E11B569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CE67CB3-1FF7-4CEF-A83F-10F3D0988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180701-809B-43C8-AE39-23830551B303}" type="slidenum">
              <a:rPr lang="en-US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156A0D-8721-48C7-B83D-B2DC4F8F81B4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403B3-7B55-497C-8539-D2B25CA7EA84}" type="slidenum">
              <a:rPr lang="en-US">
                <a:latin typeface="Arial" pitchFamily="34" charset="0"/>
              </a:rPr>
              <a:pPr/>
              <a:t>3</a:t>
            </a:fld>
            <a:endParaRPr lang="en-US">
              <a:latin typeface="Arial" pitchFamily="34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38DF7-4557-492A-A620-4C1C2CE0D536}" type="slidenum">
              <a:rPr lang="en-US">
                <a:latin typeface="Arial" pitchFamily="34" charset="0"/>
              </a:rPr>
              <a:pPr/>
              <a:t>4</a:t>
            </a:fld>
            <a:endParaRPr lang="en-US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D0455B-D302-4536-8614-81047CF6162B}" type="slidenum">
              <a:rPr lang="en-US">
                <a:latin typeface="Arial" pitchFamily="34" charset="0"/>
              </a:rPr>
              <a:pPr/>
              <a:t>5</a:t>
            </a:fld>
            <a:endParaRPr lang="en-US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6CBFF9A-8F87-468E-9D5A-B4A1E1A4B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5D999-0E6E-420E-AB42-2FD0C68116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B117D-2929-43A7-BE82-B76672E1B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CBEE4-F5CD-41D8-B809-0C7996FEE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FADE9-1714-4C58-B18C-D8F36D7DF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671FA-01CB-43A2-9B4A-9AF296F60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A8B63-B4A9-4253-8DC9-7E76C408D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F88B1-C48D-44C5-88CF-47A5F0C24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3AD67-B09C-4578-B57D-50DC70AA5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2D8DE-99B7-46F2-AC12-C3DD27E00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91F32-082F-4F9E-AA29-7913F10E2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8B26E-6092-4EE6-A9AA-254A43FAF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fld id="{F740C8B5-40FB-4255-93C9-6451C9F25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962400"/>
            <a:ext cx="7924800" cy="1155700"/>
          </a:xfrm>
        </p:spPr>
        <p:txBody>
          <a:bodyPr/>
          <a:lstStyle/>
          <a:p>
            <a:pPr>
              <a:defRPr/>
            </a:pPr>
            <a:r>
              <a:rPr lang="en-US" sz="4000" smtClean="0">
                <a:solidFill>
                  <a:schemeClr val="bg2"/>
                </a:solidFill>
              </a:rPr>
              <a:t>1.02—Types of Business Organization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562600"/>
            <a:ext cx="9144000" cy="99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smtClean="0"/>
              <a:t>Objective 1.02 Compare the main types of business organization:</a:t>
            </a:r>
          </a:p>
          <a:p>
            <a:pPr>
              <a:lnSpc>
                <a:spcPct val="90000"/>
              </a:lnSpc>
              <a:defRPr/>
            </a:pPr>
            <a:r>
              <a:rPr lang="en-US" sz="2400" smtClean="0"/>
              <a:t>Sole proprietorship, partnership, corporation, and franchise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Sole Proprietorship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4343400" cy="5105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Owned by one person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Examples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Floral shops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Bookstores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Farms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Advantages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Easy to start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Owner is his/her own boss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Owner keeps all profits</a:t>
            </a:r>
            <a:endParaRPr lang="en-US" sz="2000" smtClean="0">
              <a:solidFill>
                <a:schemeClr val="bg2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447800"/>
            <a:ext cx="4419600" cy="5105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smtClean="0">
                <a:solidFill>
                  <a:schemeClr val="bg2"/>
                </a:solidFill>
              </a:rPr>
              <a:t>Disadvantages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Owner must pay for everything needed for the business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Difficult to obtain capital needed to start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Owner might lack business skills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Unlimited liability—owner has full responsibility for company’s debts and can lose entire investment as well as personal assets</a:t>
            </a:r>
          </a:p>
          <a:p>
            <a:pPr>
              <a:lnSpc>
                <a:spcPct val="90000"/>
              </a:lnSpc>
              <a:defRPr/>
            </a:pPr>
            <a:endParaRPr lang="en-US" sz="24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Partnership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4343400" cy="525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Owned by two or more people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Typical Examples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Law firms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Medical practices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Advantages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Relatively easy to start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Easier to obtain capital than in a sole proprietorship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Partners share skills and talents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Partners share risks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447800"/>
            <a:ext cx="4267200" cy="5181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Disadvantages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Partnership agreement is needed to start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Partners might not get along well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Partners must share profits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Partnership must be reorganized if one partner quits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Partners share unlimited liability—all partners share the responsibility of a bad decision made by one partner (including debts)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Corporation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572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Owned by many people—stockholders, but treated by law as one person (can own property, pay taxes, make contracts)</a:t>
            </a:r>
          </a:p>
          <a:p>
            <a:pPr>
              <a:lnSpc>
                <a:spcPct val="80000"/>
              </a:lnSpc>
              <a:defRPr/>
            </a:pPr>
            <a:r>
              <a:rPr lang="en-US" sz="2400" smtClean="0">
                <a:solidFill>
                  <a:schemeClr val="bg2"/>
                </a:solidFill>
              </a:rPr>
              <a:t>Advantages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Corporations can raise money by selling stock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Limited liability—stockholders can only lose what they have invested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Corporation continues when stockholders sell stock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smtClean="0">
                <a:solidFill>
                  <a:schemeClr val="bg2"/>
                </a:solidFill>
              </a:rPr>
              <a:t>Corporation can always make money by selling more stock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200" smtClean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447800"/>
            <a:ext cx="4572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Examples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Nike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IBM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Google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Disadvantages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bg2"/>
                </a:solidFill>
              </a:rPr>
              <a:t>Tax filing by corporation, as well as owners &amp; workers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bg2"/>
                </a:solidFill>
              </a:rPr>
              <a:t>Government closely regulates corporation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bg2"/>
                </a:solidFill>
              </a:rPr>
              <a:t>More difficult to start a corporation</a:t>
            </a:r>
          </a:p>
          <a:p>
            <a:pPr lvl="2">
              <a:lnSpc>
                <a:spcPct val="80000"/>
              </a:lnSpc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Must obtain a corporate charter from the state in which headquarters is located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Franchise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4343400" cy="51054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2"/>
                </a:solidFill>
              </a:rPr>
              <a:t>A business where there is a contractual agreement to </a:t>
            </a:r>
            <a:r>
              <a:rPr lang="en-US" sz="2400" smtClean="0">
                <a:solidFill>
                  <a:schemeClr val="bg2"/>
                </a:solidFill>
              </a:rPr>
              <a:t>sell another </a:t>
            </a:r>
            <a:r>
              <a:rPr lang="en-US" sz="2400" dirty="0" smtClean="0">
                <a:solidFill>
                  <a:schemeClr val="bg2"/>
                </a:solidFill>
              </a:rPr>
              <a:t>company’s products or services in a specific geographic area</a:t>
            </a:r>
          </a:p>
          <a:p>
            <a:pPr>
              <a:defRPr/>
            </a:pPr>
            <a:r>
              <a:rPr lang="en-US" dirty="0" smtClean="0">
                <a:solidFill>
                  <a:schemeClr val="bg2"/>
                </a:solidFill>
              </a:rPr>
              <a:t>Advantages</a:t>
            </a:r>
          </a:p>
          <a:p>
            <a:pPr lvl="1"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Easy to start</a:t>
            </a:r>
          </a:p>
          <a:p>
            <a:pPr lvl="1"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Franchisee can rely on good name and expertise of the parent company</a:t>
            </a:r>
          </a:p>
          <a:p>
            <a:pPr lvl="1">
              <a:defRPr/>
            </a:pPr>
            <a:r>
              <a:rPr lang="en-US" sz="2200" dirty="0" smtClean="0">
                <a:solidFill>
                  <a:schemeClr val="bg2"/>
                </a:solidFill>
              </a:rPr>
              <a:t>Franchisee can get needed guidance in operating the business from franchisor</a:t>
            </a:r>
            <a:endParaRPr lang="en-US" sz="2000" dirty="0" smtClean="0">
              <a:solidFill>
                <a:schemeClr val="bg2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447800"/>
            <a:ext cx="4419600" cy="5181600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Disadvantages</a:t>
            </a:r>
          </a:p>
          <a:p>
            <a:pPr lvl="1">
              <a:defRPr/>
            </a:pPr>
            <a:r>
              <a:rPr lang="en-US" sz="2200" smtClean="0">
                <a:solidFill>
                  <a:schemeClr val="bg2"/>
                </a:solidFill>
              </a:rPr>
              <a:t>Some franchisors are strict about how the business is run</a:t>
            </a:r>
          </a:p>
          <a:p>
            <a:pPr lvl="1">
              <a:defRPr/>
            </a:pPr>
            <a:r>
              <a:rPr lang="en-US" sz="2200" smtClean="0">
                <a:solidFill>
                  <a:schemeClr val="bg2"/>
                </a:solidFill>
              </a:rPr>
              <a:t>Franchise is limited in what products or services can be sold</a:t>
            </a:r>
          </a:p>
          <a:p>
            <a:pPr lvl="1">
              <a:defRPr/>
            </a:pPr>
            <a:r>
              <a:rPr lang="en-US" sz="2200" smtClean="0">
                <a:solidFill>
                  <a:schemeClr val="bg2"/>
                </a:solidFill>
              </a:rPr>
              <a:t>Franchise must operate like every other franchise</a:t>
            </a:r>
          </a:p>
          <a:p>
            <a:pPr>
              <a:defRPr/>
            </a:pPr>
            <a:r>
              <a:rPr lang="en-US" smtClean="0">
                <a:solidFill>
                  <a:schemeClr val="bg2"/>
                </a:solidFill>
              </a:rPr>
              <a:t>Examples</a:t>
            </a:r>
          </a:p>
          <a:p>
            <a:pPr lvl="1">
              <a:defRPr/>
            </a:pPr>
            <a:r>
              <a:rPr lang="en-US" sz="2200" smtClean="0">
                <a:solidFill>
                  <a:schemeClr val="bg2"/>
                </a:solidFill>
              </a:rPr>
              <a:t>Taco Bell</a:t>
            </a:r>
          </a:p>
          <a:p>
            <a:pPr lvl="1">
              <a:defRPr/>
            </a:pPr>
            <a:r>
              <a:rPr lang="en-US" sz="2200" smtClean="0">
                <a:solidFill>
                  <a:schemeClr val="bg2"/>
                </a:solidFill>
              </a:rPr>
              <a:t>Blockbuster</a:t>
            </a:r>
          </a:p>
          <a:p>
            <a:pPr lvl="1">
              <a:defRPr/>
            </a:pPr>
            <a:r>
              <a:rPr lang="en-US" sz="2200" smtClean="0">
                <a:solidFill>
                  <a:schemeClr val="bg2"/>
                </a:solidFill>
              </a:rPr>
              <a:t>McDonald’s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entral business district design template">
  <a:themeElements>
    <a:clrScheme name="Central business district design template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Central business district desig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ntral business district design template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 business district design template</Template>
  <TotalTime>168</TotalTime>
  <Words>349</Words>
  <Application>Microsoft Office PowerPoint</Application>
  <PresentationFormat>On-screen Show 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Tahoma</vt:lpstr>
      <vt:lpstr>Wingdings</vt:lpstr>
      <vt:lpstr>Central business district design template</vt:lpstr>
      <vt:lpstr>1.02—Types of Business Organization</vt:lpstr>
      <vt:lpstr>Sole Proprietorship</vt:lpstr>
      <vt:lpstr>Partnership</vt:lpstr>
      <vt:lpstr>Corporation</vt:lpstr>
      <vt:lpstr>Franchise</vt:lpstr>
    </vt:vector>
  </TitlesOfParts>
  <Company>NCDPI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 principles of business 01.00</dc:title>
  <dc:creator>Debra Seehorn</dc:creator>
  <cp:lastModifiedBy>PERSONAL</cp:lastModifiedBy>
  <cp:revision>11</cp:revision>
  <dcterms:created xsi:type="dcterms:W3CDTF">2007-09-24T15:16:37Z</dcterms:created>
  <dcterms:modified xsi:type="dcterms:W3CDTF">2012-10-10T06:45:30Z</dcterms:modified>
</cp:coreProperties>
</file>