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515" r:id="rId2"/>
    <p:sldId id="320" r:id="rId3"/>
    <p:sldId id="480" r:id="rId4"/>
    <p:sldId id="481" r:id="rId5"/>
    <p:sldId id="485" r:id="rId6"/>
    <p:sldId id="489" r:id="rId7"/>
    <p:sldId id="490" r:id="rId8"/>
    <p:sldId id="492" r:id="rId9"/>
    <p:sldId id="519" r:id="rId10"/>
    <p:sldId id="493" r:id="rId11"/>
    <p:sldId id="494" r:id="rId12"/>
    <p:sldId id="517" r:id="rId13"/>
    <p:sldId id="495" r:id="rId14"/>
    <p:sldId id="520" r:id="rId15"/>
    <p:sldId id="522" r:id="rId16"/>
    <p:sldId id="521" r:id="rId17"/>
    <p:sldId id="499" r:id="rId18"/>
    <p:sldId id="516" r:id="rId19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701A5C"/>
    <a:srgbClr val="4EA68F"/>
    <a:srgbClr val="FBD589"/>
    <a:srgbClr val="FAB252"/>
    <a:srgbClr val="F5D3ED"/>
    <a:srgbClr val="397968"/>
    <a:srgbClr val="F18D07"/>
    <a:srgbClr val="3A7C6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29" autoAdjust="0"/>
    <p:restoredTop sz="94660"/>
  </p:normalViewPr>
  <p:slideViewPr>
    <p:cSldViewPr>
      <p:cViewPr>
        <p:scale>
          <a:sx n="69" d="100"/>
          <a:sy n="69" d="100"/>
        </p:scale>
        <p:origin x="-7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158" y="-90"/>
      </p:cViewPr>
      <p:guideLst>
        <p:guide orient="horz" pos="3024"/>
        <p:guide pos="230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3138" cy="35861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6" tIns="46985" rIns="95646" bIns="46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solidFill>
              <a:schemeClr val="tx1"/>
            </a:solidFill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solidFill>
              <a:schemeClr val="tx1"/>
            </a:solidFill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F1C74-A052-43E8-AB20-D3CED39128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34214-F254-4CB0-B57F-C08AC730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0A55A-45D8-415B-90F2-D6C99F9DE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A3E3C-7BCE-4875-9460-A026B229A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B8EB4-2CC8-49BD-A58C-EC4E2DDF8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AFA93-2866-46B9-8E48-5AFFC8D1E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37EA1-1823-44B9-9969-49466A5F5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AA9ED-CFD0-49A4-B64B-AB34C524C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88A7A-97D3-4113-A70F-16BEC7BE7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68EEB-CC1B-4638-84CF-10BB01740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A485D-9257-43CD-A651-D8CB4C9FA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6A111F3-C2F6-4A96-BC8B-7773B969D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 userDrawn="1"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Word_97_-_2003_Document7.doc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Office_Word_97_-_2003_Document5.doc"/><Relationship Id="rId5" Type="http://schemas.openxmlformats.org/officeDocument/2006/relationships/oleObject" Target="../embeddings/Microsoft_Office_Word_97_-_2003_Document4.doc"/><Relationship Id="rId4" Type="http://schemas.openxmlformats.org/officeDocument/2006/relationships/oleObject" Target="../embeddings/Microsoft_Office_Word_97_-_2003_Document3.doc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2F1C74-A052-43E8-AB20-D3CED39128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pSp>
        <p:nvGrpSpPr>
          <p:cNvPr id="5" name="Group 1034"/>
          <p:cNvGrpSpPr>
            <a:grpSpLocks/>
          </p:cNvGrpSpPr>
          <p:nvPr/>
        </p:nvGrpSpPr>
        <p:grpSpPr bwMode="auto">
          <a:xfrm>
            <a:off x="1577934" y="1968480"/>
            <a:ext cx="5995988" cy="3463925"/>
            <a:chOff x="1566" y="1636"/>
            <a:chExt cx="3777" cy="2182"/>
          </a:xfrm>
        </p:grpSpPr>
        <p:sp>
          <p:nvSpPr>
            <p:cNvPr id="6" name="Oval 1027"/>
            <p:cNvSpPr>
              <a:spLocks noChangeArrowheads="1"/>
            </p:cNvSpPr>
            <p:nvPr/>
          </p:nvSpPr>
          <p:spPr bwMode="auto">
            <a:xfrm>
              <a:off x="2584" y="1636"/>
              <a:ext cx="2079" cy="1180"/>
            </a:xfrm>
            <a:prstGeom prst="ellipse">
              <a:avLst/>
            </a:prstGeom>
            <a:gradFill rotWithShape="0">
              <a:gsLst>
                <a:gs pos="0">
                  <a:srgbClr val="FFFFCC"/>
                </a:gs>
                <a:gs pos="100000">
                  <a:srgbClr val="808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anchor="ctr" anchorCtr="1"/>
            <a:lstStyle/>
            <a:p>
              <a:r>
                <a:rPr lang="en-US"/>
                <a:t>Costs</a:t>
              </a:r>
              <a:endParaRPr lang="en-CA"/>
            </a:p>
          </p:txBody>
        </p:sp>
        <p:sp>
          <p:nvSpPr>
            <p:cNvPr id="7" name="Rectangle 1028"/>
            <p:cNvSpPr>
              <a:spLocks noChangeArrowheads="1"/>
            </p:cNvSpPr>
            <p:nvPr/>
          </p:nvSpPr>
          <p:spPr bwMode="auto">
            <a:xfrm>
              <a:off x="1566" y="2973"/>
              <a:ext cx="1618" cy="845"/>
            </a:xfrm>
            <a:prstGeom prst="rect">
              <a:avLst/>
            </a:prstGeom>
            <a:gradFill rotWithShape="0">
              <a:gsLst>
                <a:gs pos="0">
                  <a:srgbClr val="FFFFCC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800"/>
                <a:t>Fixed</a:t>
              </a:r>
            </a:p>
            <a:p>
              <a:pPr>
                <a:spcBef>
                  <a:spcPct val="0"/>
                </a:spcBef>
              </a:pPr>
              <a:r>
                <a:rPr lang="en-US" sz="2800"/>
                <a:t>Costs</a:t>
              </a:r>
              <a:endParaRPr lang="en-CA" sz="2800"/>
            </a:p>
          </p:txBody>
        </p:sp>
        <p:sp>
          <p:nvSpPr>
            <p:cNvPr id="8" name="Rectangle 1029"/>
            <p:cNvSpPr>
              <a:spLocks noChangeArrowheads="1"/>
            </p:cNvSpPr>
            <p:nvPr/>
          </p:nvSpPr>
          <p:spPr bwMode="auto">
            <a:xfrm>
              <a:off x="3725" y="2973"/>
              <a:ext cx="1618" cy="845"/>
            </a:xfrm>
            <a:prstGeom prst="rect">
              <a:avLst/>
            </a:prstGeom>
            <a:gradFill rotWithShape="0">
              <a:gsLst>
                <a:gs pos="0">
                  <a:srgbClr val="FFFFCC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2800"/>
                <a:t>Variable Costs</a:t>
              </a:r>
              <a:endParaRPr lang="en-CA" sz="2800"/>
            </a:p>
          </p:txBody>
        </p:sp>
        <p:cxnSp>
          <p:nvCxnSpPr>
            <p:cNvPr id="9" name="AutoShape 1030"/>
            <p:cNvCxnSpPr>
              <a:cxnSpLocks noChangeShapeType="1"/>
              <a:stCxn id="6" idx="4"/>
              <a:endCxn id="7" idx="0"/>
            </p:cNvCxnSpPr>
            <p:nvPr/>
          </p:nvCxnSpPr>
          <p:spPr bwMode="auto">
            <a:xfrm rot="5400000">
              <a:off x="2921" y="2270"/>
              <a:ext cx="157" cy="124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0" name="AutoShape 1031"/>
            <p:cNvCxnSpPr>
              <a:cxnSpLocks noChangeShapeType="1"/>
              <a:stCxn id="6" idx="4"/>
              <a:endCxn id="8" idx="0"/>
            </p:cNvCxnSpPr>
            <p:nvPr/>
          </p:nvCxnSpPr>
          <p:spPr bwMode="auto">
            <a:xfrm rot="16200000" flipH="1">
              <a:off x="4000" y="2439"/>
              <a:ext cx="157" cy="91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1" name="Rectangle 1032"/>
          <p:cNvSpPr>
            <a:spLocks noChangeArrowheads="1"/>
          </p:cNvSpPr>
          <p:nvPr/>
        </p:nvSpPr>
        <p:spPr bwMode="auto">
          <a:xfrm>
            <a:off x="2892402" y="1055655"/>
            <a:ext cx="3409960" cy="56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spcBef>
                <a:spcPct val="0"/>
              </a:spcBef>
            </a:pPr>
            <a:r>
              <a:rPr lang="en-US" sz="3600" dirty="0">
                <a:solidFill>
                  <a:srgbClr val="86592C"/>
                </a:solidFill>
              </a:rPr>
              <a:t>Types of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460625" y="1844675"/>
            <a:ext cx="4330700" cy="3825875"/>
          </a:xfrm>
          <a:prstGeom prst="rect">
            <a:avLst/>
          </a:prstGeom>
          <a:solidFill>
            <a:srgbClr val="BEE0D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 rot="-5400000">
            <a:off x="1364456" y="3069432"/>
            <a:ext cx="190658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Amount ($)</a:t>
            </a:r>
          </a:p>
          <a:p>
            <a:pPr latinLnBrk="1"/>
            <a:endParaRPr lang="en-US" sz="2400" b="1">
              <a:latin typeface="Arial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249613" y="5967413"/>
            <a:ext cx="293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Q (volume in units)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141538" y="5678488"/>
            <a:ext cx="282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0</a:t>
            </a:r>
          </a:p>
        </p:txBody>
      </p:sp>
      <p:sp>
        <p:nvSpPr>
          <p:cNvPr id="377862" name="Line 6"/>
          <p:cNvSpPr>
            <a:spLocks noChangeShapeType="1"/>
          </p:cNvSpPr>
          <p:nvPr/>
        </p:nvSpPr>
        <p:spPr bwMode="auto">
          <a:xfrm flipV="1">
            <a:off x="2484438" y="2349500"/>
            <a:ext cx="4067175" cy="3311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77863" name="Line 7"/>
          <p:cNvSpPr>
            <a:spLocks noChangeShapeType="1"/>
          </p:cNvSpPr>
          <p:nvPr/>
        </p:nvSpPr>
        <p:spPr bwMode="auto">
          <a:xfrm flipV="1">
            <a:off x="2474913" y="3001963"/>
            <a:ext cx="4102100" cy="1978025"/>
          </a:xfrm>
          <a:prstGeom prst="line">
            <a:avLst/>
          </a:prstGeom>
          <a:noFill/>
          <a:ln w="28575">
            <a:solidFill>
              <a:srgbClr val="FF0066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935413" y="5700713"/>
            <a:ext cx="16192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BEP units</a:t>
            </a:r>
          </a:p>
        </p:txBody>
      </p:sp>
      <p:sp>
        <p:nvSpPr>
          <p:cNvPr id="377865" name="Rectangle 9"/>
          <p:cNvSpPr>
            <a:spLocks noChangeArrowheads="1"/>
          </p:cNvSpPr>
          <p:nvPr/>
        </p:nvSpPr>
        <p:spPr bwMode="auto">
          <a:xfrm rot="-1680000">
            <a:off x="5759450" y="2709863"/>
            <a:ext cx="9763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Arial" charset="0"/>
              </a:rPr>
              <a:t>Profit</a:t>
            </a:r>
          </a:p>
        </p:txBody>
      </p:sp>
      <p:sp>
        <p:nvSpPr>
          <p:cNvPr id="377866" name="Line 10"/>
          <p:cNvSpPr>
            <a:spLocks noChangeShapeType="1"/>
          </p:cNvSpPr>
          <p:nvPr/>
        </p:nvSpPr>
        <p:spPr bwMode="auto">
          <a:xfrm>
            <a:off x="4568825" y="4013200"/>
            <a:ext cx="1588" cy="161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77867" name="Rectangle 11"/>
          <p:cNvSpPr>
            <a:spLocks noChangeArrowheads="1"/>
          </p:cNvSpPr>
          <p:nvPr/>
        </p:nvSpPr>
        <p:spPr bwMode="auto">
          <a:xfrm rot="-2520000">
            <a:off x="4121150" y="2805113"/>
            <a:ext cx="22463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Arial" charset="0"/>
              </a:rPr>
              <a:t>Total revenue</a:t>
            </a:r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377868" name="Rectangle 12"/>
          <p:cNvSpPr>
            <a:spLocks noChangeArrowheads="1"/>
          </p:cNvSpPr>
          <p:nvPr/>
        </p:nvSpPr>
        <p:spPr bwMode="auto">
          <a:xfrm rot="-1560000">
            <a:off x="4986338" y="3446463"/>
            <a:ext cx="16192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solidFill>
                  <a:srgbClr val="FF0066"/>
                </a:solidFill>
                <a:latin typeface="Arial" charset="0"/>
              </a:rPr>
              <a:t>Total cost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Break-Even Point</a:t>
            </a:r>
            <a:r>
              <a:rPr lang="en-US" sz="3200" b="1">
                <a:latin typeface="Impact" pitchFamily="34" charset="0"/>
              </a:rPr>
              <a:t>  </a:t>
            </a:r>
          </a:p>
        </p:txBody>
      </p:sp>
      <p:sp>
        <p:nvSpPr>
          <p:cNvPr id="377871" name="Rectangle 15"/>
          <p:cNvSpPr>
            <a:spLocks noChangeArrowheads="1"/>
          </p:cNvSpPr>
          <p:nvPr/>
        </p:nvSpPr>
        <p:spPr bwMode="auto">
          <a:xfrm rot="-1680000">
            <a:off x="2597150" y="4708525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solidFill>
                  <a:srgbClr val="FF0066"/>
                </a:solidFill>
                <a:latin typeface="Arial" charset="0"/>
              </a:rPr>
              <a:t>Loss</a:t>
            </a:r>
          </a:p>
        </p:txBody>
      </p:sp>
      <p:sp>
        <p:nvSpPr>
          <p:cNvPr id="12303" name="Slide Number Placeholder 1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D2E278-DD48-4EC4-B0A7-542436844FE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7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7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7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7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2" grpId="0" animBg="1"/>
      <p:bldP spid="377863" grpId="0" animBg="1"/>
      <p:bldP spid="377866" grpId="0" animBg="1"/>
      <p:bldP spid="3778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906" name="Object 2"/>
          <p:cNvGraphicFramePr>
            <a:graphicFrameLocks noChangeAspect="1"/>
          </p:cNvGraphicFramePr>
          <p:nvPr/>
        </p:nvGraphicFramePr>
        <p:xfrm>
          <a:off x="503238" y="908050"/>
          <a:ext cx="2133600" cy="647700"/>
        </p:xfrm>
        <a:graphic>
          <a:graphicData uri="http://schemas.openxmlformats.org/presentationml/2006/ole">
            <p:oleObj spid="_x0000_s2050" name="Document" r:id="rId4" imgW="2137826" imgH="646761" progId="Word.Document.8">
              <p:embed/>
            </p:oleObj>
          </a:graphicData>
        </a:graphic>
      </p:graphicFrame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Break-Even Computations</a:t>
            </a:r>
            <a:r>
              <a:rPr lang="en-US" sz="3200" b="1">
                <a:latin typeface="Impact" pitchFamily="34" charset="0"/>
              </a:rPr>
              <a:t>   </a:t>
            </a:r>
          </a:p>
        </p:txBody>
      </p:sp>
      <p:graphicFrame>
        <p:nvGraphicFramePr>
          <p:cNvPr id="379909" name="Object 5"/>
          <p:cNvGraphicFramePr>
            <a:graphicFrameLocks noChangeAspect="1"/>
          </p:cNvGraphicFramePr>
          <p:nvPr/>
        </p:nvGraphicFramePr>
        <p:xfrm>
          <a:off x="447675" y="2636838"/>
          <a:ext cx="1676400" cy="590550"/>
        </p:xfrm>
        <a:graphic>
          <a:graphicData uri="http://schemas.openxmlformats.org/presentationml/2006/ole">
            <p:oleObj spid="_x0000_s2051" name="Document" r:id="rId5" imgW="1679669" imgH="589895" progId="Word.Document.8">
              <p:embed/>
            </p:oleObj>
          </a:graphicData>
        </a:graphic>
      </p:graphicFrame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468313" y="1773238"/>
          <a:ext cx="2286000" cy="495300"/>
        </p:xfrm>
        <a:graphic>
          <a:graphicData uri="http://schemas.openxmlformats.org/presentationml/2006/ole">
            <p:oleObj spid="_x0000_s2052" name="Document" r:id="rId6" imgW="2290425" imgH="525111" progId="Word.Document.8">
              <p:embed/>
            </p:oleObj>
          </a:graphicData>
        </a:graphic>
      </p:graphicFrame>
      <p:graphicFrame>
        <p:nvGraphicFramePr>
          <p:cNvPr id="379911" name="Object 7"/>
          <p:cNvGraphicFramePr>
            <a:graphicFrameLocks noChangeAspect="1"/>
          </p:cNvGraphicFramePr>
          <p:nvPr/>
        </p:nvGraphicFramePr>
        <p:xfrm>
          <a:off x="446088" y="4195763"/>
          <a:ext cx="3105150" cy="571500"/>
        </p:xfrm>
        <a:graphic>
          <a:graphicData uri="http://schemas.openxmlformats.org/presentationml/2006/ole">
            <p:oleObj spid="_x0000_s2053" name="Document" r:id="rId7" imgW="3111139" imgH="570460" progId="Word.Document.8">
              <p:embed/>
            </p:oleObj>
          </a:graphicData>
        </a:graphic>
      </p:graphicFrame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395288" y="3433763"/>
          <a:ext cx="2609850" cy="571500"/>
        </p:xfrm>
        <a:graphic>
          <a:graphicData uri="http://schemas.openxmlformats.org/presentationml/2006/ole">
            <p:oleObj spid="_x0000_s2054" name="Document" r:id="rId8" imgW="2615103" imgH="570460" progId="Word.Document.8">
              <p:embed/>
            </p:oleObj>
          </a:graphicData>
        </a:graphic>
      </p:graphicFrame>
      <p:sp>
        <p:nvSpPr>
          <p:cNvPr id="2056" name="Slide Number Placeholder 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B7593D-31CC-4277-8169-FC14EB901DD9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0960" y="0"/>
            <a:ext cx="6097671" cy="744504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Breakeven </a:t>
            </a:r>
            <a:r>
              <a:rPr lang="en-US" sz="3200" dirty="0" smtClean="0"/>
              <a:t>(BEP)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5108" y="856359"/>
            <a:ext cx="821542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3" indent="-4763">
              <a:defRPr/>
            </a:pPr>
            <a:r>
              <a:rPr lang="id-ID" sz="2800" dirty="0" smtClean="0"/>
              <a:t>  Q </a:t>
            </a:r>
            <a:r>
              <a:rPr lang="en-US" sz="2800" dirty="0" smtClean="0"/>
              <a:t>BEP = </a:t>
            </a:r>
            <a:r>
              <a:rPr lang="id-ID" sz="2800" dirty="0" smtClean="0"/>
              <a:t>         </a:t>
            </a:r>
            <a:r>
              <a:rPr lang="en-US" sz="2800" u="sng" dirty="0" smtClean="0"/>
              <a:t>   </a:t>
            </a:r>
            <a:r>
              <a:rPr lang="en-US" sz="2800" u="sng" dirty="0"/>
              <a:t>FC   </a:t>
            </a:r>
            <a:r>
              <a:rPr lang="en-US" sz="2800" dirty="0"/>
              <a:t>.</a:t>
            </a:r>
            <a:r>
              <a:rPr lang="id-ID" sz="2800" dirty="0"/>
              <a:t>   </a:t>
            </a:r>
            <a:r>
              <a:rPr lang="id-ID" sz="2800" dirty="0" smtClean="0">
                <a:sym typeface="Wingdings" pitchFamily="2" charset="2"/>
              </a:rPr>
              <a:t>Times P</a:t>
            </a:r>
            <a:endParaRPr lang="en-US" sz="2800" dirty="0"/>
          </a:p>
          <a:p>
            <a:pPr marL="465138" lvl="4">
              <a:defRPr/>
            </a:pPr>
            <a:r>
              <a:rPr lang="en-US" sz="2800" dirty="0"/>
              <a:t>                  </a:t>
            </a:r>
            <a:r>
              <a:rPr lang="id-ID" sz="2800" dirty="0" smtClean="0"/>
              <a:t> </a:t>
            </a:r>
            <a:r>
              <a:rPr lang="en-US" sz="2800" dirty="0" smtClean="0"/>
              <a:t>  </a:t>
            </a:r>
            <a:r>
              <a:rPr lang="en-US" sz="2800" dirty="0"/>
              <a:t>P – VC</a:t>
            </a:r>
            <a:endParaRPr lang="id-ID" sz="2800" dirty="0"/>
          </a:p>
          <a:p>
            <a:pPr marL="0" lvl="4">
              <a:defRPr/>
            </a:pPr>
            <a:r>
              <a:rPr lang="id-ID" sz="2400" dirty="0" smtClean="0"/>
              <a:t>So:     PQbe </a:t>
            </a:r>
            <a:r>
              <a:rPr lang="id-ID" sz="2400" dirty="0"/>
              <a:t>=  </a:t>
            </a:r>
            <a:r>
              <a:rPr lang="id-ID" sz="2400" b="1" u="sng" dirty="0"/>
              <a:t>FC    </a:t>
            </a:r>
            <a:r>
              <a:rPr lang="id-ID" sz="2400" b="1" dirty="0"/>
              <a:t>   x P  </a:t>
            </a:r>
          </a:p>
          <a:p>
            <a:pPr marL="0" lvl="4">
              <a:defRPr/>
            </a:pPr>
            <a:r>
              <a:rPr lang="id-ID" sz="2400" b="1" dirty="0"/>
              <a:t>                         P - VC </a:t>
            </a:r>
          </a:p>
          <a:p>
            <a:pPr marL="0" lvl="4">
              <a:defRPr/>
            </a:pPr>
            <a:r>
              <a:rPr lang="id-ID" sz="2400" dirty="0"/>
              <a:t>           PQbe =  </a:t>
            </a:r>
            <a:r>
              <a:rPr lang="id-ID" sz="2400" b="1" u="sng" dirty="0"/>
              <a:t>FC    </a:t>
            </a:r>
            <a:r>
              <a:rPr lang="id-ID" sz="2400" b="1" dirty="0"/>
              <a:t>            x P  </a:t>
            </a:r>
          </a:p>
          <a:p>
            <a:pPr marL="0" lvl="4">
              <a:defRPr/>
            </a:pPr>
            <a:r>
              <a:rPr lang="id-ID" sz="2400" b="1" dirty="0"/>
              <a:t>                          P/P – VC/P </a:t>
            </a:r>
          </a:p>
          <a:p>
            <a:pPr marL="0" lvl="4">
              <a:defRPr/>
            </a:pPr>
            <a:r>
              <a:rPr lang="id-ID" sz="2800" dirty="0"/>
              <a:t>          PQ</a:t>
            </a:r>
            <a:r>
              <a:rPr lang="id-ID" sz="2400" dirty="0"/>
              <a:t>be = </a:t>
            </a:r>
            <a:r>
              <a:rPr lang="id-ID" sz="2400" b="1" u="sng" dirty="0"/>
              <a:t>FC    </a:t>
            </a:r>
            <a:r>
              <a:rPr lang="id-ID" sz="2400" b="1" dirty="0"/>
              <a:t>        atau      </a:t>
            </a:r>
            <a:r>
              <a:rPr lang="id-ID" sz="2400" b="1" u="sng" dirty="0"/>
              <a:t>FC</a:t>
            </a:r>
            <a:r>
              <a:rPr lang="id-ID" sz="2400" b="1" dirty="0"/>
              <a:t> </a:t>
            </a:r>
          </a:p>
          <a:p>
            <a:pPr marL="0" lvl="4">
              <a:defRPr/>
            </a:pPr>
            <a:r>
              <a:rPr lang="id-ID" sz="2400" b="1" dirty="0"/>
              <a:t>                          1 – VC/P</a:t>
            </a:r>
            <a:r>
              <a:rPr lang="id-ID" sz="2000" b="1" dirty="0"/>
              <a:t> 	</a:t>
            </a:r>
            <a:r>
              <a:rPr lang="id-ID" sz="2000" b="1" dirty="0" smtClean="0"/>
              <a:t>       1 </a:t>
            </a:r>
            <a:r>
              <a:rPr lang="id-ID" sz="2000" b="1" dirty="0"/>
              <a:t>– VC/S</a:t>
            </a:r>
          </a:p>
          <a:p>
            <a:pPr marL="0" lvl="4">
              <a:defRPr/>
            </a:pPr>
            <a:endParaRPr lang="id-ID" sz="2000" b="1" dirty="0"/>
          </a:p>
          <a:p>
            <a:pPr marL="0" lvl="4">
              <a:defRPr/>
            </a:pPr>
            <a:r>
              <a:rPr lang="id-ID" sz="2000" b="1" dirty="0"/>
              <a:t>BEP (</a:t>
            </a:r>
            <a:r>
              <a:rPr lang="id-ID" sz="2000" b="1" dirty="0" smtClean="0"/>
              <a:t>Rp/US$) </a:t>
            </a:r>
            <a:r>
              <a:rPr lang="id-ID" sz="2000" b="1" dirty="0"/>
              <a:t>=     </a:t>
            </a:r>
            <a:r>
              <a:rPr lang="id-ID" sz="2000" b="1" u="sng" dirty="0"/>
              <a:t>FC    </a:t>
            </a:r>
            <a:r>
              <a:rPr lang="id-ID" sz="2000" b="1" dirty="0"/>
              <a:t>        atau      </a:t>
            </a:r>
            <a:r>
              <a:rPr lang="id-ID" sz="2000" b="1" u="sng" dirty="0"/>
              <a:t>FC</a:t>
            </a:r>
            <a:r>
              <a:rPr lang="id-ID" sz="2000" b="1" dirty="0"/>
              <a:t> </a:t>
            </a:r>
          </a:p>
          <a:p>
            <a:pPr marL="0" lvl="4">
              <a:defRPr/>
            </a:pPr>
            <a:r>
              <a:rPr lang="id-ID" sz="2000" b="1" dirty="0"/>
              <a:t>                               1 – VC/P                1 – VC/S</a:t>
            </a:r>
          </a:p>
          <a:p>
            <a:pPr marL="0" lvl="4">
              <a:defRPr/>
            </a:pPr>
            <a:endParaRPr lang="id-ID" sz="2000" b="1" dirty="0"/>
          </a:p>
          <a:p>
            <a:pPr marL="0" lvl="4">
              <a:defRPr/>
            </a:pPr>
            <a:endParaRPr lang="id-ID" sz="2400" b="1" dirty="0"/>
          </a:p>
          <a:p>
            <a:pPr marL="0" lvl="4">
              <a:defRPr/>
            </a:pPr>
            <a:endParaRPr lang="id-ID" sz="2000" b="1" dirty="0"/>
          </a:p>
          <a:p>
            <a:pPr marL="0" lvl="4">
              <a:defRPr/>
            </a:pPr>
            <a:r>
              <a:rPr lang="id-ID" sz="2000" b="1" dirty="0"/>
              <a:t>              </a:t>
            </a:r>
            <a:endParaRPr lang="en-US" sz="2800" b="1" dirty="0"/>
          </a:p>
          <a:p>
            <a:pPr>
              <a:defRPr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Example </a:t>
            </a:r>
            <a:r>
              <a:rPr lang="en-US" sz="3200" b="1">
                <a:latin typeface="Impact" pitchFamily="34" charset="0"/>
              </a:rPr>
              <a:t> </a:t>
            </a:r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431800" y="1268413"/>
            <a:ext cx="8208963" cy="5016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$500,000 total yearly fixed costs.</a:t>
            </a:r>
          </a:p>
          <a:p>
            <a:r>
              <a:rPr lang="en-US" sz="3200">
                <a:latin typeface="Arial" charset="0"/>
              </a:rPr>
              <a:t>$150 per unit variable costs</a:t>
            </a:r>
          </a:p>
          <a:p>
            <a:r>
              <a:rPr lang="en-US" sz="3200">
                <a:latin typeface="Arial" charset="0"/>
              </a:rPr>
              <a:t>$200 per unit sale price</a:t>
            </a:r>
          </a:p>
          <a:p>
            <a:endParaRPr lang="en-US" sz="3200">
              <a:latin typeface="Arial" charset="0"/>
            </a:endParaRPr>
          </a:p>
          <a:p>
            <a:r>
              <a:rPr lang="en-US" sz="3200">
                <a:latin typeface="Arial" charset="0"/>
              </a:rPr>
              <a:t>Q</a:t>
            </a:r>
            <a:r>
              <a:rPr lang="en-US" sz="3200" baseline="-25000">
                <a:latin typeface="Arial" charset="0"/>
              </a:rPr>
              <a:t>BEP</a:t>
            </a:r>
            <a:r>
              <a:rPr lang="en-US" sz="3200">
                <a:latin typeface="Arial" charset="0"/>
              </a:rPr>
              <a:t>=500,000/(200-150) =10,000 units</a:t>
            </a:r>
          </a:p>
          <a:p>
            <a:endParaRPr lang="en-US" sz="3200">
              <a:latin typeface="Arial" charset="0"/>
            </a:endParaRPr>
          </a:p>
          <a:p>
            <a:r>
              <a:rPr lang="en-US" sz="3200">
                <a:latin typeface="Arial" charset="0"/>
              </a:rPr>
              <a:t>If our market research indicates that the present demand is &gt; 10,000, then this manufacturing system is economically feasible. 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38416F-318D-4E18-A620-4264B9FBA8A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0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0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0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0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0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19057" y="0"/>
            <a:ext cx="8229600" cy="598452"/>
          </a:xfrm>
        </p:spPr>
        <p:txBody>
          <a:bodyPr/>
          <a:lstStyle/>
          <a:p>
            <a:pPr eaLnBrk="1" hangingPunct="1">
              <a:defRPr/>
            </a:pPr>
            <a:r>
              <a:rPr lang="id-ID" sz="3200" b="1" dirty="0" smtClean="0"/>
              <a:t>Example</a:t>
            </a:r>
            <a:endParaRPr lang="en-US" sz="32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31" y="1092168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				Total			</a:t>
            </a:r>
            <a:r>
              <a:rPr lang="id-ID" sz="2400" dirty="0" smtClean="0"/>
              <a:t>a Unit 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/>
              <a:t>Sell	</a:t>
            </a:r>
            <a:r>
              <a:rPr lang="en-US" sz="2400" dirty="0" smtClean="0"/>
              <a:t> </a:t>
            </a:r>
            <a:r>
              <a:rPr lang="en-US" sz="2400" dirty="0" smtClean="0"/>
              <a:t>(400unit)		$ 1.000.000		$ 2.500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/>
              <a:t>Variable Cost (</a:t>
            </a:r>
            <a:r>
              <a:rPr lang="en-US" sz="2400" dirty="0" smtClean="0"/>
              <a:t>VC</a:t>
            </a:r>
            <a:r>
              <a:rPr lang="id-ID" sz="2400" dirty="0" smtClean="0"/>
              <a:t>)</a:t>
            </a:r>
            <a:r>
              <a:rPr lang="en-US" sz="2400" dirty="0" smtClean="0"/>
              <a:t>	</a:t>
            </a:r>
            <a:r>
              <a:rPr lang="id-ID" sz="2400" dirty="0" smtClean="0"/>
              <a:t>              </a:t>
            </a:r>
            <a:r>
              <a:rPr lang="en-US" sz="2400" u="sng" dirty="0" smtClean="0"/>
              <a:t>    </a:t>
            </a:r>
            <a:r>
              <a:rPr lang="en-US" sz="2400" u="sng" dirty="0" smtClean="0"/>
              <a:t>600.000	</a:t>
            </a:r>
            <a:r>
              <a:rPr lang="en-US" sz="2400" dirty="0" smtClean="0"/>
              <a:t>	</a:t>
            </a:r>
            <a:r>
              <a:rPr lang="en-US" sz="2400" u="sng" dirty="0" smtClean="0"/>
              <a:t>   1.500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Contribution Margin		$   </a:t>
            </a:r>
            <a:r>
              <a:rPr lang="id-ID" sz="2400" dirty="0" smtClean="0"/>
              <a:t> </a:t>
            </a:r>
            <a:r>
              <a:rPr lang="en-US" sz="2400" dirty="0" smtClean="0"/>
              <a:t>400.000</a:t>
            </a:r>
            <a:r>
              <a:rPr lang="en-US" sz="2400" dirty="0" smtClean="0"/>
              <a:t>		$ 1.000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/>
              <a:t>Fixed Cost (FC)</a:t>
            </a:r>
            <a:r>
              <a:rPr lang="en-US" sz="2400" dirty="0" smtClean="0"/>
              <a:t>		</a:t>
            </a:r>
            <a:r>
              <a:rPr lang="id-ID" sz="2400" dirty="0" smtClean="0"/>
              <a:t>       </a:t>
            </a:r>
            <a:r>
              <a:rPr lang="en-US" sz="2400" u="sng" dirty="0" smtClean="0"/>
              <a:t>350.000</a:t>
            </a:r>
            <a:r>
              <a:rPr lang="en-US" sz="2400" u="sng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/>
              <a:t>Net Profit	</a:t>
            </a:r>
            <a:r>
              <a:rPr lang="en-US" sz="2400" dirty="0" smtClean="0"/>
              <a:t>		$     </a:t>
            </a:r>
            <a:r>
              <a:rPr lang="id-ID" sz="2400" dirty="0" smtClean="0"/>
              <a:t>  </a:t>
            </a:r>
            <a:r>
              <a:rPr lang="en-US" sz="2400" dirty="0" smtClean="0"/>
              <a:t>50.000</a:t>
            </a: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/>
              <a:t>Q </a:t>
            </a:r>
            <a:r>
              <a:rPr lang="en-US" sz="2400" dirty="0" smtClean="0"/>
              <a:t>BEP = </a:t>
            </a:r>
            <a:r>
              <a:rPr lang="en-US" sz="2400" u="sng" dirty="0" smtClean="0"/>
              <a:t> </a:t>
            </a:r>
            <a:r>
              <a:rPr lang="id-ID" sz="2400" u="sng" dirty="0" smtClean="0"/>
              <a:t>  </a:t>
            </a:r>
            <a:r>
              <a:rPr lang="en-US" sz="2400" u="sng" dirty="0" smtClean="0"/>
              <a:t>FC    </a:t>
            </a:r>
            <a:r>
              <a:rPr lang="en-US" sz="2400" dirty="0" smtClean="0"/>
              <a:t> </a:t>
            </a:r>
            <a:r>
              <a:rPr lang="en-US" sz="2400" dirty="0" smtClean="0"/>
              <a:t>=  </a:t>
            </a:r>
            <a:r>
              <a:rPr lang="en-US" sz="2400" u="sng" dirty="0" smtClean="0"/>
              <a:t>   350.000   </a:t>
            </a:r>
            <a:r>
              <a:rPr lang="en-US" sz="2400" dirty="0" smtClean="0"/>
              <a:t> = 350 </a:t>
            </a:r>
            <a:endParaRPr lang="id-ID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id-ID" sz="2400" dirty="0" smtClean="0"/>
              <a:t>                </a:t>
            </a:r>
            <a:r>
              <a:rPr lang="en-US" sz="2400" dirty="0" smtClean="0"/>
              <a:t>P </a:t>
            </a:r>
            <a:r>
              <a:rPr lang="en-US" sz="2400" dirty="0" smtClean="0"/>
              <a:t>– VC        2500 - 1500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AA3E3C-7BCE-4875-9460-A026B229AC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3466" y="1165193"/>
            <a:ext cx="8661456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indent="-4763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BEP </a:t>
            </a:r>
            <a:r>
              <a:rPr lang="id-ID" sz="2800" dirty="0" smtClean="0"/>
              <a:t>(Rp/US$)   </a:t>
            </a:r>
            <a:r>
              <a:rPr lang="en-US" sz="2800" dirty="0" smtClean="0"/>
              <a:t>= </a:t>
            </a:r>
            <a:r>
              <a:rPr lang="id-ID" sz="2800" dirty="0" smtClean="0"/>
              <a:t> </a:t>
            </a:r>
            <a:r>
              <a:rPr lang="en-US" sz="2800" u="sng" dirty="0" smtClean="0"/>
              <a:t>    </a:t>
            </a:r>
            <a:r>
              <a:rPr lang="en-US" sz="2800" u="sng" dirty="0" smtClean="0"/>
              <a:t>FC      . </a:t>
            </a:r>
            <a:endParaRPr lang="en-US" sz="2800" dirty="0" smtClean="0"/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                   </a:t>
            </a:r>
            <a:r>
              <a:rPr lang="id-ID" sz="2800" dirty="0" smtClean="0"/>
              <a:t> </a:t>
            </a:r>
            <a:r>
              <a:rPr lang="en-US" sz="2800" dirty="0" smtClean="0"/>
              <a:t>1 </a:t>
            </a:r>
            <a:r>
              <a:rPr lang="en-US" sz="2800" dirty="0" smtClean="0"/>
              <a:t>– VC/P</a:t>
            </a:r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endParaRPr lang="en-US" sz="2800" dirty="0" smtClean="0"/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BEP =   </a:t>
            </a:r>
            <a:r>
              <a:rPr lang="en-US" sz="2800" u="sng" dirty="0" smtClean="0"/>
              <a:t>    FC      </a:t>
            </a:r>
            <a:r>
              <a:rPr lang="en-US" sz="2800" dirty="0" smtClean="0"/>
              <a:t> = </a:t>
            </a:r>
            <a:r>
              <a:rPr lang="en-US" sz="2800" u="sng" dirty="0" smtClean="0"/>
              <a:t>     350.000     </a:t>
            </a:r>
            <a:r>
              <a:rPr lang="en-US" sz="2800" dirty="0" smtClean="0"/>
              <a:t> = </a:t>
            </a:r>
            <a:r>
              <a:rPr lang="en-US" sz="2800" u="sng" dirty="0" smtClean="0"/>
              <a:t>350.000 </a:t>
            </a:r>
            <a:endParaRPr lang="en-US" sz="2800" dirty="0" smtClean="0"/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        1 – VC/P    1 – 1500/2500     1 -  0,6</a:t>
            </a:r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  </a:t>
            </a:r>
            <a:endParaRPr lang="id-ID" sz="2800" dirty="0" smtClean="0"/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id-ID" sz="2800" dirty="0" smtClean="0"/>
              <a:t> </a:t>
            </a:r>
            <a:r>
              <a:rPr lang="id-ID" sz="2800" dirty="0" smtClean="0"/>
              <a:t>        </a:t>
            </a:r>
            <a:r>
              <a:rPr lang="en-US" sz="2800" dirty="0" smtClean="0"/>
              <a:t>= </a:t>
            </a:r>
            <a:r>
              <a:rPr lang="en-US" sz="2800" u="sng" dirty="0" smtClean="0"/>
              <a:t>350.000</a:t>
            </a:r>
            <a:r>
              <a:rPr lang="en-US" sz="2800" dirty="0" smtClean="0"/>
              <a:t> = </a:t>
            </a:r>
            <a:r>
              <a:rPr lang="en-US" sz="2800" dirty="0" err="1" smtClean="0"/>
              <a:t>Rp</a:t>
            </a:r>
            <a:r>
              <a:rPr lang="en-US" sz="2800" dirty="0" smtClean="0"/>
              <a:t> 875.000</a:t>
            </a:r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          0,4</a:t>
            </a:r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endParaRPr lang="id-ID" sz="2800" dirty="0" smtClean="0"/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id-ID" sz="2800" dirty="0" smtClean="0"/>
              <a:t>BEP </a:t>
            </a:r>
            <a:r>
              <a:rPr lang="en-US" sz="2800" dirty="0" smtClean="0"/>
              <a:t>unit </a:t>
            </a:r>
            <a:r>
              <a:rPr lang="en-US" sz="2800" dirty="0" smtClean="0"/>
              <a:t>= 875.000 / 2500 </a:t>
            </a:r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             </a:t>
            </a:r>
            <a:r>
              <a:rPr lang="id-ID" sz="2800" dirty="0" smtClean="0"/>
              <a:t> </a:t>
            </a:r>
            <a:r>
              <a:rPr lang="en-US" sz="2800" dirty="0" smtClean="0"/>
              <a:t> </a:t>
            </a:r>
            <a:r>
              <a:rPr lang="en-US" sz="2800" dirty="0" smtClean="0"/>
              <a:t>= 350 unit</a:t>
            </a:r>
          </a:p>
          <a:p>
            <a:pPr marL="465138" lvl="4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7507" name="Object 3"/>
          <p:cNvGraphicFramePr>
            <a:graphicFrameLocks noChangeAspect="1"/>
          </p:cNvGraphicFramePr>
          <p:nvPr>
            <p:ph idx="1"/>
          </p:nvPr>
        </p:nvGraphicFramePr>
        <p:xfrm>
          <a:off x="288925" y="690525"/>
          <a:ext cx="8855075" cy="5227638"/>
        </p:xfrm>
        <a:graphic>
          <a:graphicData uri="http://schemas.openxmlformats.org/presentationml/2006/ole">
            <p:oleObj spid="_x0000_s44034" name="Chart" r:id="rId3" imgW="5762549" imgH="3400349" progId="Excel.Sheet.8">
              <p:embed/>
            </p:oleObj>
          </a:graphicData>
        </a:graphic>
      </p:graphicFrame>
      <p:sp>
        <p:nvSpPr>
          <p:cNvPr id="917508" name="Text Box 4"/>
          <p:cNvSpPr txBox="1">
            <a:spLocks noChangeArrowheads="1"/>
          </p:cNvSpPr>
          <p:nvPr/>
        </p:nvSpPr>
        <p:spPr bwMode="auto">
          <a:xfrm>
            <a:off x="533400" y="5638800"/>
            <a:ext cx="1822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 Fixed expense</a:t>
            </a:r>
          </a:p>
        </p:txBody>
      </p:sp>
      <p:sp>
        <p:nvSpPr>
          <p:cNvPr id="917509" name="Line 5"/>
          <p:cNvSpPr>
            <a:spLocks noChangeShapeType="1"/>
          </p:cNvSpPr>
          <p:nvPr/>
        </p:nvSpPr>
        <p:spPr bwMode="auto">
          <a:xfrm flipV="1">
            <a:off x="1905000" y="3962400"/>
            <a:ext cx="457200" cy="1828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17510" name="Line 6"/>
          <p:cNvSpPr>
            <a:spLocks noChangeShapeType="1"/>
          </p:cNvSpPr>
          <p:nvPr/>
        </p:nvSpPr>
        <p:spPr bwMode="auto">
          <a:xfrm flipH="1" flipV="1">
            <a:off x="4495800" y="3733800"/>
            <a:ext cx="1752600" cy="1828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917511" name="Text Box 7"/>
          <p:cNvSpPr txBox="1">
            <a:spLocks noChangeArrowheads="1"/>
          </p:cNvSpPr>
          <p:nvPr/>
        </p:nvSpPr>
        <p:spPr bwMode="auto">
          <a:xfrm>
            <a:off x="5927725" y="5446713"/>
            <a:ext cx="2025650" cy="3667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latin typeface="Arial" charset="0"/>
              </a:rPr>
              <a:t>Break even point</a:t>
            </a:r>
          </a:p>
        </p:txBody>
      </p:sp>
      <p:sp>
        <p:nvSpPr>
          <p:cNvPr id="917512" name="Text Box 8"/>
          <p:cNvSpPr txBox="1">
            <a:spLocks noChangeArrowheads="1"/>
          </p:cNvSpPr>
          <p:nvPr/>
        </p:nvSpPr>
        <p:spPr bwMode="auto">
          <a:xfrm rot="-1106097">
            <a:off x="5410200" y="3048000"/>
            <a:ext cx="134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Profit</a:t>
            </a:r>
          </a:p>
        </p:txBody>
      </p:sp>
      <p:sp>
        <p:nvSpPr>
          <p:cNvPr id="917513" name="Text Box 9"/>
          <p:cNvSpPr txBox="1">
            <a:spLocks noChangeArrowheads="1"/>
          </p:cNvSpPr>
          <p:nvPr/>
        </p:nvSpPr>
        <p:spPr bwMode="auto">
          <a:xfrm rot="-1422816">
            <a:off x="2667000" y="396240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rgbClr val="FF0000"/>
                </a:solidFill>
                <a:latin typeface="Arial" charset="0"/>
              </a:rPr>
              <a:t>Loss</a:t>
            </a:r>
          </a:p>
        </p:txBody>
      </p:sp>
      <p:sp>
        <p:nvSpPr>
          <p:cNvPr id="917514" name="Rectangle 10"/>
          <p:cNvSpPr>
            <a:spLocks noChangeArrowheads="1"/>
          </p:cNvSpPr>
          <p:nvPr/>
        </p:nvSpPr>
        <p:spPr bwMode="auto">
          <a:xfrm>
            <a:off x="774648" y="2297097"/>
            <a:ext cx="7920038" cy="2514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800" b="1">
                <a:latin typeface="Arial" charset="0"/>
              </a:rPr>
              <a:t>Break even in units = 1,200,000</a:t>
            </a:r>
          </a:p>
          <a:p>
            <a:pPr algn="ctr" eaLnBrk="1" hangingPunct="1"/>
            <a:r>
              <a:rPr lang="en-US" sz="2800" b="1">
                <a:latin typeface="Arial" charset="0"/>
              </a:rPr>
              <a:t>Break even in $ = 1,200,000 x 24 = $28,800,000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7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17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17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17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91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7508" grpId="0" animBg="1"/>
      <p:bldP spid="917509" grpId="0" animBg="1"/>
      <p:bldP spid="917510" grpId="0" animBg="1"/>
      <p:bldP spid="917511" grpId="0" animBg="1"/>
      <p:bldP spid="917512" grpId="0"/>
      <p:bldP spid="917513" grpId="0"/>
      <p:bldP spid="9175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BEA for Multiple Alternatives</a:t>
            </a:r>
            <a:r>
              <a:rPr lang="en-US" sz="3200" b="1">
                <a:latin typeface="Impact" pitchFamily="34" charset="0"/>
              </a:rPr>
              <a:t>  </a:t>
            </a:r>
          </a:p>
        </p:txBody>
      </p:sp>
      <p:sp>
        <p:nvSpPr>
          <p:cNvPr id="385033" name="Text Box 9"/>
          <p:cNvSpPr txBox="1">
            <a:spLocks noChangeArrowheads="1"/>
          </p:cNvSpPr>
          <p:nvPr/>
        </p:nvSpPr>
        <p:spPr bwMode="auto">
          <a:xfrm>
            <a:off x="287338" y="800100"/>
            <a:ext cx="8739187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Arial" charset="0"/>
              </a:rPr>
              <a:t>Break-even analysis for multiple alternatives:</a:t>
            </a:r>
          </a:p>
          <a:p>
            <a:r>
              <a:rPr lang="en-US" sz="2400">
                <a:latin typeface="Arial" charset="0"/>
              </a:rPr>
              <a:t>Such an analysis is implemented to compare cases such as</a:t>
            </a:r>
            <a:endParaRPr lang="en-US"/>
          </a:p>
        </p:txBody>
      </p:sp>
      <p:sp>
        <p:nvSpPr>
          <p:cNvPr id="385034" name="Text Box 10"/>
          <p:cNvSpPr txBox="1">
            <a:spLocks noChangeArrowheads="1"/>
          </p:cNvSpPr>
          <p:nvPr/>
        </p:nvSpPr>
        <p:spPr bwMode="auto">
          <a:xfrm>
            <a:off x="250825" y="5734050"/>
            <a:ext cx="8534400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Arial" charset="0"/>
              </a:rPr>
              <a:t>In general, when we move from a simple technology to an advanced technology;  F</a:t>
            </a:r>
            <a:r>
              <a:rPr lang="en-US" sz="2400" b="1" i="1">
                <a:latin typeface="Arial" charset="0"/>
                <a:sym typeface="Symbol" pitchFamily="18" charset="2"/>
              </a:rPr>
              <a:t> </a:t>
            </a:r>
            <a:r>
              <a:rPr lang="en-US" sz="2400" b="1" i="1">
                <a:latin typeface="Arial" charset="0"/>
                <a:sym typeface="Wingdings" pitchFamily="2" charset="2"/>
              </a:rPr>
              <a:t> V</a:t>
            </a:r>
            <a:r>
              <a:rPr lang="en-US" sz="2400" b="1" i="1">
                <a:latin typeface="Arial" charset="0"/>
                <a:sym typeface="Symbol" pitchFamily="18" charset="2"/>
              </a:rPr>
              <a:t>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31800" y="1808163"/>
            <a:ext cx="4511675" cy="1200150"/>
            <a:chOff x="272" y="1139"/>
            <a:chExt cx="2842" cy="756"/>
          </a:xfrm>
        </p:grpSpPr>
        <p:sp>
          <p:nvSpPr>
            <p:cNvPr id="14349" name="Text Box 6"/>
            <p:cNvSpPr txBox="1">
              <a:spLocks noChangeArrowheads="1"/>
            </p:cNvSpPr>
            <p:nvPr/>
          </p:nvSpPr>
          <p:spPr bwMode="auto">
            <a:xfrm>
              <a:off x="408" y="1139"/>
              <a:ext cx="2706" cy="7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A Simple technology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An Intermediate technology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An Advanced technology</a:t>
              </a:r>
            </a:p>
          </p:txBody>
        </p:sp>
        <p:sp>
          <p:nvSpPr>
            <p:cNvPr id="14350" name="AutoShape 12"/>
            <p:cNvSpPr>
              <a:spLocks/>
            </p:cNvSpPr>
            <p:nvPr/>
          </p:nvSpPr>
          <p:spPr bwMode="auto">
            <a:xfrm>
              <a:off x="272" y="1207"/>
              <a:ext cx="249" cy="635"/>
            </a:xfrm>
            <a:prstGeom prst="leftBrace">
              <a:avLst>
                <a:gd name="adj1" fmla="val 2125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60363" y="3106738"/>
            <a:ext cx="4498975" cy="1187450"/>
            <a:chOff x="227" y="1957"/>
            <a:chExt cx="2834" cy="748"/>
          </a:xfrm>
        </p:grpSpPr>
        <p:sp>
          <p:nvSpPr>
            <p:cNvPr id="14347" name="Text Box 7"/>
            <p:cNvSpPr txBox="1">
              <a:spLocks noChangeArrowheads="1"/>
            </p:cNvSpPr>
            <p:nvPr/>
          </p:nvSpPr>
          <p:spPr bwMode="auto">
            <a:xfrm>
              <a:off x="390" y="1957"/>
              <a:ext cx="2671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 General purpose machines 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 Multi-purpose machines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 Special purpose machines </a:t>
              </a:r>
            </a:p>
          </p:txBody>
        </p:sp>
        <p:sp>
          <p:nvSpPr>
            <p:cNvPr id="14348" name="AutoShape 14"/>
            <p:cNvSpPr>
              <a:spLocks/>
            </p:cNvSpPr>
            <p:nvPr/>
          </p:nvSpPr>
          <p:spPr bwMode="auto">
            <a:xfrm>
              <a:off x="227" y="2024"/>
              <a:ext cx="249" cy="635"/>
            </a:xfrm>
            <a:prstGeom prst="leftBrace">
              <a:avLst>
                <a:gd name="adj1" fmla="val 2125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395288" y="4329113"/>
            <a:ext cx="2622550" cy="1187450"/>
            <a:chOff x="249" y="2727"/>
            <a:chExt cx="1652" cy="748"/>
          </a:xfrm>
        </p:grpSpPr>
        <p:sp>
          <p:nvSpPr>
            <p:cNvPr id="14345" name="Text Box 8"/>
            <p:cNvSpPr txBox="1">
              <a:spLocks noChangeArrowheads="1"/>
            </p:cNvSpPr>
            <p:nvPr/>
          </p:nvSpPr>
          <p:spPr bwMode="auto">
            <a:xfrm>
              <a:off x="385" y="2727"/>
              <a:ext cx="1516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 Low F high V 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 In between </a:t>
              </a:r>
            </a:p>
            <a:p>
              <a:pPr>
                <a:buFont typeface="Symbol" pitchFamily="18" charset="2"/>
                <a:buChar char="·"/>
              </a:pPr>
              <a:r>
                <a:rPr lang="en-US" sz="2400">
                  <a:latin typeface="Arial" charset="0"/>
                </a:rPr>
                <a:t>  High F Low V </a:t>
              </a:r>
            </a:p>
          </p:txBody>
        </p:sp>
        <p:sp>
          <p:nvSpPr>
            <p:cNvPr id="14346" name="AutoShape 15"/>
            <p:cNvSpPr>
              <a:spLocks/>
            </p:cNvSpPr>
            <p:nvPr/>
          </p:nvSpPr>
          <p:spPr bwMode="auto">
            <a:xfrm>
              <a:off x="249" y="2772"/>
              <a:ext cx="249" cy="635"/>
            </a:xfrm>
            <a:prstGeom prst="leftBrace">
              <a:avLst>
                <a:gd name="adj1" fmla="val 2125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4344" name="Slide Number Placeholder 1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D9AB139-A50B-4E2A-8806-18773A487002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5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5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33" grpId="0"/>
      <p:bldP spid="3850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088A7A-97D3-4113-A70F-16BEC7BE7C8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0" y="-152400"/>
            <a:ext cx="91440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Impact" pitchFamily="34" charset="0"/>
              </a:rPr>
              <a:t>Ch 5(B) :  Capacity Planning: Break-Even Analysis</a:t>
            </a:r>
            <a:r>
              <a:rPr lang="en-US" sz="5400">
                <a:latin typeface="Impact" pitchFamily="34" charset="0"/>
              </a:rPr>
              <a:t> 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503238" y="1449388"/>
            <a:ext cx="7723187" cy="2678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Operation costs are divided into 2 main groups:</a:t>
            </a:r>
          </a:p>
          <a:p>
            <a:endParaRPr lang="en-US" sz="2800">
              <a:latin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2800">
                <a:latin typeface="Arial" charset="0"/>
              </a:rPr>
              <a:t>  </a:t>
            </a:r>
            <a:r>
              <a:rPr lang="en-US" sz="2800" b="1">
                <a:latin typeface="Arial" charset="0"/>
              </a:rPr>
              <a:t>Fixed costs</a:t>
            </a:r>
          </a:p>
          <a:p>
            <a:endParaRPr lang="en-US" sz="2800">
              <a:latin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2800">
                <a:latin typeface="Arial" charset="0"/>
              </a:rPr>
              <a:t>  </a:t>
            </a:r>
            <a:r>
              <a:rPr lang="en-US" sz="2800" b="1">
                <a:latin typeface="Arial" charset="0"/>
              </a:rPr>
              <a:t>Variable costs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6118FF6-67D0-4127-B00C-BD280A3870AB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Text Box 2"/>
          <p:cNvSpPr txBox="1">
            <a:spLocks noChangeArrowheads="1"/>
          </p:cNvSpPr>
          <p:nvPr/>
        </p:nvSpPr>
        <p:spPr bwMode="auto">
          <a:xfrm>
            <a:off x="395288" y="1089025"/>
            <a:ext cx="8748712" cy="5216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Include rent, property tax, property insurance, wages of permanent employees, depreciation (except in working hour depreciation). 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The total fixed cost is fixed throughout the year.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It does not depend on the production level.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When we have a plant, then the above costs are fixed, no matter if we produce one unit or one million units.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Fixed Costs</a:t>
            </a:r>
            <a:r>
              <a:rPr lang="en-US" sz="2800" b="1">
                <a:latin typeface="BSFarsi Koodak" pitchFamily="2" charset="0"/>
              </a:rPr>
              <a:t>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7FC36F-06CB-4019-AC35-32BECD07E40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2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24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429000" y="27209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d-ID" sz="2400"/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36525" y="-11113"/>
            <a:ext cx="9007475" cy="57943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Total Fixed Cost and Fixed Cost per Unit of Product</a:t>
            </a:r>
          </a:p>
        </p:txBody>
      </p:sp>
      <p:grpSp>
        <p:nvGrpSpPr>
          <p:cNvPr id="8196" name="Group 12"/>
          <p:cNvGrpSpPr>
            <a:grpSpLocks/>
          </p:cNvGrpSpPr>
          <p:nvPr/>
        </p:nvGrpSpPr>
        <p:grpSpPr bwMode="auto">
          <a:xfrm>
            <a:off x="481013" y="2389188"/>
            <a:ext cx="112712" cy="2333625"/>
            <a:chOff x="303" y="1505"/>
            <a:chExt cx="71" cy="1470"/>
          </a:xfrm>
        </p:grpSpPr>
        <p:sp>
          <p:nvSpPr>
            <p:cNvPr id="8218" name="Line 10"/>
            <p:cNvSpPr>
              <a:spLocks noChangeShapeType="1"/>
            </p:cNvSpPr>
            <p:nvPr/>
          </p:nvSpPr>
          <p:spPr bwMode="auto">
            <a:xfrm flipV="1">
              <a:off x="338" y="1575"/>
              <a:ext cx="0" cy="140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19" name="Freeform 11"/>
            <p:cNvSpPr>
              <a:spLocks/>
            </p:cNvSpPr>
            <p:nvPr/>
          </p:nvSpPr>
          <p:spPr bwMode="auto">
            <a:xfrm>
              <a:off x="303" y="1505"/>
              <a:ext cx="71" cy="72"/>
            </a:xfrm>
            <a:custGeom>
              <a:avLst/>
              <a:gdLst>
                <a:gd name="T0" fmla="*/ 71 w 71"/>
                <a:gd name="T1" fmla="*/ 72 h 72"/>
                <a:gd name="T2" fmla="*/ 35 w 71"/>
                <a:gd name="T3" fmla="*/ 0 h 72"/>
                <a:gd name="T4" fmla="*/ 0 w 71"/>
                <a:gd name="T5" fmla="*/ 72 h 72"/>
                <a:gd name="T6" fmla="*/ 71 w 71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72"/>
                <a:gd name="T14" fmla="*/ 71 w 71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72">
                  <a:moveTo>
                    <a:pt x="71" y="72"/>
                  </a:moveTo>
                  <a:lnTo>
                    <a:pt x="35" y="0"/>
                  </a:lnTo>
                  <a:lnTo>
                    <a:pt x="0" y="72"/>
                  </a:lnTo>
                  <a:lnTo>
                    <a:pt x="71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197" name="Group 15"/>
          <p:cNvGrpSpPr>
            <a:grpSpLocks/>
          </p:cNvGrpSpPr>
          <p:nvPr/>
        </p:nvGrpSpPr>
        <p:grpSpPr bwMode="auto">
          <a:xfrm>
            <a:off x="536575" y="4667250"/>
            <a:ext cx="3317875" cy="114300"/>
            <a:chOff x="338" y="2940"/>
            <a:chExt cx="2090" cy="72"/>
          </a:xfrm>
        </p:grpSpPr>
        <p:sp>
          <p:nvSpPr>
            <p:cNvPr id="8216" name="Line 13"/>
            <p:cNvSpPr>
              <a:spLocks noChangeShapeType="1"/>
            </p:cNvSpPr>
            <p:nvPr/>
          </p:nvSpPr>
          <p:spPr bwMode="auto">
            <a:xfrm>
              <a:off x="338" y="2975"/>
              <a:ext cx="2021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17" name="Freeform 14"/>
            <p:cNvSpPr>
              <a:spLocks/>
            </p:cNvSpPr>
            <p:nvPr/>
          </p:nvSpPr>
          <p:spPr bwMode="auto">
            <a:xfrm>
              <a:off x="2356" y="2940"/>
              <a:ext cx="72" cy="72"/>
            </a:xfrm>
            <a:custGeom>
              <a:avLst/>
              <a:gdLst>
                <a:gd name="T0" fmla="*/ 0 w 72"/>
                <a:gd name="T1" fmla="*/ 72 h 72"/>
                <a:gd name="T2" fmla="*/ 72 w 72"/>
                <a:gd name="T3" fmla="*/ 35 h 72"/>
                <a:gd name="T4" fmla="*/ 0 w 72"/>
                <a:gd name="T5" fmla="*/ 0 h 72"/>
                <a:gd name="T6" fmla="*/ 0 w 72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72"/>
                <a:gd name="T14" fmla="*/ 72 w 72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72">
                  <a:moveTo>
                    <a:pt x="0" y="72"/>
                  </a:moveTo>
                  <a:lnTo>
                    <a:pt x="72" y="35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593725" y="2673350"/>
            <a:ext cx="1973263" cy="787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199" name="Rectangle 17"/>
          <p:cNvSpPr>
            <a:spLocks noChangeArrowheads="1"/>
          </p:cNvSpPr>
          <p:nvPr/>
        </p:nvSpPr>
        <p:spPr bwMode="auto">
          <a:xfrm>
            <a:off x="698500" y="1773238"/>
            <a:ext cx="2041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>
                <a:solidFill>
                  <a:srgbClr val="000000"/>
                </a:solidFill>
                <a:latin typeface="Arial" charset="0"/>
              </a:rPr>
              <a:t>Total fixed cost </a:t>
            </a:r>
          </a:p>
          <a:p>
            <a:r>
              <a:rPr lang="en-US" sz="2300">
                <a:solidFill>
                  <a:srgbClr val="000000"/>
                </a:solidFill>
                <a:latin typeface="Arial" charset="0"/>
              </a:rPr>
              <a:t>         (F)</a:t>
            </a:r>
            <a:endParaRPr lang="en-US"/>
          </a:p>
        </p:txBody>
      </p:sp>
      <p:sp>
        <p:nvSpPr>
          <p:cNvPr id="8200" name="Rectangle 19"/>
          <p:cNvSpPr>
            <a:spLocks noChangeArrowheads="1"/>
          </p:cNvSpPr>
          <p:nvPr/>
        </p:nvSpPr>
        <p:spPr bwMode="auto">
          <a:xfrm>
            <a:off x="768350" y="4802188"/>
            <a:ext cx="3249613" cy="527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1" name="Rectangle 20"/>
          <p:cNvSpPr>
            <a:spLocks noChangeArrowheads="1"/>
          </p:cNvSpPr>
          <p:nvPr/>
        </p:nvSpPr>
        <p:spPr bwMode="auto">
          <a:xfrm>
            <a:off x="719138" y="4905375"/>
            <a:ext cx="291623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>
                <a:solidFill>
                  <a:srgbClr val="000000"/>
                </a:solidFill>
                <a:latin typeface="Arial" charset="0"/>
              </a:rPr>
              <a:t>Production volume (Q)</a:t>
            </a:r>
            <a:endParaRPr lang="en-US"/>
          </a:p>
        </p:txBody>
      </p:sp>
      <p:sp>
        <p:nvSpPr>
          <p:cNvPr id="363541" name="Rectangle 21"/>
          <p:cNvSpPr>
            <a:spLocks noChangeArrowheads="1"/>
          </p:cNvSpPr>
          <p:nvPr/>
        </p:nvSpPr>
        <p:spPr bwMode="auto">
          <a:xfrm>
            <a:off x="536575" y="3983038"/>
            <a:ext cx="2870200" cy="444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8203" name="Group 24"/>
          <p:cNvGrpSpPr>
            <a:grpSpLocks/>
          </p:cNvGrpSpPr>
          <p:nvPr/>
        </p:nvGrpSpPr>
        <p:grpSpPr bwMode="auto">
          <a:xfrm>
            <a:off x="4378325" y="1914525"/>
            <a:ext cx="114300" cy="2784475"/>
            <a:chOff x="2758" y="1206"/>
            <a:chExt cx="72" cy="1754"/>
          </a:xfrm>
        </p:grpSpPr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V="1">
              <a:off x="2793" y="1276"/>
              <a:ext cx="0" cy="168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auto">
            <a:xfrm>
              <a:off x="2758" y="1206"/>
              <a:ext cx="72" cy="72"/>
            </a:xfrm>
            <a:custGeom>
              <a:avLst/>
              <a:gdLst>
                <a:gd name="T0" fmla="*/ 72 w 72"/>
                <a:gd name="T1" fmla="*/ 72 h 72"/>
                <a:gd name="T2" fmla="*/ 35 w 72"/>
                <a:gd name="T3" fmla="*/ 0 h 72"/>
                <a:gd name="T4" fmla="*/ 0 w 72"/>
                <a:gd name="T5" fmla="*/ 72 h 72"/>
                <a:gd name="T6" fmla="*/ 72 w 72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"/>
                <a:gd name="T13" fmla="*/ 0 h 72"/>
                <a:gd name="T14" fmla="*/ 72 w 72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" h="72">
                  <a:moveTo>
                    <a:pt x="72" y="72"/>
                  </a:moveTo>
                  <a:lnTo>
                    <a:pt x="35" y="0"/>
                  </a:lnTo>
                  <a:lnTo>
                    <a:pt x="0" y="72"/>
                  </a:lnTo>
                  <a:lnTo>
                    <a:pt x="7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204" name="Group 27"/>
          <p:cNvGrpSpPr>
            <a:grpSpLocks/>
          </p:cNvGrpSpPr>
          <p:nvPr/>
        </p:nvGrpSpPr>
        <p:grpSpPr bwMode="auto">
          <a:xfrm>
            <a:off x="4433888" y="4643438"/>
            <a:ext cx="3529012" cy="114300"/>
            <a:chOff x="2793" y="2925"/>
            <a:chExt cx="2223" cy="72"/>
          </a:xfrm>
        </p:grpSpPr>
        <p:sp>
          <p:nvSpPr>
            <p:cNvPr id="8212" name="Line 25"/>
            <p:cNvSpPr>
              <a:spLocks noChangeShapeType="1"/>
            </p:cNvSpPr>
            <p:nvPr/>
          </p:nvSpPr>
          <p:spPr bwMode="auto">
            <a:xfrm>
              <a:off x="2793" y="2961"/>
              <a:ext cx="2154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8213" name="Freeform 26"/>
            <p:cNvSpPr>
              <a:spLocks/>
            </p:cNvSpPr>
            <p:nvPr/>
          </p:nvSpPr>
          <p:spPr bwMode="auto">
            <a:xfrm>
              <a:off x="4945" y="2925"/>
              <a:ext cx="71" cy="72"/>
            </a:xfrm>
            <a:custGeom>
              <a:avLst/>
              <a:gdLst>
                <a:gd name="T0" fmla="*/ 0 w 71"/>
                <a:gd name="T1" fmla="*/ 72 h 72"/>
                <a:gd name="T2" fmla="*/ 71 w 71"/>
                <a:gd name="T3" fmla="*/ 36 h 72"/>
                <a:gd name="T4" fmla="*/ 0 w 71"/>
                <a:gd name="T5" fmla="*/ 0 h 72"/>
                <a:gd name="T6" fmla="*/ 0 w 71"/>
                <a:gd name="T7" fmla="*/ 72 h 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1"/>
                <a:gd name="T13" fmla="*/ 0 h 72"/>
                <a:gd name="T14" fmla="*/ 71 w 71"/>
                <a:gd name="T15" fmla="*/ 72 h 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1" h="72">
                  <a:moveTo>
                    <a:pt x="0" y="72"/>
                  </a:moveTo>
                  <a:lnTo>
                    <a:pt x="71" y="36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8205" name="Rectangle 28"/>
          <p:cNvSpPr>
            <a:spLocks noChangeArrowheads="1"/>
          </p:cNvSpPr>
          <p:nvPr/>
        </p:nvSpPr>
        <p:spPr bwMode="auto">
          <a:xfrm>
            <a:off x="4625975" y="2389188"/>
            <a:ext cx="4092575" cy="981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8206" name="Group 35"/>
          <p:cNvGrpSpPr>
            <a:grpSpLocks/>
          </p:cNvGrpSpPr>
          <p:nvPr/>
        </p:nvGrpSpPr>
        <p:grpSpPr bwMode="auto">
          <a:xfrm>
            <a:off x="4730750" y="1808163"/>
            <a:ext cx="3757613" cy="863600"/>
            <a:chOff x="2980" y="1542"/>
            <a:chExt cx="2367" cy="544"/>
          </a:xfrm>
        </p:grpSpPr>
        <p:sp>
          <p:nvSpPr>
            <p:cNvPr id="8210" name="Rectangle 29"/>
            <p:cNvSpPr>
              <a:spLocks noChangeArrowheads="1"/>
            </p:cNvSpPr>
            <p:nvPr/>
          </p:nvSpPr>
          <p:spPr bwMode="auto">
            <a:xfrm>
              <a:off x="2980" y="1542"/>
              <a:ext cx="2367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>
                  <a:solidFill>
                    <a:srgbClr val="000000"/>
                  </a:solidFill>
                  <a:latin typeface="Arial" charset="0"/>
                </a:rPr>
                <a:t>Fixed cost per unit of product</a:t>
              </a:r>
              <a:endParaRPr lang="en-US"/>
            </a:p>
          </p:txBody>
        </p:sp>
        <p:sp>
          <p:nvSpPr>
            <p:cNvPr id="8211" name="Rectangle 31"/>
            <p:cNvSpPr>
              <a:spLocks noChangeArrowheads="1"/>
            </p:cNvSpPr>
            <p:nvPr/>
          </p:nvSpPr>
          <p:spPr bwMode="auto">
            <a:xfrm>
              <a:off x="3787" y="1865"/>
              <a:ext cx="428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>
                  <a:solidFill>
                    <a:srgbClr val="000000"/>
                  </a:solidFill>
                  <a:latin typeface="Arial" charset="0"/>
                </a:rPr>
                <a:t>(F/Q)</a:t>
              </a:r>
              <a:endParaRPr lang="en-US"/>
            </a:p>
          </p:txBody>
        </p:sp>
      </p:grpSp>
      <p:sp>
        <p:nvSpPr>
          <p:cNvPr id="8207" name="Rectangle 33"/>
          <p:cNvSpPr>
            <a:spLocks noChangeArrowheads="1"/>
          </p:cNvSpPr>
          <p:nvPr/>
        </p:nvSpPr>
        <p:spPr bwMode="auto">
          <a:xfrm>
            <a:off x="4716463" y="4905375"/>
            <a:ext cx="291623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300">
                <a:solidFill>
                  <a:srgbClr val="000000"/>
                </a:solidFill>
                <a:latin typeface="Arial" charset="0"/>
              </a:rPr>
              <a:t>Production volume (Q)</a:t>
            </a:r>
            <a:endParaRPr lang="en-US"/>
          </a:p>
        </p:txBody>
      </p:sp>
      <p:sp>
        <p:nvSpPr>
          <p:cNvPr id="363554" name="Freeform 34"/>
          <p:cNvSpPr>
            <a:spLocks/>
          </p:cNvSpPr>
          <p:nvPr/>
        </p:nvSpPr>
        <p:spPr bwMode="auto">
          <a:xfrm>
            <a:off x="4508500" y="2447925"/>
            <a:ext cx="3267075" cy="2214563"/>
          </a:xfrm>
          <a:custGeom>
            <a:avLst/>
            <a:gdLst>
              <a:gd name="T0" fmla="*/ 0 w 2058"/>
              <a:gd name="T1" fmla="*/ 2147483647 h 1395"/>
              <a:gd name="T2" fmla="*/ 2147483647 w 2058"/>
              <a:gd name="T3" fmla="*/ 2147483647 h 1395"/>
              <a:gd name="T4" fmla="*/ 2147483647 w 2058"/>
              <a:gd name="T5" fmla="*/ 2147483647 h 1395"/>
              <a:gd name="T6" fmla="*/ 2147483647 w 2058"/>
              <a:gd name="T7" fmla="*/ 2147483647 h 1395"/>
              <a:gd name="T8" fmla="*/ 2147483647 w 2058"/>
              <a:gd name="T9" fmla="*/ 2147483647 h 1395"/>
              <a:gd name="T10" fmla="*/ 2147483647 w 2058"/>
              <a:gd name="T11" fmla="*/ 2147483647 h 1395"/>
              <a:gd name="T12" fmla="*/ 2147483647 w 2058"/>
              <a:gd name="T13" fmla="*/ 2147483647 h 1395"/>
              <a:gd name="T14" fmla="*/ 2147483647 w 2058"/>
              <a:gd name="T15" fmla="*/ 2147483647 h 1395"/>
              <a:gd name="T16" fmla="*/ 2147483647 w 2058"/>
              <a:gd name="T17" fmla="*/ 2147483647 h 1395"/>
              <a:gd name="T18" fmla="*/ 2147483647 w 2058"/>
              <a:gd name="T19" fmla="*/ 2147483647 h 1395"/>
              <a:gd name="T20" fmla="*/ 2147483647 w 2058"/>
              <a:gd name="T21" fmla="*/ 2147483647 h 1395"/>
              <a:gd name="T22" fmla="*/ 2147483647 w 2058"/>
              <a:gd name="T23" fmla="*/ 2147483647 h 1395"/>
              <a:gd name="T24" fmla="*/ 2147483647 w 2058"/>
              <a:gd name="T25" fmla="*/ 2147483647 h 1395"/>
              <a:gd name="T26" fmla="*/ 2147483647 w 2058"/>
              <a:gd name="T27" fmla="*/ 2147483647 h 1395"/>
              <a:gd name="T28" fmla="*/ 2147483647 w 2058"/>
              <a:gd name="T29" fmla="*/ 2147483647 h 1395"/>
              <a:gd name="T30" fmla="*/ 2147483647 w 2058"/>
              <a:gd name="T31" fmla="*/ 2147483647 h 1395"/>
              <a:gd name="T32" fmla="*/ 2147483647 w 2058"/>
              <a:gd name="T33" fmla="*/ 2147483647 h 1395"/>
              <a:gd name="T34" fmla="*/ 2147483647 w 2058"/>
              <a:gd name="T35" fmla="*/ 2147483647 h 1395"/>
              <a:gd name="T36" fmla="*/ 2147483647 w 2058"/>
              <a:gd name="T37" fmla="*/ 2147483647 h 1395"/>
              <a:gd name="T38" fmla="*/ 2147483647 w 2058"/>
              <a:gd name="T39" fmla="*/ 2147483647 h 1395"/>
              <a:gd name="T40" fmla="*/ 2147483647 w 2058"/>
              <a:gd name="T41" fmla="*/ 2147483647 h 1395"/>
              <a:gd name="T42" fmla="*/ 2147483647 w 2058"/>
              <a:gd name="T43" fmla="*/ 2147483647 h 1395"/>
              <a:gd name="T44" fmla="*/ 2147483647 w 2058"/>
              <a:gd name="T45" fmla="*/ 2147483647 h 1395"/>
              <a:gd name="T46" fmla="*/ 2147483647 w 2058"/>
              <a:gd name="T47" fmla="*/ 2147483647 h 1395"/>
              <a:gd name="T48" fmla="*/ 2147483647 w 2058"/>
              <a:gd name="T49" fmla="*/ 2147483647 h 1395"/>
              <a:gd name="T50" fmla="*/ 2147483647 w 2058"/>
              <a:gd name="T51" fmla="*/ 2147483647 h 1395"/>
              <a:gd name="T52" fmla="*/ 2147483647 w 2058"/>
              <a:gd name="T53" fmla="*/ 2147483647 h 1395"/>
              <a:gd name="T54" fmla="*/ 2147483647 w 2058"/>
              <a:gd name="T55" fmla="*/ 2147483647 h 1395"/>
              <a:gd name="T56" fmla="*/ 2147483647 w 2058"/>
              <a:gd name="T57" fmla="*/ 2147483647 h 1395"/>
              <a:gd name="T58" fmla="*/ 2147483647 w 2058"/>
              <a:gd name="T59" fmla="*/ 2147483647 h 1395"/>
              <a:gd name="T60" fmla="*/ 2147483647 w 2058"/>
              <a:gd name="T61" fmla="*/ 2147483647 h 1395"/>
              <a:gd name="T62" fmla="*/ 2147483647 w 2058"/>
              <a:gd name="T63" fmla="*/ 2147483647 h 1395"/>
              <a:gd name="T64" fmla="*/ 2147483647 w 2058"/>
              <a:gd name="T65" fmla="*/ 2147483647 h 1395"/>
              <a:gd name="T66" fmla="*/ 2147483647 w 2058"/>
              <a:gd name="T67" fmla="*/ 2147483647 h 1395"/>
              <a:gd name="T68" fmla="*/ 2147483647 w 2058"/>
              <a:gd name="T69" fmla="*/ 2147483647 h 1395"/>
              <a:gd name="T70" fmla="*/ 2147483647 w 2058"/>
              <a:gd name="T71" fmla="*/ 2147483647 h 1395"/>
              <a:gd name="T72" fmla="*/ 2147483647 w 2058"/>
              <a:gd name="T73" fmla="*/ 2147483647 h 1395"/>
              <a:gd name="T74" fmla="*/ 2147483647 w 2058"/>
              <a:gd name="T75" fmla="*/ 2147483647 h 1395"/>
              <a:gd name="T76" fmla="*/ 2147483647 w 2058"/>
              <a:gd name="T77" fmla="*/ 2147483647 h 1395"/>
              <a:gd name="T78" fmla="*/ 2147483647 w 2058"/>
              <a:gd name="T79" fmla="*/ 2147483647 h 1395"/>
              <a:gd name="T80" fmla="*/ 2147483647 w 2058"/>
              <a:gd name="T81" fmla="*/ 2147483647 h 1395"/>
              <a:gd name="T82" fmla="*/ 2147483647 w 2058"/>
              <a:gd name="T83" fmla="*/ 2147483647 h 1395"/>
              <a:gd name="T84" fmla="*/ 2147483647 w 2058"/>
              <a:gd name="T85" fmla="*/ 2147483647 h 13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058"/>
              <a:gd name="T130" fmla="*/ 0 h 1395"/>
              <a:gd name="T131" fmla="*/ 2058 w 2058"/>
              <a:gd name="T132" fmla="*/ 1395 h 139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058" h="1395">
                <a:moveTo>
                  <a:pt x="27" y="0"/>
                </a:moveTo>
                <a:lnTo>
                  <a:pt x="0" y="0"/>
                </a:lnTo>
                <a:lnTo>
                  <a:pt x="0" y="81"/>
                </a:lnTo>
                <a:lnTo>
                  <a:pt x="1" y="161"/>
                </a:lnTo>
                <a:lnTo>
                  <a:pt x="5" y="241"/>
                </a:lnTo>
                <a:lnTo>
                  <a:pt x="9" y="281"/>
                </a:lnTo>
                <a:lnTo>
                  <a:pt x="14" y="320"/>
                </a:lnTo>
                <a:lnTo>
                  <a:pt x="20" y="359"/>
                </a:lnTo>
                <a:lnTo>
                  <a:pt x="27" y="399"/>
                </a:lnTo>
                <a:lnTo>
                  <a:pt x="29" y="405"/>
                </a:lnTo>
                <a:lnTo>
                  <a:pt x="39" y="443"/>
                </a:lnTo>
                <a:lnTo>
                  <a:pt x="50" y="482"/>
                </a:lnTo>
                <a:lnTo>
                  <a:pt x="63" y="520"/>
                </a:lnTo>
                <a:lnTo>
                  <a:pt x="79" y="558"/>
                </a:lnTo>
                <a:lnTo>
                  <a:pt x="97" y="596"/>
                </a:lnTo>
                <a:lnTo>
                  <a:pt x="119" y="636"/>
                </a:lnTo>
                <a:lnTo>
                  <a:pt x="130" y="628"/>
                </a:lnTo>
                <a:lnTo>
                  <a:pt x="119" y="635"/>
                </a:lnTo>
                <a:lnTo>
                  <a:pt x="140" y="671"/>
                </a:lnTo>
                <a:lnTo>
                  <a:pt x="162" y="710"/>
                </a:lnTo>
                <a:lnTo>
                  <a:pt x="187" y="749"/>
                </a:lnTo>
                <a:lnTo>
                  <a:pt x="212" y="789"/>
                </a:lnTo>
                <a:lnTo>
                  <a:pt x="215" y="793"/>
                </a:lnTo>
                <a:lnTo>
                  <a:pt x="242" y="832"/>
                </a:lnTo>
                <a:lnTo>
                  <a:pt x="271" y="872"/>
                </a:lnTo>
                <a:lnTo>
                  <a:pt x="302" y="910"/>
                </a:lnTo>
                <a:lnTo>
                  <a:pt x="335" y="948"/>
                </a:lnTo>
                <a:lnTo>
                  <a:pt x="370" y="986"/>
                </a:lnTo>
                <a:lnTo>
                  <a:pt x="409" y="1022"/>
                </a:lnTo>
                <a:lnTo>
                  <a:pt x="449" y="1057"/>
                </a:lnTo>
                <a:lnTo>
                  <a:pt x="493" y="1090"/>
                </a:lnTo>
                <a:lnTo>
                  <a:pt x="497" y="1093"/>
                </a:lnTo>
                <a:lnTo>
                  <a:pt x="545" y="1124"/>
                </a:lnTo>
                <a:lnTo>
                  <a:pt x="595" y="1154"/>
                </a:lnTo>
                <a:lnTo>
                  <a:pt x="649" y="1182"/>
                </a:lnTo>
                <a:lnTo>
                  <a:pt x="709" y="1207"/>
                </a:lnTo>
                <a:lnTo>
                  <a:pt x="740" y="1218"/>
                </a:lnTo>
                <a:lnTo>
                  <a:pt x="773" y="1229"/>
                </a:lnTo>
                <a:lnTo>
                  <a:pt x="809" y="1239"/>
                </a:lnTo>
                <a:lnTo>
                  <a:pt x="848" y="1249"/>
                </a:lnTo>
                <a:lnTo>
                  <a:pt x="889" y="1259"/>
                </a:lnTo>
                <a:lnTo>
                  <a:pt x="932" y="1268"/>
                </a:lnTo>
                <a:lnTo>
                  <a:pt x="938" y="1269"/>
                </a:lnTo>
                <a:lnTo>
                  <a:pt x="982" y="1277"/>
                </a:lnTo>
                <a:lnTo>
                  <a:pt x="1027" y="1286"/>
                </a:lnTo>
                <a:lnTo>
                  <a:pt x="1074" y="1294"/>
                </a:lnTo>
                <a:lnTo>
                  <a:pt x="1122" y="1300"/>
                </a:lnTo>
                <a:lnTo>
                  <a:pt x="1221" y="1315"/>
                </a:lnTo>
                <a:lnTo>
                  <a:pt x="1320" y="1327"/>
                </a:lnTo>
                <a:lnTo>
                  <a:pt x="1421" y="1337"/>
                </a:lnTo>
                <a:lnTo>
                  <a:pt x="1521" y="1347"/>
                </a:lnTo>
                <a:lnTo>
                  <a:pt x="1618" y="1356"/>
                </a:lnTo>
                <a:lnTo>
                  <a:pt x="1664" y="1360"/>
                </a:lnTo>
                <a:lnTo>
                  <a:pt x="1711" y="1363"/>
                </a:lnTo>
                <a:lnTo>
                  <a:pt x="1755" y="1368"/>
                </a:lnTo>
                <a:lnTo>
                  <a:pt x="1797" y="1371"/>
                </a:lnTo>
                <a:lnTo>
                  <a:pt x="1838" y="1374"/>
                </a:lnTo>
                <a:lnTo>
                  <a:pt x="1877" y="1378"/>
                </a:lnTo>
                <a:lnTo>
                  <a:pt x="1913" y="1381"/>
                </a:lnTo>
                <a:lnTo>
                  <a:pt x="1947" y="1384"/>
                </a:lnTo>
                <a:lnTo>
                  <a:pt x="1978" y="1388"/>
                </a:lnTo>
                <a:lnTo>
                  <a:pt x="2007" y="1390"/>
                </a:lnTo>
                <a:lnTo>
                  <a:pt x="2034" y="1393"/>
                </a:lnTo>
                <a:lnTo>
                  <a:pt x="2055" y="1395"/>
                </a:lnTo>
                <a:lnTo>
                  <a:pt x="2058" y="1369"/>
                </a:lnTo>
                <a:lnTo>
                  <a:pt x="2034" y="1365"/>
                </a:lnTo>
                <a:lnTo>
                  <a:pt x="2007" y="1362"/>
                </a:lnTo>
                <a:lnTo>
                  <a:pt x="1978" y="1360"/>
                </a:lnTo>
                <a:lnTo>
                  <a:pt x="1947" y="1357"/>
                </a:lnTo>
                <a:lnTo>
                  <a:pt x="1913" y="1353"/>
                </a:lnTo>
                <a:lnTo>
                  <a:pt x="1877" y="1350"/>
                </a:lnTo>
                <a:lnTo>
                  <a:pt x="1838" y="1347"/>
                </a:lnTo>
                <a:lnTo>
                  <a:pt x="1797" y="1343"/>
                </a:lnTo>
                <a:lnTo>
                  <a:pt x="1755" y="1340"/>
                </a:lnTo>
                <a:lnTo>
                  <a:pt x="1711" y="1336"/>
                </a:lnTo>
                <a:lnTo>
                  <a:pt x="1664" y="1332"/>
                </a:lnTo>
                <a:lnTo>
                  <a:pt x="1618" y="1328"/>
                </a:lnTo>
                <a:lnTo>
                  <a:pt x="1521" y="1319"/>
                </a:lnTo>
                <a:lnTo>
                  <a:pt x="1421" y="1309"/>
                </a:lnTo>
                <a:lnTo>
                  <a:pt x="1320" y="1299"/>
                </a:lnTo>
                <a:lnTo>
                  <a:pt x="1221" y="1287"/>
                </a:lnTo>
                <a:lnTo>
                  <a:pt x="1122" y="1272"/>
                </a:lnTo>
                <a:lnTo>
                  <a:pt x="1074" y="1266"/>
                </a:lnTo>
                <a:lnTo>
                  <a:pt x="1027" y="1258"/>
                </a:lnTo>
                <a:lnTo>
                  <a:pt x="982" y="1249"/>
                </a:lnTo>
                <a:lnTo>
                  <a:pt x="938" y="1241"/>
                </a:lnTo>
                <a:lnTo>
                  <a:pt x="938" y="1255"/>
                </a:lnTo>
                <a:lnTo>
                  <a:pt x="943" y="1243"/>
                </a:lnTo>
                <a:lnTo>
                  <a:pt x="900" y="1234"/>
                </a:lnTo>
                <a:lnTo>
                  <a:pt x="859" y="1224"/>
                </a:lnTo>
                <a:lnTo>
                  <a:pt x="820" y="1214"/>
                </a:lnTo>
                <a:lnTo>
                  <a:pt x="784" y="1204"/>
                </a:lnTo>
                <a:lnTo>
                  <a:pt x="751" y="1193"/>
                </a:lnTo>
                <a:lnTo>
                  <a:pt x="719" y="1182"/>
                </a:lnTo>
                <a:lnTo>
                  <a:pt x="660" y="1156"/>
                </a:lnTo>
                <a:lnTo>
                  <a:pt x="606" y="1129"/>
                </a:lnTo>
                <a:lnTo>
                  <a:pt x="556" y="1099"/>
                </a:lnTo>
                <a:lnTo>
                  <a:pt x="509" y="1068"/>
                </a:lnTo>
                <a:lnTo>
                  <a:pt x="503" y="1080"/>
                </a:lnTo>
                <a:lnTo>
                  <a:pt x="513" y="1070"/>
                </a:lnTo>
                <a:lnTo>
                  <a:pt x="469" y="1037"/>
                </a:lnTo>
                <a:lnTo>
                  <a:pt x="429" y="1002"/>
                </a:lnTo>
                <a:lnTo>
                  <a:pt x="390" y="966"/>
                </a:lnTo>
                <a:lnTo>
                  <a:pt x="355" y="928"/>
                </a:lnTo>
                <a:lnTo>
                  <a:pt x="322" y="891"/>
                </a:lnTo>
                <a:lnTo>
                  <a:pt x="291" y="852"/>
                </a:lnTo>
                <a:lnTo>
                  <a:pt x="262" y="812"/>
                </a:lnTo>
                <a:lnTo>
                  <a:pt x="235" y="773"/>
                </a:lnTo>
                <a:lnTo>
                  <a:pt x="225" y="783"/>
                </a:lnTo>
                <a:lnTo>
                  <a:pt x="238" y="778"/>
                </a:lnTo>
                <a:lnTo>
                  <a:pt x="212" y="738"/>
                </a:lnTo>
                <a:lnTo>
                  <a:pt x="188" y="699"/>
                </a:lnTo>
                <a:lnTo>
                  <a:pt x="166" y="660"/>
                </a:lnTo>
                <a:lnTo>
                  <a:pt x="142" y="622"/>
                </a:lnTo>
                <a:lnTo>
                  <a:pt x="123" y="585"/>
                </a:lnTo>
                <a:lnTo>
                  <a:pt x="105" y="547"/>
                </a:lnTo>
                <a:lnTo>
                  <a:pt x="88" y="509"/>
                </a:lnTo>
                <a:lnTo>
                  <a:pt x="75" y="471"/>
                </a:lnTo>
                <a:lnTo>
                  <a:pt x="64" y="432"/>
                </a:lnTo>
                <a:lnTo>
                  <a:pt x="54" y="393"/>
                </a:lnTo>
                <a:lnTo>
                  <a:pt x="42" y="399"/>
                </a:lnTo>
                <a:lnTo>
                  <a:pt x="55" y="399"/>
                </a:lnTo>
                <a:lnTo>
                  <a:pt x="47" y="359"/>
                </a:lnTo>
                <a:lnTo>
                  <a:pt x="42" y="320"/>
                </a:lnTo>
                <a:lnTo>
                  <a:pt x="36" y="281"/>
                </a:lnTo>
                <a:lnTo>
                  <a:pt x="33" y="241"/>
                </a:lnTo>
                <a:lnTo>
                  <a:pt x="29" y="161"/>
                </a:lnTo>
                <a:lnTo>
                  <a:pt x="27" y="81"/>
                </a:lnTo>
                <a:lnTo>
                  <a:pt x="27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8209" name="Slide Number Placeholder 2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7D7C482-4702-4A51-B83B-BB30D14493E9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1" grpId="0" animBg="1"/>
      <p:bldP spid="3635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98525" y="6508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d-ID" sz="240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36525" y="47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Variable Costs</a:t>
            </a:r>
            <a:r>
              <a:rPr lang="en-US" sz="3200" b="1">
                <a:latin typeface="Impact" pitchFamily="34" charset="0"/>
              </a:rPr>
              <a:t> </a:t>
            </a:r>
          </a:p>
        </p:txBody>
      </p:sp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215900" y="1233488"/>
            <a:ext cx="8532813" cy="436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Costs of raw material, packaging material, direct labor, production W&amp;P are the main variable costs. 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Variable cost is fixed per unit of production. </a:t>
            </a:r>
          </a:p>
          <a:p>
            <a:r>
              <a:rPr lang="en-US" sz="2800">
                <a:latin typeface="Arial" charset="0"/>
              </a:rPr>
              <a:t>The total variable costs depend on the volume of production. 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The higher the production level, the higher the total variable costs. 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C307AE-0958-4523-B155-C2C8639178B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7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7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7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7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49213"/>
            <a:ext cx="9144000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Variable Cost per Unit and Total Variable Costs</a:t>
            </a:r>
          </a:p>
        </p:txBody>
      </p:sp>
      <p:grpSp>
        <p:nvGrpSpPr>
          <p:cNvPr id="10243" name="Group 9"/>
          <p:cNvGrpSpPr>
            <a:grpSpLocks/>
          </p:cNvGrpSpPr>
          <p:nvPr/>
        </p:nvGrpSpPr>
        <p:grpSpPr bwMode="auto">
          <a:xfrm>
            <a:off x="5105400" y="2525713"/>
            <a:ext cx="119063" cy="1778000"/>
            <a:chOff x="3216" y="1591"/>
            <a:chExt cx="75" cy="1120"/>
          </a:xfrm>
        </p:grpSpPr>
        <p:sp>
          <p:nvSpPr>
            <p:cNvPr id="10264" name="Line 7"/>
            <p:cNvSpPr>
              <a:spLocks noChangeShapeType="1"/>
            </p:cNvSpPr>
            <p:nvPr/>
          </p:nvSpPr>
          <p:spPr bwMode="auto">
            <a:xfrm flipV="1">
              <a:off x="3253" y="1664"/>
              <a:ext cx="0" cy="104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65" name="Freeform 8"/>
            <p:cNvSpPr>
              <a:spLocks/>
            </p:cNvSpPr>
            <p:nvPr/>
          </p:nvSpPr>
          <p:spPr bwMode="auto">
            <a:xfrm>
              <a:off x="3216" y="1591"/>
              <a:ext cx="75" cy="76"/>
            </a:xfrm>
            <a:custGeom>
              <a:avLst/>
              <a:gdLst>
                <a:gd name="T0" fmla="*/ 75 w 75"/>
                <a:gd name="T1" fmla="*/ 76 h 76"/>
                <a:gd name="T2" fmla="*/ 37 w 75"/>
                <a:gd name="T3" fmla="*/ 0 h 76"/>
                <a:gd name="T4" fmla="*/ 0 w 75"/>
                <a:gd name="T5" fmla="*/ 76 h 76"/>
                <a:gd name="T6" fmla="*/ 75 w 75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"/>
                <a:gd name="T13" fmla="*/ 0 h 76"/>
                <a:gd name="T14" fmla="*/ 75 w 75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" h="76">
                  <a:moveTo>
                    <a:pt x="75" y="76"/>
                  </a:moveTo>
                  <a:lnTo>
                    <a:pt x="37" y="0"/>
                  </a:lnTo>
                  <a:lnTo>
                    <a:pt x="0" y="76"/>
                  </a:lnTo>
                  <a:lnTo>
                    <a:pt x="75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5164138" y="4256088"/>
            <a:ext cx="3683000" cy="120650"/>
            <a:chOff x="3253" y="2681"/>
            <a:chExt cx="2320" cy="76"/>
          </a:xfrm>
        </p:grpSpPr>
        <p:sp>
          <p:nvSpPr>
            <p:cNvPr id="10262" name="Line 10"/>
            <p:cNvSpPr>
              <a:spLocks noChangeShapeType="1"/>
            </p:cNvSpPr>
            <p:nvPr/>
          </p:nvSpPr>
          <p:spPr bwMode="auto">
            <a:xfrm>
              <a:off x="3253" y="2711"/>
              <a:ext cx="2247" cy="7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63" name="Freeform 11"/>
            <p:cNvSpPr>
              <a:spLocks/>
            </p:cNvSpPr>
            <p:nvPr/>
          </p:nvSpPr>
          <p:spPr bwMode="auto">
            <a:xfrm>
              <a:off x="5497" y="2681"/>
              <a:ext cx="76" cy="76"/>
            </a:xfrm>
            <a:custGeom>
              <a:avLst/>
              <a:gdLst>
                <a:gd name="T0" fmla="*/ 0 w 76"/>
                <a:gd name="T1" fmla="*/ 76 h 76"/>
                <a:gd name="T2" fmla="*/ 76 w 76"/>
                <a:gd name="T3" fmla="*/ 37 h 76"/>
                <a:gd name="T4" fmla="*/ 0 w 76"/>
                <a:gd name="T5" fmla="*/ 0 h 76"/>
                <a:gd name="T6" fmla="*/ 0 w 76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76"/>
                <a:gd name="T14" fmla="*/ 76 w 76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76">
                  <a:moveTo>
                    <a:pt x="0" y="76"/>
                  </a:moveTo>
                  <a:lnTo>
                    <a:pt x="76" y="37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71725" name="Line 13"/>
          <p:cNvSpPr>
            <a:spLocks noChangeShapeType="1"/>
          </p:cNvSpPr>
          <p:nvPr/>
        </p:nvSpPr>
        <p:spPr bwMode="auto">
          <a:xfrm flipV="1">
            <a:off x="5164138" y="2827338"/>
            <a:ext cx="3224212" cy="14446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967288" y="1736725"/>
            <a:ext cx="26781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Total Variable costs</a:t>
            </a:r>
            <a:endParaRPr lang="en-US"/>
          </a:p>
        </p:txBody>
      </p:sp>
      <p:sp>
        <p:nvSpPr>
          <p:cNvPr id="10247" name="Rectangle 16"/>
          <p:cNvSpPr>
            <a:spLocks noChangeArrowheads="1"/>
          </p:cNvSpPr>
          <p:nvPr/>
        </p:nvSpPr>
        <p:spPr bwMode="auto">
          <a:xfrm>
            <a:off x="5040313" y="2097088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(VQ)</a:t>
            </a:r>
            <a:endParaRPr lang="en-US"/>
          </a:p>
        </p:txBody>
      </p:sp>
      <p:sp>
        <p:nvSpPr>
          <p:cNvPr id="10248" name="Rectangle 18"/>
          <p:cNvSpPr>
            <a:spLocks noChangeArrowheads="1"/>
          </p:cNvSpPr>
          <p:nvPr/>
        </p:nvSpPr>
        <p:spPr bwMode="auto">
          <a:xfrm>
            <a:off x="250825" y="1484313"/>
            <a:ext cx="24907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Variable costs</a:t>
            </a:r>
          </a:p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Per unit of product</a:t>
            </a:r>
            <a:endParaRPr lang="en-US"/>
          </a:p>
        </p:txBody>
      </p:sp>
      <p:sp>
        <p:nvSpPr>
          <p:cNvPr id="10249" name="Rectangle 20"/>
          <p:cNvSpPr>
            <a:spLocks noChangeArrowheads="1"/>
          </p:cNvSpPr>
          <p:nvPr/>
        </p:nvSpPr>
        <p:spPr bwMode="auto">
          <a:xfrm>
            <a:off x="250825" y="2241550"/>
            <a:ext cx="406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(V)</a:t>
            </a:r>
            <a:endParaRPr lang="en-US"/>
          </a:p>
        </p:txBody>
      </p:sp>
      <p:grpSp>
        <p:nvGrpSpPr>
          <p:cNvPr id="10250" name="Group 23"/>
          <p:cNvGrpSpPr>
            <a:grpSpLocks/>
          </p:cNvGrpSpPr>
          <p:nvPr/>
        </p:nvGrpSpPr>
        <p:grpSpPr bwMode="auto">
          <a:xfrm>
            <a:off x="163513" y="2746375"/>
            <a:ext cx="120650" cy="1641475"/>
            <a:chOff x="103" y="1730"/>
            <a:chExt cx="76" cy="1034"/>
          </a:xfrm>
        </p:grpSpPr>
        <p:sp>
          <p:nvSpPr>
            <p:cNvPr id="10260" name="Line 21"/>
            <p:cNvSpPr>
              <a:spLocks noChangeShapeType="1"/>
            </p:cNvSpPr>
            <p:nvPr/>
          </p:nvSpPr>
          <p:spPr bwMode="auto">
            <a:xfrm flipV="1">
              <a:off x="140" y="1803"/>
              <a:ext cx="0" cy="96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61" name="Freeform 22"/>
            <p:cNvSpPr>
              <a:spLocks/>
            </p:cNvSpPr>
            <p:nvPr/>
          </p:nvSpPr>
          <p:spPr bwMode="auto">
            <a:xfrm>
              <a:off x="103" y="1730"/>
              <a:ext cx="76" cy="76"/>
            </a:xfrm>
            <a:custGeom>
              <a:avLst/>
              <a:gdLst>
                <a:gd name="T0" fmla="*/ 76 w 76"/>
                <a:gd name="T1" fmla="*/ 76 h 76"/>
                <a:gd name="T2" fmla="*/ 37 w 76"/>
                <a:gd name="T3" fmla="*/ 0 h 76"/>
                <a:gd name="T4" fmla="*/ 0 w 76"/>
                <a:gd name="T5" fmla="*/ 76 h 76"/>
                <a:gd name="T6" fmla="*/ 76 w 76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76"/>
                <a:gd name="T14" fmla="*/ 76 w 76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76">
                  <a:moveTo>
                    <a:pt x="76" y="76"/>
                  </a:moveTo>
                  <a:lnTo>
                    <a:pt x="37" y="0"/>
                  </a:lnTo>
                  <a:lnTo>
                    <a:pt x="0" y="76"/>
                  </a:lnTo>
                  <a:lnTo>
                    <a:pt x="76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0251" name="Group 26"/>
          <p:cNvGrpSpPr>
            <a:grpSpLocks/>
          </p:cNvGrpSpPr>
          <p:nvPr/>
        </p:nvGrpSpPr>
        <p:grpSpPr bwMode="auto">
          <a:xfrm>
            <a:off x="222250" y="4327525"/>
            <a:ext cx="3335338" cy="120650"/>
            <a:chOff x="140" y="2726"/>
            <a:chExt cx="2101" cy="76"/>
          </a:xfrm>
        </p:grpSpPr>
        <p:sp>
          <p:nvSpPr>
            <p:cNvPr id="10258" name="Line 24"/>
            <p:cNvSpPr>
              <a:spLocks noChangeShapeType="1"/>
            </p:cNvSpPr>
            <p:nvPr/>
          </p:nvSpPr>
          <p:spPr bwMode="auto">
            <a:xfrm>
              <a:off x="140" y="2764"/>
              <a:ext cx="2028" cy="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0259" name="Freeform 25"/>
            <p:cNvSpPr>
              <a:spLocks/>
            </p:cNvSpPr>
            <p:nvPr/>
          </p:nvSpPr>
          <p:spPr bwMode="auto">
            <a:xfrm>
              <a:off x="2165" y="2726"/>
              <a:ext cx="76" cy="76"/>
            </a:xfrm>
            <a:custGeom>
              <a:avLst/>
              <a:gdLst>
                <a:gd name="T0" fmla="*/ 0 w 76"/>
                <a:gd name="T1" fmla="*/ 76 h 76"/>
                <a:gd name="T2" fmla="*/ 76 w 76"/>
                <a:gd name="T3" fmla="*/ 38 h 76"/>
                <a:gd name="T4" fmla="*/ 0 w 76"/>
                <a:gd name="T5" fmla="*/ 0 h 76"/>
                <a:gd name="T6" fmla="*/ 0 w 76"/>
                <a:gd name="T7" fmla="*/ 76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"/>
                <a:gd name="T13" fmla="*/ 0 h 76"/>
                <a:gd name="T14" fmla="*/ 76 w 76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" h="76">
                  <a:moveTo>
                    <a:pt x="0" y="76"/>
                  </a:moveTo>
                  <a:lnTo>
                    <a:pt x="76" y="38"/>
                  </a:lnTo>
                  <a:lnTo>
                    <a:pt x="0" y="0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0252" name="Rectangle 27"/>
          <p:cNvSpPr>
            <a:spLocks noChangeArrowheads="1"/>
          </p:cNvSpPr>
          <p:nvPr/>
        </p:nvSpPr>
        <p:spPr bwMode="auto">
          <a:xfrm>
            <a:off x="220663" y="4502150"/>
            <a:ext cx="3405187" cy="509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53" name="Rectangle 28"/>
          <p:cNvSpPr>
            <a:spLocks noChangeArrowheads="1"/>
          </p:cNvSpPr>
          <p:nvPr/>
        </p:nvSpPr>
        <p:spPr bwMode="auto">
          <a:xfrm>
            <a:off x="331788" y="4600575"/>
            <a:ext cx="3051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Production volume (Q)</a:t>
            </a:r>
            <a:endParaRPr lang="en-US"/>
          </a:p>
        </p:txBody>
      </p:sp>
      <p:sp>
        <p:nvSpPr>
          <p:cNvPr id="371741" name="Line 29"/>
          <p:cNvSpPr>
            <a:spLocks noChangeShapeType="1"/>
          </p:cNvSpPr>
          <p:nvPr/>
        </p:nvSpPr>
        <p:spPr bwMode="auto">
          <a:xfrm>
            <a:off x="222250" y="3536950"/>
            <a:ext cx="31559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55" name="Rectangle 30"/>
          <p:cNvSpPr>
            <a:spLocks noChangeArrowheads="1"/>
          </p:cNvSpPr>
          <p:nvPr/>
        </p:nvSpPr>
        <p:spPr bwMode="auto">
          <a:xfrm>
            <a:off x="4943475" y="4430713"/>
            <a:ext cx="4122738" cy="4730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56" name="Rectangle 31"/>
          <p:cNvSpPr>
            <a:spLocks noChangeArrowheads="1"/>
          </p:cNvSpPr>
          <p:nvPr/>
        </p:nvSpPr>
        <p:spPr bwMode="auto">
          <a:xfrm>
            <a:off x="5054600" y="4530725"/>
            <a:ext cx="3051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Arial" charset="0"/>
              </a:rPr>
              <a:t>Production volume (Q)</a:t>
            </a:r>
            <a:endParaRPr lang="en-US"/>
          </a:p>
        </p:txBody>
      </p:sp>
      <p:sp>
        <p:nvSpPr>
          <p:cNvPr id="10257" name="Slide Number Placeholder 2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38D1186-9B34-4286-8988-5189B2A8D508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25" grpId="0" animBg="1"/>
      <p:bldP spid="3717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606675" y="1752600"/>
            <a:ext cx="4330700" cy="3825875"/>
          </a:xfrm>
          <a:prstGeom prst="rect">
            <a:avLst/>
          </a:prstGeom>
          <a:solidFill>
            <a:srgbClr val="BEE0D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 rot="-5400000">
            <a:off x="1343819" y="2805907"/>
            <a:ext cx="2141537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Amount ($)</a:t>
            </a:r>
          </a:p>
          <a:p>
            <a:pPr latinLnBrk="1"/>
            <a:endParaRPr lang="en-US" sz="2400" b="1">
              <a:latin typeface="Arial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59013" y="5389563"/>
            <a:ext cx="282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0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3167063" y="5640388"/>
            <a:ext cx="29368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Q (volume in units)</a:t>
            </a:r>
          </a:p>
        </p:txBody>
      </p:sp>
      <p:sp>
        <p:nvSpPr>
          <p:cNvPr id="372742" name="Line 6"/>
          <p:cNvSpPr>
            <a:spLocks noChangeShapeType="1"/>
          </p:cNvSpPr>
          <p:nvPr/>
        </p:nvSpPr>
        <p:spPr bwMode="auto">
          <a:xfrm flipV="1">
            <a:off x="2627313" y="3284538"/>
            <a:ext cx="3787775" cy="2292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72744" name="Rectangle 8"/>
          <p:cNvSpPr>
            <a:spLocks noChangeArrowheads="1"/>
          </p:cNvSpPr>
          <p:nvPr/>
        </p:nvSpPr>
        <p:spPr bwMode="auto">
          <a:xfrm rot="-1800000">
            <a:off x="3495675" y="3357563"/>
            <a:ext cx="358298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Total variable cost (VQ)</a:t>
            </a:r>
          </a:p>
        </p:txBody>
      </p:sp>
      <p:sp>
        <p:nvSpPr>
          <p:cNvPr id="372743" name="Line 7"/>
          <p:cNvSpPr>
            <a:spLocks noChangeShapeType="1"/>
          </p:cNvSpPr>
          <p:nvPr/>
        </p:nvSpPr>
        <p:spPr bwMode="auto">
          <a:xfrm>
            <a:off x="2627313" y="4545013"/>
            <a:ext cx="4302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72745" name="Rectangle 9"/>
          <p:cNvSpPr>
            <a:spLocks noChangeArrowheads="1"/>
          </p:cNvSpPr>
          <p:nvPr/>
        </p:nvSpPr>
        <p:spPr bwMode="auto">
          <a:xfrm>
            <a:off x="4013200" y="4602163"/>
            <a:ext cx="29718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Total Fixed cost (F)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Total Costs</a:t>
            </a:r>
            <a:r>
              <a:rPr lang="en-US" sz="2800" b="1">
                <a:latin typeface="BSFarsi Koodak" pitchFamily="2" charset="0"/>
              </a:rPr>
              <a:t>  </a:t>
            </a:r>
          </a:p>
        </p:txBody>
      </p:sp>
      <p:sp>
        <p:nvSpPr>
          <p:cNvPr id="372748" name="Line 12"/>
          <p:cNvSpPr>
            <a:spLocks noChangeShapeType="1"/>
          </p:cNvSpPr>
          <p:nvPr/>
        </p:nvSpPr>
        <p:spPr bwMode="auto">
          <a:xfrm flipV="1">
            <a:off x="2640013" y="2436813"/>
            <a:ext cx="3435350" cy="2130425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72749" name="Rectangle 13"/>
          <p:cNvSpPr>
            <a:spLocks noChangeArrowheads="1"/>
          </p:cNvSpPr>
          <p:nvPr/>
        </p:nvSpPr>
        <p:spPr bwMode="auto">
          <a:xfrm rot="-1800000">
            <a:off x="2867025" y="2959100"/>
            <a:ext cx="27686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>
                <a:latin typeface="Arial" charset="0"/>
              </a:rPr>
              <a:t>Total cost = F+VQ</a:t>
            </a:r>
          </a:p>
        </p:txBody>
      </p:sp>
      <p:sp>
        <p:nvSpPr>
          <p:cNvPr id="11277" name="Slide Number Placeholder 1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A0D58B-3C48-4C01-B2A5-3E09C49E2816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27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2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2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2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2" grpId="0" animBg="1"/>
      <p:bldP spid="372743" grpId="0" animBg="1"/>
      <p:bldP spid="372745" grpId="0"/>
      <p:bldP spid="3727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136525" y="30163"/>
            <a:ext cx="9007475" cy="579437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Impact" pitchFamily="34" charset="0"/>
              </a:rPr>
              <a:t>Total Revenue</a:t>
            </a:r>
            <a:r>
              <a:rPr lang="en-US" sz="2800" b="1">
                <a:latin typeface="Arial" charset="0"/>
              </a:rPr>
              <a:t> </a:t>
            </a:r>
            <a:r>
              <a:rPr lang="en-US" sz="2800" b="1">
                <a:latin typeface="BSFarsi Koodak" pitchFamily="2" charset="0"/>
              </a:rPr>
              <a:t>  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142875" y="873125"/>
            <a:ext cx="9001125" cy="2227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It is assumed that the price of the product is fixed, </a:t>
            </a:r>
          </a:p>
          <a:p>
            <a:r>
              <a:rPr lang="en-US" sz="2800">
                <a:latin typeface="Arial" charset="0"/>
              </a:rPr>
              <a:t>and we sell whatever we produce. </a:t>
            </a:r>
          </a:p>
          <a:p>
            <a:r>
              <a:rPr lang="en-US" sz="2800">
                <a:latin typeface="Arial" charset="0"/>
              </a:rPr>
              <a:t>Total sales revenue depends on the production level. </a:t>
            </a:r>
            <a:br>
              <a:rPr lang="en-US" sz="2800">
                <a:latin typeface="Arial" charset="0"/>
              </a:rPr>
            </a:br>
            <a:r>
              <a:rPr lang="en-US" sz="2800">
                <a:latin typeface="Arial" charset="0"/>
              </a:rPr>
              <a:t>The higher the production, the higher the total sales revenue. </a:t>
            </a:r>
          </a:p>
        </p:txBody>
      </p:sp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1817688" y="1619250"/>
          <a:ext cx="6858000" cy="5238750"/>
        </p:xfrm>
        <a:graphic>
          <a:graphicData uri="http://schemas.openxmlformats.org/presentationml/2006/ole">
            <p:oleObj spid="_x0000_s1026" name="Document" r:id="rId4" imgW="6207848" imgH="5254707" progId="Word.Document.8">
              <p:embed/>
            </p:oleObj>
          </a:graphicData>
        </a:graphic>
      </p:graphicFrame>
      <p:graphicFrame>
        <p:nvGraphicFramePr>
          <p:cNvPr id="376838" name="Object 6"/>
          <p:cNvGraphicFramePr>
            <a:graphicFrameLocks noChangeAspect="1"/>
          </p:cNvGraphicFramePr>
          <p:nvPr/>
        </p:nvGraphicFramePr>
        <p:xfrm>
          <a:off x="0" y="1600200"/>
          <a:ext cx="7210425" cy="5257800"/>
        </p:xfrm>
        <a:graphic>
          <a:graphicData uri="http://schemas.openxmlformats.org/presentationml/2006/ole">
            <p:oleObj spid="_x0000_s1027" name="Document" r:id="rId5" imgW="6572869" imgH="5261476" progId="Word.Document.8">
              <p:embed/>
            </p:oleObj>
          </a:graphicData>
        </a:graphic>
      </p:graphicFrame>
      <p:sp>
        <p:nvSpPr>
          <p:cNvPr id="103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42E0D91-15E4-4FEF-89D2-A6D70BEA49D3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ChangeArrowheads="1"/>
          </p:cNvSpPr>
          <p:nvPr/>
        </p:nvSpPr>
        <p:spPr bwMode="auto">
          <a:xfrm>
            <a:off x="811161" y="1274733"/>
            <a:ext cx="7339113" cy="324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l">
              <a:lnSpc>
                <a:spcPct val="200000"/>
              </a:lnSpc>
              <a:spcBef>
                <a:spcPct val="20000"/>
              </a:spcBef>
            </a:pPr>
            <a:r>
              <a:rPr lang="en-US" sz="2400" dirty="0"/>
              <a:t>Break-even point</a:t>
            </a:r>
            <a:r>
              <a:rPr lang="en-US" sz="2400" b="0" dirty="0"/>
              <a:t> is the unit or dollar sales at which an organization neither makes a profit nor a loss. </a:t>
            </a:r>
          </a:p>
          <a:p>
            <a:pPr algn="l">
              <a:lnSpc>
                <a:spcPct val="200000"/>
              </a:lnSpc>
              <a:spcBef>
                <a:spcPct val="20000"/>
              </a:spcBef>
            </a:pPr>
            <a:r>
              <a:rPr lang="en-US" sz="2400" b="0" dirty="0"/>
              <a:t>At the organization’s break-even sales volume:	     </a:t>
            </a:r>
          </a:p>
          <a:p>
            <a:pPr algn="l">
              <a:lnSpc>
                <a:spcPct val="20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008000"/>
                </a:solidFill>
              </a:rPr>
              <a:t>       Total Revenue  =  Total Cost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7891" name="Rectangle 1027"/>
          <p:cNvSpPr>
            <a:spLocks noChangeArrowheads="1"/>
          </p:cNvSpPr>
          <p:nvPr/>
        </p:nvSpPr>
        <p:spPr bwMode="auto">
          <a:xfrm>
            <a:off x="1723986" y="0"/>
            <a:ext cx="4454586" cy="809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rgbClr val="86592C"/>
                </a:solidFill>
              </a:rPr>
              <a:t>Break-Even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1472219289</TotalTime>
  <Pages>1</Pages>
  <Words>590</Words>
  <Application>Microsoft PowerPoint 4.0</Application>
  <PresentationFormat>On-screen Show (4:3)</PresentationFormat>
  <Paragraphs>145</Paragraphs>
  <Slides>18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Blank Presentation</vt:lpstr>
      <vt:lpstr>Document</vt:lpstr>
      <vt:lpstr>Chart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Breakeven (BEP)</vt:lpstr>
      <vt:lpstr>Slide 13</vt:lpstr>
      <vt:lpstr>Example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PRODUCTIONS/OPERATIONS MANAGEMENT</dc:title>
  <dc:creator>Bethany Stubbe</dc:creator>
  <cp:lastModifiedBy>PERSONAL</cp:lastModifiedBy>
  <cp:revision>264</cp:revision>
  <cp:lastPrinted>2007-03-08T21:10:11Z</cp:lastPrinted>
  <dcterms:created xsi:type="dcterms:W3CDTF">1998-04-08T22:06:12Z</dcterms:created>
  <dcterms:modified xsi:type="dcterms:W3CDTF">2012-11-08T00:47:32Z</dcterms:modified>
</cp:coreProperties>
</file>