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Default Extension="doc" ContentType="application/msword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F8C33-4A36-47B5-A276-86632ACB7CDD}" type="datetimeFigureOut">
              <a:rPr lang="id-ID" smtClean="0"/>
              <a:t>14/12/2012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76AD2-9C09-431E-83F2-EB41EE6A743B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7FAC4A-2B3D-4D82-8731-DA036B69A2DF}" type="slidenum">
              <a:rPr lang="en-NZ" smtClean="0"/>
              <a:pPr/>
              <a:t>4</a:t>
            </a:fld>
            <a:endParaRPr lang="en-N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C9DB-A332-47A2-906A-98F399A8B253}" type="datetimeFigureOut">
              <a:rPr lang="id-ID" smtClean="0"/>
              <a:t>14/12/2012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5334-7834-4A97-B133-4FABC4FBAB5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C9DB-A332-47A2-906A-98F399A8B253}" type="datetimeFigureOut">
              <a:rPr lang="id-ID" smtClean="0"/>
              <a:t>14/12/2012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5334-7834-4A97-B133-4FABC4FBAB5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C9DB-A332-47A2-906A-98F399A8B253}" type="datetimeFigureOut">
              <a:rPr lang="id-ID" smtClean="0"/>
              <a:t>14/12/2012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5334-7834-4A97-B133-4FABC4FBAB5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5240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5240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/>
              <a:t>© Mary Low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30891-0738-43D7-8290-5A93948D937D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C9DB-A332-47A2-906A-98F399A8B253}" type="datetimeFigureOut">
              <a:rPr lang="id-ID" smtClean="0"/>
              <a:t>14/12/2012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5334-7834-4A97-B133-4FABC4FBAB5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C9DB-A332-47A2-906A-98F399A8B253}" type="datetimeFigureOut">
              <a:rPr lang="id-ID" smtClean="0"/>
              <a:t>14/12/2012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5334-7834-4A97-B133-4FABC4FBAB5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C9DB-A332-47A2-906A-98F399A8B253}" type="datetimeFigureOut">
              <a:rPr lang="id-ID" smtClean="0"/>
              <a:t>14/12/2012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5334-7834-4A97-B133-4FABC4FBAB5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C9DB-A332-47A2-906A-98F399A8B253}" type="datetimeFigureOut">
              <a:rPr lang="id-ID" smtClean="0"/>
              <a:t>14/12/2012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5334-7834-4A97-B133-4FABC4FBAB5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C9DB-A332-47A2-906A-98F399A8B253}" type="datetimeFigureOut">
              <a:rPr lang="id-ID" smtClean="0"/>
              <a:t>14/12/2012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5334-7834-4A97-B133-4FABC4FBAB5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C9DB-A332-47A2-906A-98F399A8B253}" type="datetimeFigureOut">
              <a:rPr lang="id-ID" smtClean="0"/>
              <a:t>14/12/2012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5334-7834-4A97-B133-4FABC4FBAB5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C9DB-A332-47A2-906A-98F399A8B253}" type="datetimeFigureOut">
              <a:rPr lang="id-ID" smtClean="0"/>
              <a:t>14/12/2012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5334-7834-4A97-B133-4FABC4FBAB5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C9DB-A332-47A2-906A-98F399A8B253}" type="datetimeFigureOut">
              <a:rPr lang="id-ID" smtClean="0"/>
              <a:t>14/12/2012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5334-7834-4A97-B133-4FABC4FBAB5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9C9DB-A332-47A2-906A-98F399A8B253}" type="datetimeFigureOut">
              <a:rPr lang="id-ID" smtClean="0"/>
              <a:t>14/12/2012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15334-7834-4A97-B133-4FABC4FBAB59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gif"/><Relationship Id="rId4" Type="http://schemas.openxmlformats.org/officeDocument/2006/relationships/oleObject" Target="../embeddings/Microsoft_Office_Word_97_-_2003_Document2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b="1" dirty="0" smtClean="0"/>
              <a:t>HOMEWORK</a:t>
            </a:r>
            <a:endParaRPr lang="id-ID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tx1"/>
                </a:solidFill>
              </a:rPr>
              <a:t>FINANCIAL REPORT </a:t>
            </a:r>
            <a:endParaRPr lang="id-ID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NZ" smtClean="0"/>
              <a:t>© Mary Low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NZ" sz="3200" smtClean="0"/>
              <a:t>Illustration: Financial statement analysis</a:t>
            </a:r>
            <a:r>
              <a:rPr lang="en-US" sz="4000" smtClean="0"/>
              <a:t> 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524000"/>
            <a:ext cx="8382000" cy="4876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NZ" sz="2800" smtClean="0"/>
              <a:t>The following financial statements of Walker Ltd were prepared in accordance with New Zealand GAAPs.  Walker Ltd is a diversified enterprise with its main interests in the manufacture and retail of plastic products.</a:t>
            </a:r>
          </a:p>
          <a:p>
            <a:pPr algn="just" eaLnBrk="1" hangingPunct="1">
              <a:lnSpc>
                <a:spcPct val="90000"/>
              </a:lnSpc>
            </a:pPr>
            <a:r>
              <a:rPr lang="en-NZ" sz="2800" smtClean="0"/>
              <a:t>The financial statements of Walker Ltd need to be analysed. An investor is considering purchasing  shares in the company. Relevant ratios need to be selected and calculated and a report needs to be written for the investor. The report should evaluate the company’s performance and position</a:t>
            </a:r>
            <a:endParaRPr lang="en-US" sz="2800" smtClean="0"/>
          </a:p>
        </p:txBody>
      </p:sp>
      <p:pic>
        <p:nvPicPr>
          <p:cNvPr id="27653" name="Picture 6" descr="J0178115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8229600" y="152400"/>
            <a:ext cx="723900" cy="1295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NZ" smtClean="0"/>
              <a:t>© Mary Low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z="2000" b="1" smtClean="0"/>
              <a:t>Walker Ltd </a:t>
            </a:r>
            <a:br>
              <a:rPr lang="en-NZ" sz="2000" b="1" smtClean="0"/>
            </a:br>
            <a:r>
              <a:rPr lang="en-NZ" sz="2000" b="1" smtClean="0"/>
              <a:t>Statement of Financial Position as at 31 March</a:t>
            </a:r>
            <a:endParaRPr lang="en-US" sz="2000" b="1" smtClean="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381000" y="1143000"/>
          <a:ext cx="8229600" cy="5334000"/>
        </p:xfrm>
        <a:graphic>
          <a:graphicData uri="http://schemas.openxmlformats.org/presentationml/2006/ole">
            <p:oleObj spid="_x0000_s1026" name="Document" r:id="rId3" imgW="5098438" imgH="4143358" progId="Word.Document.8">
              <p:embed/>
            </p:oleObj>
          </a:graphicData>
        </a:graphic>
      </p:graphicFrame>
      <p:pic>
        <p:nvPicPr>
          <p:cNvPr id="1029" name="Picture 4" descr="J0172641"/>
          <p:cNvPicPr>
            <a:picLocks noChangeAspect="1" noChangeArrowheads="1" noCrop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8077200" y="228600"/>
            <a:ext cx="923925" cy="1143000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NZ" smtClean="0"/>
              <a:t>© Mary Low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z="1900" b="1" smtClean="0"/>
              <a:t>Walker Ltd</a:t>
            </a:r>
            <a:br>
              <a:rPr lang="en-NZ" sz="1900" b="1" smtClean="0"/>
            </a:br>
            <a:r>
              <a:rPr lang="en-NZ" sz="1900" b="1" smtClean="0"/>
              <a:t>Statement of Financial Performance for year ended 31 March</a:t>
            </a:r>
            <a:endParaRPr lang="en-US" sz="2300" b="1" smtClean="0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609600" y="1295400"/>
          <a:ext cx="8001000" cy="4908550"/>
        </p:xfrm>
        <a:graphic>
          <a:graphicData uri="http://schemas.openxmlformats.org/presentationml/2006/ole">
            <p:oleObj spid="_x0000_s2050" name="Document" r:id="rId4" imgW="5055703" imgH="3101659" progId="Word.Document.8">
              <p:embed/>
            </p:oleObj>
          </a:graphicData>
        </a:graphic>
      </p:graphicFrame>
      <p:pic>
        <p:nvPicPr>
          <p:cNvPr id="2053" name="Picture 4" descr="J0172641"/>
          <p:cNvPicPr>
            <a:picLocks noChangeAspect="1" noChangeArrowheads="1" noCrop="1"/>
          </p:cNvPicPr>
          <p:nvPr>
            <p:ph sz="half" idx="2"/>
          </p:nvPr>
        </p:nvPicPr>
        <p:blipFill>
          <a:blip r:embed="rId5"/>
          <a:srcRect/>
          <a:stretch>
            <a:fillRect/>
          </a:stretch>
        </p:blipFill>
        <p:spPr>
          <a:xfrm>
            <a:off x="152400" y="5410200"/>
            <a:ext cx="990600" cy="1200150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NZ" smtClean="0"/>
              <a:t>© Mary Low</a:t>
            </a: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z="2000" b="1" smtClean="0"/>
              <a:t>Walker Ltd</a:t>
            </a:r>
            <a:br>
              <a:rPr lang="en-NZ" sz="2000" b="1" smtClean="0"/>
            </a:br>
            <a:r>
              <a:rPr lang="en-NZ" sz="2000" b="1" smtClean="0"/>
              <a:t>Statement of Cash Flows for the year ended 31 March</a:t>
            </a:r>
            <a:endParaRPr lang="en-US" sz="2000" b="1" smtClean="0"/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228600" y="1287463"/>
          <a:ext cx="8610600" cy="4756150"/>
        </p:xfrm>
        <a:graphic>
          <a:graphicData uri="http://schemas.openxmlformats.org/presentationml/2006/ole">
            <p:oleObj spid="_x0000_s3074" name="Document" r:id="rId3" imgW="5553803" imgH="3065241" progId="Word.Document.8">
              <p:embed/>
            </p:oleObj>
          </a:graphicData>
        </a:graphic>
      </p:graphicFrame>
      <p:pic>
        <p:nvPicPr>
          <p:cNvPr id="3077" name="Picture 4" descr="J0172641"/>
          <p:cNvPicPr>
            <a:picLocks noChangeAspect="1" noChangeArrowheads="1" noCrop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304800" y="5562600"/>
            <a:ext cx="865188" cy="1047750"/>
          </a:xfr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NZ" smtClean="0"/>
              <a:t>© Mary Low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NZ" sz="3200" b="1" smtClean="0"/>
              <a:t>Additional information:</a:t>
            </a:r>
            <a:endParaRPr lang="en-US" sz="3200" smtClean="0"/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52578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NZ" sz="2400" smtClean="0"/>
              <a:t>Credit purchases for the year 2006 were $2,142,800.</a:t>
            </a:r>
          </a:p>
          <a:p>
            <a:pPr algn="just" eaLnBrk="1" hangingPunct="1">
              <a:lnSpc>
                <a:spcPct val="80000"/>
              </a:lnSpc>
            </a:pPr>
            <a:r>
              <a:rPr lang="en-NZ" sz="2400" smtClean="0"/>
              <a:t>General prospects for the major industries in which Walker is involved look good with a forecast glut of oil set to reduce the cost of production and world demand for plastic remaining strong.</a:t>
            </a:r>
            <a:endParaRPr lang="en-NZ" sz="2400" b="1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NZ" sz="2400" b="1" smtClean="0"/>
              <a:t>Benchmarks:</a:t>
            </a:r>
            <a:endParaRPr lang="en-NZ" sz="2400" smtClean="0"/>
          </a:p>
          <a:p>
            <a:pPr algn="just" eaLnBrk="1" hangingPunct="1">
              <a:lnSpc>
                <a:spcPct val="80000"/>
              </a:lnSpc>
            </a:pPr>
            <a:r>
              <a:rPr lang="en-NZ" sz="2400" smtClean="0"/>
              <a:t>There are no exact benchmarks for Walker Ltd because it is a diversified company.  The following are average indicators that relate to the plastic retailing and manufacturing industries for the year 2006.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NZ" sz="2000" smtClean="0"/>
              <a:t>Gross profit margin	25%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NZ" sz="2000" smtClean="0"/>
              <a:t>Net profit margin	  	7%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NZ" sz="2000" smtClean="0"/>
              <a:t>Inventory turnover	6 times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NZ" sz="2000" smtClean="0"/>
              <a:t>Debt/equity ratio		0.6 : 1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NZ" sz="2000" smtClean="0"/>
              <a:t>Return on Assets		12%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NZ" sz="2000" smtClean="0"/>
              <a:t>Return on Equity		20%</a:t>
            </a:r>
            <a:endParaRPr lang="en-NZ" sz="2000" u="sng" smtClean="0"/>
          </a:p>
        </p:txBody>
      </p:sp>
      <p:pic>
        <p:nvPicPr>
          <p:cNvPr id="28677" name="Picture 6" descr="J017401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45720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On-screen Show (4:3)</PresentationFormat>
  <Paragraphs>25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Word Document</vt:lpstr>
      <vt:lpstr>HOMEWORK</vt:lpstr>
      <vt:lpstr>Illustration: Financial statement analysis </vt:lpstr>
      <vt:lpstr>Walker Ltd  Statement of Financial Position as at 31 March</vt:lpstr>
      <vt:lpstr>Walker Ltd Statement of Financial Performance for year ended 31 March</vt:lpstr>
      <vt:lpstr>Walker Ltd Statement of Cash Flows for the year ended 31 March</vt:lpstr>
      <vt:lpstr>Additional information: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</dc:title>
  <dc:creator>PERSONAL</dc:creator>
  <cp:lastModifiedBy>PERSONAL</cp:lastModifiedBy>
  <cp:revision>1</cp:revision>
  <dcterms:created xsi:type="dcterms:W3CDTF">2012-12-14T04:41:35Z</dcterms:created>
  <dcterms:modified xsi:type="dcterms:W3CDTF">2012-12-14T04:42:26Z</dcterms:modified>
</cp:coreProperties>
</file>