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413" r:id="rId2"/>
    <p:sldId id="414" r:id="rId3"/>
    <p:sldId id="429" r:id="rId4"/>
    <p:sldId id="430" r:id="rId5"/>
    <p:sldId id="444" r:id="rId6"/>
    <p:sldId id="445" r:id="rId7"/>
    <p:sldId id="432" r:id="rId8"/>
    <p:sldId id="433" r:id="rId9"/>
    <p:sldId id="434" r:id="rId10"/>
    <p:sldId id="439" r:id="rId11"/>
    <p:sldId id="440" r:id="rId12"/>
  </p:sldIdLst>
  <p:sldSz cx="9144000" cy="6858000" type="screen4x3"/>
  <p:notesSz cx="6858000" cy="91170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CFFFF"/>
    <a:srgbClr val="FFFF99"/>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152"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9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6931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6931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6931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B2E663E-AE0D-4BA8-AE96-516E85407D5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8435" name="Rectangle 3"/>
          <p:cNvSpPr>
            <a:spLocks noGrp="1" noChangeArrowheads="1"/>
          </p:cNvSpPr>
          <p:nvPr>
            <p:ph type="dt"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3316" name="Rectangle 4"/>
          <p:cNvSpPr>
            <a:spLocks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30700"/>
            <a:ext cx="50292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8439" name="Rectangle 7"/>
          <p:cNvSpPr>
            <a:spLocks noGrp="1" noChangeArrowheads="1"/>
          </p:cNvSpPr>
          <p:nvPr>
            <p:ph type="sldNum" sz="quarter" idx="5"/>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2746303-5F32-4C6D-A0F3-5DF0C7BBB4A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6" name="Rectangle 6"/>
          <p:cNvSpPr>
            <a:spLocks noGrp="1" noChangeArrowheads="1"/>
          </p:cNvSpPr>
          <p:nvPr>
            <p:ph type="sldNum" sz="quarter" idx="12"/>
          </p:nvPr>
        </p:nvSpPr>
        <p:spPr>
          <a:ln/>
        </p:spPr>
        <p:txBody>
          <a:bodyPr/>
          <a:lstStyle>
            <a:lvl1pPr>
              <a:defRPr/>
            </a:lvl1pPr>
          </a:lstStyle>
          <a:p>
            <a:pPr>
              <a:defRPr/>
            </a:pPr>
            <a:fld id="{47F79A7F-A828-4FAB-9428-878B09C92C1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6" name="Rectangle 6"/>
          <p:cNvSpPr>
            <a:spLocks noGrp="1" noChangeArrowheads="1"/>
          </p:cNvSpPr>
          <p:nvPr>
            <p:ph type="sldNum" sz="quarter" idx="12"/>
          </p:nvPr>
        </p:nvSpPr>
        <p:spPr>
          <a:ln/>
        </p:spPr>
        <p:txBody>
          <a:bodyPr/>
          <a:lstStyle>
            <a:lvl1pPr>
              <a:defRPr/>
            </a:lvl1pPr>
          </a:lstStyle>
          <a:p>
            <a:pPr>
              <a:defRPr/>
            </a:pPr>
            <a:fld id="{ACDD559B-3AB0-48BF-AC44-7E40B2BD45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6" name="Rectangle 6"/>
          <p:cNvSpPr>
            <a:spLocks noGrp="1" noChangeArrowheads="1"/>
          </p:cNvSpPr>
          <p:nvPr>
            <p:ph type="sldNum" sz="quarter" idx="12"/>
          </p:nvPr>
        </p:nvSpPr>
        <p:spPr>
          <a:ln/>
        </p:spPr>
        <p:txBody>
          <a:bodyPr/>
          <a:lstStyle>
            <a:lvl1pPr>
              <a:defRPr/>
            </a:lvl1pPr>
          </a:lstStyle>
          <a:p>
            <a:pPr>
              <a:defRPr/>
            </a:pPr>
            <a:fld id="{B7BB4FD5-1137-46C1-9BEA-88BE65E3BB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6" name="Rectangle 6"/>
          <p:cNvSpPr>
            <a:spLocks noGrp="1" noChangeArrowheads="1"/>
          </p:cNvSpPr>
          <p:nvPr>
            <p:ph type="sldNum" sz="quarter" idx="12"/>
          </p:nvPr>
        </p:nvSpPr>
        <p:spPr>
          <a:ln/>
        </p:spPr>
        <p:txBody>
          <a:bodyPr/>
          <a:lstStyle>
            <a:lvl1pPr>
              <a:defRPr/>
            </a:lvl1pPr>
          </a:lstStyle>
          <a:p>
            <a:pPr>
              <a:defRPr/>
            </a:pPr>
            <a:fld id="{7F46AFB5-EBC8-4EBC-8DA6-1792E315B2B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6" name="Rectangle 6"/>
          <p:cNvSpPr>
            <a:spLocks noGrp="1" noChangeArrowheads="1"/>
          </p:cNvSpPr>
          <p:nvPr>
            <p:ph type="sldNum" sz="quarter" idx="12"/>
          </p:nvPr>
        </p:nvSpPr>
        <p:spPr>
          <a:ln/>
        </p:spPr>
        <p:txBody>
          <a:bodyPr/>
          <a:lstStyle>
            <a:lvl1pPr>
              <a:defRPr/>
            </a:lvl1pPr>
          </a:lstStyle>
          <a:p>
            <a:pPr>
              <a:defRPr/>
            </a:pPr>
            <a:fld id="{1A20FCD9-9294-4915-B7D4-B2C82241C90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7" name="Rectangle 6"/>
          <p:cNvSpPr>
            <a:spLocks noGrp="1" noChangeArrowheads="1"/>
          </p:cNvSpPr>
          <p:nvPr>
            <p:ph type="sldNum" sz="quarter" idx="12"/>
          </p:nvPr>
        </p:nvSpPr>
        <p:spPr>
          <a:ln/>
        </p:spPr>
        <p:txBody>
          <a:bodyPr/>
          <a:lstStyle>
            <a:lvl1pPr>
              <a:defRPr/>
            </a:lvl1pPr>
          </a:lstStyle>
          <a:p>
            <a:pPr>
              <a:defRPr/>
            </a:pPr>
            <a:fld id="{9E89FE1D-50A3-4ADF-8036-81CBCF66F69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9" name="Rectangle 6"/>
          <p:cNvSpPr>
            <a:spLocks noGrp="1" noChangeArrowheads="1"/>
          </p:cNvSpPr>
          <p:nvPr>
            <p:ph type="sldNum" sz="quarter" idx="12"/>
          </p:nvPr>
        </p:nvSpPr>
        <p:spPr>
          <a:ln/>
        </p:spPr>
        <p:txBody>
          <a:bodyPr/>
          <a:lstStyle>
            <a:lvl1pPr>
              <a:defRPr/>
            </a:lvl1pPr>
          </a:lstStyle>
          <a:p>
            <a:pPr>
              <a:defRPr/>
            </a:pPr>
            <a:fld id="{73D6D356-56CC-431D-B67B-50593EFFFEF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5" name="Rectangle 6"/>
          <p:cNvSpPr>
            <a:spLocks noGrp="1" noChangeArrowheads="1"/>
          </p:cNvSpPr>
          <p:nvPr>
            <p:ph type="sldNum" sz="quarter" idx="12"/>
          </p:nvPr>
        </p:nvSpPr>
        <p:spPr>
          <a:ln/>
        </p:spPr>
        <p:txBody>
          <a:bodyPr/>
          <a:lstStyle>
            <a:lvl1pPr>
              <a:defRPr/>
            </a:lvl1pPr>
          </a:lstStyle>
          <a:p>
            <a:pPr>
              <a:defRPr/>
            </a:pPr>
            <a:fld id="{E64D916E-0732-4F90-822A-24C3F4F4387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4" name="Rectangle 6"/>
          <p:cNvSpPr>
            <a:spLocks noGrp="1" noChangeArrowheads="1"/>
          </p:cNvSpPr>
          <p:nvPr>
            <p:ph type="sldNum" sz="quarter" idx="12"/>
          </p:nvPr>
        </p:nvSpPr>
        <p:spPr>
          <a:ln/>
        </p:spPr>
        <p:txBody>
          <a:bodyPr/>
          <a:lstStyle>
            <a:lvl1pPr>
              <a:defRPr/>
            </a:lvl1pPr>
          </a:lstStyle>
          <a:p>
            <a:pPr>
              <a:defRPr/>
            </a:pPr>
            <a:fld id="{F7E72777-9DAC-44F5-84F0-A5CA005939F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7" name="Rectangle 6"/>
          <p:cNvSpPr>
            <a:spLocks noGrp="1" noChangeArrowheads="1"/>
          </p:cNvSpPr>
          <p:nvPr>
            <p:ph type="sldNum" sz="quarter" idx="12"/>
          </p:nvPr>
        </p:nvSpPr>
        <p:spPr>
          <a:ln/>
        </p:spPr>
        <p:txBody>
          <a:bodyPr/>
          <a:lstStyle>
            <a:lvl1pPr>
              <a:defRPr/>
            </a:lvl1pPr>
          </a:lstStyle>
          <a:p>
            <a:pPr>
              <a:defRPr/>
            </a:pPr>
            <a:fld id="{94A3AD95-8FA9-4BAF-BF29-FF6F9ECC0A4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Version 8.0 - September 2001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EGR 403 - Cal Poly Pomona - SA12</a:t>
            </a:r>
          </a:p>
        </p:txBody>
      </p:sp>
      <p:sp>
        <p:nvSpPr>
          <p:cNvPr id="7" name="Rectangle 6"/>
          <p:cNvSpPr>
            <a:spLocks noGrp="1" noChangeArrowheads="1"/>
          </p:cNvSpPr>
          <p:nvPr>
            <p:ph type="sldNum" sz="quarter" idx="12"/>
          </p:nvPr>
        </p:nvSpPr>
        <p:spPr>
          <a:ln/>
        </p:spPr>
        <p:txBody>
          <a:bodyPr/>
          <a:lstStyle>
            <a:lvl1pPr>
              <a:defRPr/>
            </a:lvl1pPr>
          </a:lstStyle>
          <a:p>
            <a:pPr>
              <a:defRPr/>
            </a:pPr>
            <a:fld id="{C68E8E1B-534D-4CF3-8E58-AFD86AC084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r>
              <a:rPr lang="en-US"/>
              <a:t>Version 8.0 - September 2001</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EGR 403 - Cal Poly Pomona - SA12</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7BB0F30-F51B-4C13-B559-D39737C4984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19200" y="1066800"/>
            <a:ext cx="6477000" cy="2057400"/>
          </a:xfrm>
        </p:spPr>
        <p:txBody>
          <a:bodyPr/>
          <a:lstStyle/>
          <a:p>
            <a:pPr eaLnBrk="1" hangingPunct="1"/>
            <a:r>
              <a:rPr lang="en-US" b="1" dirty="0" smtClean="0"/>
              <a:t>Benefit Cost Ratio</a:t>
            </a:r>
          </a:p>
        </p:txBody>
      </p:sp>
      <p:sp>
        <p:nvSpPr>
          <p:cNvPr id="6147" name="Rectangle 5"/>
          <p:cNvSpPr>
            <a:spLocks noGrp="1" noChangeArrowheads="1"/>
          </p:cNvSpPr>
          <p:nvPr>
            <p:ph type="subTitle" idx="1"/>
          </p:nvPr>
        </p:nvSpPr>
        <p:spPr/>
        <p:txBody>
          <a:bodyPr/>
          <a:lstStyle/>
          <a:p>
            <a:pPr eaLnBrk="1" hangingPunct="1"/>
            <a:r>
              <a:rPr lang="id-ID" dirty="0" smtClean="0"/>
              <a:t>Fanny Widadie</a:t>
            </a:r>
            <a:endParaRPr lang="th-TH" dirty="0" smtClean="0"/>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noFill/>
        </p:spPr>
        <p:txBody>
          <a:bodyPr/>
          <a:lstStyle/>
          <a:p>
            <a:r>
              <a:rPr lang="en-US"/>
              <a:t>EGR 403 - Cal Poly Pomona - SA12</a:t>
            </a:r>
          </a:p>
        </p:txBody>
      </p:sp>
      <p:sp>
        <p:nvSpPr>
          <p:cNvPr id="3076" name="Slide Number Placeholder 5"/>
          <p:cNvSpPr>
            <a:spLocks noGrp="1"/>
          </p:cNvSpPr>
          <p:nvPr>
            <p:ph type="sldNum" sz="quarter" idx="12"/>
          </p:nvPr>
        </p:nvSpPr>
        <p:spPr>
          <a:noFill/>
        </p:spPr>
        <p:txBody>
          <a:bodyPr/>
          <a:lstStyle/>
          <a:p>
            <a:fld id="{C38B7208-0BF5-4646-93D6-0209B0D47CC3}" type="slidenum">
              <a:rPr lang="en-US"/>
              <a:pPr/>
              <a:t>10</a:t>
            </a:fld>
            <a:endParaRPr lang="en-US"/>
          </a:p>
        </p:txBody>
      </p:sp>
      <p:sp>
        <p:nvSpPr>
          <p:cNvPr id="3077" name="Rectangle 2"/>
          <p:cNvSpPr>
            <a:spLocks noGrp="1" noChangeArrowheads="1"/>
          </p:cNvSpPr>
          <p:nvPr>
            <p:ph type="title"/>
          </p:nvPr>
        </p:nvSpPr>
        <p:spPr/>
        <p:txBody>
          <a:bodyPr/>
          <a:lstStyle/>
          <a:p>
            <a:pPr eaLnBrk="1" hangingPunct="1"/>
            <a:r>
              <a:rPr lang="en-US" sz="3600" smtClean="0"/>
              <a:t>Benefit Cost Ratio Analysis Example</a:t>
            </a:r>
            <a:r>
              <a:rPr lang="en-US" sz="3200" smtClean="0"/>
              <a:t/>
            </a:r>
            <a:br>
              <a:rPr lang="en-US" sz="3200" smtClean="0"/>
            </a:br>
            <a:r>
              <a:rPr lang="en-US" sz="2400" smtClean="0"/>
              <a:t>First Increment is B-D. Incremental B/C &gt; 1, so choose higher cost alternative</a:t>
            </a:r>
            <a:endParaRPr lang="en-US" smtClean="0"/>
          </a:p>
        </p:txBody>
      </p:sp>
      <p:graphicFrame>
        <p:nvGraphicFramePr>
          <p:cNvPr id="3074" name="Object 3"/>
          <p:cNvGraphicFramePr>
            <a:graphicFrameLocks noChangeAspect="1"/>
          </p:cNvGraphicFramePr>
          <p:nvPr>
            <p:ph type="body" idx="1"/>
          </p:nvPr>
        </p:nvGraphicFramePr>
        <p:xfrm>
          <a:off x="685800" y="2362200"/>
          <a:ext cx="7772400" cy="3390900"/>
        </p:xfrm>
        <a:graphic>
          <a:graphicData uri="http://schemas.openxmlformats.org/presentationml/2006/ole">
            <p:oleObj spid="_x0000_s3074" name="Worksheet" r:id="rId3" imgW="3734161" imgH="1629137" progId="Excel.Sheet.8">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n-US"/>
              <a:t>EGR 403 - Cal Poly Pomona - SA12</a:t>
            </a:r>
          </a:p>
        </p:txBody>
      </p:sp>
      <p:sp>
        <p:nvSpPr>
          <p:cNvPr id="4100" name="Slide Number Placeholder 5"/>
          <p:cNvSpPr>
            <a:spLocks noGrp="1"/>
          </p:cNvSpPr>
          <p:nvPr>
            <p:ph type="sldNum" sz="quarter" idx="12"/>
          </p:nvPr>
        </p:nvSpPr>
        <p:spPr>
          <a:noFill/>
        </p:spPr>
        <p:txBody>
          <a:bodyPr/>
          <a:lstStyle/>
          <a:p>
            <a:fld id="{445E7D24-561F-49E6-BD55-6429703E23FC}" type="slidenum">
              <a:rPr lang="en-US"/>
              <a:pPr/>
              <a:t>11</a:t>
            </a:fld>
            <a:endParaRPr lang="en-US"/>
          </a:p>
        </p:txBody>
      </p:sp>
      <p:sp>
        <p:nvSpPr>
          <p:cNvPr id="4101" name="Rectangle 2"/>
          <p:cNvSpPr>
            <a:spLocks noGrp="1" noChangeArrowheads="1"/>
          </p:cNvSpPr>
          <p:nvPr>
            <p:ph type="title"/>
          </p:nvPr>
        </p:nvSpPr>
        <p:spPr/>
        <p:txBody>
          <a:bodyPr/>
          <a:lstStyle/>
          <a:p>
            <a:pPr eaLnBrk="1" hangingPunct="1"/>
            <a:r>
              <a:rPr lang="en-US" sz="3600" smtClean="0"/>
              <a:t>Benefit Cost Ratio Analysis Example</a:t>
            </a:r>
            <a:r>
              <a:rPr lang="en-US" sz="3200" smtClean="0"/>
              <a:t/>
            </a:r>
            <a:br>
              <a:rPr lang="en-US" sz="3200" smtClean="0"/>
            </a:br>
            <a:r>
              <a:rPr lang="en-US" sz="2400" smtClean="0"/>
              <a:t>Reject increment if incremental B/C Ratio is &lt; 1</a:t>
            </a:r>
            <a:endParaRPr lang="en-US" smtClean="0"/>
          </a:p>
        </p:txBody>
      </p:sp>
      <p:graphicFrame>
        <p:nvGraphicFramePr>
          <p:cNvPr id="4098" name="Object 3"/>
          <p:cNvGraphicFramePr>
            <a:graphicFrameLocks noChangeAspect="1"/>
          </p:cNvGraphicFramePr>
          <p:nvPr>
            <p:ph type="body" idx="1"/>
          </p:nvPr>
        </p:nvGraphicFramePr>
        <p:xfrm>
          <a:off x="685800" y="2362200"/>
          <a:ext cx="7772400" cy="3390900"/>
        </p:xfrm>
        <a:graphic>
          <a:graphicData uri="http://schemas.openxmlformats.org/presentationml/2006/ole">
            <p:oleObj spid="_x0000_s4098" name="Worksheet" r:id="rId3" imgW="3734161" imgH="1629137" progId="Excel.Sheet.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p:cNvSpPr>
            <a:spLocks noGrp="1"/>
          </p:cNvSpPr>
          <p:nvPr>
            <p:ph type="sldNum" sz="quarter" idx="12"/>
          </p:nvPr>
        </p:nvSpPr>
        <p:spPr>
          <a:noFill/>
        </p:spPr>
        <p:txBody>
          <a:bodyPr/>
          <a:lstStyle/>
          <a:p>
            <a:fld id="{6DB568BA-7CBD-4FCB-AC9F-D2F160CBCC0D}" type="slidenum">
              <a:rPr lang="en-US"/>
              <a:pPr/>
              <a:t>2</a:t>
            </a:fld>
            <a:endParaRPr lang="en-US"/>
          </a:p>
        </p:txBody>
      </p:sp>
      <p:sp>
        <p:nvSpPr>
          <p:cNvPr id="7172" name="Rectangle 3074"/>
          <p:cNvSpPr>
            <a:spLocks noGrp="1" noChangeArrowheads="1"/>
          </p:cNvSpPr>
          <p:nvPr>
            <p:ph type="title"/>
          </p:nvPr>
        </p:nvSpPr>
        <p:spPr>
          <a:xfrm>
            <a:off x="685800" y="609600"/>
            <a:ext cx="7772400" cy="685800"/>
          </a:xfrm>
        </p:spPr>
        <p:txBody>
          <a:bodyPr/>
          <a:lstStyle/>
          <a:p>
            <a:pPr eaLnBrk="1" hangingPunct="1"/>
            <a:r>
              <a:rPr lang="en-US" b="1" dirty="0" smtClean="0"/>
              <a:t>What is a Benefit-Cost Ratio?</a:t>
            </a:r>
          </a:p>
        </p:txBody>
      </p:sp>
      <p:sp>
        <p:nvSpPr>
          <p:cNvPr id="7173" name="Rectangle 3076"/>
          <p:cNvSpPr>
            <a:spLocks noGrp="1" noChangeArrowheads="1"/>
          </p:cNvSpPr>
          <p:nvPr>
            <p:ph type="body" idx="1"/>
          </p:nvPr>
        </p:nvSpPr>
        <p:spPr>
          <a:xfrm>
            <a:off x="685800" y="1524000"/>
            <a:ext cx="7772400" cy="4114800"/>
          </a:xfrm>
          <a:ln>
            <a:solidFill>
              <a:schemeClr val="tx1"/>
            </a:solidFill>
          </a:ln>
        </p:spPr>
        <p:txBody>
          <a:bodyPr/>
          <a:lstStyle/>
          <a:p>
            <a:pPr eaLnBrk="1" hangingPunct="1">
              <a:lnSpc>
                <a:spcPct val="90000"/>
              </a:lnSpc>
            </a:pPr>
            <a:r>
              <a:rPr lang="en-US" sz="2800" smtClean="0"/>
              <a:t>A </a:t>
            </a:r>
            <a:r>
              <a:rPr lang="en-US" sz="2800" b="1" smtClean="0"/>
              <a:t>benefit-cost ratio</a:t>
            </a:r>
            <a:r>
              <a:rPr lang="en-US" sz="2800" smtClean="0"/>
              <a:t> (BCR) is an indicator, used in the formal discipline of Cost-Benefit Analysis,, that attempts to summarize the overall value of money of a project or proposal.</a:t>
            </a:r>
          </a:p>
          <a:p>
            <a:pPr eaLnBrk="1" hangingPunct="1">
              <a:lnSpc>
                <a:spcPct val="90000"/>
              </a:lnSpc>
            </a:pPr>
            <a:r>
              <a:rPr lang="en-US" sz="2800" smtClean="0"/>
              <a:t> A BCR is the ratio of the benefits of a project or proposal, expressed in monetary terms, relative to its costs, also expressed in monetary terms. </a:t>
            </a:r>
          </a:p>
          <a:p>
            <a:pPr eaLnBrk="1" hangingPunct="1">
              <a:lnSpc>
                <a:spcPct val="90000"/>
              </a:lnSpc>
            </a:pPr>
            <a:r>
              <a:rPr lang="en-US" sz="2800" smtClean="0"/>
              <a:t>All benefits and costs should be expressed in discounted present values.</a:t>
            </a:r>
            <a:endParaRPr lang="th-TH" sz="280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p>
            <a:r>
              <a:rPr lang="en-US"/>
              <a:t>EGR 403 - Cal Poly Pomona - SA12</a:t>
            </a:r>
          </a:p>
        </p:txBody>
      </p:sp>
      <p:sp>
        <p:nvSpPr>
          <p:cNvPr id="8195" name="Slide Number Placeholder 5"/>
          <p:cNvSpPr>
            <a:spLocks noGrp="1"/>
          </p:cNvSpPr>
          <p:nvPr>
            <p:ph type="sldNum" sz="quarter" idx="12"/>
          </p:nvPr>
        </p:nvSpPr>
        <p:spPr>
          <a:noFill/>
        </p:spPr>
        <p:txBody>
          <a:bodyPr/>
          <a:lstStyle/>
          <a:p>
            <a:fld id="{39904CC8-CC7D-4BA4-A014-C9C849B12CCA}" type="slidenum">
              <a:rPr lang="en-US"/>
              <a:pPr/>
              <a:t>3</a:t>
            </a:fld>
            <a:endParaRPr lang="en-US"/>
          </a:p>
        </p:txBody>
      </p:sp>
      <p:sp>
        <p:nvSpPr>
          <p:cNvPr id="8196" name="Rectangle 3"/>
          <p:cNvSpPr>
            <a:spLocks noGrp="1" noChangeArrowheads="1"/>
          </p:cNvSpPr>
          <p:nvPr>
            <p:ph type="body" idx="1"/>
          </p:nvPr>
        </p:nvSpPr>
        <p:spPr>
          <a:xfrm>
            <a:off x="0" y="0"/>
            <a:ext cx="9144000" cy="6553200"/>
          </a:xfrm>
        </p:spPr>
        <p:txBody>
          <a:bodyPr/>
          <a:lstStyle/>
          <a:p>
            <a:pPr eaLnBrk="1" hangingPunct="1">
              <a:lnSpc>
                <a:spcPct val="90000"/>
              </a:lnSpc>
            </a:pPr>
            <a:r>
              <a:rPr lang="en-US" sz="2600" smtClean="0"/>
              <a:t>In the absence of funding constraints, the best value for money projects are those with the highest net present value. Where there is a budget constraint, the ratio of NPV to the expenditure falling within the constraint should be used. </a:t>
            </a:r>
          </a:p>
          <a:p>
            <a:pPr eaLnBrk="1" hangingPunct="1">
              <a:lnSpc>
                <a:spcPct val="90000"/>
              </a:lnSpc>
            </a:pPr>
            <a:r>
              <a:rPr lang="en-US" sz="2600" smtClean="0"/>
              <a:t>In practice, the ratio of NPV to expenditure is expressed as a BCR. </a:t>
            </a:r>
          </a:p>
          <a:p>
            <a:pPr eaLnBrk="1" hangingPunct="1">
              <a:lnSpc>
                <a:spcPct val="90000"/>
              </a:lnSpc>
            </a:pPr>
            <a:r>
              <a:rPr lang="en-US" sz="2600" smtClean="0"/>
              <a:t>BCRs have been used most extensively in the field of transport cost-benefit appraisals. </a:t>
            </a:r>
          </a:p>
          <a:p>
            <a:pPr eaLnBrk="1" hangingPunct="1">
              <a:lnSpc>
                <a:spcPct val="90000"/>
              </a:lnSpc>
            </a:pPr>
            <a:r>
              <a:rPr lang="en-US" sz="2600" smtClean="0"/>
              <a:t>The NPV should be evaluated over the service life of the project.</a:t>
            </a:r>
          </a:p>
          <a:p>
            <a:pPr eaLnBrk="1" hangingPunct="1">
              <a:lnSpc>
                <a:spcPct val="90000"/>
              </a:lnSpc>
            </a:pPr>
            <a:r>
              <a:rPr lang="en-US" sz="2600" smtClean="0"/>
              <a:t>A major shortcoming of BCRs is that, by definition, they ignore non-monetized impacts. Attempts have been made to overcome this limitation by combining BCRs with information about those impacts that cannot be expressed in monetary terms</a:t>
            </a:r>
          </a:p>
          <a:p>
            <a:pPr eaLnBrk="1" hangingPunct="1">
              <a:lnSpc>
                <a:spcPct val="90000"/>
              </a:lnSpc>
            </a:pPr>
            <a:r>
              <a:rPr lang="en-US" sz="2600" smtClean="0"/>
              <a:t>A further complication with BCRs concerns the precise definitions of benefits and costs. These can vary depending on the funding agency.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en-US"/>
              <a:t>EGR 403 - Cal Poly Pomona - SA12</a:t>
            </a:r>
          </a:p>
        </p:txBody>
      </p:sp>
      <p:sp>
        <p:nvSpPr>
          <p:cNvPr id="9219" name="Slide Number Placeholder 5"/>
          <p:cNvSpPr>
            <a:spLocks noGrp="1"/>
          </p:cNvSpPr>
          <p:nvPr>
            <p:ph type="sldNum" sz="quarter" idx="12"/>
          </p:nvPr>
        </p:nvSpPr>
        <p:spPr>
          <a:noFill/>
        </p:spPr>
        <p:txBody>
          <a:bodyPr/>
          <a:lstStyle/>
          <a:p>
            <a:fld id="{48BC8AA0-B985-48AF-A9FB-0E6DC986C538}" type="slidenum">
              <a:rPr lang="en-US"/>
              <a:pPr/>
              <a:t>4</a:t>
            </a:fld>
            <a:endParaRPr lang="en-US"/>
          </a:p>
        </p:txBody>
      </p:sp>
      <p:sp>
        <p:nvSpPr>
          <p:cNvPr id="9220" name="Rectangle 2"/>
          <p:cNvSpPr>
            <a:spLocks noGrp="1" noChangeArrowheads="1"/>
          </p:cNvSpPr>
          <p:nvPr>
            <p:ph type="title"/>
          </p:nvPr>
        </p:nvSpPr>
        <p:spPr>
          <a:xfrm>
            <a:off x="533400" y="0"/>
            <a:ext cx="7772400" cy="609600"/>
          </a:xfrm>
        </p:spPr>
        <p:txBody>
          <a:bodyPr/>
          <a:lstStyle/>
          <a:p>
            <a:pPr eaLnBrk="1" hangingPunct="1"/>
            <a:r>
              <a:rPr lang="en-US" b="1" u="sng" smtClean="0"/>
              <a:t>Cost-benefit analysis</a:t>
            </a:r>
            <a:r>
              <a:rPr lang="en-US" smtClean="0"/>
              <a:t> </a:t>
            </a:r>
          </a:p>
        </p:txBody>
      </p:sp>
      <p:sp>
        <p:nvSpPr>
          <p:cNvPr id="9221" name="Rectangle 3"/>
          <p:cNvSpPr>
            <a:spLocks noGrp="1" noChangeArrowheads="1"/>
          </p:cNvSpPr>
          <p:nvPr>
            <p:ph type="body" idx="1"/>
          </p:nvPr>
        </p:nvSpPr>
        <p:spPr>
          <a:xfrm>
            <a:off x="0" y="685800"/>
            <a:ext cx="9144000" cy="6172200"/>
          </a:xfrm>
        </p:spPr>
        <p:txBody>
          <a:bodyPr/>
          <a:lstStyle/>
          <a:p>
            <a:pPr eaLnBrk="1" hangingPunct="1"/>
            <a:r>
              <a:rPr lang="en-US" sz="2600" b="1" smtClean="0"/>
              <a:t>Cost-benefit analysis </a:t>
            </a:r>
            <a:r>
              <a:rPr lang="en-US" sz="2600" smtClean="0"/>
              <a:t>is a term that refers both to:</a:t>
            </a:r>
          </a:p>
          <a:p>
            <a:pPr lvl="1" eaLnBrk="1" hangingPunct="1"/>
            <a:r>
              <a:rPr lang="en-US" sz="2200" smtClean="0"/>
              <a:t>helping to appraise, or assess, the case for a project or proposal, which itself is a process known as project appraisal; and</a:t>
            </a:r>
          </a:p>
          <a:p>
            <a:pPr lvl="1" eaLnBrk="1" hangingPunct="1"/>
            <a:r>
              <a:rPr lang="en-US" sz="2200" smtClean="0"/>
              <a:t>an informal approach to making decisions of any kind.</a:t>
            </a:r>
          </a:p>
          <a:p>
            <a:pPr eaLnBrk="1" hangingPunct="1"/>
            <a:r>
              <a:rPr lang="en-US" sz="2600" smtClean="0"/>
              <a:t>Under both definitions the process involves, whether explicitly or implicitly, weighing the total expected costs against the total expected benefits of one or more actions in order to choose the best or most profitable option. </a:t>
            </a:r>
          </a:p>
          <a:p>
            <a:pPr eaLnBrk="1" hangingPunct="1"/>
            <a:r>
              <a:rPr lang="en-US" sz="2600" smtClean="0"/>
              <a:t>The formal process is often referred to as either CBA           (Cost-Benefit Analysis) or BCA(Benefit-Cost Analysis)</a:t>
            </a:r>
            <a:r>
              <a:rPr lang="en-US" sz="2600" b="1" smtClean="0"/>
              <a:t>.</a:t>
            </a:r>
            <a:endParaRPr lang="en-US" sz="2600" smtClean="0"/>
          </a:p>
          <a:p>
            <a:pPr eaLnBrk="1" hangingPunct="1"/>
            <a:r>
              <a:rPr lang="en-US" sz="2600" smtClean="0"/>
              <a:t>The cost-benefit analysis  is explicitly designed to inform the practical decision-making of enterprise managers and investors focusing on optimizing their social and environmental</a:t>
            </a:r>
            <a:r>
              <a:rPr lang="en-US" sz="2600" b="1" smtClean="0"/>
              <a:t> </a:t>
            </a:r>
            <a:r>
              <a:rPr lang="en-US" sz="2600" smtClean="0"/>
              <a:t>impacts.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p>
            <a:r>
              <a:rPr lang="en-US"/>
              <a:t>EGR 403 - Cal Poly Pomona - SA12</a:t>
            </a:r>
          </a:p>
        </p:txBody>
      </p:sp>
      <p:sp>
        <p:nvSpPr>
          <p:cNvPr id="10243" name="Slide Number Placeholder 5"/>
          <p:cNvSpPr>
            <a:spLocks noGrp="1"/>
          </p:cNvSpPr>
          <p:nvPr>
            <p:ph type="sldNum" sz="quarter" idx="12"/>
          </p:nvPr>
        </p:nvSpPr>
        <p:spPr>
          <a:noFill/>
        </p:spPr>
        <p:txBody>
          <a:bodyPr/>
          <a:lstStyle/>
          <a:p>
            <a:fld id="{BDD302DB-AE57-4656-8B58-E19B8CCDD2BD}" type="slidenum">
              <a:rPr lang="en-US"/>
              <a:pPr/>
              <a:t>5</a:t>
            </a:fld>
            <a:endParaRPr lang="en-US"/>
          </a:p>
        </p:txBody>
      </p:sp>
      <p:sp>
        <p:nvSpPr>
          <p:cNvPr id="10244" name="Rectangle 3"/>
          <p:cNvSpPr>
            <a:spLocks noGrp="1" noChangeArrowheads="1"/>
          </p:cNvSpPr>
          <p:nvPr>
            <p:ph type="body" idx="1"/>
          </p:nvPr>
        </p:nvSpPr>
        <p:spPr>
          <a:xfrm>
            <a:off x="0" y="0"/>
            <a:ext cx="9144000" cy="6858000"/>
          </a:xfrm>
        </p:spPr>
        <p:txBody>
          <a:bodyPr/>
          <a:lstStyle/>
          <a:p>
            <a:pPr eaLnBrk="1" hangingPunct="1">
              <a:lnSpc>
                <a:spcPct val="90000"/>
              </a:lnSpc>
            </a:pPr>
            <a:r>
              <a:rPr lang="en-US" smtClean="0"/>
              <a:t>Cost–benefit analysis is typically used by governments to evaluate the desirability of a given intervention.</a:t>
            </a:r>
          </a:p>
          <a:p>
            <a:pPr lvl="1" eaLnBrk="1" hangingPunct="1">
              <a:lnSpc>
                <a:spcPct val="90000"/>
              </a:lnSpc>
            </a:pPr>
            <a:r>
              <a:rPr lang="en-US" smtClean="0"/>
              <a:t> It is an analysis of the cost effectiveness of different alternatives in order to see whether the benefits outweigh the costs.</a:t>
            </a:r>
          </a:p>
          <a:p>
            <a:pPr lvl="1" eaLnBrk="1" hangingPunct="1">
              <a:lnSpc>
                <a:spcPct val="90000"/>
              </a:lnSpc>
            </a:pPr>
            <a:r>
              <a:rPr lang="en-US" smtClean="0"/>
              <a:t>The costs and benefits of the impacts of an intervention are evaluated in terms of the public's willingness to pay for them (benefits) or willingness to pay to avoid them (costs).</a:t>
            </a:r>
          </a:p>
          <a:p>
            <a:pPr lvl="1" eaLnBrk="1" hangingPunct="1">
              <a:lnSpc>
                <a:spcPct val="90000"/>
              </a:lnSpc>
            </a:pPr>
            <a:r>
              <a:rPr lang="en-US" smtClean="0"/>
              <a:t>Inputs are typically measured in terms of opportunity costs - the value in their best alternative use.</a:t>
            </a:r>
          </a:p>
          <a:p>
            <a:pPr lvl="1" eaLnBrk="1" hangingPunct="1">
              <a:lnSpc>
                <a:spcPct val="90000"/>
              </a:lnSpc>
            </a:pPr>
            <a:r>
              <a:rPr lang="en-US" smtClean="0"/>
              <a:t>The guiding principle is to list all parties affected by an intervention and place a monetary value of the effect it has on their welfare as it would be valued by</a:t>
            </a:r>
            <a:r>
              <a:rPr lang="en-US" b="1" smtClean="0"/>
              <a:t> </a:t>
            </a:r>
            <a:r>
              <a:rPr lang="en-US" smtClean="0"/>
              <a:t>them.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a:t>EGR 403 - Cal Poly Pomona - SA12</a:t>
            </a:r>
          </a:p>
        </p:txBody>
      </p:sp>
      <p:sp>
        <p:nvSpPr>
          <p:cNvPr id="11267" name="Slide Number Placeholder 5"/>
          <p:cNvSpPr>
            <a:spLocks noGrp="1"/>
          </p:cNvSpPr>
          <p:nvPr>
            <p:ph type="sldNum" sz="quarter" idx="12"/>
          </p:nvPr>
        </p:nvSpPr>
        <p:spPr>
          <a:noFill/>
        </p:spPr>
        <p:txBody>
          <a:bodyPr/>
          <a:lstStyle/>
          <a:p>
            <a:fld id="{9A71ADBD-7A99-4805-8E77-B1951979C01A}" type="slidenum">
              <a:rPr lang="en-US"/>
              <a:pPr/>
              <a:t>6</a:t>
            </a:fld>
            <a:endParaRPr lang="en-US"/>
          </a:p>
        </p:txBody>
      </p:sp>
      <p:sp>
        <p:nvSpPr>
          <p:cNvPr id="11268" name="Rectangle 3"/>
          <p:cNvSpPr>
            <a:spLocks noGrp="1" noChangeArrowheads="1"/>
          </p:cNvSpPr>
          <p:nvPr>
            <p:ph type="body" idx="1"/>
          </p:nvPr>
        </p:nvSpPr>
        <p:spPr>
          <a:xfrm>
            <a:off x="0" y="0"/>
            <a:ext cx="9144000" cy="6858000"/>
          </a:xfrm>
        </p:spPr>
        <p:txBody>
          <a:bodyPr/>
          <a:lstStyle/>
          <a:p>
            <a:pPr eaLnBrk="1" hangingPunct="1"/>
            <a:r>
              <a:rPr lang="en-US" sz="2800" smtClean="0"/>
              <a:t>The process involves monetary value of initial and ongoing expenses vs. expected return. </a:t>
            </a:r>
          </a:p>
          <a:p>
            <a:pPr lvl="1" eaLnBrk="1" hangingPunct="1"/>
            <a:r>
              <a:rPr lang="en-US" sz="2400" smtClean="0"/>
              <a:t>Constructing plausible measures of the costs and benefits of specific actions is often very difficult. </a:t>
            </a:r>
          </a:p>
          <a:p>
            <a:pPr lvl="1" eaLnBrk="1" hangingPunct="1"/>
            <a:r>
              <a:rPr lang="en-US" sz="2400" smtClean="0"/>
              <a:t>In practice, analysts try to estimate costs and benefits either by using survey methods or by drawing inferences from market behavior.</a:t>
            </a:r>
          </a:p>
          <a:p>
            <a:pPr lvl="2" eaLnBrk="1" hangingPunct="1"/>
            <a:r>
              <a:rPr lang="en-US" sz="2000" smtClean="0"/>
              <a:t>For example, a product manager may compare manufacturing and marketing expenses with projected sales for a proposed product and decide to produce it only if he expects the revenues to eventually recoup the costs.</a:t>
            </a:r>
          </a:p>
          <a:p>
            <a:pPr lvl="1" eaLnBrk="1" hangingPunct="1"/>
            <a:r>
              <a:rPr lang="en-US" sz="2400" smtClean="0"/>
              <a:t>Cost–benefit analysis attempts to put all relevant costs and benefits on a common temporal footing.</a:t>
            </a:r>
          </a:p>
          <a:p>
            <a:pPr lvl="1" eaLnBrk="1" hangingPunct="1"/>
            <a:r>
              <a:rPr lang="en-US" sz="2400" smtClean="0"/>
              <a:t>A discount rate is chosen, which is then used to compute all relevant future costs and benefits in present-value terms</a:t>
            </a:r>
            <a:r>
              <a:rPr lang="en-US" sz="2400" b="1" smtClean="0"/>
              <a:t>.</a:t>
            </a:r>
            <a:endParaRPr lang="en-US" sz="2400" smtClean="0"/>
          </a:p>
          <a:p>
            <a:pPr lvl="1" eaLnBrk="1" hangingPunct="1"/>
            <a:r>
              <a:rPr lang="en-US" sz="2400" smtClean="0"/>
              <a:t>Most commonly, the discount rate used for present-value calculations is an interest rate taken from financial markets.</a:t>
            </a:r>
            <a:endParaRPr lang="th-TH" sz="2400" smtClean="0"/>
          </a:p>
          <a:p>
            <a:pPr eaLnBrk="1" hangingPunct="1"/>
            <a:endParaRPr lang="th-TH"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a:t>EGR 403 - Cal Poly Pomona - SA12</a:t>
            </a:r>
          </a:p>
        </p:txBody>
      </p:sp>
      <p:sp>
        <p:nvSpPr>
          <p:cNvPr id="1028" name="Slide Number Placeholder 5"/>
          <p:cNvSpPr>
            <a:spLocks noGrp="1"/>
          </p:cNvSpPr>
          <p:nvPr>
            <p:ph type="sldNum" sz="quarter" idx="12"/>
          </p:nvPr>
        </p:nvSpPr>
        <p:spPr>
          <a:noFill/>
        </p:spPr>
        <p:txBody>
          <a:bodyPr/>
          <a:lstStyle/>
          <a:p>
            <a:fld id="{ACB05F45-D849-47B1-A2F5-ED04931B5879}" type="slidenum">
              <a:rPr lang="en-US"/>
              <a:pPr/>
              <a:t>7</a:t>
            </a:fld>
            <a:endParaRPr lang="en-US"/>
          </a:p>
        </p:txBody>
      </p:sp>
      <p:sp>
        <p:nvSpPr>
          <p:cNvPr id="1029" name="Rectangle 2"/>
          <p:cNvSpPr>
            <a:spLocks noGrp="1" noChangeArrowheads="1"/>
          </p:cNvSpPr>
          <p:nvPr>
            <p:ph type="title"/>
          </p:nvPr>
        </p:nvSpPr>
        <p:spPr>
          <a:xfrm>
            <a:off x="685800" y="609600"/>
            <a:ext cx="7772400" cy="914400"/>
          </a:xfrm>
        </p:spPr>
        <p:txBody>
          <a:bodyPr/>
          <a:lstStyle/>
          <a:p>
            <a:pPr eaLnBrk="1" hangingPunct="1"/>
            <a:r>
              <a:rPr lang="en-US" sz="4000" u="sng" smtClean="0"/>
              <a:t>Benefit-Cost Ratio Analysis</a:t>
            </a:r>
          </a:p>
        </p:txBody>
      </p:sp>
      <p:sp>
        <p:nvSpPr>
          <p:cNvPr id="1030" name="Rectangle 3"/>
          <p:cNvSpPr>
            <a:spLocks noGrp="1" noChangeArrowheads="1"/>
          </p:cNvSpPr>
          <p:nvPr>
            <p:ph type="body" idx="1"/>
          </p:nvPr>
        </p:nvSpPr>
        <p:spPr>
          <a:xfrm>
            <a:off x="685800" y="1828800"/>
            <a:ext cx="4724400" cy="4267200"/>
          </a:xfrm>
        </p:spPr>
        <p:txBody>
          <a:bodyPr/>
          <a:lstStyle/>
          <a:p>
            <a:pPr eaLnBrk="1" hangingPunct="1"/>
            <a:r>
              <a:rPr lang="en-US" smtClean="0"/>
              <a:t>If the PW of benefits - PW of costs </a:t>
            </a:r>
            <a:r>
              <a:rPr lang="en-US" smtClean="0">
                <a:latin typeface="Symbol" pitchFamily="18" charset="2"/>
              </a:rPr>
              <a:t>³ </a:t>
            </a:r>
            <a:r>
              <a:rPr lang="en-US" smtClean="0"/>
              <a:t>0.</a:t>
            </a:r>
          </a:p>
          <a:p>
            <a:pPr lvl="1" eaLnBrk="1" hangingPunct="1">
              <a:buFontTx/>
              <a:buNone/>
            </a:pPr>
            <a:r>
              <a:rPr lang="en-US" sz="3200" smtClean="0"/>
              <a:t>The alternative is considered acceptable.</a:t>
            </a:r>
          </a:p>
          <a:p>
            <a:pPr eaLnBrk="1" hangingPunct="1"/>
            <a:r>
              <a:rPr lang="en-US" smtClean="0"/>
              <a:t>Restated:</a:t>
            </a:r>
          </a:p>
          <a:p>
            <a:pPr lvl="1" eaLnBrk="1" hangingPunct="1">
              <a:buFontTx/>
              <a:buNone/>
            </a:pPr>
            <a:r>
              <a:rPr lang="en-US" sz="2400" smtClean="0"/>
              <a:t>Benefit-cost ratio B/C =.</a:t>
            </a:r>
          </a:p>
          <a:p>
            <a:pPr lvl="1" eaLnBrk="1" hangingPunct="1">
              <a:buFontTx/>
              <a:buNone/>
            </a:pPr>
            <a:r>
              <a:rPr lang="en-US" sz="2400" smtClean="0"/>
              <a:t>PW of benefit/PW of cost </a:t>
            </a:r>
            <a:r>
              <a:rPr lang="en-US" sz="2400" smtClean="0">
                <a:latin typeface="Symbol" pitchFamily="18" charset="2"/>
              </a:rPr>
              <a:t>³</a:t>
            </a:r>
            <a:r>
              <a:rPr lang="en-US" sz="2400" smtClean="0"/>
              <a:t> 1.</a:t>
            </a:r>
          </a:p>
          <a:p>
            <a:pPr eaLnBrk="1" hangingPunct="1"/>
            <a:r>
              <a:rPr lang="en-US" sz="2800" smtClean="0"/>
              <a:t>Fixed input, maximize B/C.</a:t>
            </a:r>
          </a:p>
        </p:txBody>
      </p:sp>
      <p:graphicFrame>
        <p:nvGraphicFramePr>
          <p:cNvPr id="1026" name="Object 4">
            <a:hlinkClick r:id="" action="ppaction://ole?verb=1"/>
          </p:cNvPr>
          <p:cNvGraphicFramePr>
            <a:graphicFrameLocks noChangeAspect="1"/>
          </p:cNvGraphicFramePr>
          <p:nvPr/>
        </p:nvGraphicFramePr>
        <p:xfrm>
          <a:off x="5410200" y="1905000"/>
          <a:ext cx="2789238" cy="3952875"/>
        </p:xfrm>
        <a:graphic>
          <a:graphicData uri="http://schemas.openxmlformats.org/presentationml/2006/ole">
            <p:oleObj spid="_x0000_s1026" name="Worksheet" r:id="rId3" imgW="2305462" imgH="3267336" progId="Excel.Sheet.8">
              <p:embed/>
            </p:oleObj>
          </a:graphicData>
        </a:graphic>
      </p:graphicFrame>
      <p:sp>
        <p:nvSpPr>
          <p:cNvPr id="1031" name="Text Box 5"/>
          <p:cNvSpPr txBox="1">
            <a:spLocks noChangeArrowheads="1"/>
          </p:cNvSpPr>
          <p:nvPr/>
        </p:nvSpPr>
        <p:spPr bwMode="auto">
          <a:xfrm>
            <a:off x="5334000" y="1524000"/>
            <a:ext cx="1747838" cy="457200"/>
          </a:xfrm>
          <a:prstGeom prst="rect">
            <a:avLst/>
          </a:prstGeom>
          <a:noFill/>
          <a:ln w="9525">
            <a:noFill/>
            <a:miter lim="800000"/>
            <a:headEnd/>
            <a:tailEnd/>
          </a:ln>
        </p:spPr>
        <p:txBody>
          <a:bodyPr wrap="none">
            <a:spAutoFit/>
          </a:bodyPr>
          <a:lstStyle/>
          <a:p>
            <a:r>
              <a:rPr lang="en-US"/>
              <a:t>Example 9-3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a:t>EGR 403 - Cal Poly Pomona - SA12</a:t>
            </a:r>
          </a:p>
        </p:txBody>
      </p:sp>
      <p:sp>
        <p:nvSpPr>
          <p:cNvPr id="12291" name="Slide Number Placeholder 5"/>
          <p:cNvSpPr>
            <a:spLocks noGrp="1"/>
          </p:cNvSpPr>
          <p:nvPr>
            <p:ph type="sldNum" sz="quarter" idx="12"/>
          </p:nvPr>
        </p:nvSpPr>
        <p:spPr>
          <a:noFill/>
        </p:spPr>
        <p:txBody>
          <a:bodyPr/>
          <a:lstStyle/>
          <a:p>
            <a:fld id="{FFEBE559-3BD5-42C5-B54B-865AD2CA0F07}" type="slidenum">
              <a:rPr lang="en-US"/>
              <a:pPr/>
              <a:t>8</a:t>
            </a:fld>
            <a:endParaRPr lang="en-US"/>
          </a:p>
        </p:txBody>
      </p:sp>
      <p:sp>
        <p:nvSpPr>
          <p:cNvPr id="12292" name="Rectangle 2"/>
          <p:cNvSpPr>
            <a:spLocks noGrp="1" noChangeArrowheads="1"/>
          </p:cNvSpPr>
          <p:nvPr>
            <p:ph type="title"/>
          </p:nvPr>
        </p:nvSpPr>
        <p:spPr>
          <a:xfrm>
            <a:off x="685800" y="228600"/>
            <a:ext cx="7772400" cy="762000"/>
          </a:xfrm>
        </p:spPr>
        <p:txBody>
          <a:bodyPr/>
          <a:lstStyle/>
          <a:p>
            <a:pPr eaLnBrk="1" hangingPunct="1"/>
            <a:r>
              <a:rPr lang="en-US" sz="4000" smtClean="0"/>
              <a:t>Benefit-Cost Ratio Analysis</a:t>
            </a:r>
            <a:endParaRPr lang="en-US" sz="4000" u="sng" smtClean="0"/>
          </a:p>
        </p:txBody>
      </p:sp>
      <p:sp>
        <p:nvSpPr>
          <p:cNvPr id="12293" name="Rectangle 3"/>
          <p:cNvSpPr>
            <a:spLocks noGrp="1" noChangeArrowheads="1"/>
          </p:cNvSpPr>
          <p:nvPr>
            <p:ph type="body" idx="1"/>
          </p:nvPr>
        </p:nvSpPr>
        <p:spPr>
          <a:xfrm>
            <a:off x="685800" y="1066800"/>
            <a:ext cx="7772400" cy="5029200"/>
          </a:xfrm>
        </p:spPr>
        <p:txBody>
          <a:bodyPr/>
          <a:lstStyle/>
          <a:p>
            <a:pPr eaLnBrk="1" hangingPunct="1">
              <a:lnSpc>
                <a:spcPct val="90000"/>
              </a:lnSpc>
            </a:pPr>
            <a:r>
              <a:rPr lang="en-US" sz="2800" smtClean="0"/>
              <a:t>If the EUAB - EUAC </a:t>
            </a:r>
            <a:r>
              <a:rPr lang="en-US" sz="2800" smtClean="0">
                <a:latin typeface="Symbol" pitchFamily="18" charset="2"/>
              </a:rPr>
              <a:t>³ </a:t>
            </a:r>
            <a:r>
              <a:rPr lang="en-US" sz="2800" smtClean="0"/>
              <a:t>0.</a:t>
            </a:r>
          </a:p>
          <a:p>
            <a:pPr lvl="1" eaLnBrk="1" hangingPunct="1">
              <a:lnSpc>
                <a:spcPct val="90000"/>
              </a:lnSpc>
              <a:buFontTx/>
              <a:buNone/>
            </a:pPr>
            <a:r>
              <a:rPr lang="en-US" smtClean="0"/>
              <a:t>The alternative is considered acceptable.</a:t>
            </a:r>
          </a:p>
          <a:p>
            <a:pPr eaLnBrk="1" hangingPunct="1">
              <a:lnSpc>
                <a:spcPct val="90000"/>
              </a:lnSpc>
            </a:pPr>
            <a:r>
              <a:rPr lang="en-US" sz="2800" smtClean="0"/>
              <a:t>Restated:</a:t>
            </a:r>
          </a:p>
          <a:p>
            <a:pPr lvl="1" eaLnBrk="1" hangingPunct="1">
              <a:lnSpc>
                <a:spcPct val="90000"/>
              </a:lnSpc>
              <a:buFontTx/>
              <a:buNone/>
            </a:pPr>
            <a:r>
              <a:rPr lang="en-US" smtClean="0"/>
              <a:t>Benefit-cost ratio: B/C = EUAB/EUAC </a:t>
            </a:r>
            <a:r>
              <a:rPr lang="en-US" smtClean="0">
                <a:latin typeface="Symbol" pitchFamily="18" charset="2"/>
              </a:rPr>
              <a:t>³</a:t>
            </a:r>
            <a:r>
              <a:rPr lang="en-US" smtClean="0"/>
              <a:t> 1</a:t>
            </a:r>
          </a:p>
          <a:p>
            <a:pPr lvl="1" eaLnBrk="1" hangingPunct="1">
              <a:lnSpc>
                <a:spcPct val="90000"/>
              </a:lnSpc>
              <a:buFontTx/>
              <a:buNone/>
            </a:pPr>
            <a:r>
              <a:rPr lang="en-US" smtClean="0"/>
              <a:t>Or, using PW: B/C = PWB/PWC </a:t>
            </a:r>
            <a:r>
              <a:rPr lang="en-US" smtClean="0">
                <a:latin typeface="Symbol" pitchFamily="18" charset="2"/>
              </a:rPr>
              <a:t>³ 1</a:t>
            </a:r>
            <a:endParaRPr lang="en-US" smtClean="0"/>
          </a:p>
          <a:p>
            <a:pPr eaLnBrk="1" hangingPunct="1">
              <a:lnSpc>
                <a:spcPct val="90000"/>
              </a:lnSpc>
            </a:pPr>
            <a:r>
              <a:rPr lang="en-US" sz="2800" smtClean="0"/>
              <a:t>Neither input or output fixed - use incremental B/C.</a:t>
            </a:r>
          </a:p>
          <a:p>
            <a:pPr eaLnBrk="1" hangingPunct="1">
              <a:lnSpc>
                <a:spcPct val="90000"/>
              </a:lnSpc>
            </a:pPr>
            <a:r>
              <a:rPr lang="en-US" sz="2800" smtClean="0"/>
              <a:t>Note: Salvage Value is considered a “negative cost”, not a benefit</a:t>
            </a:r>
          </a:p>
          <a:p>
            <a:pPr eaLnBrk="1" hangingPunct="1">
              <a:lnSpc>
                <a:spcPct val="90000"/>
              </a:lnSpc>
            </a:pPr>
            <a:r>
              <a:rPr lang="en-US" sz="2800" smtClean="0"/>
              <a:t>B/C Ratio Analysis is popular in government</a:t>
            </a:r>
          </a:p>
          <a:p>
            <a:pPr eaLnBrk="1" hangingPunct="1">
              <a:lnSpc>
                <a:spcPct val="90000"/>
              </a:lnSpc>
            </a:pPr>
            <a:r>
              <a:rPr lang="en-US" sz="2800" smtClean="0"/>
              <a:t>Very easy to use with databases and spreadsheets</a:t>
            </a: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p:cNvSpPr>
            <a:spLocks noGrp="1"/>
          </p:cNvSpPr>
          <p:nvPr>
            <p:ph type="ftr" sz="quarter" idx="11"/>
          </p:nvPr>
        </p:nvSpPr>
        <p:spPr>
          <a:noFill/>
        </p:spPr>
        <p:txBody>
          <a:bodyPr/>
          <a:lstStyle/>
          <a:p>
            <a:r>
              <a:rPr lang="en-US"/>
              <a:t>EGR 403 - Cal Poly Pomona - SA12</a:t>
            </a:r>
          </a:p>
        </p:txBody>
      </p:sp>
      <p:sp>
        <p:nvSpPr>
          <p:cNvPr id="2052" name="Slide Number Placeholder 5"/>
          <p:cNvSpPr>
            <a:spLocks noGrp="1"/>
          </p:cNvSpPr>
          <p:nvPr>
            <p:ph type="sldNum" sz="quarter" idx="12"/>
          </p:nvPr>
        </p:nvSpPr>
        <p:spPr>
          <a:noFill/>
        </p:spPr>
        <p:txBody>
          <a:bodyPr/>
          <a:lstStyle/>
          <a:p>
            <a:fld id="{9BD03510-64F3-4D61-92D4-5E84B6A23800}" type="slidenum">
              <a:rPr lang="en-US"/>
              <a:pPr/>
              <a:t>9</a:t>
            </a:fld>
            <a:endParaRPr lang="en-US"/>
          </a:p>
        </p:txBody>
      </p:sp>
      <p:sp>
        <p:nvSpPr>
          <p:cNvPr id="2053" name="Rectangle 2"/>
          <p:cNvSpPr>
            <a:spLocks noGrp="1" noChangeArrowheads="1"/>
          </p:cNvSpPr>
          <p:nvPr>
            <p:ph type="title"/>
          </p:nvPr>
        </p:nvSpPr>
        <p:spPr/>
        <p:txBody>
          <a:bodyPr/>
          <a:lstStyle/>
          <a:p>
            <a:pPr eaLnBrk="1" hangingPunct="1"/>
            <a:r>
              <a:rPr lang="en-US" sz="3600" smtClean="0"/>
              <a:t>Benefit Cost Ratio Analysis Example</a:t>
            </a:r>
            <a:r>
              <a:rPr lang="en-US" sz="3200" smtClean="0"/>
              <a:t/>
            </a:r>
            <a:br>
              <a:rPr lang="en-US" sz="3200" smtClean="0"/>
            </a:br>
            <a:r>
              <a:rPr lang="en-US" sz="2400" smtClean="0"/>
              <a:t>Reject increment if incremental B/C Ratio is &lt; 1</a:t>
            </a:r>
            <a:endParaRPr lang="en-US" smtClean="0"/>
          </a:p>
        </p:txBody>
      </p:sp>
      <p:graphicFrame>
        <p:nvGraphicFramePr>
          <p:cNvPr id="2050" name="Object 3"/>
          <p:cNvGraphicFramePr>
            <a:graphicFrameLocks noChangeAspect="1"/>
          </p:cNvGraphicFramePr>
          <p:nvPr>
            <p:ph type="body" idx="1"/>
          </p:nvPr>
        </p:nvGraphicFramePr>
        <p:xfrm>
          <a:off x="685800" y="2362200"/>
          <a:ext cx="7772400" cy="3390900"/>
        </p:xfrm>
        <a:graphic>
          <a:graphicData uri="http://schemas.openxmlformats.org/presentationml/2006/ole">
            <p:oleObj spid="_x0000_s2050" name="Worksheet" r:id="rId3" imgW="3734161" imgH="1629137" progId="Excel.Sheet.8">
              <p:embed/>
            </p:oleObj>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1469</TotalTime>
  <Words>853</Words>
  <Application>Microsoft PowerPoint</Application>
  <PresentationFormat>On-screen Show (4:3)</PresentationFormat>
  <Paragraphs>71</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Times New Roman</vt:lpstr>
      <vt:lpstr>Arial</vt:lpstr>
      <vt:lpstr>Symbol</vt:lpstr>
      <vt:lpstr>Default Design</vt:lpstr>
      <vt:lpstr>Microsoft Excel Worksheet</vt:lpstr>
      <vt:lpstr>Benefit Cost Ratio</vt:lpstr>
      <vt:lpstr>What is a Benefit-Cost Ratio?</vt:lpstr>
      <vt:lpstr>Slide 3</vt:lpstr>
      <vt:lpstr>Cost-benefit analysis </vt:lpstr>
      <vt:lpstr>Slide 5</vt:lpstr>
      <vt:lpstr>Slide 6</vt:lpstr>
      <vt:lpstr>Benefit-Cost Ratio Analysis</vt:lpstr>
      <vt:lpstr>Benefit-Cost Ratio Analysis</vt:lpstr>
      <vt:lpstr>Benefit Cost Ratio Analysis Example Reject increment if incremental B/C Ratio is &lt; 1</vt:lpstr>
      <vt:lpstr>Benefit Cost Ratio Analysis Example First Increment is B-D. Incremental B/C &gt; 1, so choose higher cost alternative</vt:lpstr>
      <vt:lpstr>Benefit Cost Ratio Analysis Example Reject increment if incremental B/C Ratio is &lt; 1</vt:lpstr>
    </vt:vector>
  </TitlesOfParts>
  <Company>Oklahoma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Economic Analysis - 8th Edition.</dc:title>
  <dc:creator>David E. Mandeville</dc:creator>
  <cp:lastModifiedBy>PERSONAL</cp:lastModifiedBy>
  <cp:revision>54</cp:revision>
  <cp:lastPrinted>2003-02-06T16:44:03Z</cp:lastPrinted>
  <dcterms:created xsi:type="dcterms:W3CDTF">2000-01-06T20:48:49Z</dcterms:created>
  <dcterms:modified xsi:type="dcterms:W3CDTF">2012-12-14T01:23:28Z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8</vt:r8>
  </property>
</Properties>
</file>