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1" r:id="rId2"/>
    <p:sldId id="258" r:id="rId3"/>
    <p:sldId id="259" r:id="rId4"/>
    <p:sldId id="260" r:id="rId5"/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99"/>
    <a:srgbClr val="FFFF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62" d="100"/>
          <a:sy n="62" d="100"/>
        </p:scale>
        <p:origin x="-12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84978D-5D1E-49A5-AFF7-6C9E56BB4A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1A09A-999E-490C-B724-D9F2887463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DF348-51EA-44F7-9A82-4F38E988BB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A697B-453F-485B-B22A-7293B9F6E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07F47-26BF-44DF-AED9-30A956DEEB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91C11-81C3-444F-80F1-BF241B085C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60563-EB30-40BA-A7DA-357F4F4F4E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F827C-34A1-474C-B09E-CAF963B51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582-FD2D-44A1-92E1-4519C273B7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45EFF-4CB8-4BDD-8F0C-0873C222A7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B7258-7542-46E1-A869-24CB99811D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1D98B-3D54-4DB0-8A2E-F336CFC48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C99442-82D5-4527-9E2A-248E588DA4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INDUSTRY FEASIBILITY ASSESSMENT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400" i="1">
                <a:effectLst>
                  <a:outerShdw blurRad="38100" dist="38100" dir="2700000" algn="tl">
                    <a:srgbClr val="FFFFFF"/>
                  </a:outerShdw>
                </a:effectLst>
              </a:rPr>
              <a:t>YOU’RE NOT CURRENTLY OPERATING IN THIS INDUSTRY, BUT YOU WOULD LIKE TO ENTER.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4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NECESSARY STEPS:</a:t>
            </a:r>
            <a:endParaRPr lang="en-US" sz="1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1.  COMPLETE AN ENVIRONMENTAL ASSESSMENT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Industry overview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Competitive environment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Macro environment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Generate likely environmental scenarios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Identify key success factors in the industry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2.  STUDY 3 OR MORE FIRMS THAT OPERATE IN THE INDUSTRY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Scrutinize each firm’s operations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Identify its strengths, weaknesses and competitive advantages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3.  BUILD A FAVORABLE FEASIBILITY ARGUMENT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Identify and justify a master strategy and plan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Gather evidence that each feasibility criterion can be met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	Has sufficient proof been found to start this business?  Convince me!</a:t>
            </a:r>
            <a:endParaRPr lang="en-US" sz="18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sz="2800" b="1"/>
              <a:t>ENVIRONMENTAL ASSESSMENT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A)   THE COMPETITIVE ENVIRONMENT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i="1">
                <a:effectLst>
                  <a:outerShdw blurRad="38100" dist="38100" dir="2700000" algn="tl">
                    <a:srgbClr val="FFFFFF"/>
                  </a:outerShdw>
                </a:effectLst>
              </a:rPr>
              <a:t>(OUTLINE OPPORTUNITIES AND THREATS)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How big is the industry?  ..How many segments?  ..How large is each?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Who are the largest competitors?  …Which segments are they in?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Are there vacant niches?  …Are needs and clients being neglected?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In general, what is the competitive environment like in this industry?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Clearly reveal the opportunities and threats?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B)   THE MACRO ENVIRONMENT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i="1">
                <a:effectLst>
                  <a:outerShdw blurRad="38100" dist="38100" dir="2700000" algn="tl">
                    <a:srgbClr val="FFFFFF"/>
                  </a:outerShdw>
                </a:effectLst>
              </a:rPr>
              <a:t>(OUTLINE OPPORTUNITIES AND THREATS)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Political currents (supports, controls, pending legislation)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Economic factors (inflation, productivity, unemployment)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Socio-cultural/demographic shifts and changes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Technological changes that will have impact in the industry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Once again, where are the opportunities and threats?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ENVIRONMENTAL ASSESSMENT -- 2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C)   ENVIRONMENTAL SCENARIOS</a:t>
            </a:r>
            <a:endParaRPr lang="en-US" sz="1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r>
              <a:rPr lang="en-US" sz="1800" i="1">
                <a:effectLst>
                  <a:outerShdw blurRad="38100" dist="38100" dir="2700000" algn="tl">
                    <a:srgbClr val="FFFFFF"/>
                  </a:outerShdw>
                </a:effectLst>
              </a:rPr>
              <a:t>(FIVE TO SEVEN YEAR SCENARIOS)</a:t>
            </a: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Describe 4-6 environmental/competitive trends that will evolve over the next 5-7 years.</a:t>
            </a: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Identify optimistic and pessimistic scenarios for each.   </a:t>
            </a: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Clearly reveal the most-likely (expected) environmental/competitive  scenarios to be encountered in the next 5-7 years.</a:t>
            </a:r>
          </a:p>
          <a:p>
            <a:pPr>
              <a:buFontTx/>
              <a:buNone/>
            </a:pP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r>
              <a:rPr lang="en-US" sz="1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D)   KEYS TO SUCCESS IN THIS INDUSTRY</a:t>
            </a:r>
          </a:p>
          <a:p>
            <a:pPr>
              <a:buFontTx/>
              <a:buNone/>
            </a:pPr>
            <a:r>
              <a:rPr lang="en-US" sz="1800" i="1">
                <a:effectLst>
                  <a:outerShdw blurRad="38100" dist="38100" dir="2700000" algn="tl">
                    <a:srgbClr val="FFFFFF"/>
                  </a:outerShdw>
                </a:effectLst>
              </a:rPr>
              <a:t>(NAME AT LEAST FIVE)</a:t>
            </a: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What must </a:t>
            </a:r>
            <a:r>
              <a:rPr lang="en-US" sz="2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any firm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in this industry do to create a sustainable competitive advantage?  Justify your claims.</a:t>
            </a:r>
          </a:p>
          <a:p>
            <a:pPr>
              <a:buFontTx/>
              <a:buNone/>
            </a:pP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COMPANY EVALUATIONS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2.  ASSESS AT LEAST THREE ORGANIZATIONS THAT COMPETE IN THIS INDUSTRY</a:t>
            </a:r>
            <a:endParaRPr lang="en-US" sz="1800" i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r>
              <a:rPr lang="en-US" sz="1800" i="1">
                <a:effectLst>
                  <a:outerShdw blurRad="38100" dist="38100" dir="2700000" algn="tl">
                    <a:srgbClr val="FFFFFF"/>
                  </a:outerShdw>
                </a:effectLst>
              </a:rPr>
              <a:t>(REVEAL STRENGTHS, WEAKNESSES AND IMPLICATIONS FOR EACH)</a:t>
            </a:r>
          </a:p>
          <a:p>
            <a:pPr>
              <a:buFontTx/>
              <a:buNone/>
            </a:pPr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A)  Provide a brief company background (products, locations, size, lines of business, etc)</a:t>
            </a: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B)  Evaluate financial and market performance (strength/weaknesses)</a:t>
            </a: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C)  Assess the vision, strategies, portfolios, etc.  ..Is the strategy working?  (strengths/weaknesses)</a:t>
            </a: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D)  Other company strengths/weaknesses assessed (personnel, resources, structure, and success in managing the task environment).</a:t>
            </a: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E)  Reveal how each firm measures up on the key success factors.</a:t>
            </a:r>
          </a:p>
          <a:p>
            <a:pPr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F)  What is the overall condition of each firm?  Summarize their strengths, weaknesses, and competitive advantages (if any).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FEASIBILITY STUDY CRITERIA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b="1" i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PROVE THAT THE FOLLOWING ARE TRUE</a:t>
            </a:r>
            <a:r>
              <a:rPr lang="en-US" sz="20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sz="2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/>
              <a:t>1.	WE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HAVE A UNIQUE STRATEGY THAT WILL GIVE US A COMPETITIVE ADVANTAGE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2.	THERE IS SUFFICIENT DEMAND TO SUPPORT A NEW COMPANY ENTERING THIS INDUSTRY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3.	AN ADEQUATE PHYSICAL FACILITY HAS BEEN DESIGNED AND A GOOD LOCATION HAS BEEN FOUND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4.	OUR BASIC OPERATING PHILOSOPHY, POLICIES AND DAILY PROCEDURES HAVE BEEN DEVELOPED AND PUBLISHED IN AN OPERATING MANUAL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5.	OUR STAFFING PLAN HAS BEEN FORMULATED AND QUALIFIED WORKERS ARE AVAILABLE</a:t>
            </a:r>
            <a:endParaRPr lang="en-US" sz="20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FEASIBILITY STUDY CRITERIA -- 2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943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b="1"/>
              <a:t>6.	REALISTIC 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CAPITAL BUDGET ESTIMATES HAVE BEEN DEVELOPED TO COVER ALL START-UP COSTS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7.	OUR OPERATING BUDGET ESTIMATES (PRO-FORMA STATEMENTS FOR 3 YEARS) SHOW A PROFIT CAN BE SUSTAINED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8.	OUR DETAILED MARKETING PLAN WILL ATTRACT SUFFICIENT CUSTOMERS TO MEET REVENUE PROJECTIONS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9.	OUR RISK-MANAGEMENT PLAN WILL COVER ALL POSSIBLE OPERATING EXPOSURES AND LIABILITIES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10.	WE HAVE ADEQUATE FINANCIAL RESOURCES TO COVER ALL THE COSTS OF THIS VENTURE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THERE SUFFICIENT EVIDENCE TO SAY “YES” TO EACH OF THESE CRITERIA?    …DO YOU HAVE ENOUGH PROOF?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808080"/>
        </a:dk1>
        <a:lt1>
          <a:srgbClr val="FFFF00"/>
        </a:lt1>
        <a:dk2>
          <a:srgbClr val="000099"/>
        </a:dk2>
        <a:lt2>
          <a:srgbClr val="000000"/>
        </a:lt2>
        <a:accent1>
          <a:srgbClr val="00CC99"/>
        </a:accent1>
        <a:accent2>
          <a:srgbClr val="3333CC"/>
        </a:accent2>
        <a:accent3>
          <a:srgbClr val="AAAACA"/>
        </a:accent3>
        <a:accent4>
          <a:srgbClr val="DADA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CC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E2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CC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E2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E1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EE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808080"/>
    </a:dk1>
    <a:lt1>
      <a:srgbClr val="FFFF00"/>
    </a:lt1>
    <a:dk2>
      <a:srgbClr val="000099"/>
    </a:dk2>
    <a:lt2>
      <a:srgbClr val="FF0000"/>
    </a:lt2>
    <a:accent1>
      <a:srgbClr val="00CC99"/>
    </a:accent1>
    <a:accent2>
      <a:srgbClr val="FF00FF"/>
    </a:accent2>
    <a:accent3>
      <a:srgbClr val="AAAACA"/>
    </a:accent3>
    <a:accent4>
      <a:srgbClr val="DADA00"/>
    </a:accent4>
    <a:accent5>
      <a:srgbClr val="AAE2CA"/>
    </a:accent5>
    <a:accent6>
      <a:srgbClr val="E700E7"/>
    </a:accent6>
    <a:hlink>
      <a:srgbClr val="CCCC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808080"/>
    </a:dk1>
    <a:lt1>
      <a:srgbClr val="FFFF00"/>
    </a:lt1>
    <a:dk2>
      <a:srgbClr val="000099"/>
    </a:dk2>
    <a:lt2>
      <a:srgbClr val="FF0000"/>
    </a:lt2>
    <a:accent1>
      <a:srgbClr val="00CC99"/>
    </a:accent1>
    <a:accent2>
      <a:srgbClr val="3333CC"/>
    </a:accent2>
    <a:accent3>
      <a:srgbClr val="AAAACA"/>
    </a:accent3>
    <a:accent4>
      <a:srgbClr val="DADA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396</Words>
  <Application>Microsoft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INDUSTRY FEASIBILITY ASSESSMENT</vt:lpstr>
      <vt:lpstr>ENVIRONMENTAL ASSESSMENT</vt:lpstr>
      <vt:lpstr>ENVIRONMENTAL ASSESSMENT -- 2</vt:lpstr>
      <vt:lpstr>COMPANY EVALUATIONS</vt:lpstr>
      <vt:lpstr>FEASIBILITY STUDY CRITERIA</vt:lpstr>
      <vt:lpstr>FEASIBILITY STUDY CRITERIA -- 2</vt:lpstr>
    </vt:vector>
  </TitlesOfParts>
  <Company>Andrews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STUDY CRITERIA</dc:title>
  <dc:creator>School of Business</dc:creator>
  <cp:lastModifiedBy>PERSONAL</cp:lastModifiedBy>
  <cp:revision>11</cp:revision>
  <dcterms:created xsi:type="dcterms:W3CDTF">2005-03-07T00:14:40Z</dcterms:created>
  <dcterms:modified xsi:type="dcterms:W3CDTF">2012-10-10T06:46:26Z</dcterms:modified>
</cp:coreProperties>
</file>