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0" r:id="rId2"/>
    <p:sldId id="342" r:id="rId3"/>
    <p:sldId id="343" r:id="rId4"/>
    <p:sldId id="344" r:id="rId5"/>
    <p:sldId id="345" r:id="rId6"/>
    <p:sldId id="346" r:id="rId7"/>
    <p:sldId id="347" r:id="rId8"/>
    <p:sldId id="348" r:id="rId9"/>
    <p:sldId id="350" r:id="rId10"/>
    <p:sldId id="351" r:id="rId11"/>
    <p:sldId id="295" r:id="rId12"/>
    <p:sldId id="296" r:id="rId13"/>
    <p:sldId id="297" r:id="rId14"/>
    <p:sldId id="311" r:id="rId15"/>
    <p:sldId id="312" r:id="rId16"/>
    <p:sldId id="313" r:id="rId17"/>
    <p:sldId id="314" r:id="rId18"/>
    <p:sldId id="315" r:id="rId19"/>
    <p:sldId id="316" r:id="rId20"/>
    <p:sldId id="317" r:id="rId21"/>
    <p:sldId id="318" r:id="rId22"/>
    <p:sldId id="31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93C3"/>
    <a:srgbClr val="A8C0E0"/>
    <a:srgbClr val="41709F"/>
    <a:srgbClr val="4469A0"/>
    <a:srgbClr val="3A619A"/>
    <a:srgbClr val="336699"/>
    <a:srgbClr val="B8CCE6"/>
    <a:srgbClr val="D7E2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97" autoAdjust="0"/>
    <p:restoredTop sz="94660"/>
  </p:normalViewPr>
  <p:slideViewPr>
    <p:cSldViewPr>
      <p:cViewPr>
        <p:scale>
          <a:sx n="50" d="100"/>
          <a:sy n="50" d="100"/>
        </p:scale>
        <p:origin x="-1938"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CA4FB-0464-4FEC-8FD4-E885385823F9}"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742C6CB6-B933-466D-9430-CC80F657C81B}">
      <dgm:prSet/>
      <dgm:spPr>
        <a:solidFill>
          <a:srgbClr val="0070C0"/>
        </a:solidFill>
      </dgm:spPr>
      <dgm:t>
        <a:bodyPr/>
        <a:lstStyle/>
        <a:p>
          <a:pPr algn="ctr" rtl="0"/>
          <a:r>
            <a:rPr lang="en-US" b="1" dirty="0" smtClean="0"/>
            <a:t>Business Decision Makers</a:t>
          </a:r>
          <a:endParaRPr lang="en-US" b="1" dirty="0"/>
        </a:p>
      </dgm:t>
    </dgm:pt>
    <dgm:pt modelId="{FB05FE11-104D-4DDF-AB74-772270668E6F}" type="parTrans" cxnId="{D797C8FD-6707-49D0-AFC2-9B1129B96458}">
      <dgm:prSet/>
      <dgm:spPr/>
      <dgm:t>
        <a:bodyPr/>
        <a:lstStyle/>
        <a:p>
          <a:endParaRPr lang="en-US"/>
        </a:p>
      </dgm:t>
    </dgm:pt>
    <dgm:pt modelId="{45F05058-45AF-4A32-B09D-FBF7E5DFDB5F}" type="sibTrans" cxnId="{D797C8FD-6707-49D0-AFC2-9B1129B96458}">
      <dgm:prSet/>
      <dgm:spPr/>
      <dgm:t>
        <a:bodyPr/>
        <a:lstStyle/>
        <a:p>
          <a:endParaRPr lang="en-US"/>
        </a:p>
      </dgm:t>
    </dgm:pt>
    <dgm:pt modelId="{8D1B93D1-75A1-4FB0-8593-DE25C7442AE0}">
      <dgm:prSet/>
      <dgm:spPr>
        <a:solidFill>
          <a:srgbClr val="0070C0"/>
        </a:solidFill>
      </dgm:spPr>
      <dgm:t>
        <a:bodyPr/>
        <a:lstStyle/>
        <a:p>
          <a:pPr rtl="0"/>
          <a:r>
            <a:rPr lang="en-US" b="1" dirty="0" smtClean="0"/>
            <a:t>	Equity investors</a:t>
          </a:r>
          <a:endParaRPr lang="en-US" dirty="0"/>
        </a:p>
      </dgm:t>
    </dgm:pt>
    <dgm:pt modelId="{EFCB7860-89CB-47E9-B23E-545F6DFE43D7}" type="parTrans" cxnId="{CED8C528-EEA0-4F9D-A5F4-3ECAC391D52C}">
      <dgm:prSet/>
      <dgm:spPr/>
      <dgm:t>
        <a:bodyPr/>
        <a:lstStyle/>
        <a:p>
          <a:endParaRPr lang="en-US"/>
        </a:p>
      </dgm:t>
    </dgm:pt>
    <dgm:pt modelId="{87A24F32-2ACF-40CF-A5B7-F0E347391275}" type="sibTrans" cxnId="{CED8C528-EEA0-4F9D-A5F4-3ECAC391D52C}">
      <dgm:prSet/>
      <dgm:spPr/>
      <dgm:t>
        <a:bodyPr/>
        <a:lstStyle/>
        <a:p>
          <a:endParaRPr lang="en-US"/>
        </a:p>
      </dgm:t>
    </dgm:pt>
    <dgm:pt modelId="{216FCA67-6E41-46E9-BCE0-131654C3356F}">
      <dgm:prSet/>
      <dgm:spPr>
        <a:solidFill>
          <a:srgbClr val="0070C0"/>
        </a:solidFill>
      </dgm:spPr>
      <dgm:t>
        <a:bodyPr/>
        <a:lstStyle/>
        <a:p>
          <a:pPr rtl="0"/>
          <a:r>
            <a:rPr lang="en-US" b="1" dirty="0" smtClean="0"/>
            <a:t>	Creditors</a:t>
          </a:r>
          <a:endParaRPr lang="en-US" dirty="0"/>
        </a:p>
      </dgm:t>
    </dgm:pt>
    <dgm:pt modelId="{F9D4C9E3-AA57-452B-9131-D0EFF4FE4FFF}" type="parTrans" cxnId="{62443673-751F-492E-B32E-F972F6B884A1}">
      <dgm:prSet/>
      <dgm:spPr/>
      <dgm:t>
        <a:bodyPr/>
        <a:lstStyle/>
        <a:p>
          <a:endParaRPr lang="en-US"/>
        </a:p>
      </dgm:t>
    </dgm:pt>
    <dgm:pt modelId="{B8410354-1A74-48CB-BC47-45F7F850CED2}" type="sibTrans" cxnId="{62443673-751F-492E-B32E-F972F6B884A1}">
      <dgm:prSet/>
      <dgm:spPr/>
      <dgm:t>
        <a:bodyPr/>
        <a:lstStyle/>
        <a:p>
          <a:endParaRPr lang="en-US"/>
        </a:p>
      </dgm:t>
    </dgm:pt>
    <dgm:pt modelId="{E8388D25-AFB6-44D9-BDEA-80EE148D3032}">
      <dgm:prSet/>
      <dgm:spPr>
        <a:solidFill>
          <a:srgbClr val="0070C0"/>
        </a:solidFill>
      </dgm:spPr>
      <dgm:t>
        <a:bodyPr/>
        <a:lstStyle/>
        <a:p>
          <a:pPr rtl="0"/>
          <a:r>
            <a:rPr lang="en-US" b="1" dirty="0" smtClean="0"/>
            <a:t>	Managers</a:t>
          </a:r>
          <a:endParaRPr lang="en-US" dirty="0"/>
        </a:p>
      </dgm:t>
    </dgm:pt>
    <dgm:pt modelId="{AA6CD11C-DCBE-472E-B8C2-B51A642B4358}" type="parTrans" cxnId="{6D1516CA-4FEE-467B-9A62-016532BB396E}">
      <dgm:prSet/>
      <dgm:spPr/>
      <dgm:t>
        <a:bodyPr/>
        <a:lstStyle/>
        <a:p>
          <a:endParaRPr lang="en-US"/>
        </a:p>
      </dgm:t>
    </dgm:pt>
    <dgm:pt modelId="{237612BE-8A1F-4150-87BB-B0843804622F}" type="sibTrans" cxnId="{6D1516CA-4FEE-467B-9A62-016532BB396E}">
      <dgm:prSet/>
      <dgm:spPr/>
      <dgm:t>
        <a:bodyPr/>
        <a:lstStyle/>
        <a:p>
          <a:endParaRPr lang="en-US"/>
        </a:p>
      </dgm:t>
    </dgm:pt>
    <dgm:pt modelId="{03E4A5C0-C1BB-4A14-A03D-CC8E97EE2C5C}">
      <dgm:prSet/>
      <dgm:spPr>
        <a:solidFill>
          <a:srgbClr val="0070C0"/>
        </a:solidFill>
      </dgm:spPr>
      <dgm:t>
        <a:bodyPr/>
        <a:lstStyle/>
        <a:p>
          <a:pPr rtl="0"/>
          <a:r>
            <a:rPr lang="en-US" b="1" dirty="0" smtClean="0"/>
            <a:t>	Merger and Acquisition Analysts</a:t>
          </a:r>
          <a:endParaRPr lang="en-US" dirty="0"/>
        </a:p>
      </dgm:t>
    </dgm:pt>
    <dgm:pt modelId="{41C78EAE-F1F8-49FC-812F-86001B9B23DF}" type="parTrans" cxnId="{4AF19AB8-4514-4F3F-B721-4ED15092F593}">
      <dgm:prSet/>
      <dgm:spPr/>
      <dgm:t>
        <a:bodyPr/>
        <a:lstStyle/>
        <a:p>
          <a:endParaRPr lang="en-US"/>
        </a:p>
      </dgm:t>
    </dgm:pt>
    <dgm:pt modelId="{0C4CFE9D-9242-4A98-B89A-29EF234DB8E3}" type="sibTrans" cxnId="{4AF19AB8-4514-4F3F-B721-4ED15092F593}">
      <dgm:prSet/>
      <dgm:spPr/>
      <dgm:t>
        <a:bodyPr/>
        <a:lstStyle/>
        <a:p>
          <a:endParaRPr lang="en-US"/>
        </a:p>
      </dgm:t>
    </dgm:pt>
    <dgm:pt modelId="{CEA43794-FCB2-456C-A4FB-6D0E57710EF5}">
      <dgm:prSet/>
      <dgm:spPr>
        <a:solidFill>
          <a:srgbClr val="0070C0"/>
        </a:solidFill>
      </dgm:spPr>
      <dgm:t>
        <a:bodyPr/>
        <a:lstStyle/>
        <a:p>
          <a:pPr rtl="0"/>
          <a:r>
            <a:rPr lang="en-US" b="1" dirty="0" smtClean="0"/>
            <a:t>	External Auditors</a:t>
          </a:r>
          <a:endParaRPr lang="en-US" dirty="0"/>
        </a:p>
      </dgm:t>
    </dgm:pt>
    <dgm:pt modelId="{A5AD0D53-DE34-4FEC-9D60-1603D5C48C2D}" type="parTrans" cxnId="{CE0B8E93-D41F-4247-858C-7D979FDEB12A}">
      <dgm:prSet/>
      <dgm:spPr/>
      <dgm:t>
        <a:bodyPr/>
        <a:lstStyle/>
        <a:p>
          <a:endParaRPr lang="en-US"/>
        </a:p>
      </dgm:t>
    </dgm:pt>
    <dgm:pt modelId="{6BB770FF-7FFD-4D16-A5E2-D405B9BCAA8A}" type="sibTrans" cxnId="{CE0B8E93-D41F-4247-858C-7D979FDEB12A}">
      <dgm:prSet/>
      <dgm:spPr/>
      <dgm:t>
        <a:bodyPr/>
        <a:lstStyle/>
        <a:p>
          <a:endParaRPr lang="en-US"/>
        </a:p>
      </dgm:t>
    </dgm:pt>
    <dgm:pt modelId="{EA4CE11C-5361-443D-96B7-77055393E376}">
      <dgm:prSet/>
      <dgm:spPr>
        <a:solidFill>
          <a:srgbClr val="0070C0"/>
        </a:solidFill>
      </dgm:spPr>
      <dgm:t>
        <a:bodyPr/>
        <a:lstStyle/>
        <a:p>
          <a:pPr rtl="0"/>
          <a:r>
            <a:rPr lang="en-US" b="1" dirty="0" smtClean="0"/>
            <a:t>	Directors</a:t>
          </a:r>
          <a:endParaRPr lang="en-US" dirty="0"/>
        </a:p>
      </dgm:t>
    </dgm:pt>
    <dgm:pt modelId="{E0BFBAAF-0803-4CB8-B734-EFCB4E37FD8D}" type="parTrans" cxnId="{05398DDC-EC78-4D90-B7C1-6D6B34715071}">
      <dgm:prSet/>
      <dgm:spPr/>
      <dgm:t>
        <a:bodyPr/>
        <a:lstStyle/>
        <a:p>
          <a:endParaRPr lang="en-US"/>
        </a:p>
      </dgm:t>
    </dgm:pt>
    <dgm:pt modelId="{47E6B468-2B60-490A-80F4-5154AAD9F094}" type="sibTrans" cxnId="{05398DDC-EC78-4D90-B7C1-6D6B34715071}">
      <dgm:prSet/>
      <dgm:spPr/>
      <dgm:t>
        <a:bodyPr/>
        <a:lstStyle/>
        <a:p>
          <a:endParaRPr lang="en-US"/>
        </a:p>
      </dgm:t>
    </dgm:pt>
    <dgm:pt modelId="{BA8D7017-1ED3-496F-A5E4-EB7A88617E4C}">
      <dgm:prSet/>
      <dgm:spPr>
        <a:solidFill>
          <a:srgbClr val="0070C0"/>
        </a:solidFill>
      </dgm:spPr>
      <dgm:t>
        <a:bodyPr/>
        <a:lstStyle/>
        <a:p>
          <a:pPr rtl="0"/>
          <a:r>
            <a:rPr lang="en-US" b="1" dirty="0" smtClean="0"/>
            <a:t>	Regulators</a:t>
          </a:r>
          <a:endParaRPr lang="en-US" dirty="0"/>
        </a:p>
      </dgm:t>
    </dgm:pt>
    <dgm:pt modelId="{90DAAC18-D8C8-495F-B761-83B609DB5202}" type="parTrans" cxnId="{A5A10139-F315-468B-BC50-277CB116EAA2}">
      <dgm:prSet/>
      <dgm:spPr/>
      <dgm:t>
        <a:bodyPr/>
        <a:lstStyle/>
        <a:p>
          <a:endParaRPr lang="en-US"/>
        </a:p>
      </dgm:t>
    </dgm:pt>
    <dgm:pt modelId="{C318FB1A-3D8E-4A3A-8A4E-1E07E1FA628C}" type="sibTrans" cxnId="{A5A10139-F315-468B-BC50-277CB116EAA2}">
      <dgm:prSet/>
      <dgm:spPr/>
      <dgm:t>
        <a:bodyPr/>
        <a:lstStyle/>
        <a:p>
          <a:endParaRPr lang="en-US"/>
        </a:p>
      </dgm:t>
    </dgm:pt>
    <dgm:pt modelId="{58B3E2AB-B5D8-4C7B-9D1D-980EC4D865B6}">
      <dgm:prSet/>
      <dgm:spPr>
        <a:solidFill>
          <a:srgbClr val="0070C0"/>
        </a:solidFill>
      </dgm:spPr>
      <dgm:t>
        <a:bodyPr/>
        <a:lstStyle/>
        <a:p>
          <a:pPr rtl="0"/>
          <a:r>
            <a:rPr lang="en-US" b="1" dirty="0" smtClean="0"/>
            <a:t>	Employees &amp; Unions</a:t>
          </a:r>
          <a:endParaRPr lang="en-US" dirty="0"/>
        </a:p>
      </dgm:t>
    </dgm:pt>
    <dgm:pt modelId="{426D46C4-10A2-4BFA-B003-7A60634BB32B}" type="parTrans" cxnId="{6551E4D3-DF10-486A-9F52-32AB83548463}">
      <dgm:prSet/>
      <dgm:spPr/>
      <dgm:t>
        <a:bodyPr/>
        <a:lstStyle/>
        <a:p>
          <a:endParaRPr lang="en-US"/>
        </a:p>
      </dgm:t>
    </dgm:pt>
    <dgm:pt modelId="{5576AD82-7987-49C3-A34B-DA77EEFD6E79}" type="sibTrans" cxnId="{6551E4D3-DF10-486A-9F52-32AB83548463}">
      <dgm:prSet/>
      <dgm:spPr/>
      <dgm:t>
        <a:bodyPr/>
        <a:lstStyle/>
        <a:p>
          <a:endParaRPr lang="en-US"/>
        </a:p>
      </dgm:t>
    </dgm:pt>
    <dgm:pt modelId="{95E134E1-BE00-4604-A3D0-F2E3CC2FC8A9}">
      <dgm:prSet/>
      <dgm:spPr>
        <a:solidFill>
          <a:srgbClr val="0070C0"/>
        </a:solidFill>
      </dgm:spPr>
      <dgm:t>
        <a:bodyPr/>
        <a:lstStyle/>
        <a:p>
          <a:pPr rtl="0"/>
          <a:r>
            <a:rPr lang="en-US" b="1" dirty="0" smtClean="0"/>
            <a:t>	Lawyers</a:t>
          </a:r>
          <a:endParaRPr lang="en-US" dirty="0"/>
        </a:p>
      </dgm:t>
    </dgm:pt>
    <dgm:pt modelId="{09A73A7C-558B-47A2-8C98-06DCA311D5B4}" type="parTrans" cxnId="{5D876E71-993F-44B0-9AE8-E005640D2045}">
      <dgm:prSet/>
      <dgm:spPr/>
      <dgm:t>
        <a:bodyPr/>
        <a:lstStyle/>
        <a:p>
          <a:endParaRPr lang="en-US"/>
        </a:p>
      </dgm:t>
    </dgm:pt>
    <dgm:pt modelId="{30EB42AF-54EF-4B2D-BC23-DD38F4DC9C72}" type="sibTrans" cxnId="{5D876E71-993F-44B0-9AE8-E005640D2045}">
      <dgm:prSet/>
      <dgm:spPr/>
      <dgm:t>
        <a:bodyPr/>
        <a:lstStyle/>
        <a:p>
          <a:endParaRPr lang="en-US"/>
        </a:p>
      </dgm:t>
    </dgm:pt>
    <dgm:pt modelId="{E3BDBC24-D509-4777-83A5-0C0FF70CF06C}" type="pres">
      <dgm:prSet presAssocID="{67DCA4FB-0464-4FEC-8FD4-E885385823F9}" presName="linear" presStyleCnt="0">
        <dgm:presLayoutVars>
          <dgm:animLvl val="lvl"/>
          <dgm:resizeHandles val="exact"/>
        </dgm:presLayoutVars>
      </dgm:prSet>
      <dgm:spPr/>
      <dgm:t>
        <a:bodyPr/>
        <a:lstStyle/>
        <a:p>
          <a:endParaRPr lang="en-US"/>
        </a:p>
      </dgm:t>
    </dgm:pt>
    <dgm:pt modelId="{A792BF5C-71F7-4A5C-8181-ECBD4A49973F}" type="pres">
      <dgm:prSet presAssocID="{742C6CB6-B933-466D-9430-CC80F657C81B}" presName="parentText" presStyleLbl="node1" presStyleIdx="0" presStyleCnt="10">
        <dgm:presLayoutVars>
          <dgm:chMax val="0"/>
          <dgm:bulletEnabled val="1"/>
        </dgm:presLayoutVars>
      </dgm:prSet>
      <dgm:spPr/>
      <dgm:t>
        <a:bodyPr/>
        <a:lstStyle/>
        <a:p>
          <a:endParaRPr lang="en-US"/>
        </a:p>
      </dgm:t>
    </dgm:pt>
    <dgm:pt modelId="{94035454-F048-4CAB-8BA2-7835725185E4}" type="pres">
      <dgm:prSet presAssocID="{45F05058-45AF-4A32-B09D-FBF7E5DFDB5F}" presName="spacer" presStyleCnt="0"/>
      <dgm:spPr/>
    </dgm:pt>
    <dgm:pt modelId="{34985BB0-5C9A-4F85-AFC1-29E092855E2C}" type="pres">
      <dgm:prSet presAssocID="{8D1B93D1-75A1-4FB0-8593-DE25C7442AE0}" presName="parentText" presStyleLbl="node1" presStyleIdx="1" presStyleCnt="10">
        <dgm:presLayoutVars>
          <dgm:chMax val="0"/>
          <dgm:bulletEnabled val="1"/>
        </dgm:presLayoutVars>
      </dgm:prSet>
      <dgm:spPr/>
      <dgm:t>
        <a:bodyPr/>
        <a:lstStyle/>
        <a:p>
          <a:endParaRPr lang="en-US"/>
        </a:p>
      </dgm:t>
    </dgm:pt>
    <dgm:pt modelId="{AED83A1E-6578-49EE-A78D-9C1D8E85F99C}" type="pres">
      <dgm:prSet presAssocID="{87A24F32-2ACF-40CF-A5B7-F0E347391275}" presName="spacer" presStyleCnt="0"/>
      <dgm:spPr/>
    </dgm:pt>
    <dgm:pt modelId="{2161C4FC-23AB-4518-B5D8-21E76BF32C25}" type="pres">
      <dgm:prSet presAssocID="{216FCA67-6E41-46E9-BCE0-131654C3356F}" presName="parentText" presStyleLbl="node1" presStyleIdx="2" presStyleCnt="10">
        <dgm:presLayoutVars>
          <dgm:chMax val="0"/>
          <dgm:bulletEnabled val="1"/>
        </dgm:presLayoutVars>
      </dgm:prSet>
      <dgm:spPr/>
      <dgm:t>
        <a:bodyPr/>
        <a:lstStyle/>
        <a:p>
          <a:endParaRPr lang="en-US"/>
        </a:p>
      </dgm:t>
    </dgm:pt>
    <dgm:pt modelId="{E2800764-F1C7-4046-A1BE-9C9E9268324B}" type="pres">
      <dgm:prSet presAssocID="{B8410354-1A74-48CB-BC47-45F7F850CED2}" presName="spacer" presStyleCnt="0"/>
      <dgm:spPr/>
    </dgm:pt>
    <dgm:pt modelId="{55C35D0B-5B4B-47CE-9903-E769FC1A0EB3}" type="pres">
      <dgm:prSet presAssocID="{E8388D25-AFB6-44D9-BDEA-80EE148D3032}" presName="parentText" presStyleLbl="node1" presStyleIdx="3" presStyleCnt="10">
        <dgm:presLayoutVars>
          <dgm:chMax val="0"/>
          <dgm:bulletEnabled val="1"/>
        </dgm:presLayoutVars>
      </dgm:prSet>
      <dgm:spPr/>
      <dgm:t>
        <a:bodyPr/>
        <a:lstStyle/>
        <a:p>
          <a:endParaRPr lang="en-US"/>
        </a:p>
      </dgm:t>
    </dgm:pt>
    <dgm:pt modelId="{B19FE986-F8EF-4B9E-AC06-D0D319F0D313}" type="pres">
      <dgm:prSet presAssocID="{237612BE-8A1F-4150-87BB-B0843804622F}" presName="spacer" presStyleCnt="0"/>
      <dgm:spPr/>
    </dgm:pt>
    <dgm:pt modelId="{F12430F9-D980-4A5E-9866-24206CFBE47B}" type="pres">
      <dgm:prSet presAssocID="{03E4A5C0-C1BB-4A14-A03D-CC8E97EE2C5C}" presName="parentText" presStyleLbl="node1" presStyleIdx="4" presStyleCnt="10">
        <dgm:presLayoutVars>
          <dgm:chMax val="0"/>
          <dgm:bulletEnabled val="1"/>
        </dgm:presLayoutVars>
      </dgm:prSet>
      <dgm:spPr/>
      <dgm:t>
        <a:bodyPr/>
        <a:lstStyle/>
        <a:p>
          <a:endParaRPr lang="en-US"/>
        </a:p>
      </dgm:t>
    </dgm:pt>
    <dgm:pt modelId="{7C574218-B448-4B89-98E9-466541F628DC}" type="pres">
      <dgm:prSet presAssocID="{0C4CFE9D-9242-4A98-B89A-29EF234DB8E3}" presName="spacer" presStyleCnt="0"/>
      <dgm:spPr/>
    </dgm:pt>
    <dgm:pt modelId="{CFC8828A-18EF-44A8-8B69-8477A0312167}" type="pres">
      <dgm:prSet presAssocID="{CEA43794-FCB2-456C-A4FB-6D0E57710EF5}" presName="parentText" presStyleLbl="node1" presStyleIdx="5" presStyleCnt="10">
        <dgm:presLayoutVars>
          <dgm:chMax val="0"/>
          <dgm:bulletEnabled val="1"/>
        </dgm:presLayoutVars>
      </dgm:prSet>
      <dgm:spPr/>
      <dgm:t>
        <a:bodyPr/>
        <a:lstStyle/>
        <a:p>
          <a:endParaRPr lang="en-US"/>
        </a:p>
      </dgm:t>
    </dgm:pt>
    <dgm:pt modelId="{EF64B9A7-0B02-401A-9CA0-0F1D8B7419E3}" type="pres">
      <dgm:prSet presAssocID="{6BB770FF-7FFD-4D16-A5E2-D405B9BCAA8A}" presName="spacer" presStyleCnt="0"/>
      <dgm:spPr/>
    </dgm:pt>
    <dgm:pt modelId="{B061673C-3DED-462C-AFBC-B58BBA4EBEB8}" type="pres">
      <dgm:prSet presAssocID="{EA4CE11C-5361-443D-96B7-77055393E376}" presName="parentText" presStyleLbl="node1" presStyleIdx="6" presStyleCnt="10">
        <dgm:presLayoutVars>
          <dgm:chMax val="0"/>
          <dgm:bulletEnabled val="1"/>
        </dgm:presLayoutVars>
      </dgm:prSet>
      <dgm:spPr/>
      <dgm:t>
        <a:bodyPr/>
        <a:lstStyle/>
        <a:p>
          <a:endParaRPr lang="en-US"/>
        </a:p>
      </dgm:t>
    </dgm:pt>
    <dgm:pt modelId="{8D4A65E6-0192-40EC-9F7A-454ABAE5BC83}" type="pres">
      <dgm:prSet presAssocID="{47E6B468-2B60-490A-80F4-5154AAD9F094}" presName="spacer" presStyleCnt="0"/>
      <dgm:spPr/>
    </dgm:pt>
    <dgm:pt modelId="{326CE08F-221A-4839-8574-70A8BEAFC3DD}" type="pres">
      <dgm:prSet presAssocID="{BA8D7017-1ED3-496F-A5E4-EB7A88617E4C}" presName="parentText" presStyleLbl="node1" presStyleIdx="7" presStyleCnt="10">
        <dgm:presLayoutVars>
          <dgm:chMax val="0"/>
          <dgm:bulletEnabled val="1"/>
        </dgm:presLayoutVars>
      </dgm:prSet>
      <dgm:spPr/>
      <dgm:t>
        <a:bodyPr/>
        <a:lstStyle/>
        <a:p>
          <a:endParaRPr lang="en-US"/>
        </a:p>
      </dgm:t>
    </dgm:pt>
    <dgm:pt modelId="{0771000C-7E88-4AA5-A56B-584D4C029066}" type="pres">
      <dgm:prSet presAssocID="{C318FB1A-3D8E-4A3A-8A4E-1E07E1FA628C}" presName="spacer" presStyleCnt="0"/>
      <dgm:spPr/>
    </dgm:pt>
    <dgm:pt modelId="{7A70FDDB-E436-49BE-9964-BBBAE3E74D99}" type="pres">
      <dgm:prSet presAssocID="{58B3E2AB-B5D8-4C7B-9D1D-980EC4D865B6}" presName="parentText" presStyleLbl="node1" presStyleIdx="8" presStyleCnt="10">
        <dgm:presLayoutVars>
          <dgm:chMax val="0"/>
          <dgm:bulletEnabled val="1"/>
        </dgm:presLayoutVars>
      </dgm:prSet>
      <dgm:spPr/>
      <dgm:t>
        <a:bodyPr/>
        <a:lstStyle/>
        <a:p>
          <a:endParaRPr lang="en-US"/>
        </a:p>
      </dgm:t>
    </dgm:pt>
    <dgm:pt modelId="{D0C29C22-A9DC-498E-94D0-65B9AF863C41}" type="pres">
      <dgm:prSet presAssocID="{5576AD82-7987-49C3-A34B-DA77EEFD6E79}" presName="spacer" presStyleCnt="0"/>
      <dgm:spPr/>
    </dgm:pt>
    <dgm:pt modelId="{4456E604-B2BC-4DAB-B6C7-A489D9140110}" type="pres">
      <dgm:prSet presAssocID="{95E134E1-BE00-4604-A3D0-F2E3CC2FC8A9}" presName="parentText" presStyleLbl="node1" presStyleIdx="9" presStyleCnt="10">
        <dgm:presLayoutVars>
          <dgm:chMax val="0"/>
          <dgm:bulletEnabled val="1"/>
        </dgm:presLayoutVars>
      </dgm:prSet>
      <dgm:spPr/>
      <dgm:t>
        <a:bodyPr/>
        <a:lstStyle/>
        <a:p>
          <a:endParaRPr lang="en-US"/>
        </a:p>
      </dgm:t>
    </dgm:pt>
  </dgm:ptLst>
  <dgm:cxnLst>
    <dgm:cxn modelId="{88AE5C58-342F-4095-9E09-A223DCBB1E23}" type="presOf" srcId="{EA4CE11C-5361-443D-96B7-77055393E376}" destId="{B061673C-3DED-462C-AFBC-B58BBA4EBEB8}" srcOrd="0" destOrd="0" presId="urn:microsoft.com/office/officeart/2005/8/layout/vList2"/>
    <dgm:cxn modelId="{6D1516CA-4FEE-467B-9A62-016532BB396E}" srcId="{67DCA4FB-0464-4FEC-8FD4-E885385823F9}" destId="{E8388D25-AFB6-44D9-BDEA-80EE148D3032}" srcOrd="3" destOrd="0" parTransId="{AA6CD11C-DCBE-472E-B8C2-B51A642B4358}" sibTransId="{237612BE-8A1F-4150-87BB-B0843804622F}"/>
    <dgm:cxn modelId="{62443673-751F-492E-B32E-F972F6B884A1}" srcId="{67DCA4FB-0464-4FEC-8FD4-E885385823F9}" destId="{216FCA67-6E41-46E9-BCE0-131654C3356F}" srcOrd="2" destOrd="0" parTransId="{F9D4C9E3-AA57-452B-9131-D0EFF4FE4FFF}" sibTransId="{B8410354-1A74-48CB-BC47-45F7F850CED2}"/>
    <dgm:cxn modelId="{5D876E71-993F-44B0-9AE8-E005640D2045}" srcId="{67DCA4FB-0464-4FEC-8FD4-E885385823F9}" destId="{95E134E1-BE00-4604-A3D0-F2E3CC2FC8A9}" srcOrd="9" destOrd="0" parTransId="{09A73A7C-558B-47A2-8C98-06DCA311D5B4}" sibTransId="{30EB42AF-54EF-4B2D-BC23-DD38F4DC9C72}"/>
    <dgm:cxn modelId="{14B7A0F5-0B70-4990-9C6A-930AD6E0FD55}" type="presOf" srcId="{BA8D7017-1ED3-496F-A5E4-EB7A88617E4C}" destId="{326CE08F-221A-4839-8574-70A8BEAFC3DD}" srcOrd="0" destOrd="0" presId="urn:microsoft.com/office/officeart/2005/8/layout/vList2"/>
    <dgm:cxn modelId="{D797C8FD-6707-49D0-AFC2-9B1129B96458}" srcId="{67DCA4FB-0464-4FEC-8FD4-E885385823F9}" destId="{742C6CB6-B933-466D-9430-CC80F657C81B}" srcOrd="0" destOrd="0" parTransId="{FB05FE11-104D-4DDF-AB74-772270668E6F}" sibTransId="{45F05058-45AF-4A32-B09D-FBF7E5DFDB5F}"/>
    <dgm:cxn modelId="{110E1469-8322-4F5B-A78E-28B6D55911B0}" type="presOf" srcId="{CEA43794-FCB2-456C-A4FB-6D0E57710EF5}" destId="{CFC8828A-18EF-44A8-8B69-8477A0312167}" srcOrd="0" destOrd="0" presId="urn:microsoft.com/office/officeart/2005/8/layout/vList2"/>
    <dgm:cxn modelId="{6F5C9984-9686-4C2B-8F24-F39872B0D433}" type="presOf" srcId="{8D1B93D1-75A1-4FB0-8593-DE25C7442AE0}" destId="{34985BB0-5C9A-4F85-AFC1-29E092855E2C}" srcOrd="0" destOrd="0" presId="urn:microsoft.com/office/officeart/2005/8/layout/vList2"/>
    <dgm:cxn modelId="{CED8C528-EEA0-4F9D-A5F4-3ECAC391D52C}" srcId="{67DCA4FB-0464-4FEC-8FD4-E885385823F9}" destId="{8D1B93D1-75A1-4FB0-8593-DE25C7442AE0}" srcOrd="1" destOrd="0" parTransId="{EFCB7860-89CB-47E9-B23E-545F6DFE43D7}" sibTransId="{87A24F32-2ACF-40CF-A5B7-F0E347391275}"/>
    <dgm:cxn modelId="{CE0B8E93-D41F-4247-858C-7D979FDEB12A}" srcId="{67DCA4FB-0464-4FEC-8FD4-E885385823F9}" destId="{CEA43794-FCB2-456C-A4FB-6D0E57710EF5}" srcOrd="5" destOrd="0" parTransId="{A5AD0D53-DE34-4FEC-9D60-1603D5C48C2D}" sibTransId="{6BB770FF-7FFD-4D16-A5E2-D405B9BCAA8A}"/>
    <dgm:cxn modelId="{30C3A3B7-D414-4627-90FA-C4DA2D03830F}" type="presOf" srcId="{58B3E2AB-B5D8-4C7B-9D1D-980EC4D865B6}" destId="{7A70FDDB-E436-49BE-9964-BBBAE3E74D99}" srcOrd="0" destOrd="0" presId="urn:microsoft.com/office/officeart/2005/8/layout/vList2"/>
    <dgm:cxn modelId="{9A314B70-DF1D-4FF1-886C-EFD2FEDAA28E}" type="presOf" srcId="{95E134E1-BE00-4604-A3D0-F2E3CC2FC8A9}" destId="{4456E604-B2BC-4DAB-B6C7-A489D9140110}" srcOrd="0" destOrd="0" presId="urn:microsoft.com/office/officeart/2005/8/layout/vList2"/>
    <dgm:cxn modelId="{A5A10139-F315-468B-BC50-277CB116EAA2}" srcId="{67DCA4FB-0464-4FEC-8FD4-E885385823F9}" destId="{BA8D7017-1ED3-496F-A5E4-EB7A88617E4C}" srcOrd="7" destOrd="0" parTransId="{90DAAC18-D8C8-495F-B761-83B609DB5202}" sibTransId="{C318FB1A-3D8E-4A3A-8A4E-1E07E1FA628C}"/>
    <dgm:cxn modelId="{1FD9BC3D-0DCA-407A-8763-9A1549D4BDC7}" type="presOf" srcId="{E8388D25-AFB6-44D9-BDEA-80EE148D3032}" destId="{55C35D0B-5B4B-47CE-9903-E769FC1A0EB3}" srcOrd="0" destOrd="0" presId="urn:microsoft.com/office/officeart/2005/8/layout/vList2"/>
    <dgm:cxn modelId="{05398DDC-EC78-4D90-B7C1-6D6B34715071}" srcId="{67DCA4FB-0464-4FEC-8FD4-E885385823F9}" destId="{EA4CE11C-5361-443D-96B7-77055393E376}" srcOrd="6" destOrd="0" parTransId="{E0BFBAAF-0803-4CB8-B734-EFCB4E37FD8D}" sibTransId="{47E6B468-2B60-490A-80F4-5154AAD9F094}"/>
    <dgm:cxn modelId="{9962DF94-FD18-451B-B23A-904B53B9D85B}" type="presOf" srcId="{216FCA67-6E41-46E9-BCE0-131654C3356F}" destId="{2161C4FC-23AB-4518-B5D8-21E76BF32C25}" srcOrd="0" destOrd="0" presId="urn:microsoft.com/office/officeart/2005/8/layout/vList2"/>
    <dgm:cxn modelId="{4AF19AB8-4514-4F3F-B721-4ED15092F593}" srcId="{67DCA4FB-0464-4FEC-8FD4-E885385823F9}" destId="{03E4A5C0-C1BB-4A14-A03D-CC8E97EE2C5C}" srcOrd="4" destOrd="0" parTransId="{41C78EAE-F1F8-49FC-812F-86001B9B23DF}" sibTransId="{0C4CFE9D-9242-4A98-B89A-29EF234DB8E3}"/>
    <dgm:cxn modelId="{6551E4D3-DF10-486A-9F52-32AB83548463}" srcId="{67DCA4FB-0464-4FEC-8FD4-E885385823F9}" destId="{58B3E2AB-B5D8-4C7B-9D1D-980EC4D865B6}" srcOrd="8" destOrd="0" parTransId="{426D46C4-10A2-4BFA-B003-7A60634BB32B}" sibTransId="{5576AD82-7987-49C3-A34B-DA77EEFD6E79}"/>
    <dgm:cxn modelId="{75E4F9AF-62EB-457E-9746-DE1BC8A86FF3}" type="presOf" srcId="{67DCA4FB-0464-4FEC-8FD4-E885385823F9}" destId="{E3BDBC24-D509-4777-83A5-0C0FF70CF06C}" srcOrd="0" destOrd="0" presId="urn:microsoft.com/office/officeart/2005/8/layout/vList2"/>
    <dgm:cxn modelId="{6D8D1E05-5FC6-41F7-8506-D8DF41904955}" type="presOf" srcId="{03E4A5C0-C1BB-4A14-A03D-CC8E97EE2C5C}" destId="{F12430F9-D980-4A5E-9866-24206CFBE47B}" srcOrd="0" destOrd="0" presId="urn:microsoft.com/office/officeart/2005/8/layout/vList2"/>
    <dgm:cxn modelId="{2AF1FE71-657A-40AF-9A43-E0BC3FAD7D33}" type="presOf" srcId="{742C6CB6-B933-466D-9430-CC80F657C81B}" destId="{A792BF5C-71F7-4A5C-8181-ECBD4A49973F}" srcOrd="0" destOrd="0" presId="urn:microsoft.com/office/officeart/2005/8/layout/vList2"/>
    <dgm:cxn modelId="{3818CD87-44E8-4F3C-9F48-D1FC8FBB069B}" type="presParOf" srcId="{E3BDBC24-D509-4777-83A5-0C0FF70CF06C}" destId="{A792BF5C-71F7-4A5C-8181-ECBD4A49973F}" srcOrd="0" destOrd="0" presId="urn:microsoft.com/office/officeart/2005/8/layout/vList2"/>
    <dgm:cxn modelId="{5EB16F43-8843-46BF-99A2-1E94124F6F1F}" type="presParOf" srcId="{E3BDBC24-D509-4777-83A5-0C0FF70CF06C}" destId="{94035454-F048-4CAB-8BA2-7835725185E4}" srcOrd="1" destOrd="0" presId="urn:microsoft.com/office/officeart/2005/8/layout/vList2"/>
    <dgm:cxn modelId="{24034A75-B62B-4383-A35D-707A5FFB1C9A}" type="presParOf" srcId="{E3BDBC24-D509-4777-83A5-0C0FF70CF06C}" destId="{34985BB0-5C9A-4F85-AFC1-29E092855E2C}" srcOrd="2" destOrd="0" presId="urn:microsoft.com/office/officeart/2005/8/layout/vList2"/>
    <dgm:cxn modelId="{CEE4402D-C517-478C-80CE-30ACB9B6A403}" type="presParOf" srcId="{E3BDBC24-D509-4777-83A5-0C0FF70CF06C}" destId="{AED83A1E-6578-49EE-A78D-9C1D8E85F99C}" srcOrd="3" destOrd="0" presId="urn:microsoft.com/office/officeart/2005/8/layout/vList2"/>
    <dgm:cxn modelId="{5F7A8132-5FEB-42D8-9222-D69263D0E083}" type="presParOf" srcId="{E3BDBC24-D509-4777-83A5-0C0FF70CF06C}" destId="{2161C4FC-23AB-4518-B5D8-21E76BF32C25}" srcOrd="4" destOrd="0" presId="urn:microsoft.com/office/officeart/2005/8/layout/vList2"/>
    <dgm:cxn modelId="{00A05BAE-F073-4537-B46B-90661ABB8D4F}" type="presParOf" srcId="{E3BDBC24-D509-4777-83A5-0C0FF70CF06C}" destId="{E2800764-F1C7-4046-A1BE-9C9E9268324B}" srcOrd="5" destOrd="0" presId="urn:microsoft.com/office/officeart/2005/8/layout/vList2"/>
    <dgm:cxn modelId="{1657FDDE-E452-4AA8-A8B8-C0D531791D60}" type="presParOf" srcId="{E3BDBC24-D509-4777-83A5-0C0FF70CF06C}" destId="{55C35D0B-5B4B-47CE-9903-E769FC1A0EB3}" srcOrd="6" destOrd="0" presId="urn:microsoft.com/office/officeart/2005/8/layout/vList2"/>
    <dgm:cxn modelId="{9A65BFDA-E053-4491-B79D-B4E73C51CAA4}" type="presParOf" srcId="{E3BDBC24-D509-4777-83A5-0C0FF70CF06C}" destId="{B19FE986-F8EF-4B9E-AC06-D0D319F0D313}" srcOrd="7" destOrd="0" presId="urn:microsoft.com/office/officeart/2005/8/layout/vList2"/>
    <dgm:cxn modelId="{EA1A6F3D-E1C4-4400-94DF-DE03E0DF886F}" type="presParOf" srcId="{E3BDBC24-D509-4777-83A5-0C0FF70CF06C}" destId="{F12430F9-D980-4A5E-9866-24206CFBE47B}" srcOrd="8" destOrd="0" presId="urn:microsoft.com/office/officeart/2005/8/layout/vList2"/>
    <dgm:cxn modelId="{F7762E0C-C22C-44B8-89DA-88E2AE849D7C}" type="presParOf" srcId="{E3BDBC24-D509-4777-83A5-0C0FF70CF06C}" destId="{7C574218-B448-4B89-98E9-466541F628DC}" srcOrd="9" destOrd="0" presId="urn:microsoft.com/office/officeart/2005/8/layout/vList2"/>
    <dgm:cxn modelId="{A9D319F1-367D-43DB-BD51-D69FE0D96C5B}" type="presParOf" srcId="{E3BDBC24-D509-4777-83A5-0C0FF70CF06C}" destId="{CFC8828A-18EF-44A8-8B69-8477A0312167}" srcOrd="10" destOrd="0" presId="urn:microsoft.com/office/officeart/2005/8/layout/vList2"/>
    <dgm:cxn modelId="{8E02664F-B0E6-4318-AAAB-8BE55F8984EC}" type="presParOf" srcId="{E3BDBC24-D509-4777-83A5-0C0FF70CF06C}" destId="{EF64B9A7-0B02-401A-9CA0-0F1D8B7419E3}" srcOrd="11" destOrd="0" presId="urn:microsoft.com/office/officeart/2005/8/layout/vList2"/>
    <dgm:cxn modelId="{236C1609-FE84-4FBB-A6E8-A05B6EDE6AA9}" type="presParOf" srcId="{E3BDBC24-D509-4777-83A5-0C0FF70CF06C}" destId="{B061673C-3DED-462C-AFBC-B58BBA4EBEB8}" srcOrd="12" destOrd="0" presId="urn:microsoft.com/office/officeart/2005/8/layout/vList2"/>
    <dgm:cxn modelId="{E5F977C2-53E0-482C-B71F-1EF71767B3F5}" type="presParOf" srcId="{E3BDBC24-D509-4777-83A5-0C0FF70CF06C}" destId="{8D4A65E6-0192-40EC-9F7A-454ABAE5BC83}" srcOrd="13" destOrd="0" presId="urn:microsoft.com/office/officeart/2005/8/layout/vList2"/>
    <dgm:cxn modelId="{C52AB1C8-FC89-44B1-BE0A-84CD22FB6401}" type="presParOf" srcId="{E3BDBC24-D509-4777-83A5-0C0FF70CF06C}" destId="{326CE08F-221A-4839-8574-70A8BEAFC3DD}" srcOrd="14" destOrd="0" presId="urn:microsoft.com/office/officeart/2005/8/layout/vList2"/>
    <dgm:cxn modelId="{2F038D6C-222A-408D-BDE9-B64CC3C51EFE}" type="presParOf" srcId="{E3BDBC24-D509-4777-83A5-0C0FF70CF06C}" destId="{0771000C-7E88-4AA5-A56B-584D4C029066}" srcOrd="15" destOrd="0" presId="urn:microsoft.com/office/officeart/2005/8/layout/vList2"/>
    <dgm:cxn modelId="{D751F10F-7310-44D4-9395-A6FC3E0964C9}" type="presParOf" srcId="{E3BDBC24-D509-4777-83A5-0C0FF70CF06C}" destId="{7A70FDDB-E436-49BE-9964-BBBAE3E74D99}" srcOrd="16" destOrd="0" presId="urn:microsoft.com/office/officeart/2005/8/layout/vList2"/>
    <dgm:cxn modelId="{E2CFF26F-E3B4-4048-9940-29F457FB8630}" type="presParOf" srcId="{E3BDBC24-D509-4777-83A5-0C0FF70CF06C}" destId="{D0C29C22-A9DC-498E-94D0-65B9AF863C41}" srcOrd="17" destOrd="0" presId="urn:microsoft.com/office/officeart/2005/8/layout/vList2"/>
    <dgm:cxn modelId="{B61717EB-92A4-45AA-AC6D-3B7CFAC59BDA}" type="presParOf" srcId="{E3BDBC24-D509-4777-83A5-0C0FF70CF06C}" destId="{4456E604-B2BC-4DAB-B6C7-A489D9140110}" srcOrd="18" destOrd="0" presId="urn:microsoft.com/office/officeart/2005/8/layout/vList2"/>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B27D7008-3ECE-4803-9EDD-B35AECA86D8E}" type="doc">
      <dgm:prSet loTypeId="urn:microsoft.com/office/officeart/2005/8/layout/process4" loCatId="list" qsTypeId="urn:microsoft.com/office/officeart/2005/8/quickstyle/simple1" qsCatId="simple" csTypeId="urn:microsoft.com/office/officeart/2005/8/colors/accent6_5" csCatId="accent6" phldr="1"/>
      <dgm:spPr/>
      <dgm:t>
        <a:bodyPr/>
        <a:lstStyle/>
        <a:p>
          <a:endParaRPr lang="en-US"/>
        </a:p>
      </dgm:t>
    </dgm:pt>
    <dgm:pt modelId="{03DF7EFD-D23E-498F-AEBF-73B9812576EA}">
      <dgm:prSet/>
      <dgm:spPr>
        <a:solidFill>
          <a:srgbClr val="0070C0"/>
        </a:solidFill>
      </dgm:spPr>
      <dgm:t>
        <a:bodyPr/>
        <a:lstStyle/>
        <a:p>
          <a:pPr rtl="0"/>
          <a:r>
            <a:rPr lang="en-US" b="1" u="sng" dirty="0" smtClean="0"/>
            <a:t>Quantitative</a:t>
          </a:r>
          <a:endParaRPr lang="en-US" dirty="0"/>
        </a:p>
      </dgm:t>
    </dgm:pt>
    <dgm:pt modelId="{2F70D5F2-F653-4AB3-B7BD-1680D1D1A938}" type="parTrans" cxnId="{26953058-AA51-40D3-9FBF-48E2A3784817}">
      <dgm:prSet/>
      <dgm:spPr/>
      <dgm:t>
        <a:bodyPr/>
        <a:lstStyle/>
        <a:p>
          <a:endParaRPr lang="en-US"/>
        </a:p>
      </dgm:t>
    </dgm:pt>
    <dgm:pt modelId="{DD3DF05E-CFDE-4264-AA35-18993D2F2D32}" type="sibTrans" cxnId="{26953058-AA51-40D3-9FBF-48E2A3784817}">
      <dgm:prSet/>
      <dgm:spPr/>
      <dgm:t>
        <a:bodyPr/>
        <a:lstStyle/>
        <a:p>
          <a:endParaRPr lang="en-US"/>
        </a:p>
      </dgm:t>
    </dgm:pt>
    <dgm:pt modelId="{8DA4C64F-8804-45C5-BED0-81D1B5A4C773}">
      <dgm:prSet/>
      <dgm:spPr>
        <a:solidFill>
          <a:srgbClr val="0070C0"/>
        </a:solidFill>
      </dgm:spPr>
      <dgm:t>
        <a:bodyPr/>
        <a:lstStyle/>
        <a:p>
          <a:pPr rtl="0"/>
          <a:r>
            <a:rPr lang="en-US" b="1" dirty="0" smtClean="0"/>
            <a:t>Financial Statements</a:t>
          </a:r>
          <a:endParaRPr lang="en-US" dirty="0"/>
        </a:p>
      </dgm:t>
    </dgm:pt>
    <dgm:pt modelId="{8905F5C9-D351-49C8-85D7-ACAF28869954}" type="parTrans" cxnId="{C216D48D-FAAC-4080-977F-CAFDE550CE61}">
      <dgm:prSet/>
      <dgm:spPr/>
      <dgm:t>
        <a:bodyPr/>
        <a:lstStyle/>
        <a:p>
          <a:endParaRPr lang="en-US"/>
        </a:p>
      </dgm:t>
    </dgm:pt>
    <dgm:pt modelId="{1CD730D4-147C-4CBC-8FAC-EC6F7E5EC687}" type="sibTrans" cxnId="{C216D48D-FAAC-4080-977F-CAFDE550CE61}">
      <dgm:prSet/>
      <dgm:spPr/>
      <dgm:t>
        <a:bodyPr/>
        <a:lstStyle/>
        <a:p>
          <a:endParaRPr lang="en-US"/>
        </a:p>
      </dgm:t>
    </dgm:pt>
    <dgm:pt modelId="{D018C86C-F919-421D-AD7C-DC6BA5483A74}">
      <dgm:prSet/>
      <dgm:spPr>
        <a:solidFill>
          <a:srgbClr val="0070C0"/>
        </a:solidFill>
      </dgm:spPr>
      <dgm:t>
        <a:bodyPr/>
        <a:lstStyle/>
        <a:p>
          <a:pPr rtl="0"/>
          <a:r>
            <a:rPr lang="en-US" b="1" dirty="0" smtClean="0"/>
            <a:t>Industry Statistics</a:t>
          </a:r>
          <a:endParaRPr lang="en-US" dirty="0"/>
        </a:p>
      </dgm:t>
    </dgm:pt>
    <dgm:pt modelId="{490F2629-1244-4F3B-A836-B538D6A07724}" type="parTrans" cxnId="{7A58824D-1C77-4C2D-9845-509BDD4C7706}">
      <dgm:prSet/>
      <dgm:spPr/>
      <dgm:t>
        <a:bodyPr/>
        <a:lstStyle/>
        <a:p>
          <a:endParaRPr lang="en-US"/>
        </a:p>
      </dgm:t>
    </dgm:pt>
    <dgm:pt modelId="{82DCB565-008E-40F6-B22A-7E8A9E7C9BB4}" type="sibTrans" cxnId="{7A58824D-1C77-4C2D-9845-509BDD4C7706}">
      <dgm:prSet/>
      <dgm:spPr/>
      <dgm:t>
        <a:bodyPr/>
        <a:lstStyle/>
        <a:p>
          <a:endParaRPr lang="en-US"/>
        </a:p>
      </dgm:t>
    </dgm:pt>
    <dgm:pt modelId="{9654DA14-5B61-49EA-B565-B1772962D6A5}">
      <dgm:prSet/>
      <dgm:spPr>
        <a:solidFill>
          <a:srgbClr val="0070C0"/>
        </a:solidFill>
      </dgm:spPr>
      <dgm:t>
        <a:bodyPr/>
        <a:lstStyle/>
        <a:p>
          <a:pPr rtl="0"/>
          <a:r>
            <a:rPr lang="en-US" b="1" dirty="0" smtClean="0"/>
            <a:t>Economic Indicators</a:t>
          </a:r>
          <a:endParaRPr lang="en-US" dirty="0"/>
        </a:p>
      </dgm:t>
    </dgm:pt>
    <dgm:pt modelId="{16FF7407-F68A-4F14-9389-70FF39BC037A}" type="parTrans" cxnId="{58CB3E3A-53D5-4671-A5CE-6E1EC7E9C5BB}">
      <dgm:prSet/>
      <dgm:spPr/>
      <dgm:t>
        <a:bodyPr/>
        <a:lstStyle/>
        <a:p>
          <a:endParaRPr lang="en-US"/>
        </a:p>
      </dgm:t>
    </dgm:pt>
    <dgm:pt modelId="{8A710966-AEA4-4C50-84DB-B288066C0320}" type="sibTrans" cxnId="{58CB3E3A-53D5-4671-A5CE-6E1EC7E9C5BB}">
      <dgm:prSet/>
      <dgm:spPr/>
      <dgm:t>
        <a:bodyPr/>
        <a:lstStyle/>
        <a:p>
          <a:endParaRPr lang="en-US"/>
        </a:p>
      </dgm:t>
    </dgm:pt>
    <dgm:pt modelId="{24CD4C38-F716-42CB-B4B3-C9A084EA4FC6}">
      <dgm:prSet/>
      <dgm:spPr>
        <a:solidFill>
          <a:srgbClr val="0070C0"/>
        </a:solidFill>
      </dgm:spPr>
      <dgm:t>
        <a:bodyPr/>
        <a:lstStyle/>
        <a:p>
          <a:pPr rtl="0"/>
          <a:r>
            <a:rPr lang="en-US" b="1" dirty="0" smtClean="0"/>
            <a:t>Regulatory filings</a:t>
          </a:r>
          <a:endParaRPr lang="en-US" dirty="0"/>
        </a:p>
      </dgm:t>
    </dgm:pt>
    <dgm:pt modelId="{0B156A2B-DE3D-4FDF-B9A9-973A5F4E64D7}" type="parTrans" cxnId="{C33747E8-0B68-467B-A725-92A340957201}">
      <dgm:prSet/>
      <dgm:spPr/>
      <dgm:t>
        <a:bodyPr/>
        <a:lstStyle/>
        <a:p>
          <a:endParaRPr lang="en-US"/>
        </a:p>
      </dgm:t>
    </dgm:pt>
    <dgm:pt modelId="{EF6111BB-7585-4D89-B1B2-42D0411B8082}" type="sibTrans" cxnId="{C33747E8-0B68-467B-A725-92A340957201}">
      <dgm:prSet/>
      <dgm:spPr/>
      <dgm:t>
        <a:bodyPr/>
        <a:lstStyle/>
        <a:p>
          <a:endParaRPr lang="en-US"/>
        </a:p>
      </dgm:t>
    </dgm:pt>
    <dgm:pt modelId="{CCC78A40-390D-40B6-87AE-DA54B3561D57}">
      <dgm:prSet/>
      <dgm:spPr>
        <a:solidFill>
          <a:srgbClr val="0070C0"/>
        </a:solidFill>
      </dgm:spPr>
      <dgm:t>
        <a:bodyPr/>
        <a:lstStyle/>
        <a:p>
          <a:pPr rtl="0"/>
          <a:r>
            <a:rPr lang="en-US" b="1" dirty="0" smtClean="0"/>
            <a:t>Trade reports</a:t>
          </a:r>
          <a:endParaRPr lang="en-US" dirty="0"/>
        </a:p>
      </dgm:t>
    </dgm:pt>
    <dgm:pt modelId="{610654FA-85DD-4934-97ED-0D8647A43C30}" type="parTrans" cxnId="{C9784B82-2D0A-408F-96AB-5981C74358C7}">
      <dgm:prSet/>
      <dgm:spPr/>
      <dgm:t>
        <a:bodyPr/>
        <a:lstStyle/>
        <a:p>
          <a:endParaRPr lang="en-US"/>
        </a:p>
      </dgm:t>
    </dgm:pt>
    <dgm:pt modelId="{8343934B-20FF-4C77-A6EB-0A3DECC2B422}" type="sibTrans" cxnId="{C9784B82-2D0A-408F-96AB-5981C74358C7}">
      <dgm:prSet/>
      <dgm:spPr/>
      <dgm:t>
        <a:bodyPr/>
        <a:lstStyle/>
        <a:p>
          <a:endParaRPr lang="en-US"/>
        </a:p>
      </dgm:t>
    </dgm:pt>
    <dgm:pt modelId="{C1643D07-1AE1-42CE-9BE0-635B3DFAADF9}" type="pres">
      <dgm:prSet presAssocID="{B27D7008-3ECE-4803-9EDD-B35AECA86D8E}" presName="Name0" presStyleCnt="0">
        <dgm:presLayoutVars>
          <dgm:dir/>
          <dgm:animLvl val="lvl"/>
          <dgm:resizeHandles val="exact"/>
        </dgm:presLayoutVars>
      </dgm:prSet>
      <dgm:spPr/>
      <dgm:t>
        <a:bodyPr/>
        <a:lstStyle/>
        <a:p>
          <a:endParaRPr lang="en-US"/>
        </a:p>
      </dgm:t>
    </dgm:pt>
    <dgm:pt modelId="{D257DE9F-4980-447C-861B-2D4AA2A65801}" type="pres">
      <dgm:prSet presAssocID="{CCC78A40-390D-40B6-87AE-DA54B3561D57}" presName="boxAndChildren" presStyleCnt="0"/>
      <dgm:spPr/>
    </dgm:pt>
    <dgm:pt modelId="{3DF6D2A9-962E-431F-AD2A-17E2EE3916E9}" type="pres">
      <dgm:prSet presAssocID="{CCC78A40-390D-40B6-87AE-DA54B3561D57}" presName="parentTextBox" presStyleLbl="node1" presStyleIdx="0" presStyleCnt="6"/>
      <dgm:spPr/>
      <dgm:t>
        <a:bodyPr/>
        <a:lstStyle/>
        <a:p>
          <a:endParaRPr lang="en-US"/>
        </a:p>
      </dgm:t>
    </dgm:pt>
    <dgm:pt modelId="{FA852163-E9FB-4F66-8802-40641219CA4B}" type="pres">
      <dgm:prSet presAssocID="{EF6111BB-7585-4D89-B1B2-42D0411B8082}" presName="sp" presStyleCnt="0"/>
      <dgm:spPr/>
    </dgm:pt>
    <dgm:pt modelId="{A5E8EAA1-0F8F-49EA-8142-88E869830B6E}" type="pres">
      <dgm:prSet presAssocID="{24CD4C38-F716-42CB-B4B3-C9A084EA4FC6}" presName="arrowAndChildren" presStyleCnt="0"/>
      <dgm:spPr/>
    </dgm:pt>
    <dgm:pt modelId="{C6EA7940-40F4-4820-86C3-09F7A24B2DF6}" type="pres">
      <dgm:prSet presAssocID="{24CD4C38-F716-42CB-B4B3-C9A084EA4FC6}" presName="parentTextArrow" presStyleLbl="node1" presStyleIdx="1" presStyleCnt="6"/>
      <dgm:spPr/>
      <dgm:t>
        <a:bodyPr/>
        <a:lstStyle/>
        <a:p>
          <a:endParaRPr lang="en-US"/>
        </a:p>
      </dgm:t>
    </dgm:pt>
    <dgm:pt modelId="{8E98F338-37A4-466E-BDC9-504085ADB2FF}" type="pres">
      <dgm:prSet presAssocID="{8A710966-AEA4-4C50-84DB-B288066C0320}" presName="sp" presStyleCnt="0"/>
      <dgm:spPr/>
    </dgm:pt>
    <dgm:pt modelId="{9FF8499C-ECD4-4994-8328-B33ED9174350}" type="pres">
      <dgm:prSet presAssocID="{9654DA14-5B61-49EA-B565-B1772962D6A5}" presName="arrowAndChildren" presStyleCnt="0"/>
      <dgm:spPr/>
    </dgm:pt>
    <dgm:pt modelId="{22B8EBEE-68F3-44C5-815F-1087D6234706}" type="pres">
      <dgm:prSet presAssocID="{9654DA14-5B61-49EA-B565-B1772962D6A5}" presName="parentTextArrow" presStyleLbl="node1" presStyleIdx="2" presStyleCnt="6"/>
      <dgm:spPr/>
      <dgm:t>
        <a:bodyPr/>
        <a:lstStyle/>
        <a:p>
          <a:endParaRPr lang="en-US"/>
        </a:p>
      </dgm:t>
    </dgm:pt>
    <dgm:pt modelId="{D96B09DB-F865-41B3-B7FB-17B40CD5A5AA}" type="pres">
      <dgm:prSet presAssocID="{82DCB565-008E-40F6-B22A-7E8A9E7C9BB4}" presName="sp" presStyleCnt="0"/>
      <dgm:spPr/>
    </dgm:pt>
    <dgm:pt modelId="{A8AFCB61-D4F1-4C7B-930D-8A9CCD582961}" type="pres">
      <dgm:prSet presAssocID="{D018C86C-F919-421D-AD7C-DC6BA5483A74}" presName="arrowAndChildren" presStyleCnt="0"/>
      <dgm:spPr/>
    </dgm:pt>
    <dgm:pt modelId="{99168A7A-F410-44B7-931C-66D8E00F1CBF}" type="pres">
      <dgm:prSet presAssocID="{D018C86C-F919-421D-AD7C-DC6BA5483A74}" presName="parentTextArrow" presStyleLbl="node1" presStyleIdx="3" presStyleCnt="6" custScaleY="100182"/>
      <dgm:spPr/>
      <dgm:t>
        <a:bodyPr/>
        <a:lstStyle/>
        <a:p>
          <a:endParaRPr lang="en-US"/>
        </a:p>
      </dgm:t>
    </dgm:pt>
    <dgm:pt modelId="{1FE96093-0E4A-417C-841C-23A28F90E5F6}" type="pres">
      <dgm:prSet presAssocID="{1CD730D4-147C-4CBC-8FAC-EC6F7E5EC687}" presName="sp" presStyleCnt="0"/>
      <dgm:spPr/>
    </dgm:pt>
    <dgm:pt modelId="{4C6CFF86-274B-4CAF-A8D2-6BE0D6302412}" type="pres">
      <dgm:prSet presAssocID="{8DA4C64F-8804-45C5-BED0-81D1B5A4C773}" presName="arrowAndChildren" presStyleCnt="0"/>
      <dgm:spPr/>
    </dgm:pt>
    <dgm:pt modelId="{94B86591-60C1-4521-9FCC-128D5A3513F2}" type="pres">
      <dgm:prSet presAssocID="{8DA4C64F-8804-45C5-BED0-81D1B5A4C773}" presName="parentTextArrow" presStyleLbl="node1" presStyleIdx="4" presStyleCnt="6"/>
      <dgm:spPr/>
      <dgm:t>
        <a:bodyPr/>
        <a:lstStyle/>
        <a:p>
          <a:endParaRPr lang="en-US"/>
        </a:p>
      </dgm:t>
    </dgm:pt>
    <dgm:pt modelId="{8C9891AC-5C74-43C9-B7F2-846617CF7402}" type="pres">
      <dgm:prSet presAssocID="{DD3DF05E-CFDE-4264-AA35-18993D2F2D32}" presName="sp" presStyleCnt="0"/>
      <dgm:spPr/>
    </dgm:pt>
    <dgm:pt modelId="{02F67C62-5425-49B4-9215-26BE9B1053CD}" type="pres">
      <dgm:prSet presAssocID="{03DF7EFD-D23E-498F-AEBF-73B9812576EA}" presName="arrowAndChildren" presStyleCnt="0"/>
      <dgm:spPr/>
    </dgm:pt>
    <dgm:pt modelId="{DB5352E2-1CF2-454B-9F2B-D75B6A7B01FC}" type="pres">
      <dgm:prSet presAssocID="{03DF7EFD-D23E-498F-AEBF-73B9812576EA}" presName="parentTextArrow" presStyleLbl="node1" presStyleIdx="5" presStyleCnt="6"/>
      <dgm:spPr/>
      <dgm:t>
        <a:bodyPr/>
        <a:lstStyle/>
        <a:p>
          <a:endParaRPr lang="en-US"/>
        </a:p>
      </dgm:t>
    </dgm:pt>
  </dgm:ptLst>
  <dgm:cxnLst>
    <dgm:cxn modelId="{58CB3E3A-53D5-4671-A5CE-6E1EC7E9C5BB}" srcId="{B27D7008-3ECE-4803-9EDD-B35AECA86D8E}" destId="{9654DA14-5B61-49EA-B565-B1772962D6A5}" srcOrd="3" destOrd="0" parTransId="{16FF7407-F68A-4F14-9389-70FF39BC037A}" sibTransId="{8A710966-AEA4-4C50-84DB-B288066C0320}"/>
    <dgm:cxn modelId="{C930DE60-FE1A-44E0-A7B2-6FFCDF332D64}" type="presOf" srcId="{03DF7EFD-D23E-498F-AEBF-73B9812576EA}" destId="{DB5352E2-1CF2-454B-9F2B-D75B6A7B01FC}" srcOrd="0" destOrd="0" presId="urn:microsoft.com/office/officeart/2005/8/layout/process4"/>
    <dgm:cxn modelId="{26953058-AA51-40D3-9FBF-48E2A3784817}" srcId="{B27D7008-3ECE-4803-9EDD-B35AECA86D8E}" destId="{03DF7EFD-D23E-498F-AEBF-73B9812576EA}" srcOrd="0" destOrd="0" parTransId="{2F70D5F2-F653-4AB3-B7BD-1680D1D1A938}" sibTransId="{DD3DF05E-CFDE-4264-AA35-18993D2F2D32}"/>
    <dgm:cxn modelId="{C33747E8-0B68-467B-A725-92A340957201}" srcId="{B27D7008-3ECE-4803-9EDD-B35AECA86D8E}" destId="{24CD4C38-F716-42CB-B4B3-C9A084EA4FC6}" srcOrd="4" destOrd="0" parTransId="{0B156A2B-DE3D-4FDF-B9A9-973A5F4E64D7}" sibTransId="{EF6111BB-7585-4D89-B1B2-42D0411B8082}"/>
    <dgm:cxn modelId="{08B54C5A-CFCA-4F01-8481-FF0151802150}" type="presOf" srcId="{B27D7008-3ECE-4803-9EDD-B35AECA86D8E}" destId="{C1643D07-1AE1-42CE-9BE0-635B3DFAADF9}" srcOrd="0" destOrd="0" presId="urn:microsoft.com/office/officeart/2005/8/layout/process4"/>
    <dgm:cxn modelId="{F7DCA088-83D8-441A-9EF1-AD765F832EFA}" type="presOf" srcId="{8DA4C64F-8804-45C5-BED0-81D1B5A4C773}" destId="{94B86591-60C1-4521-9FCC-128D5A3513F2}" srcOrd="0" destOrd="0" presId="urn:microsoft.com/office/officeart/2005/8/layout/process4"/>
    <dgm:cxn modelId="{C216D48D-FAAC-4080-977F-CAFDE550CE61}" srcId="{B27D7008-3ECE-4803-9EDD-B35AECA86D8E}" destId="{8DA4C64F-8804-45C5-BED0-81D1B5A4C773}" srcOrd="1" destOrd="0" parTransId="{8905F5C9-D351-49C8-85D7-ACAF28869954}" sibTransId="{1CD730D4-147C-4CBC-8FAC-EC6F7E5EC687}"/>
    <dgm:cxn modelId="{EFD4D79A-D78D-4EAF-B36E-A65EA9351951}" type="presOf" srcId="{24CD4C38-F716-42CB-B4B3-C9A084EA4FC6}" destId="{C6EA7940-40F4-4820-86C3-09F7A24B2DF6}" srcOrd="0" destOrd="0" presId="urn:microsoft.com/office/officeart/2005/8/layout/process4"/>
    <dgm:cxn modelId="{C9784B82-2D0A-408F-96AB-5981C74358C7}" srcId="{B27D7008-3ECE-4803-9EDD-B35AECA86D8E}" destId="{CCC78A40-390D-40B6-87AE-DA54B3561D57}" srcOrd="5" destOrd="0" parTransId="{610654FA-85DD-4934-97ED-0D8647A43C30}" sibTransId="{8343934B-20FF-4C77-A6EB-0A3DECC2B422}"/>
    <dgm:cxn modelId="{9B72AF8D-FE9D-4E44-B679-771A07A6409B}" type="presOf" srcId="{9654DA14-5B61-49EA-B565-B1772962D6A5}" destId="{22B8EBEE-68F3-44C5-815F-1087D6234706}" srcOrd="0" destOrd="0" presId="urn:microsoft.com/office/officeart/2005/8/layout/process4"/>
    <dgm:cxn modelId="{F94D0B7D-C4DB-45A4-AD9B-D2803A47C5DA}" type="presOf" srcId="{CCC78A40-390D-40B6-87AE-DA54B3561D57}" destId="{3DF6D2A9-962E-431F-AD2A-17E2EE3916E9}" srcOrd="0" destOrd="0" presId="urn:microsoft.com/office/officeart/2005/8/layout/process4"/>
    <dgm:cxn modelId="{7A58824D-1C77-4C2D-9845-509BDD4C7706}" srcId="{B27D7008-3ECE-4803-9EDD-B35AECA86D8E}" destId="{D018C86C-F919-421D-AD7C-DC6BA5483A74}" srcOrd="2" destOrd="0" parTransId="{490F2629-1244-4F3B-A836-B538D6A07724}" sibTransId="{82DCB565-008E-40F6-B22A-7E8A9E7C9BB4}"/>
    <dgm:cxn modelId="{585934C7-84BC-4FC4-A92A-9AD3D424C482}" type="presOf" srcId="{D018C86C-F919-421D-AD7C-DC6BA5483A74}" destId="{99168A7A-F410-44B7-931C-66D8E00F1CBF}" srcOrd="0" destOrd="0" presId="urn:microsoft.com/office/officeart/2005/8/layout/process4"/>
    <dgm:cxn modelId="{017833EA-B15F-4ACF-B334-167F646BD209}" type="presParOf" srcId="{C1643D07-1AE1-42CE-9BE0-635B3DFAADF9}" destId="{D257DE9F-4980-447C-861B-2D4AA2A65801}" srcOrd="0" destOrd="0" presId="urn:microsoft.com/office/officeart/2005/8/layout/process4"/>
    <dgm:cxn modelId="{5F5CD411-252C-4A85-AF30-42DB4435B21D}" type="presParOf" srcId="{D257DE9F-4980-447C-861B-2D4AA2A65801}" destId="{3DF6D2A9-962E-431F-AD2A-17E2EE3916E9}" srcOrd="0" destOrd="0" presId="urn:microsoft.com/office/officeart/2005/8/layout/process4"/>
    <dgm:cxn modelId="{EDCB470E-B318-4A7A-BB71-18D3F470675B}" type="presParOf" srcId="{C1643D07-1AE1-42CE-9BE0-635B3DFAADF9}" destId="{FA852163-E9FB-4F66-8802-40641219CA4B}" srcOrd="1" destOrd="0" presId="urn:microsoft.com/office/officeart/2005/8/layout/process4"/>
    <dgm:cxn modelId="{0F7FF0CF-2C8B-408B-AAAD-9FC258C82D65}" type="presParOf" srcId="{C1643D07-1AE1-42CE-9BE0-635B3DFAADF9}" destId="{A5E8EAA1-0F8F-49EA-8142-88E869830B6E}" srcOrd="2" destOrd="0" presId="urn:microsoft.com/office/officeart/2005/8/layout/process4"/>
    <dgm:cxn modelId="{59E27E1D-EE0B-4EA8-A8AF-5AB652A3345D}" type="presParOf" srcId="{A5E8EAA1-0F8F-49EA-8142-88E869830B6E}" destId="{C6EA7940-40F4-4820-86C3-09F7A24B2DF6}" srcOrd="0" destOrd="0" presId="urn:microsoft.com/office/officeart/2005/8/layout/process4"/>
    <dgm:cxn modelId="{80039A2E-D9A9-4E12-A90A-22D581D7DB3B}" type="presParOf" srcId="{C1643D07-1AE1-42CE-9BE0-635B3DFAADF9}" destId="{8E98F338-37A4-466E-BDC9-504085ADB2FF}" srcOrd="3" destOrd="0" presId="urn:microsoft.com/office/officeart/2005/8/layout/process4"/>
    <dgm:cxn modelId="{67F3F13C-977F-495C-B05F-E179B7B6456E}" type="presParOf" srcId="{C1643D07-1AE1-42CE-9BE0-635B3DFAADF9}" destId="{9FF8499C-ECD4-4994-8328-B33ED9174350}" srcOrd="4" destOrd="0" presId="urn:microsoft.com/office/officeart/2005/8/layout/process4"/>
    <dgm:cxn modelId="{F266BB03-9F44-4A80-BF27-80BE64B9134F}" type="presParOf" srcId="{9FF8499C-ECD4-4994-8328-B33ED9174350}" destId="{22B8EBEE-68F3-44C5-815F-1087D6234706}" srcOrd="0" destOrd="0" presId="urn:microsoft.com/office/officeart/2005/8/layout/process4"/>
    <dgm:cxn modelId="{0BA413BE-6BA0-447F-AA11-360B13D09FC5}" type="presParOf" srcId="{C1643D07-1AE1-42CE-9BE0-635B3DFAADF9}" destId="{D96B09DB-F865-41B3-B7FB-17B40CD5A5AA}" srcOrd="5" destOrd="0" presId="urn:microsoft.com/office/officeart/2005/8/layout/process4"/>
    <dgm:cxn modelId="{1F054AC2-D592-4770-8015-F24FA286ADA0}" type="presParOf" srcId="{C1643D07-1AE1-42CE-9BE0-635B3DFAADF9}" destId="{A8AFCB61-D4F1-4C7B-930D-8A9CCD582961}" srcOrd="6" destOrd="0" presId="urn:microsoft.com/office/officeart/2005/8/layout/process4"/>
    <dgm:cxn modelId="{51E7F211-2FBA-4296-944D-6C3FFF328BA8}" type="presParOf" srcId="{A8AFCB61-D4F1-4C7B-930D-8A9CCD582961}" destId="{99168A7A-F410-44B7-931C-66D8E00F1CBF}" srcOrd="0" destOrd="0" presId="urn:microsoft.com/office/officeart/2005/8/layout/process4"/>
    <dgm:cxn modelId="{1E004282-292C-46EC-A658-323790E5F8A2}" type="presParOf" srcId="{C1643D07-1AE1-42CE-9BE0-635B3DFAADF9}" destId="{1FE96093-0E4A-417C-841C-23A28F90E5F6}" srcOrd="7" destOrd="0" presId="urn:microsoft.com/office/officeart/2005/8/layout/process4"/>
    <dgm:cxn modelId="{2F588A10-AFF3-44C0-A8A4-864D755DE5F4}" type="presParOf" srcId="{C1643D07-1AE1-42CE-9BE0-635B3DFAADF9}" destId="{4C6CFF86-274B-4CAF-A8D2-6BE0D6302412}" srcOrd="8" destOrd="0" presId="urn:microsoft.com/office/officeart/2005/8/layout/process4"/>
    <dgm:cxn modelId="{015D01A8-55BD-4C7E-BA35-C4F388930DD9}" type="presParOf" srcId="{4C6CFF86-274B-4CAF-A8D2-6BE0D6302412}" destId="{94B86591-60C1-4521-9FCC-128D5A3513F2}" srcOrd="0" destOrd="0" presId="urn:microsoft.com/office/officeart/2005/8/layout/process4"/>
    <dgm:cxn modelId="{70E63058-C5F9-40C6-AFAA-4F2165578139}" type="presParOf" srcId="{C1643D07-1AE1-42CE-9BE0-635B3DFAADF9}" destId="{8C9891AC-5C74-43C9-B7F2-846617CF7402}" srcOrd="9" destOrd="0" presId="urn:microsoft.com/office/officeart/2005/8/layout/process4"/>
    <dgm:cxn modelId="{130DA194-E840-4112-9CBE-AA3662CFA37B}" type="presParOf" srcId="{C1643D07-1AE1-42CE-9BE0-635B3DFAADF9}" destId="{02F67C62-5425-49B4-9215-26BE9B1053CD}" srcOrd="10" destOrd="0" presId="urn:microsoft.com/office/officeart/2005/8/layout/process4"/>
    <dgm:cxn modelId="{872E4A7E-1940-41D7-B21D-3DF0E532074C}" type="presParOf" srcId="{02F67C62-5425-49B4-9215-26BE9B1053CD}" destId="{DB5352E2-1CF2-454B-9F2B-D75B6A7B01FC}" srcOrd="0" destOrd="0" presId="urn:microsoft.com/office/officeart/2005/8/layout/process4"/>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B27D7008-3ECE-4803-9EDD-B35AECA86D8E}" type="doc">
      <dgm:prSet loTypeId="urn:microsoft.com/office/officeart/2005/8/layout/process4" loCatId="process" qsTypeId="urn:microsoft.com/office/officeart/2005/8/quickstyle/simple1" qsCatId="simple" csTypeId="urn:microsoft.com/office/officeart/2005/8/colors/accent2_5" csCatId="accent2" phldr="1"/>
      <dgm:spPr/>
      <dgm:t>
        <a:bodyPr/>
        <a:lstStyle/>
        <a:p>
          <a:endParaRPr lang="en-US"/>
        </a:p>
      </dgm:t>
    </dgm:pt>
    <dgm:pt modelId="{03DF7EFD-D23E-498F-AEBF-73B9812576EA}">
      <dgm:prSet/>
      <dgm:spPr>
        <a:solidFill>
          <a:srgbClr val="0070C0"/>
        </a:solidFill>
      </dgm:spPr>
      <dgm:t>
        <a:bodyPr/>
        <a:lstStyle/>
        <a:p>
          <a:pPr rtl="0"/>
          <a:r>
            <a:rPr lang="en-US" b="1" u="sng" dirty="0" smtClean="0"/>
            <a:t>Qualitative</a:t>
          </a:r>
          <a:endParaRPr lang="en-US" dirty="0"/>
        </a:p>
      </dgm:t>
    </dgm:pt>
    <dgm:pt modelId="{2F70D5F2-F653-4AB3-B7BD-1680D1D1A938}" type="parTrans" cxnId="{26953058-AA51-40D3-9FBF-48E2A3784817}">
      <dgm:prSet/>
      <dgm:spPr/>
      <dgm:t>
        <a:bodyPr/>
        <a:lstStyle/>
        <a:p>
          <a:endParaRPr lang="en-US"/>
        </a:p>
      </dgm:t>
    </dgm:pt>
    <dgm:pt modelId="{DD3DF05E-CFDE-4264-AA35-18993D2F2D32}" type="sibTrans" cxnId="{26953058-AA51-40D3-9FBF-48E2A3784817}">
      <dgm:prSet/>
      <dgm:spPr/>
      <dgm:t>
        <a:bodyPr/>
        <a:lstStyle/>
        <a:p>
          <a:endParaRPr lang="en-US"/>
        </a:p>
      </dgm:t>
    </dgm:pt>
    <dgm:pt modelId="{8DA4C64F-8804-45C5-BED0-81D1B5A4C773}">
      <dgm:prSet/>
      <dgm:spPr>
        <a:solidFill>
          <a:srgbClr val="0070C0"/>
        </a:solidFill>
      </dgm:spPr>
      <dgm:t>
        <a:bodyPr/>
        <a:lstStyle/>
        <a:p>
          <a:pPr rtl="0"/>
          <a:r>
            <a:rPr lang="en-US" b="1" dirty="0" smtClean="0"/>
            <a:t>Management discussion &amp; Analysis</a:t>
          </a:r>
          <a:endParaRPr lang="en-US" dirty="0"/>
        </a:p>
      </dgm:t>
    </dgm:pt>
    <dgm:pt modelId="{8905F5C9-D351-49C8-85D7-ACAF28869954}" type="parTrans" cxnId="{C216D48D-FAAC-4080-977F-CAFDE550CE61}">
      <dgm:prSet/>
      <dgm:spPr/>
      <dgm:t>
        <a:bodyPr/>
        <a:lstStyle/>
        <a:p>
          <a:endParaRPr lang="en-US"/>
        </a:p>
      </dgm:t>
    </dgm:pt>
    <dgm:pt modelId="{1CD730D4-147C-4CBC-8FAC-EC6F7E5EC687}" type="sibTrans" cxnId="{C216D48D-FAAC-4080-977F-CAFDE550CE61}">
      <dgm:prSet/>
      <dgm:spPr/>
      <dgm:t>
        <a:bodyPr/>
        <a:lstStyle/>
        <a:p>
          <a:endParaRPr lang="en-US"/>
        </a:p>
      </dgm:t>
    </dgm:pt>
    <dgm:pt modelId="{D018C86C-F919-421D-AD7C-DC6BA5483A74}">
      <dgm:prSet/>
      <dgm:spPr>
        <a:solidFill>
          <a:srgbClr val="0070C0"/>
        </a:solidFill>
      </dgm:spPr>
      <dgm:t>
        <a:bodyPr/>
        <a:lstStyle/>
        <a:p>
          <a:pPr rtl="0"/>
          <a:r>
            <a:rPr lang="en-US" b="1" dirty="0" smtClean="0"/>
            <a:t>Chairperson’s  Letter</a:t>
          </a:r>
          <a:endParaRPr lang="en-US" dirty="0"/>
        </a:p>
      </dgm:t>
    </dgm:pt>
    <dgm:pt modelId="{490F2629-1244-4F3B-A836-B538D6A07724}" type="parTrans" cxnId="{7A58824D-1C77-4C2D-9845-509BDD4C7706}">
      <dgm:prSet/>
      <dgm:spPr/>
      <dgm:t>
        <a:bodyPr/>
        <a:lstStyle/>
        <a:p>
          <a:endParaRPr lang="en-US"/>
        </a:p>
      </dgm:t>
    </dgm:pt>
    <dgm:pt modelId="{82DCB565-008E-40F6-B22A-7E8A9E7C9BB4}" type="sibTrans" cxnId="{7A58824D-1C77-4C2D-9845-509BDD4C7706}">
      <dgm:prSet/>
      <dgm:spPr/>
      <dgm:t>
        <a:bodyPr/>
        <a:lstStyle/>
        <a:p>
          <a:endParaRPr lang="en-US"/>
        </a:p>
      </dgm:t>
    </dgm:pt>
    <dgm:pt modelId="{9654DA14-5B61-49EA-B565-B1772962D6A5}">
      <dgm:prSet/>
      <dgm:spPr>
        <a:solidFill>
          <a:srgbClr val="0070C0"/>
        </a:solidFill>
      </dgm:spPr>
      <dgm:t>
        <a:bodyPr/>
        <a:lstStyle/>
        <a:p>
          <a:pPr rtl="0"/>
          <a:r>
            <a:rPr lang="en-US" b="1" dirty="0" smtClean="0"/>
            <a:t>Press Releases</a:t>
          </a:r>
          <a:endParaRPr lang="en-US" dirty="0"/>
        </a:p>
      </dgm:t>
    </dgm:pt>
    <dgm:pt modelId="{16FF7407-F68A-4F14-9389-70FF39BC037A}" type="parTrans" cxnId="{58CB3E3A-53D5-4671-A5CE-6E1EC7E9C5BB}">
      <dgm:prSet/>
      <dgm:spPr/>
      <dgm:t>
        <a:bodyPr/>
        <a:lstStyle/>
        <a:p>
          <a:endParaRPr lang="en-US"/>
        </a:p>
      </dgm:t>
    </dgm:pt>
    <dgm:pt modelId="{8A710966-AEA4-4C50-84DB-B288066C0320}" type="sibTrans" cxnId="{58CB3E3A-53D5-4671-A5CE-6E1EC7E9C5BB}">
      <dgm:prSet/>
      <dgm:spPr/>
      <dgm:t>
        <a:bodyPr/>
        <a:lstStyle/>
        <a:p>
          <a:endParaRPr lang="en-US"/>
        </a:p>
      </dgm:t>
    </dgm:pt>
    <dgm:pt modelId="{24CD4C38-F716-42CB-B4B3-C9A084EA4FC6}">
      <dgm:prSet/>
      <dgm:spPr>
        <a:solidFill>
          <a:srgbClr val="0070C0"/>
        </a:solidFill>
      </dgm:spPr>
      <dgm:t>
        <a:bodyPr/>
        <a:lstStyle/>
        <a:p>
          <a:pPr rtl="0"/>
          <a:r>
            <a:rPr lang="en-US" b="1" dirty="0" smtClean="0"/>
            <a:t>Financial press</a:t>
          </a:r>
          <a:endParaRPr lang="en-US" dirty="0"/>
        </a:p>
      </dgm:t>
    </dgm:pt>
    <dgm:pt modelId="{0B156A2B-DE3D-4FDF-B9A9-973A5F4E64D7}" type="parTrans" cxnId="{C33747E8-0B68-467B-A725-92A340957201}">
      <dgm:prSet/>
      <dgm:spPr/>
      <dgm:t>
        <a:bodyPr/>
        <a:lstStyle/>
        <a:p>
          <a:endParaRPr lang="en-US"/>
        </a:p>
      </dgm:t>
    </dgm:pt>
    <dgm:pt modelId="{EF6111BB-7585-4D89-B1B2-42D0411B8082}" type="sibTrans" cxnId="{C33747E8-0B68-467B-A725-92A340957201}">
      <dgm:prSet/>
      <dgm:spPr/>
      <dgm:t>
        <a:bodyPr/>
        <a:lstStyle/>
        <a:p>
          <a:endParaRPr lang="en-US"/>
        </a:p>
      </dgm:t>
    </dgm:pt>
    <dgm:pt modelId="{CCC78A40-390D-40B6-87AE-DA54B3561D57}">
      <dgm:prSet/>
      <dgm:spPr>
        <a:solidFill>
          <a:srgbClr val="0070C0"/>
        </a:solidFill>
      </dgm:spPr>
      <dgm:t>
        <a:bodyPr/>
        <a:lstStyle/>
        <a:p>
          <a:pPr rtl="0"/>
          <a:r>
            <a:rPr lang="en-US" b="1" dirty="0" smtClean="0"/>
            <a:t>Vision/Mission Statement</a:t>
          </a:r>
          <a:endParaRPr lang="en-US" dirty="0"/>
        </a:p>
      </dgm:t>
    </dgm:pt>
    <dgm:pt modelId="{610654FA-85DD-4934-97ED-0D8647A43C30}" type="parTrans" cxnId="{C9784B82-2D0A-408F-96AB-5981C74358C7}">
      <dgm:prSet/>
      <dgm:spPr/>
      <dgm:t>
        <a:bodyPr/>
        <a:lstStyle/>
        <a:p>
          <a:endParaRPr lang="en-US"/>
        </a:p>
      </dgm:t>
    </dgm:pt>
    <dgm:pt modelId="{8343934B-20FF-4C77-A6EB-0A3DECC2B422}" type="sibTrans" cxnId="{C9784B82-2D0A-408F-96AB-5981C74358C7}">
      <dgm:prSet/>
      <dgm:spPr/>
      <dgm:t>
        <a:bodyPr/>
        <a:lstStyle/>
        <a:p>
          <a:endParaRPr lang="en-US"/>
        </a:p>
      </dgm:t>
    </dgm:pt>
    <dgm:pt modelId="{A7537BAE-C4F7-40A9-9F7D-29B804E7D8ED}">
      <dgm:prSet/>
      <dgm:spPr>
        <a:solidFill>
          <a:srgbClr val="0070C0"/>
        </a:solidFill>
      </dgm:spPr>
      <dgm:t>
        <a:bodyPr/>
        <a:lstStyle/>
        <a:p>
          <a:pPr rtl="0"/>
          <a:r>
            <a:rPr lang="en-US" dirty="0" smtClean="0"/>
            <a:t>Web sites</a:t>
          </a:r>
          <a:endParaRPr lang="en-US" dirty="0"/>
        </a:p>
      </dgm:t>
    </dgm:pt>
    <dgm:pt modelId="{95E75A1A-0051-4FD2-A28E-7D434E5ED53B}" type="parTrans" cxnId="{8D42B863-4929-4D08-8A94-6B20626E3A21}">
      <dgm:prSet/>
      <dgm:spPr/>
      <dgm:t>
        <a:bodyPr/>
        <a:lstStyle/>
        <a:p>
          <a:endParaRPr lang="en-US"/>
        </a:p>
      </dgm:t>
    </dgm:pt>
    <dgm:pt modelId="{0A85854B-2E43-4207-8463-31287D9F50A6}" type="sibTrans" cxnId="{8D42B863-4929-4D08-8A94-6B20626E3A21}">
      <dgm:prSet/>
      <dgm:spPr/>
      <dgm:t>
        <a:bodyPr/>
        <a:lstStyle/>
        <a:p>
          <a:endParaRPr lang="en-US"/>
        </a:p>
      </dgm:t>
    </dgm:pt>
    <dgm:pt modelId="{E88AB895-491F-452C-8561-A0786DE9EF50}" type="pres">
      <dgm:prSet presAssocID="{B27D7008-3ECE-4803-9EDD-B35AECA86D8E}" presName="Name0" presStyleCnt="0">
        <dgm:presLayoutVars>
          <dgm:dir/>
          <dgm:animLvl val="lvl"/>
          <dgm:resizeHandles val="exact"/>
        </dgm:presLayoutVars>
      </dgm:prSet>
      <dgm:spPr/>
      <dgm:t>
        <a:bodyPr/>
        <a:lstStyle/>
        <a:p>
          <a:endParaRPr lang="en-US"/>
        </a:p>
      </dgm:t>
    </dgm:pt>
    <dgm:pt modelId="{A632014C-F095-4AA6-A2CF-C39B7C745913}" type="pres">
      <dgm:prSet presAssocID="{A7537BAE-C4F7-40A9-9F7D-29B804E7D8ED}" presName="boxAndChildren" presStyleCnt="0"/>
      <dgm:spPr/>
    </dgm:pt>
    <dgm:pt modelId="{DA189B68-9FA1-4A7E-A032-7BAB5656A6DA}" type="pres">
      <dgm:prSet presAssocID="{A7537BAE-C4F7-40A9-9F7D-29B804E7D8ED}" presName="parentTextBox" presStyleLbl="node1" presStyleIdx="0" presStyleCnt="7"/>
      <dgm:spPr/>
      <dgm:t>
        <a:bodyPr/>
        <a:lstStyle/>
        <a:p>
          <a:endParaRPr lang="en-US"/>
        </a:p>
      </dgm:t>
    </dgm:pt>
    <dgm:pt modelId="{C88E7B7E-C60A-4215-BF54-77E10EE3A697}" type="pres">
      <dgm:prSet presAssocID="{8343934B-20FF-4C77-A6EB-0A3DECC2B422}" presName="sp" presStyleCnt="0"/>
      <dgm:spPr/>
    </dgm:pt>
    <dgm:pt modelId="{FB05EECA-2C45-484C-97CC-F0799123FA75}" type="pres">
      <dgm:prSet presAssocID="{CCC78A40-390D-40B6-87AE-DA54B3561D57}" presName="arrowAndChildren" presStyleCnt="0"/>
      <dgm:spPr/>
    </dgm:pt>
    <dgm:pt modelId="{98E8B19E-E372-4D1C-BD2D-40473022C09B}" type="pres">
      <dgm:prSet presAssocID="{CCC78A40-390D-40B6-87AE-DA54B3561D57}" presName="parentTextArrow" presStyleLbl="node1" presStyleIdx="1" presStyleCnt="7"/>
      <dgm:spPr/>
      <dgm:t>
        <a:bodyPr/>
        <a:lstStyle/>
        <a:p>
          <a:endParaRPr lang="en-US"/>
        </a:p>
      </dgm:t>
    </dgm:pt>
    <dgm:pt modelId="{FF54974D-52A6-4D96-9C8F-CE32B3A82C5B}" type="pres">
      <dgm:prSet presAssocID="{EF6111BB-7585-4D89-B1B2-42D0411B8082}" presName="sp" presStyleCnt="0"/>
      <dgm:spPr/>
    </dgm:pt>
    <dgm:pt modelId="{F9437A7E-912D-4C58-8A3E-2C2A28A15585}" type="pres">
      <dgm:prSet presAssocID="{24CD4C38-F716-42CB-B4B3-C9A084EA4FC6}" presName="arrowAndChildren" presStyleCnt="0"/>
      <dgm:spPr/>
    </dgm:pt>
    <dgm:pt modelId="{20C57374-421E-449B-AC1F-FFA830856D3F}" type="pres">
      <dgm:prSet presAssocID="{24CD4C38-F716-42CB-B4B3-C9A084EA4FC6}" presName="parentTextArrow" presStyleLbl="node1" presStyleIdx="2" presStyleCnt="7"/>
      <dgm:spPr/>
      <dgm:t>
        <a:bodyPr/>
        <a:lstStyle/>
        <a:p>
          <a:endParaRPr lang="en-US"/>
        </a:p>
      </dgm:t>
    </dgm:pt>
    <dgm:pt modelId="{841F51EB-F23F-4176-B2E4-7116BBD2BE53}" type="pres">
      <dgm:prSet presAssocID="{8A710966-AEA4-4C50-84DB-B288066C0320}" presName="sp" presStyleCnt="0"/>
      <dgm:spPr/>
    </dgm:pt>
    <dgm:pt modelId="{C5804708-262B-4C11-A02A-8676188B731B}" type="pres">
      <dgm:prSet presAssocID="{9654DA14-5B61-49EA-B565-B1772962D6A5}" presName="arrowAndChildren" presStyleCnt="0"/>
      <dgm:spPr/>
    </dgm:pt>
    <dgm:pt modelId="{CBB6238A-BFA2-497B-AD6F-162FD8567B9B}" type="pres">
      <dgm:prSet presAssocID="{9654DA14-5B61-49EA-B565-B1772962D6A5}" presName="parentTextArrow" presStyleLbl="node1" presStyleIdx="3" presStyleCnt="7"/>
      <dgm:spPr/>
      <dgm:t>
        <a:bodyPr/>
        <a:lstStyle/>
        <a:p>
          <a:endParaRPr lang="en-US"/>
        </a:p>
      </dgm:t>
    </dgm:pt>
    <dgm:pt modelId="{64C28809-AD16-4E25-ACBA-353162BAB49A}" type="pres">
      <dgm:prSet presAssocID="{82DCB565-008E-40F6-B22A-7E8A9E7C9BB4}" presName="sp" presStyleCnt="0"/>
      <dgm:spPr/>
    </dgm:pt>
    <dgm:pt modelId="{3DD687DF-E6BD-46D7-9C6C-3F5D0ECF5CE4}" type="pres">
      <dgm:prSet presAssocID="{D018C86C-F919-421D-AD7C-DC6BA5483A74}" presName="arrowAndChildren" presStyleCnt="0"/>
      <dgm:spPr/>
    </dgm:pt>
    <dgm:pt modelId="{B5D46EA2-E8DB-432B-959E-64B846977B73}" type="pres">
      <dgm:prSet presAssocID="{D018C86C-F919-421D-AD7C-DC6BA5483A74}" presName="parentTextArrow" presStyleLbl="node1" presStyleIdx="4" presStyleCnt="7"/>
      <dgm:spPr/>
      <dgm:t>
        <a:bodyPr/>
        <a:lstStyle/>
        <a:p>
          <a:endParaRPr lang="en-US"/>
        </a:p>
      </dgm:t>
    </dgm:pt>
    <dgm:pt modelId="{790B6092-ACA8-4C5F-AFDD-1FD13B44C951}" type="pres">
      <dgm:prSet presAssocID="{1CD730D4-147C-4CBC-8FAC-EC6F7E5EC687}" presName="sp" presStyleCnt="0"/>
      <dgm:spPr/>
    </dgm:pt>
    <dgm:pt modelId="{3796EA1D-F52A-4DDB-8655-783EE209D64B}" type="pres">
      <dgm:prSet presAssocID="{8DA4C64F-8804-45C5-BED0-81D1B5A4C773}" presName="arrowAndChildren" presStyleCnt="0"/>
      <dgm:spPr/>
    </dgm:pt>
    <dgm:pt modelId="{D39DACB8-BDF8-417A-88EF-494019A430BF}" type="pres">
      <dgm:prSet presAssocID="{8DA4C64F-8804-45C5-BED0-81D1B5A4C773}" presName="parentTextArrow" presStyleLbl="node1" presStyleIdx="5" presStyleCnt="7"/>
      <dgm:spPr/>
      <dgm:t>
        <a:bodyPr/>
        <a:lstStyle/>
        <a:p>
          <a:endParaRPr lang="en-US"/>
        </a:p>
      </dgm:t>
    </dgm:pt>
    <dgm:pt modelId="{7C9EAAEB-D9F6-4B04-AC17-85F9E9F8ED21}" type="pres">
      <dgm:prSet presAssocID="{DD3DF05E-CFDE-4264-AA35-18993D2F2D32}" presName="sp" presStyleCnt="0"/>
      <dgm:spPr/>
    </dgm:pt>
    <dgm:pt modelId="{875A7B1C-D61D-4D39-8C7C-624DCD7BAD82}" type="pres">
      <dgm:prSet presAssocID="{03DF7EFD-D23E-498F-AEBF-73B9812576EA}" presName="arrowAndChildren" presStyleCnt="0"/>
      <dgm:spPr/>
    </dgm:pt>
    <dgm:pt modelId="{95BF3F85-F1CB-4112-A38C-8E2BCA4EC804}" type="pres">
      <dgm:prSet presAssocID="{03DF7EFD-D23E-498F-AEBF-73B9812576EA}" presName="parentTextArrow" presStyleLbl="node1" presStyleIdx="6" presStyleCnt="7"/>
      <dgm:spPr/>
      <dgm:t>
        <a:bodyPr/>
        <a:lstStyle/>
        <a:p>
          <a:endParaRPr lang="en-US"/>
        </a:p>
      </dgm:t>
    </dgm:pt>
  </dgm:ptLst>
  <dgm:cxnLst>
    <dgm:cxn modelId="{58CB3E3A-53D5-4671-A5CE-6E1EC7E9C5BB}" srcId="{B27D7008-3ECE-4803-9EDD-B35AECA86D8E}" destId="{9654DA14-5B61-49EA-B565-B1772962D6A5}" srcOrd="3" destOrd="0" parTransId="{16FF7407-F68A-4F14-9389-70FF39BC037A}" sibTransId="{8A710966-AEA4-4C50-84DB-B288066C0320}"/>
    <dgm:cxn modelId="{BF5B01B0-11C6-415C-8296-A129501648BB}" type="presOf" srcId="{A7537BAE-C4F7-40A9-9F7D-29B804E7D8ED}" destId="{DA189B68-9FA1-4A7E-A032-7BAB5656A6DA}" srcOrd="0" destOrd="0" presId="urn:microsoft.com/office/officeart/2005/8/layout/process4"/>
    <dgm:cxn modelId="{C68A7DC1-F378-4464-B610-21AA9C44609F}" type="presOf" srcId="{9654DA14-5B61-49EA-B565-B1772962D6A5}" destId="{CBB6238A-BFA2-497B-AD6F-162FD8567B9B}" srcOrd="0" destOrd="0" presId="urn:microsoft.com/office/officeart/2005/8/layout/process4"/>
    <dgm:cxn modelId="{26953058-AA51-40D3-9FBF-48E2A3784817}" srcId="{B27D7008-3ECE-4803-9EDD-B35AECA86D8E}" destId="{03DF7EFD-D23E-498F-AEBF-73B9812576EA}" srcOrd="0" destOrd="0" parTransId="{2F70D5F2-F653-4AB3-B7BD-1680D1D1A938}" sibTransId="{DD3DF05E-CFDE-4264-AA35-18993D2F2D32}"/>
    <dgm:cxn modelId="{C33747E8-0B68-467B-A725-92A340957201}" srcId="{B27D7008-3ECE-4803-9EDD-B35AECA86D8E}" destId="{24CD4C38-F716-42CB-B4B3-C9A084EA4FC6}" srcOrd="4" destOrd="0" parTransId="{0B156A2B-DE3D-4FDF-B9A9-973A5F4E64D7}" sibTransId="{EF6111BB-7585-4D89-B1B2-42D0411B8082}"/>
    <dgm:cxn modelId="{8D42B863-4929-4D08-8A94-6B20626E3A21}" srcId="{B27D7008-3ECE-4803-9EDD-B35AECA86D8E}" destId="{A7537BAE-C4F7-40A9-9F7D-29B804E7D8ED}" srcOrd="6" destOrd="0" parTransId="{95E75A1A-0051-4FD2-A28E-7D434E5ED53B}" sibTransId="{0A85854B-2E43-4207-8463-31287D9F50A6}"/>
    <dgm:cxn modelId="{7369195C-3C38-4A9A-8742-E3B36AF7A0AD}" type="presOf" srcId="{CCC78A40-390D-40B6-87AE-DA54B3561D57}" destId="{98E8B19E-E372-4D1C-BD2D-40473022C09B}" srcOrd="0" destOrd="0" presId="urn:microsoft.com/office/officeart/2005/8/layout/process4"/>
    <dgm:cxn modelId="{C216D48D-FAAC-4080-977F-CAFDE550CE61}" srcId="{B27D7008-3ECE-4803-9EDD-B35AECA86D8E}" destId="{8DA4C64F-8804-45C5-BED0-81D1B5A4C773}" srcOrd="1" destOrd="0" parTransId="{8905F5C9-D351-49C8-85D7-ACAF28869954}" sibTransId="{1CD730D4-147C-4CBC-8FAC-EC6F7E5EC687}"/>
    <dgm:cxn modelId="{C9784B82-2D0A-408F-96AB-5981C74358C7}" srcId="{B27D7008-3ECE-4803-9EDD-B35AECA86D8E}" destId="{CCC78A40-390D-40B6-87AE-DA54B3561D57}" srcOrd="5" destOrd="0" parTransId="{610654FA-85DD-4934-97ED-0D8647A43C30}" sibTransId="{8343934B-20FF-4C77-A6EB-0A3DECC2B422}"/>
    <dgm:cxn modelId="{3DE94000-827E-4EF9-8012-7E134EF4538F}" type="presOf" srcId="{24CD4C38-F716-42CB-B4B3-C9A084EA4FC6}" destId="{20C57374-421E-449B-AC1F-FFA830856D3F}" srcOrd="0" destOrd="0" presId="urn:microsoft.com/office/officeart/2005/8/layout/process4"/>
    <dgm:cxn modelId="{7A58824D-1C77-4C2D-9845-509BDD4C7706}" srcId="{B27D7008-3ECE-4803-9EDD-B35AECA86D8E}" destId="{D018C86C-F919-421D-AD7C-DC6BA5483A74}" srcOrd="2" destOrd="0" parTransId="{490F2629-1244-4F3B-A836-B538D6A07724}" sibTransId="{82DCB565-008E-40F6-B22A-7E8A9E7C9BB4}"/>
    <dgm:cxn modelId="{0AF1811E-4A9A-44AF-A038-F9E19477B93E}" type="presOf" srcId="{D018C86C-F919-421D-AD7C-DC6BA5483A74}" destId="{B5D46EA2-E8DB-432B-959E-64B846977B73}" srcOrd="0" destOrd="0" presId="urn:microsoft.com/office/officeart/2005/8/layout/process4"/>
    <dgm:cxn modelId="{FF7AFB6B-452A-4DBC-A09D-E9876BE01F9E}" type="presOf" srcId="{B27D7008-3ECE-4803-9EDD-B35AECA86D8E}" destId="{E88AB895-491F-452C-8561-A0786DE9EF50}" srcOrd="0" destOrd="0" presId="urn:microsoft.com/office/officeart/2005/8/layout/process4"/>
    <dgm:cxn modelId="{69378C1A-0401-4C98-9C07-A7A91C407ECA}" type="presOf" srcId="{03DF7EFD-D23E-498F-AEBF-73B9812576EA}" destId="{95BF3F85-F1CB-4112-A38C-8E2BCA4EC804}" srcOrd="0" destOrd="0" presId="urn:microsoft.com/office/officeart/2005/8/layout/process4"/>
    <dgm:cxn modelId="{F8FFA0AC-44D9-4973-9E30-3E6D8A9E8B5D}" type="presOf" srcId="{8DA4C64F-8804-45C5-BED0-81D1B5A4C773}" destId="{D39DACB8-BDF8-417A-88EF-494019A430BF}" srcOrd="0" destOrd="0" presId="urn:microsoft.com/office/officeart/2005/8/layout/process4"/>
    <dgm:cxn modelId="{47D86715-69AB-406E-80A9-0332094E94C3}" type="presParOf" srcId="{E88AB895-491F-452C-8561-A0786DE9EF50}" destId="{A632014C-F095-4AA6-A2CF-C39B7C745913}" srcOrd="0" destOrd="0" presId="urn:microsoft.com/office/officeart/2005/8/layout/process4"/>
    <dgm:cxn modelId="{E27F53CD-A386-427F-BE58-D39226CA60F3}" type="presParOf" srcId="{A632014C-F095-4AA6-A2CF-C39B7C745913}" destId="{DA189B68-9FA1-4A7E-A032-7BAB5656A6DA}" srcOrd="0" destOrd="0" presId="urn:microsoft.com/office/officeart/2005/8/layout/process4"/>
    <dgm:cxn modelId="{83FC815C-0911-452D-A844-CDEC638B47E5}" type="presParOf" srcId="{E88AB895-491F-452C-8561-A0786DE9EF50}" destId="{C88E7B7E-C60A-4215-BF54-77E10EE3A697}" srcOrd="1" destOrd="0" presId="urn:microsoft.com/office/officeart/2005/8/layout/process4"/>
    <dgm:cxn modelId="{A7AD1E7C-505A-4F36-9CAD-1E079E9953EE}" type="presParOf" srcId="{E88AB895-491F-452C-8561-A0786DE9EF50}" destId="{FB05EECA-2C45-484C-97CC-F0799123FA75}" srcOrd="2" destOrd="0" presId="urn:microsoft.com/office/officeart/2005/8/layout/process4"/>
    <dgm:cxn modelId="{9BDA7213-4A8A-412F-BA79-7F27FA723063}" type="presParOf" srcId="{FB05EECA-2C45-484C-97CC-F0799123FA75}" destId="{98E8B19E-E372-4D1C-BD2D-40473022C09B}" srcOrd="0" destOrd="0" presId="urn:microsoft.com/office/officeart/2005/8/layout/process4"/>
    <dgm:cxn modelId="{DA20FC84-BC26-43A9-B221-D5870D3B0BB4}" type="presParOf" srcId="{E88AB895-491F-452C-8561-A0786DE9EF50}" destId="{FF54974D-52A6-4D96-9C8F-CE32B3A82C5B}" srcOrd="3" destOrd="0" presId="urn:microsoft.com/office/officeart/2005/8/layout/process4"/>
    <dgm:cxn modelId="{7E3235D6-7971-414E-BE29-1BED5E7D2C46}" type="presParOf" srcId="{E88AB895-491F-452C-8561-A0786DE9EF50}" destId="{F9437A7E-912D-4C58-8A3E-2C2A28A15585}" srcOrd="4" destOrd="0" presId="urn:microsoft.com/office/officeart/2005/8/layout/process4"/>
    <dgm:cxn modelId="{43A556C8-83B3-4C9A-BC89-7C9319B2F524}" type="presParOf" srcId="{F9437A7E-912D-4C58-8A3E-2C2A28A15585}" destId="{20C57374-421E-449B-AC1F-FFA830856D3F}" srcOrd="0" destOrd="0" presId="urn:microsoft.com/office/officeart/2005/8/layout/process4"/>
    <dgm:cxn modelId="{012AA314-D126-4805-A763-0881929E1814}" type="presParOf" srcId="{E88AB895-491F-452C-8561-A0786DE9EF50}" destId="{841F51EB-F23F-4176-B2E4-7116BBD2BE53}" srcOrd="5" destOrd="0" presId="urn:microsoft.com/office/officeart/2005/8/layout/process4"/>
    <dgm:cxn modelId="{67F598D5-3313-407E-AD4A-275AE2997D3E}" type="presParOf" srcId="{E88AB895-491F-452C-8561-A0786DE9EF50}" destId="{C5804708-262B-4C11-A02A-8676188B731B}" srcOrd="6" destOrd="0" presId="urn:microsoft.com/office/officeart/2005/8/layout/process4"/>
    <dgm:cxn modelId="{3D137618-D54C-4531-A63D-5F3D48A7EE90}" type="presParOf" srcId="{C5804708-262B-4C11-A02A-8676188B731B}" destId="{CBB6238A-BFA2-497B-AD6F-162FD8567B9B}" srcOrd="0" destOrd="0" presId="urn:microsoft.com/office/officeart/2005/8/layout/process4"/>
    <dgm:cxn modelId="{96FDCBD4-6B1F-4574-B40D-FEDF2ECBF689}" type="presParOf" srcId="{E88AB895-491F-452C-8561-A0786DE9EF50}" destId="{64C28809-AD16-4E25-ACBA-353162BAB49A}" srcOrd="7" destOrd="0" presId="urn:microsoft.com/office/officeart/2005/8/layout/process4"/>
    <dgm:cxn modelId="{BDA7B807-60FD-4110-9BB6-AD9DBD266580}" type="presParOf" srcId="{E88AB895-491F-452C-8561-A0786DE9EF50}" destId="{3DD687DF-E6BD-46D7-9C6C-3F5D0ECF5CE4}" srcOrd="8" destOrd="0" presId="urn:microsoft.com/office/officeart/2005/8/layout/process4"/>
    <dgm:cxn modelId="{4B5108E6-53AF-4FF3-A072-6D721C317413}" type="presParOf" srcId="{3DD687DF-E6BD-46D7-9C6C-3F5D0ECF5CE4}" destId="{B5D46EA2-E8DB-432B-959E-64B846977B73}" srcOrd="0" destOrd="0" presId="urn:microsoft.com/office/officeart/2005/8/layout/process4"/>
    <dgm:cxn modelId="{663FA704-029F-418F-89CC-1876B72B7134}" type="presParOf" srcId="{E88AB895-491F-452C-8561-A0786DE9EF50}" destId="{790B6092-ACA8-4C5F-AFDD-1FD13B44C951}" srcOrd="9" destOrd="0" presId="urn:microsoft.com/office/officeart/2005/8/layout/process4"/>
    <dgm:cxn modelId="{8DFE5584-5E25-4B99-BA8A-D725CE9CE928}" type="presParOf" srcId="{E88AB895-491F-452C-8561-A0786DE9EF50}" destId="{3796EA1D-F52A-4DDB-8655-783EE209D64B}" srcOrd="10" destOrd="0" presId="urn:microsoft.com/office/officeart/2005/8/layout/process4"/>
    <dgm:cxn modelId="{90966656-24CD-496B-8DD7-051EA74A9D31}" type="presParOf" srcId="{3796EA1D-F52A-4DDB-8655-783EE209D64B}" destId="{D39DACB8-BDF8-417A-88EF-494019A430BF}" srcOrd="0" destOrd="0" presId="urn:microsoft.com/office/officeart/2005/8/layout/process4"/>
    <dgm:cxn modelId="{87A4649A-B066-44DD-A299-8EA8711AF9EF}" type="presParOf" srcId="{E88AB895-491F-452C-8561-A0786DE9EF50}" destId="{7C9EAAEB-D9F6-4B04-AC17-85F9E9F8ED21}" srcOrd="11" destOrd="0" presId="urn:microsoft.com/office/officeart/2005/8/layout/process4"/>
    <dgm:cxn modelId="{07D5966C-4383-4031-A243-2E258395912F}" type="presParOf" srcId="{E88AB895-491F-452C-8561-A0786DE9EF50}" destId="{875A7B1C-D61D-4D39-8C7C-624DCD7BAD82}" srcOrd="12" destOrd="0" presId="urn:microsoft.com/office/officeart/2005/8/layout/process4"/>
    <dgm:cxn modelId="{C28152A5-DBBD-4438-832B-6A8EB710ACC6}" type="presParOf" srcId="{875A7B1C-D61D-4D39-8C7C-624DCD7BAD82}" destId="{95BF3F85-F1CB-4112-A38C-8E2BCA4EC804}" srcOrd="0" destOrd="0" presId="urn:microsoft.com/office/officeart/2005/8/layout/process4"/>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A597B4E3-34BD-4849-B777-01772C02A4FC}" type="doc">
      <dgm:prSet loTypeId="urn:microsoft.com/office/officeart/2005/8/layout/vList5" loCatId="list" qsTypeId="urn:microsoft.com/office/officeart/2005/8/quickstyle/3d1" qsCatId="3D" csTypeId="urn:microsoft.com/office/officeart/2005/8/colors/accent2_4" csCatId="accent2" phldr="1"/>
      <dgm:spPr/>
      <dgm:t>
        <a:bodyPr/>
        <a:lstStyle/>
        <a:p>
          <a:endParaRPr lang="en-US"/>
        </a:p>
      </dgm:t>
    </dgm:pt>
    <dgm:pt modelId="{CA487EE0-86E5-4F54-8411-692780A870E8}">
      <dgm:prSet/>
      <dgm:spPr>
        <a:solidFill>
          <a:srgbClr val="0070C0"/>
        </a:solidFill>
      </dgm:spPr>
      <dgm:t>
        <a:bodyPr/>
        <a:lstStyle/>
        <a:p>
          <a:pPr rtl="0"/>
          <a:r>
            <a:rPr lang="en-US" b="1" dirty="0" smtClean="0"/>
            <a:t>Balance Sheet</a:t>
          </a:r>
          <a:endParaRPr lang="en-US" dirty="0"/>
        </a:p>
      </dgm:t>
    </dgm:pt>
    <dgm:pt modelId="{93E22DC7-3B37-4820-AE07-8CE24E3B0543}" type="parTrans" cxnId="{5DF3FD3C-8B84-4B6E-BA49-AD7F9B48CF4E}">
      <dgm:prSet/>
      <dgm:spPr/>
      <dgm:t>
        <a:bodyPr/>
        <a:lstStyle/>
        <a:p>
          <a:endParaRPr lang="en-US"/>
        </a:p>
      </dgm:t>
    </dgm:pt>
    <dgm:pt modelId="{CB30FE2B-0692-441E-A65E-43760090CC10}" type="sibTrans" cxnId="{5DF3FD3C-8B84-4B6E-BA49-AD7F9B48CF4E}">
      <dgm:prSet/>
      <dgm:spPr/>
      <dgm:t>
        <a:bodyPr/>
        <a:lstStyle/>
        <a:p>
          <a:endParaRPr lang="en-US"/>
        </a:p>
      </dgm:t>
    </dgm:pt>
    <dgm:pt modelId="{7DAFBB1B-8C6D-46D7-B458-C4C92943FC91}">
      <dgm:prSet/>
      <dgm:spPr>
        <a:solidFill>
          <a:srgbClr val="0070C0"/>
        </a:solidFill>
      </dgm:spPr>
      <dgm:t>
        <a:bodyPr/>
        <a:lstStyle/>
        <a:p>
          <a:pPr rtl="0"/>
          <a:r>
            <a:rPr lang="en-US" b="1" dirty="0" smtClean="0"/>
            <a:t>Income Statement</a:t>
          </a:r>
          <a:endParaRPr lang="en-US" dirty="0"/>
        </a:p>
      </dgm:t>
    </dgm:pt>
    <dgm:pt modelId="{48A2F1B0-4C09-4752-8AB5-D0FF9FDE2C2D}" type="parTrans" cxnId="{68099967-F4D5-4CA8-8D51-B0D94308E17D}">
      <dgm:prSet/>
      <dgm:spPr/>
      <dgm:t>
        <a:bodyPr/>
        <a:lstStyle/>
        <a:p>
          <a:endParaRPr lang="en-US"/>
        </a:p>
      </dgm:t>
    </dgm:pt>
    <dgm:pt modelId="{EE701A7A-39AD-476A-9EB0-E8829FC78CB9}" type="sibTrans" cxnId="{68099967-F4D5-4CA8-8D51-B0D94308E17D}">
      <dgm:prSet/>
      <dgm:spPr/>
      <dgm:t>
        <a:bodyPr/>
        <a:lstStyle/>
        <a:p>
          <a:endParaRPr lang="en-US"/>
        </a:p>
      </dgm:t>
    </dgm:pt>
    <dgm:pt modelId="{CABBA5C3-B399-4207-A10E-F927F6E80FDE}">
      <dgm:prSet/>
      <dgm:spPr>
        <a:solidFill>
          <a:srgbClr val="0070C0"/>
        </a:solidFill>
      </dgm:spPr>
      <dgm:t>
        <a:bodyPr/>
        <a:lstStyle/>
        <a:p>
          <a:pPr rtl="0"/>
          <a:r>
            <a:rPr lang="en-US" b="1" dirty="0" smtClean="0"/>
            <a:t>Statement of Shareholders’ Equity</a:t>
          </a:r>
          <a:endParaRPr lang="en-US" dirty="0"/>
        </a:p>
      </dgm:t>
    </dgm:pt>
    <dgm:pt modelId="{B6BA4534-2FA0-4592-BC9A-C671D3ED124F}" type="parTrans" cxnId="{06010872-BCF6-46EC-943C-013DED074423}">
      <dgm:prSet/>
      <dgm:spPr/>
      <dgm:t>
        <a:bodyPr/>
        <a:lstStyle/>
        <a:p>
          <a:endParaRPr lang="en-US"/>
        </a:p>
      </dgm:t>
    </dgm:pt>
    <dgm:pt modelId="{E31D469F-DD5F-4937-91B9-5AE495A17B05}" type="sibTrans" cxnId="{06010872-BCF6-46EC-943C-013DED074423}">
      <dgm:prSet/>
      <dgm:spPr/>
      <dgm:t>
        <a:bodyPr/>
        <a:lstStyle/>
        <a:p>
          <a:endParaRPr lang="en-US"/>
        </a:p>
      </dgm:t>
    </dgm:pt>
    <dgm:pt modelId="{A1D513F6-71F7-4973-A514-84377ED0F4A2}">
      <dgm:prSet/>
      <dgm:spPr>
        <a:solidFill>
          <a:srgbClr val="0070C0"/>
        </a:solidFill>
      </dgm:spPr>
      <dgm:t>
        <a:bodyPr/>
        <a:lstStyle/>
        <a:p>
          <a:pPr rtl="0"/>
          <a:r>
            <a:rPr lang="en-US" b="1" dirty="0" smtClean="0"/>
            <a:t>Statement of Cash Flows</a:t>
          </a:r>
          <a:endParaRPr lang="en-US" dirty="0"/>
        </a:p>
      </dgm:t>
    </dgm:pt>
    <dgm:pt modelId="{3C3B31B7-D70C-40C7-BBCD-02ECDDC783EC}" type="parTrans" cxnId="{8E93E80A-FA0E-48EA-AB0B-42ED08CD8AA9}">
      <dgm:prSet/>
      <dgm:spPr/>
      <dgm:t>
        <a:bodyPr/>
        <a:lstStyle/>
        <a:p>
          <a:endParaRPr lang="en-US"/>
        </a:p>
      </dgm:t>
    </dgm:pt>
    <dgm:pt modelId="{E05181D5-E9D5-41A2-97DF-A5528F7E8CB0}" type="sibTrans" cxnId="{8E93E80A-FA0E-48EA-AB0B-42ED08CD8AA9}">
      <dgm:prSet/>
      <dgm:spPr/>
      <dgm:t>
        <a:bodyPr/>
        <a:lstStyle/>
        <a:p>
          <a:endParaRPr lang="en-US"/>
        </a:p>
      </dgm:t>
    </dgm:pt>
    <dgm:pt modelId="{33B16B92-9023-453C-ACE1-CB94398125F4}" type="pres">
      <dgm:prSet presAssocID="{A597B4E3-34BD-4849-B777-01772C02A4FC}" presName="Name0" presStyleCnt="0">
        <dgm:presLayoutVars>
          <dgm:dir/>
          <dgm:animLvl val="lvl"/>
          <dgm:resizeHandles val="exact"/>
        </dgm:presLayoutVars>
      </dgm:prSet>
      <dgm:spPr/>
      <dgm:t>
        <a:bodyPr/>
        <a:lstStyle/>
        <a:p>
          <a:endParaRPr lang="en-US"/>
        </a:p>
      </dgm:t>
    </dgm:pt>
    <dgm:pt modelId="{84381586-0D64-4824-86F4-014D763DA717}" type="pres">
      <dgm:prSet presAssocID="{CA487EE0-86E5-4F54-8411-692780A870E8}" presName="linNode" presStyleCnt="0"/>
      <dgm:spPr/>
    </dgm:pt>
    <dgm:pt modelId="{33A28F8E-D2B5-4198-A47E-C69887DB9E10}" type="pres">
      <dgm:prSet presAssocID="{CA487EE0-86E5-4F54-8411-692780A870E8}" presName="parentText" presStyleLbl="node1" presStyleIdx="0" presStyleCnt="4" custScaleX="277778">
        <dgm:presLayoutVars>
          <dgm:chMax val="1"/>
          <dgm:bulletEnabled val="1"/>
        </dgm:presLayoutVars>
      </dgm:prSet>
      <dgm:spPr/>
      <dgm:t>
        <a:bodyPr/>
        <a:lstStyle/>
        <a:p>
          <a:endParaRPr lang="en-US"/>
        </a:p>
      </dgm:t>
    </dgm:pt>
    <dgm:pt modelId="{0F63A0B1-4AF6-46A0-A497-F44E995B3307}" type="pres">
      <dgm:prSet presAssocID="{CB30FE2B-0692-441E-A65E-43760090CC10}" presName="sp" presStyleCnt="0"/>
      <dgm:spPr/>
    </dgm:pt>
    <dgm:pt modelId="{C0749FCD-B5C2-45D9-8DB8-1D1AFB5A0A70}" type="pres">
      <dgm:prSet presAssocID="{7DAFBB1B-8C6D-46D7-B458-C4C92943FC91}" presName="linNode" presStyleCnt="0"/>
      <dgm:spPr/>
    </dgm:pt>
    <dgm:pt modelId="{2B56A14E-44C2-4AF6-A160-FBCCBD10244E}" type="pres">
      <dgm:prSet presAssocID="{7DAFBB1B-8C6D-46D7-B458-C4C92943FC91}" presName="parentText" presStyleLbl="node1" presStyleIdx="1" presStyleCnt="4" custScaleX="277778">
        <dgm:presLayoutVars>
          <dgm:chMax val="1"/>
          <dgm:bulletEnabled val="1"/>
        </dgm:presLayoutVars>
      </dgm:prSet>
      <dgm:spPr/>
      <dgm:t>
        <a:bodyPr/>
        <a:lstStyle/>
        <a:p>
          <a:endParaRPr lang="en-US"/>
        </a:p>
      </dgm:t>
    </dgm:pt>
    <dgm:pt modelId="{EB2CDFB7-3F3D-4851-B398-07AD3D308A78}" type="pres">
      <dgm:prSet presAssocID="{EE701A7A-39AD-476A-9EB0-E8829FC78CB9}" presName="sp" presStyleCnt="0"/>
      <dgm:spPr/>
    </dgm:pt>
    <dgm:pt modelId="{11228CCD-0C9E-4063-A7DE-8210F02DA981}" type="pres">
      <dgm:prSet presAssocID="{CABBA5C3-B399-4207-A10E-F927F6E80FDE}" presName="linNode" presStyleCnt="0"/>
      <dgm:spPr/>
    </dgm:pt>
    <dgm:pt modelId="{B3C23318-9857-4D61-BDC8-4E35E259A009}" type="pres">
      <dgm:prSet presAssocID="{CABBA5C3-B399-4207-A10E-F927F6E80FDE}" presName="parentText" presStyleLbl="node1" presStyleIdx="2" presStyleCnt="4" custScaleX="277778">
        <dgm:presLayoutVars>
          <dgm:chMax val="1"/>
          <dgm:bulletEnabled val="1"/>
        </dgm:presLayoutVars>
      </dgm:prSet>
      <dgm:spPr/>
      <dgm:t>
        <a:bodyPr/>
        <a:lstStyle/>
        <a:p>
          <a:endParaRPr lang="en-US"/>
        </a:p>
      </dgm:t>
    </dgm:pt>
    <dgm:pt modelId="{862DE0E3-F077-48CE-9FC8-E9EF49102A6B}" type="pres">
      <dgm:prSet presAssocID="{E31D469F-DD5F-4937-91B9-5AE495A17B05}" presName="sp" presStyleCnt="0"/>
      <dgm:spPr/>
    </dgm:pt>
    <dgm:pt modelId="{A49B6922-5752-443E-8134-92930AD47A43}" type="pres">
      <dgm:prSet presAssocID="{A1D513F6-71F7-4973-A514-84377ED0F4A2}" presName="linNode" presStyleCnt="0"/>
      <dgm:spPr/>
    </dgm:pt>
    <dgm:pt modelId="{6CDC9262-77F6-46EC-803D-B058AD41DE78}" type="pres">
      <dgm:prSet presAssocID="{A1D513F6-71F7-4973-A514-84377ED0F4A2}" presName="parentText" presStyleLbl="node1" presStyleIdx="3" presStyleCnt="4" custScaleX="277778">
        <dgm:presLayoutVars>
          <dgm:chMax val="1"/>
          <dgm:bulletEnabled val="1"/>
        </dgm:presLayoutVars>
      </dgm:prSet>
      <dgm:spPr/>
      <dgm:t>
        <a:bodyPr/>
        <a:lstStyle/>
        <a:p>
          <a:endParaRPr lang="en-US"/>
        </a:p>
      </dgm:t>
    </dgm:pt>
  </dgm:ptLst>
  <dgm:cxnLst>
    <dgm:cxn modelId="{68099967-F4D5-4CA8-8D51-B0D94308E17D}" srcId="{A597B4E3-34BD-4849-B777-01772C02A4FC}" destId="{7DAFBB1B-8C6D-46D7-B458-C4C92943FC91}" srcOrd="1" destOrd="0" parTransId="{48A2F1B0-4C09-4752-8AB5-D0FF9FDE2C2D}" sibTransId="{EE701A7A-39AD-476A-9EB0-E8829FC78CB9}"/>
    <dgm:cxn modelId="{06010872-BCF6-46EC-943C-013DED074423}" srcId="{A597B4E3-34BD-4849-B777-01772C02A4FC}" destId="{CABBA5C3-B399-4207-A10E-F927F6E80FDE}" srcOrd="2" destOrd="0" parTransId="{B6BA4534-2FA0-4592-BC9A-C671D3ED124F}" sibTransId="{E31D469F-DD5F-4937-91B9-5AE495A17B05}"/>
    <dgm:cxn modelId="{746B3524-D29A-439A-95C0-FB443FA43227}" type="presOf" srcId="{CABBA5C3-B399-4207-A10E-F927F6E80FDE}" destId="{B3C23318-9857-4D61-BDC8-4E35E259A009}" srcOrd="0" destOrd="0" presId="urn:microsoft.com/office/officeart/2005/8/layout/vList5"/>
    <dgm:cxn modelId="{BD5620B7-04B2-4F2D-9679-16500459F4FF}" type="presOf" srcId="{7DAFBB1B-8C6D-46D7-B458-C4C92943FC91}" destId="{2B56A14E-44C2-4AF6-A160-FBCCBD10244E}" srcOrd="0" destOrd="0" presId="urn:microsoft.com/office/officeart/2005/8/layout/vList5"/>
    <dgm:cxn modelId="{07AE6071-F328-4EF5-85E9-309EF66A026F}" type="presOf" srcId="{A1D513F6-71F7-4973-A514-84377ED0F4A2}" destId="{6CDC9262-77F6-46EC-803D-B058AD41DE78}" srcOrd="0" destOrd="0" presId="urn:microsoft.com/office/officeart/2005/8/layout/vList5"/>
    <dgm:cxn modelId="{8F6CB6CD-104F-4C7D-B04D-A02A5EF3582C}" type="presOf" srcId="{CA487EE0-86E5-4F54-8411-692780A870E8}" destId="{33A28F8E-D2B5-4198-A47E-C69887DB9E10}" srcOrd="0" destOrd="0" presId="urn:microsoft.com/office/officeart/2005/8/layout/vList5"/>
    <dgm:cxn modelId="{5DF3FD3C-8B84-4B6E-BA49-AD7F9B48CF4E}" srcId="{A597B4E3-34BD-4849-B777-01772C02A4FC}" destId="{CA487EE0-86E5-4F54-8411-692780A870E8}" srcOrd="0" destOrd="0" parTransId="{93E22DC7-3B37-4820-AE07-8CE24E3B0543}" sibTransId="{CB30FE2B-0692-441E-A65E-43760090CC10}"/>
    <dgm:cxn modelId="{8E93E80A-FA0E-48EA-AB0B-42ED08CD8AA9}" srcId="{A597B4E3-34BD-4849-B777-01772C02A4FC}" destId="{A1D513F6-71F7-4973-A514-84377ED0F4A2}" srcOrd="3" destOrd="0" parTransId="{3C3B31B7-D70C-40C7-BBCD-02ECDDC783EC}" sibTransId="{E05181D5-E9D5-41A2-97DF-A5528F7E8CB0}"/>
    <dgm:cxn modelId="{0D6B2E29-5771-47A8-B3EA-5FEA7B966F96}" type="presOf" srcId="{A597B4E3-34BD-4849-B777-01772C02A4FC}" destId="{33B16B92-9023-453C-ACE1-CB94398125F4}" srcOrd="0" destOrd="0" presId="urn:microsoft.com/office/officeart/2005/8/layout/vList5"/>
    <dgm:cxn modelId="{A0FDEC02-E53F-4A8E-AA59-CB58E33D16DB}" type="presParOf" srcId="{33B16B92-9023-453C-ACE1-CB94398125F4}" destId="{84381586-0D64-4824-86F4-014D763DA717}" srcOrd="0" destOrd="0" presId="urn:microsoft.com/office/officeart/2005/8/layout/vList5"/>
    <dgm:cxn modelId="{229F40DA-09FF-4EF7-B628-B03F960193CD}" type="presParOf" srcId="{84381586-0D64-4824-86F4-014D763DA717}" destId="{33A28F8E-D2B5-4198-A47E-C69887DB9E10}" srcOrd="0" destOrd="0" presId="urn:microsoft.com/office/officeart/2005/8/layout/vList5"/>
    <dgm:cxn modelId="{1DB6D494-B201-4889-8C89-9593D7447E2D}" type="presParOf" srcId="{33B16B92-9023-453C-ACE1-CB94398125F4}" destId="{0F63A0B1-4AF6-46A0-A497-F44E995B3307}" srcOrd="1" destOrd="0" presId="urn:microsoft.com/office/officeart/2005/8/layout/vList5"/>
    <dgm:cxn modelId="{B4E3FFFC-3E9E-470A-B7CE-A0A41F38C88F}" type="presParOf" srcId="{33B16B92-9023-453C-ACE1-CB94398125F4}" destId="{C0749FCD-B5C2-45D9-8DB8-1D1AFB5A0A70}" srcOrd="2" destOrd="0" presId="urn:microsoft.com/office/officeart/2005/8/layout/vList5"/>
    <dgm:cxn modelId="{B3905566-9EC3-4BDE-A0C5-BD8ACE62B5ED}" type="presParOf" srcId="{C0749FCD-B5C2-45D9-8DB8-1D1AFB5A0A70}" destId="{2B56A14E-44C2-4AF6-A160-FBCCBD10244E}" srcOrd="0" destOrd="0" presId="urn:microsoft.com/office/officeart/2005/8/layout/vList5"/>
    <dgm:cxn modelId="{BCA95E03-EEFD-44FF-918C-FCB2C72F998B}" type="presParOf" srcId="{33B16B92-9023-453C-ACE1-CB94398125F4}" destId="{EB2CDFB7-3F3D-4851-B398-07AD3D308A78}" srcOrd="3" destOrd="0" presId="urn:microsoft.com/office/officeart/2005/8/layout/vList5"/>
    <dgm:cxn modelId="{53F2836A-BAAB-47C4-A72B-F7A720905D00}" type="presParOf" srcId="{33B16B92-9023-453C-ACE1-CB94398125F4}" destId="{11228CCD-0C9E-4063-A7DE-8210F02DA981}" srcOrd="4" destOrd="0" presId="urn:microsoft.com/office/officeart/2005/8/layout/vList5"/>
    <dgm:cxn modelId="{DEF95ACD-4AFC-413A-8E0C-1C1C2F70543F}" type="presParOf" srcId="{11228CCD-0C9E-4063-A7DE-8210F02DA981}" destId="{B3C23318-9857-4D61-BDC8-4E35E259A009}" srcOrd="0" destOrd="0" presId="urn:microsoft.com/office/officeart/2005/8/layout/vList5"/>
    <dgm:cxn modelId="{B84D2E00-9DC4-4A31-944C-82EE5ABD7160}" type="presParOf" srcId="{33B16B92-9023-453C-ACE1-CB94398125F4}" destId="{862DE0E3-F077-48CE-9FC8-E9EF49102A6B}" srcOrd="5" destOrd="0" presId="urn:microsoft.com/office/officeart/2005/8/layout/vList5"/>
    <dgm:cxn modelId="{5A685205-A39C-4C7A-A2DC-3FA75F0962BA}" type="presParOf" srcId="{33B16B92-9023-453C-ACE1-CB94398125F4}" destId="{A49B6922-5752-443E-8134-92930AD47A43}" srcOrd="6" destOrd="0" presId="urn:microsoft.com/office/officeart/2005/8/layout/vList5"/>
    <dgm:cxn modelId="{C9015ADB-39AB-4849-89DD-2D141E3DD342}" type="presParOf" srcId="{A49B6922-5752-443E-8134-92930AD47A43}" destId="{6CDC9262-77F6-46EC-803D-B058AD41DE78}" srcOrd="0" destOrd="0" presId="urn:microsoft.com/office/officeart/2005/8/layout/vList5"/>
  </dgm:cxnLst>
  <dgm:bg>
    <a:noFill/>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2670EFE9-CB1F-4381-9BEC-DC1DB7D8AABF}" type="doc">
      <dgm:prSet loTypeId="urn:microsoft.com/office/officeart/2005/8/layout/vList4" loCatId="list" qsTypeId="urn:microsoft.com/office/officeart/2005/8/quickstyle/simple4" qsCatId="simple" csTypeId="urn:microsoft.com/office/officeart/2005/8/colors/colorful4" csCatId="colorful" phldr="1"/>
      <dgm:spPr/>
      <dgm:t>
        <a:bodyPr/>
        <a:lstStyle/>
        <a:p>
          <a:endParaRPr lang="en-US"/>
        </a:p>
      </dgm:t>
    </dgm:pt>
    <dgm:pt modelId="{9CFAA794-D7AA-40D9-B48E-81C12BAB03DE}">
      <dgm:prSet/>
      <dgm:spPr>
        <a:solidFill>
          <a:srgbClr val="0070C0"/>
        </a:solidFill>
      </dgm:spPr>
      <dgm:t>
        <a:bodyPr/>
        <a:lstStyle/>
        <a:p>
          <a:pPr rtl="0"/>
          <a:r>
            <a:rPr lang="en-US" b="1" dirty="0" smtClean="0"/>
            <a:t>Net Cash Flows from Operating Activities</a:t>
          </a:r>
          <a:endParaRPr lang="en-US" dirty="0"/>
        </a:p>
      </dgm:t>
    </dgm:pt>
    <dgm:pt modelId="{FFF617FC-DB2F-431A-BAB5-B869C5EB547E}" type="parTrans" cxnId="{5BA6737B-FB14-4B5F-BE0E-85A092FA8F16}">
      <dgm:prSet/>
      <dgm:spPr/>
      <dgm:t>
        <a:bodyPr/>
        <a:lstStyle/>
        <a:p>
          <a:endParaRPr lang="en-US"/>
        </a:p>
      </dgm:t>
    </dgm:pt>
    <dgm:pt modelId="{40C66956-5708-4340-B8AF-8ADA51C99795}" type="sibTrans" cxnId="{5BA6737B-FB14-4B5F-BE0E-85A092FA8F16}">
      <dgm:prSet/>
      <dgm:spPr/>
      <dgm:t>
        <a:bodyPr/>
        <a:lstStyle/>
        <a:p>
          <a:endParaRPr lang="en-US"/>
        </a:p>
      </dgm:t>
    </dgm:pt>
    <dgm:pt modelId="{2F265EDB-DCBE-46E6-AA39-017C1A6D7957}">
      <dgm:prSet/>
      <dgm:spPr>
        <a:solidFill>
          <a:srgbClr val="0070C0"/>
        </a:solidFill>
      </dgm:spPr>
      <dgm:t>
        <a:bodyPr/>
        <a:lstStyle/>
        <a:p>
          <a:pPr rtl="0"/>
          <a:r>
            <a:rPr lang="en-US" b="1" dirty="0" smtClean="0"/>
            <a:t>Net Cash Flows from Investing Activities</a:t>
          </a:r>
          <a:endParaRPr lang="en-US" dirty="0"/>
        </a:p>
      </dgm:t>
    </dgm:pt>
    <dgm:pt modelId="{CEC1B085-DFC3-4578-85CD-3083DFFBCED5}" type="parTrans" cxnId="{C3B14875-7EF7-4F12-B3AC-A61B5DB968BE}">
      <dgm:prSet/>
      <dgm:spPr/>
      <dgm:t>
        <a:bodyPr/>
        <a:lstStyle/>
        <a:p>
          <a:endParaRPr lang="en-US"/>
        </a:p>
      </dgm:t>
    </dgm:pt>
    <dgm:pt modelId="{64F003A9-680F-44C0-87FF-362775F84DEE}" type="sibTrans" cxnId="{C3B14875-7EF7-4F12-B3AC-A61B5DB968BE}">
      <dgm:prSet/>
      <dgm:spPr/>
      <dgm:t>
        <a:bodyPr/>
        <a:lstStyle/>
        <a:p>
          <a:endParaRPr lang="en-US"/>
        </a:p>
      </dgm:t>
    </dgm:pt>
    <dgm:pt modelId="{1EA95809-A1E6-4650-B515-087FAD7372FB}">
      <dgm:prSet/>
      <dgm:spPr>
        <a:solidFill>
          <a:srgbClr val="0070C0"/>
        </a:solidFill>
      </dgm:spPr>
      <dgm:t>
        <a:bodyPr/>
        <a:lstStyle/>
        <a:p>
          <a:pPr rtl="0"/>
          <a:r>
            <a:rPr lang="en-US" b="1" dirty="0" smtClean="0"/>
            <a:t>Net Cash Flows from Financing Activities</a:t>
          </a:r>
          <a:endParaRPr lang="en-US" dirty="0"/>
        </a:p>
      </dgm:t>
    </dgm:pt>
    <dgm:pt modelId="{F31D9B56-2B5D-4DB7-AC0E-53D0CE380F4C}" type="parTrans" cxnId="{BA0642A1-DF32-4B08-826E-F401099A5447}">
      <dgm:prSet/>
      <dgm:spPr/>
      <dgm:t>
        <a:bodyPr/>
        <a:lstStyle/>
        <a:p>
          <a:endParaRPr lang="en-US"/>
        </a:p>
      </dgm:t>
    </dgm:pt>
    <dgm:pt modelId="{C3EBF57C-CF18-474C-8F4E-013DD8F49A1F}" type="sibTrans" cxnId="{BA0642A1-DF32-4B08-826E-F401099A5447}">
      <dgm:prSet/>
      <dgm:spPr/>
      <dgm:t>
        <a:bodyPr/>
        <a:lstStyle/>
        <a:p>
          <a:endParaRPr lang="en-US"/>
        </a:p>
      </dgm:t>
    </dgm:pt>
    <dgm:pt modelId="{7813EBA4-3A1B-4A2C-A460-608270DE756D}" type="pres">
      <dgm:prSet presAssocID="{2670EFE9-CB1F-4381-9BEC-DC1DB7D8AABF}" presName="linear" presStyleCnt="0">
        <dgm:presLayoutVars>
          <dgm:dir/>
          <dgm:resizeHandles val="exact"/>
        </dgm:presLayoutVars>
      </dgm:prSet>
      <dgm:spPr/>
      <dgm:t>
        <a:bodyPr/>
        <a:lstStyle/>
        <a:p>
          <a:endParaRPr lang="en-US"/>
        </a:p>
      </dgm:t>
    </dgm:pt>
    <dgm:pt modelId="{2CF27BA4-9B19-416E-BF1A-E5D72215AFCE}" type="pres">
      <dgm:prSet presAssocID="{9CFAA794-D7AA-40D9-B48E-81C12BAB03DE}" presName="comp" presStyleCnt="0"/>
      <dgm:spPr/>
    </dgm:pt>
    <dgm:pt modelId="{CB6DDF3F-935C-4674-B366-D17D6CCF7ABD}" type="pres">
      <dgm:prSet presAssocID="{9CFAA794-D7AA-40D9-B48E-81C12BAB03DE}" presName="box" presStyleLbl="node1" presStyleIdx="0" presStyleCnt="3"/>
      <dgm:spPr/>
      <dgm:t>
        <a:bodyPr/>
        <a:lstStyle/>
        <a:p>
          <a:endParaRPr lang="en-US"/>
        </a:p>
      </dgm:t>
    </dgm:pt>
    <dgm:pt modelId="{D6AB707E-B5AA-44E7-A8DE-F64402EA55B8}" type="pres">
      <dgm:prSet presAssocID="{9CFAA794-D7AA-40D9-B48E-81C12BAB03DE}"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3D87AAEC-6A3A-4F8C-BD70-9D156F26B40F}" type="pres">
      <dgm:prSet presAssocID="{9CFAA794-D7AA-40D9-B48E-81C12BAB03DE}" presName="text" presStyleLbl="node1" presStyleIdx="0" presStyleCnt="3">
        <dgm:presLayoutVars>
          <dgm:bulletEnabled val="1"/>
        </dgm:presLayoutVars>
      </dgm:prSet>
      <dgm:spPr/>
      <dgm:t>
        <a:bodyPr/>
        <a:lstStyle/>
        <a:p>
          <a:endParaRPr lang="en-US"/>
        </a:p>
      </dgm:t>
    </dgm:pt>
    <dgm:pt modelId="{02A99782-220A-450C-B3BA-B3E00C7E25C3}" type="pres">
      <dgm:prSet presAssocID="{40C66956-5708-4340-B8AF-8ADA51C99795}" presName="spacer" presStyleCnt="0"/>
      <dgm:spPr/>
    </dgm:pt>
    <dgm:pt modelId="{FCE628AE-2501-4985-BB09-E8D7C82E21A0}" type="pres">
      <dgm:prSet presAssocID="{2F265EDB-DCBE-46E6-AA39-017C1A6D7957}" presName="comp" presStyleCnt="0"/>
      <dgm:spPr/>
    </dgm:pt>
    <dgm:pt modelId="{3FE680DF-3612-4E82-9D04-94764B05F702}" type="pres">
      <dgm:prSet presAssocID="{2F265EDB-DCBE-46E6-AA39-017C1A6D7957}" presName="box" presStyleLbl="node1" presStyleIdx="1" presStyleCnt="3"/>
      <dgm:spPr/>
      <dgm:t>
        <a:bodyPr/>
        <a:lstStyle/>
        <a:p>
          <a:endParaRPr lang="en-US"/>
        </a:p>
      </dgm:t>
    </dgm:pt>
    <dgm:pt modelId="{B21E789A-076A-441A-BF5F-3E4AD1EF41E8}" type="pres">
      <dgm:prSet presAssocID="{2F265EDB-DCBE-46E6-AA39-017C1A6D7957}"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6C13EAE5-13E1-4D1A-98F9-E460A615BD29}" type="pres">
      <dgm:prSet presAssocID="{2F265EDB-DCBE-46E6-AA39-017C1A6D7957}" presName="text" presStyleLbl="node1" presStyleIdx="1" presStyleCnt="3">
        <dgm:presLayoutVars>
          <dgm:bulletEnabled val="1"/>
        </dgm:presLayoutVars>
      </dgm:prSet>
      <dgm:spPr/>
      <dgm:t>
        <a:bodyPr/>
        <a:lstStyle/>
        <a:p>
          <a:endParaRPr lang="en-US"/>
        </a:p>
      </dgm:t>
    </dgm:pt>
    <dgm:pt modelId="{B0744CAC-B2F8-4C47-8FB0-EEC302DF0AF7}" type="pres">
      <dgm:prSet presAssocID="{64F003A9-680F-44C0-87FF-362775F84DEE}" presName="spacer" presStyleCnt="0"/>
      <dgm:spPr/>
    </dgm:pt>
    <dgm:pt modelId="{711E3B15-DD7C-4991-8235-B3512FE1672F}" type="pres">
      <dgm:prSet presAssocID="{1EA95809-A1E6-4650-B515-087FAD7372FB}" presName="comp" presStyleCnt="0"/>
      <dgm:spPr/>
    </dgm:pt>
    <dgm:pt modelId="{C7ED8F10-7940-41B0-B71C-AA73A83A3E0B}" type="pres">
      <dgm:prSet presAssocID="{1EA95809-A1E6-4650-B515-087FAD7372FB}" presName="box" presStyleLbl="node1" presStyleIdx="2" presStyleCnt="3"/>
      <dgm:spPr/>
      <dgm:t>
        <a:bodyPr/>
        <a:lstStyle/>
        <a:p>
          <a:endParaRPr lang="en-US"/>
        </a:p>
      </dgm:t>
    </dgm:pt>
    <dgm:pt modelId="{D25011C9-062B-4437-905E-53685494A1AA}" type="pres">
      <dgm:prSet presAssocID="{1EA95809-A1E6-4650-B515-087FAD7372FB}"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6AC03E1C-30D1-4DB0-B02F-BD161FFD1178}" type="pres">
      <dgm:prSet presAssocID="{1EA95809-A1E6-4650-B515-087FAD7372FB}" presName="text" presStyleLbl="node1" presStyleIdx="2" presStyleCnt="3">
        <dgm:presLayoutVars>
          <dgm:bulletEnabled val="1"/>
        </dgm:presLayoutVars>
      </dgm:prSet>
      <dgm:spPr/>
      <dgm:t>
        <a:bodyPr/>
        <a:lstStyle/>
        <a:p>
          <a:endParaRPr lang="en-US"/>
        </a:p>
      </dgm:t>
    </dgm:pt>
  </dgm:ptLst>
  <dgm:cxnLst>
    <dgm:cxn modelId="{CE795C9D-C3CE-4991-9F32-AD3C2E82D999}" type="presOf" srcId="{1EA95809-A1E6-4650-B515-087FAD7372FB}" destId="{C7ED8F10-7940-41B0-B71C-AA73A83A3E0B}" srcOrd="0" destOrd="0" presId="urn:microsoft.com/office/officeart/2005/8/layout/vList4"/>
    <dgm:cxn modelId="{5BA6737B-FB14-4B5F-BE0E-85A092FA8F16}" srcId="{2670EFE9-CB1F-4381-9BEC-DC1DB7D8AABF}" destId="{9CFAA794-D7AA-40D9-B48E-81C12BAB03DE}" srcOrd="0" destOrd="0" parTransId="{FFF617FC-DB2F-431A-BAB5-B869C5EB547E}" sibTransId="{40C66956-5708-4340-B8AF-8ADA51C99795}"/>
    <dgm:cxn modelId="{8A195662-292D-45EE-8E24-C6E6B33BC31E}" type="presOf" srcId="{2F265EDB-DCBE-46E6-AA39-017C1A6D7957}" destId="{3FE680DF-3612-4E82-9D04-94764B05F702}" srcOrd="0" destOrd="0" presId="urn:microsoft.com/office/officeart/2005/8/layout/vList4"/>
    <dgm:cxn modelId="{BA0642A1-DF32-4B08-826E-F401099A5447}" srcId="{2670EFE9-CB1F-4381-9BEC-DC1DB7D8AABF}" destId="{1EA95809-A1E6-4650-B515-087FAD7372FB}" srcOrd="2" destOrd="0" parTransId="{F31D9B56-2B5D-4DB7-AC0E-53D0CE380F4C}" sibTransId="{C3EBF57C-CF18-474C-8F4E-013DD8F49A1F}"/>
    <dgm:cxn modelId="{C93B36C2-0623-4570-90F9-D75A06A2B147}" type="presOf" srcId="{2F265EDB-DCBE-46E6-AA39-017C1A6D7957}" destId="{6C13EAE5-13E1-4D1A-98F9-E460A615BD29}" srcOrd="1" destOrd="0" presId="urn:microsoft.com/office/officeart/2005/8/layout/vList4"/>
    <dgm:cxn modelId="{C9917A73-3E13-4E71-BC56-1AD88C1E050A}" type="presOf" srcId="{1EA95809-A1E6-4650-B515-087FAD7372FB}" destId="{6AC03E1C-30D1-4DB0-B02F-BD161FFD1178}" srcOrd="1" destOrd="0" presId="urn:microsoft.com/office/officeart/2005/8/layout/vList4"/>
    <dgm:cxn modelId="{C3B14875-7EF7-4F12-B3AC-A61B5DB968BE}" srcId="{2670EFE9-CB1F-4381-9BEC-DC1DB7D8AABF}" destId="{2F265EDB-DCBE-46E6-AA39-017C1A6D7957}" srcOrd="1" destOrd="0" parTransId="{CEC1B085-DFC3-4578-85CD-3083DFFBCED5}" sibTransId="{64F003A9-680F-44C0-87FF-362775F84DEE}"/>
    <dgm:cxn modelId="{AB82B1FF-897E-4451-B14A-44AE2F4B936C}" type="presOf" srcId="{9CFAA794-D7AA-40D9-B48E-81C12BAB03DE}" destId="{CB6DDF3F-935C-4674-B366-D17D6CCF7ABD}" srcOrd="0" destOrd="0" presId="urn:microsoft.com/office/officeart/2005/8/layout/vList4"/>
    <dgm:cxn modelId="{31605FED-F0ED-4BAF-B8EF-274EE154E7DE}" type="presOf" srcId="{2670EFE9-CB1F-4381-9BEC-DC1DB7D8AABF}" destId="{7813EBA4-3A1B-4A2C-A460-608270DE756D}" srcOrd="0" destOrd="0" presId="urn:microsoft.com/office/officeart/2005/8/layout/vList4"/>
    <dgm:cxn modelId="{C1578FDE-A493-486D-BCE2-09B5A9BABD70}" type="presOf" srcId="{9CFAA794-D7AA-40D9-B48E-81C12BAB03DE}" destId="{3D87AAEC-6A3A-4F8C-BD70-9D156F26B40F}" srcOrd="1" destOrd="0" presId="urn:microsoft.com/office/officeart/2005/8/layout/vList4"/>
    <dgm:cxn modelId="{E302D3BF-5676-47BD-B7D6-3FB6ACC96282}" type="presParOf" srcId="{7813EBA4-3A1B-4A2C-A460-608270DE756D}" destId="{2CF27BA4-9B19-416E-BF1A-E5D72215AFCE}" srcOrd="0" destOrd="0" presId="urn:microsoft.com/office/officeart/2005/8/layout/vList4"/>
    <dgm:cxn modelId="{6FA10028-C628-4053-B59B-6B020EF674D8}" type="presParOf" srcId="{2CF27BA4-9B19-416E-BF1A-E5D72215AFCE}" destId="{CB6DDF3F-935C-4674-B366-D17D6CCF7ABD}" srcOrd="0" destOrd="0" presId="urn:microsoft.com/office/officeart/2005/8/layout/vList4"/>
    <dgm:cxn modelId="{969496BB-6E63-4389-82F6-53C06A10BB94}" type="presParOf" srcId="{2CF27BA4-9B19-416E-BF1A-E5D72215AFCE}" destId="{D6AB707E-B5AA-44E7-A8DE-F64402EA55B8}" srcOrd="1" destOrd="0" presId="urn:microsoft.com/office/officeart/2005/8/layout/vList4"/>
    <dgm:cxn modelId="{76F7677C-7846-4EE4-B19D-19D480B75AD0}" type="presParOf" srcId="{2CF27BA4-9B19-416E-BF1A-E5D72215AFCE}" destId="{3D87AAEC-6A3A-4F8C-BD70-9D156F26B40F}" srcOrd="2" destOrd="0" presId="urn:microsoft.com/office/officeart/2005/8/layout/vList4"/>
    <dgm:cxn modelId="{D6C35E86-0360-4442-B320-E71DC2CD547F}" type="presParOf" srcId="{7813EBA4-3A1B-4A2C-A460-608270DE756D}" destId="{02A99782-220A-450C-B3BA-B3E00C7E25C3}" srcOrd="1" destOrd="0" presId="urn:microsoft.com/office/officeart/2005/8/layout/vList4"/>
    <dgm:cxn modelId="{0ECF71FF-1FA2-4830-880D-8AA2CCA18972}" type="presParOf" srcId="{7813EBA4-3A1B-4A2C-A460-608270DE756D}" destId="{FCE628AE-2501-4985-BB09-E8D7C82E21A0}" srcOrd="2" destOrd="0" presId="urn:microsoft.com/office/officeart/2005/8/layout/vList4"/>
    <dgm:cxn modelId="{8A011BCB-D3F9-4933-AD8C-379B8E688948}" type="presParOf" srcId="{FCE628AE-2501-4985-BB09-E8D7C82E21A0}" destId="{3FE680DF-3612-4E82-9D04-94764B05F702}" srcOrd="0" destOrd="0" presId="urn:microsoft.com/office/officeart/2005/8/layout/vList4"/>
    <dgm:cxn modelId="{F4D3305E-165F-4E73-B094-9458DB8B460F}" type="presParOf" srcId="{FCE628AE-2501-4985-BB09-E8D7C82E21A0}" destId="{B21E789A-076A-441A-BF5F-3E4AD1EF41E8}" srcOrd="1" destOrd="0" presId="urn:microsoft.com/office/officeart/2005/8/layout/vList4"/>
    <dgm:cxn modelId="{5D3A5498-567F-41F5-A337-AD7B7737B2C7}" type="presParOf" srcId="{FCE628AE-2501-4985-BB09-E8D7C82E21A0}" destId="{6C13EAE5-13E1-4D1A-98F9-E460A615BD29}" srcOrd="2" destOrd="0" presId="urn:microsoft.com/office/officeart/2005/8/layout/vList4"/>
    <dgm:cxn modelId="{DF97B968-19FC-4F62-B51F-05BB9387605C}" type="presParOf" srcId="{7813EBA4-3A1B-4A2C-A460-608270DE756D}" destId="{B0744CAC-B2F8-4C47-8FB0-EEC302DF0AF7}" srcOrd="3" destOrd="0" presId="urn:microsoft.com/office/officeart/2005/8/layout/vList4"/>
    <dgm:cxn modelId="{3F15CB79-5DDA-403F-9220-5AA4A2197E3C}" type="presParOf" srcId="{7813EBA4-3A1B-4A2C-A460-608270DE756D}" destId="{711E3B15-DD7C-4991-8235-B3512FE1672F}" srcOrd="4" destOrd="0" presId="urn:microsoft.com/office/officeart/2005/8/layout/vList4"/>
    <dgm:cxn modelId="{CF84FC22-C8EF-413B-AD49-D2F5CF161CEF}" type="presParOf" srcId="{711E3B15-DD7C-4991-8235-B3512FE1672F}" destId="{C7ED8F10-7940-41B0-B71C-AA73A83A3E0B}" srcOrd="0" destOrd="0" presId="urn:microsoft.com/office/officeart/2005/8/layout/vList4"/>
    <dgm:cxn modelId="{F894A9F0-04FD-499A-8E05-427F3E4ECCB5}" type="presParOf" srcId="{711E3B15-DD7C-4991-8235-B3512FE1672F}" destId="{D25011C9-062B-4437-905E-53685494A1AA}" srcOrd="1" destOrd="0" presId="urn:microsoft.com/office/officeart/2005/8/layout/vList4"/>
    <dgm:cxn modelId="{0A859D2A-49F0-420C-BC7E-51BF199DB4EE}" type="presParOf" srcId="{711E3B15-DD7C-4991-8235-B3512FE1672F}" destId="{6AC03E1C-30D1-4DB0-B02F-BD161FFD1178}" srcOrd="2" destOrd="0" presId="urn:microsoft.com/office/officeart/2005/8/layout/vList4"/>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3C00C59-1486-4794-B7BF-4F6AC9D684B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1C5A5-3E1A-40D4-B3A4-7650DEEB0AF4}" type="slidenum">
              <a:rPr lang="en-NZ"/>
              <a:pPr/>
              <a:t>4</a:t>
            </a:fld>
            <a:endParaRPr lang="en-NZ"/>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992AE66-D3A4-41DA-87CB-9F9E3F2644E5}" type="slidenum">
              <a:rPr lang="en-GB" smtClean="0"/>
              <a:pPr/>
              <a:t>19</a:t>
            </a:fld>
            <a:endParaRPr lang="en-GB" smtClean="0"/>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6758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ACE1C10-139C-46B0-884B-CC87E36CBECD}" type="slidenum">
              <a:rPr lang="zh-TW" altLang="en-US" sz="1200">
                <a:latin typeface="Times New Roman" pitchFamily="18" charset="0"/>
              </a:rPr>
              <a:pPr algn="r" eaLnBrk="0" hangingPunct="0"/>
              <a:t>19</a:t>
            </a:fld>
            <a:endParaRPr lang="en-US" altLang="zh-TW"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587D740-B265-4E3F-B6C2-FA39851DC38C}" type="slidenum">
              <a:rPr lang="en-GB" smtClean="0"/>
              <a:pPr/>
              <a:t>20</a:t>
            </a:fld>
            <a:endParaRPr lang="en-GB" smtClean="0"/>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6861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BD1730F-B529-4B8E-AB3B-A79A6138A52D}" type="slidenum">
              <a:rPr lang="zh-TW" altLang="en-US" sz="1200">
                <a:latin typeface="Times New Roman" pitchFamily="18" charset="0"/>
              </a:rPr>
              <a:pPr algn="r" eaLnBrk="0" hangingPunct="0"/>
              <a:t>20</a:t>
            </a:fld>
            <a:endParaRPr lang="en-US" altLang="zh-TW"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1067EA1-E465-4214-BC0F-F8F2D58785F1}" type="slidenum">
              <a:rPr lang="en-GB" smtClean="0"/>
              <a:pPr/>
              <a:t>21</a:t>
            </a:fld>
            <a:endParaRPr lang="en-GB" smtClean="0"/>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6963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0CDAD3B2-BA6D-4735-8FBF-2786655095C4}" type="slidenum">
              <a:rPr lang="zh-TW" altLang="en-US" sz="1200">
                <a:latin typeface="Times New Roman" pitchFamily="18" charset="0"/>
              </a:rPr>
              <a:pPr algn="r" eaLnBrk="0" hangingPunct="0"/>
              <a:t>21</a:t>
            </a:fld>
            <a:endParaRPr lang="en-US" altLang="zh-TW"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1EE476E-4D8F-4908-A4A1-525A1892179B}" type="slidenum">
              <a:rPr lang="en-GB" smtClean="0"/>
              <a:pPr/>
              <a:t>22</a:t>
            </a:fld>
            <a:endParaRPr lang="en-GB" smtClean="0"/>
          </a:p>
        </p:txBody>
      </p:sp>
      <p:sp>
        <p:nvSpPr>
          <p:cNvPr id="7065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8CC929C-12F4-4728-904E-8871B515FA11}" type="slidenum">
              <a:rPr lang="zh-TW" altLang="en-US" sz="1200">
                <a:latin typeface="Times New Roman" pitchFamily="18" charset="0"/>
              </a:rPr>
              <a:pPr algn="r" eaLnBrk="0" hangingPunct="0"/>
              <a:t>22</a:t>
            </a:fld>
            <a:endParaRPr lang="en-US" altLang="zh-TW" sz="1200">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endParaRPr lang="zh-TW" altLang="en-US" sz="2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3485CDB-7F19-40E7-A565-BD4BD056EC33}" type="slidenum">
              <a:rPr lang="en-GB" smtClean="0"/>
              <a:pPr/>
              <a:t>11</a:t>
            </a:fld>
            <a:endParaRPr lang="en-GB" smtClean="0"/>
          </a:p>
        </p:txBody>
      </p:sp>
      <p:sp>
        <p:nvSpPr>
          <p:cNvPr id="47107" name="Slide Image Placeholder 1"/>
          <p:cNvSpPr>
            <a:spLocks noGrp="1" noRot="1" noChangeAspect="1" noTextEdit="1"/>
          </p:cNvSpPr>
          <p:nvPr>
            <p:ph type="sldImg"/>
          </p:nvPr>
        </p:nvSpPr>
        <p:spPr>
          <a:ln/>
        </p:spPr>
      </p:sp>
      <p:sp>
        <p:nvSpPr>
          <p:cNvPr id="47108"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4710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5CAF313-4491-471A-ABFA-B40421C0533D}" type="slidenum">
              <a:rPr lang="zh-TW" altLang="en-US" sz="1200">
                <a:latin typeface="Times New Roman" pitchFamily="18" charset="0"/>
              </a:rPr>
              <a:pPr algn="r" eaLnBrk="0" hangingPunct="0"/>
              <a:t>11</a:t>
            </a:fld>
            <a:endParaRPr lang="en-US" altLang="zh-TW"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32B47EE-51F5-418D-9F26-9F2F1703171C}" type="slidenum">
              <a:rPr lang="en-GB" smtClean="0"/>
              <a:pPr/>
              <a:t>12</a:t>
            </a:fld>
            <a:endParaRPr lang="en-GB" smtClean="0"/>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4813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CDE171D-67BF-4C74-ABF9-AD701D32E145}" type="slidenum">
              <a:rPr lang="zh-TW" altLang="en-US" sz="1200">
                <a:latin typeface="Times New Roman" pitchFamily="18" charset="0"/>
              </a:rPr>
              <a:pPr algn="r" eaLnBrk="0" hangingPunct="0"/>
              <a:t>12</a:t>
            </a:fld>
            <a:endParaRPr lang="en-US" altLang="zh-TW"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E87FA8A-2ED2-48D5-844D-8995FBF69C6C}" type="slidenum">
              <a:rPr lang="en-GB" smtClean="0"/>
              <a:pPr/>
              <a:t>13</a:t>
            </a:fld>
            <a:endParaRPr lang="en-GB" smtClean="0"/>
          </a:p>
        </p:txBody>
      </p:sp>
      <p:sp>
        <p:nvSpPr>
          <p:cNvPr id="49155"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4915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1D92483-44AC-450E-9BAD-DE2B05DDC94E}" type="slidenum">
              <a:rPr lang="zh-TW" altLang="en-US" sz="1200">
                <a:latin typeface="Times New Roman" pitchFamily="18" charset="0"/>
              </a:rPr>
              <a:pPr algn="r" eaLnBrk="0" hangingPunct="0"/>
              <a:t>13</a:t>
            </a:fld>
            <a:endParaRPr lang="en-US" altLang="zh-TW"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B55E139-26A2-4AB4-9232-87C84488C51A}" type="slidenum">
              <a:rPr lang="en-GB" smtClean="0"/>
              <a:pPr/>
              <a:t>14</a:t>
            </a:fld>
            <a:endParaRPr lang="en-GB" smtClean="0"/>
          </a:p>
        </p:txBody>
      </p:sp>
      <p:sp>
        <p:nvSpPr>
          <p:cNvPr id="62467" name="Slide Image Placeholder 1"/>
          <p:cNvSpPr>
            <a:spLocks noGrp="1" noRot="1" noChangeAspect="1" noTextEdit="1"/>
          </p:cNvSpPr>
          <p:nvPr>
            <p:ph type="sldImg"/>
          </p:nvPr>
        </p:nvSpPr>
        <p:spPr>
          <a:ln/>
        </p:spPr>
      </p:sp>
      <p:sp>
        <p:nvSpPr>
          <p:cNvPr id="62468"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6246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E17641D-1D0F-4FE9-BD9F-8EBED4E2DE82}" type="slidenum">
              <a:rPr lang="zh-TW" altLang="en-US" sz="1200">
                <a:latin typeface="Times New Roman" pitchFamily="18" charset="0"/>
              </a:rPr>
              <a:pPr algn="r" eaLnBrk="0" hangingPunct="0"/>
              <a:t>14</a:t>
            </a:fld>
            <a:endParaRPr lang="en-US" altLang="zh-TW"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D48BA29-E4C8-4D81-9CA0-A0F25D5CBD19}" type="slidenum">
              <a:rPr lang="en-GB" smtClean="0"/>
              <a:pPr/>
              <a:t>15</a:t>
            </a:fld>
            <a:endParaRPr lang="en-GB" smtClean="0"/>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6349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0947DE8-AD78-43E1-8CEC-EFAEDC75CE23}" type="slidenum">
              <a:rPr lang="zh-TW" altLang="en-US" sz="1200">
                <a:latin typeface="Times New Roman" pitchFamily="18" charset="0"/>
              </a:rPr>
              <a:pPr algn="r" eaLnBrk="0" hangingPunct="0"/>
              <a:t>15</a:t>
            </a:fld>
            <a:endParaRPr lang="en-US" altLang="zh-TW"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0506E30-49C3-452A-A4AC-3994AC513AD9}" type="slidenum">
              <a:rPr lang="en-GB" smtClean="0"/>
              <a:pPr/>
              <a:t>16</a:t>
            </a:fld>
            <a:endParaRPr lang="en-GB" smtClean="0"/>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6451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00CDDFC-4734-4AFF-866B-415B4541DA38}" type="slidenum">
              <a:rPr lang="zh-TW" altLang="en-US" sz="1200">
                <a:latin typeface="Times New Roman" pitchFamily="18" charset="0"/>
              </a:rPr>
              <a:pPr algn="r" eaLnBrk="0" hangingPunct="0"/>
              <a:t>16</a:t>
            </a:fld>
            <a:endParaRPr lang="en-US" altLang="zh-TW"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AB4061D-1D2C-450B-A29B-2369724C0EF9}" type="slidenum">
              <a:rPr lang="en-GB" smtClean="0"/>
              <a:pPr/>
              <a:t>17</a:t>
            </a:fld>
            <a:endParaRPr lang="en-GB" smtClean="0"/>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6554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9FBA23C-655C-4B13-8173-30206FD748A2}" type="slidenum">
              <a:rPr lang="zh-TW" altLang="en-US" sz="1200">
                <a:latin typeface="Times New Roman" pitchFamily="18" charset="0"/>
              </a:rPr>
              <a:pPr algn="r" eaLnBrk="0" hangingPunct="0"/>
              <a:t>17</a:t>
            </a:fld>
            <a:endParaRPr lang="en-US" altLang="zh-TW"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0681049-D1C3-41D2-A6AC-168A2AFB0C16}" type="slidenum">
              <a:rPr lang="en-GB" smtClean="0"/>
              <a:pPr/>
              <a:t>18</a:t>
            </a:fld>
            <a:endParaRPr lang="en-GB" smtClean="0"/>
          </a:p>
        </p:txBody>
      </p:sp>
      <p:sp>
        <p:nvSpPr>
          <p:cNvPr id="66563" name="Slide Image Placeholder 1"/>
          <p:cNvSpPr>
            <a:spLocks noGrp="1" noRot="1" noChangeAspect="1" noTextEdit="1"/>
          </p:cNvSpPr>
          <p:nvPr>
            <p:ph type="sldImg"/>
          </p:nvPr>
        </p:nvSpPr>
        <p:spPr>
          <a:ln/>
        </p:spPr>
      </p:sp>
      <p:sp>
        <p:nvSpPr>
          <p:cNvPr id="66564" name="Notes Placeholder 2"/>
          <p:cNvSpPr>
            <a:spLocks noGrp="1"/>
          </p:cNvSpPr>
          <p:nvPr>
            <p:ph type="body" idx="1"/>
          </p:nvPr>
        </p:nvSpPr>
        <p:spPr>
          <a:xfrm>
            <a:off x="914400" y="4343400"/>
            <a:ext cx="5029200" cy="4114800"/>
          </a:xfrm>
          <a:noFill/>
          <a:ln/>
        </p:spPr>
        <p:txBody>
          <a:bodyPr/>
          <a:lstStyle/>
          <a:p>
            <a:pPr eaLnBrk="1" hangingPunct="1"/>
            <a:endParaRPr lang="en-IN" smtClean="0"/>
          </a:p>
        </p:txBody>
      </p:sp>
      <p:sp>
        <p:nvSpPr>
          <p:cNvPr id="6656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96C55A9-D9A6-4AC5-B74E-5AEDD9BC88D8}" type="slidenum">
              <a:rPr lang="zh-TW" altLang="en-US" sz="1200">
                <a:latin typeface="Times New Roman" pitchFamily="18" charset="0"/>
              </a:rPr>
              <a:pPr algn="r" eaLnBrk="0" hangingPunct="0"/>
              <a:t>18</a:t>
            </a:fld>
            <a:endParaRPr lang="en-US" altLang="zh-TW"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ubramanyam10e09jm_nm3"/>
          <p:cNvPicPr>
            <a:picLocks noChangeAspect="1" noChangeArrowheads="1"/>
          </p:cNvPicPr>
          <p:nvPr userDrawn="1"/>
        </p:nvPicPr>
        <p:blipFill>
          <a:blip r:embed="rId2"/>
          <a:srcRect/>
          <a:stretch>
            <a:fillRect/>
          </a:stretch>
        </p:blipFill>
        <p:spPr bwMode="auto">
          <a:xfrm>
            <a:off x="0" y="0"/>
            <a:ext cx="4953000" cy="6216650"/>
          </a:xfrm>
          <a:prstGeom prst="rect">
            <a:avLst/>
          </a:prstGeom>
          <a:noFill/>
          <a:ln w="9525">
            <a:noFill/>
            <a:miter lim="800000"/>
            <a:headEnd/>
            <a:tailEnd/>
          </a:ln>
        </p:spPr>
      </p:pic>
      <p:sp>
        <p:nvSpPr>
          <p:cNvPr id="5" name="Text Box 9"/>
          <p:cNvSpPr txBox="1">
            <a:spLocks noChangeArrowheads="1"/>
          </p:cNvSpPr>
          <p:nvPr userDrawn="1"/>
        </p:nvSpPr>
        <p:spPr bwMode="auto">
          <a:xfrm>
            <a:off x="93663" y="6565900"/>
            <a:ext cx="1204912" cy="228600"/>
          </a:xfrm>
          <a:prstGeom prst="rect">
            <a:avLst/>
          </a:prstGeom>
          <a:noFill/>
          <a:ln w="9525">
            <a:noFill/>
            <a:miter lim="800000"/>
            <a:headEnd/>
            <a:tailEnd/>
          </a:ln>
          <a:effectLst/>
        </p:spPr>
        <p:txBody>
          <a:bodyPr wrap="none">
            <a:spAutoFit/>
          </a:bodyPr>
          <a:lstStyle/>
          <a:p>
            <a:pPr algn="ctr" eaLnBrk="0" hangingPunct="0">
              <a:defRPr/>
            </a:pPr>
            <a:r>
              <a:rPr lang="en-US" sz="900" b="1" i="1">
                <a:latin typeface="Book Antiqua" pitchFamily="18" charset="0"/>
              </a:rPr>
              <a:t>McGraw-Hill/Irwin</a:t>
            </a:r>
          </a:p>
        </p:txBody>
      </p:sp>
      <p:sp>
        <p:nvSpPr>
          <p:cNvPr id="6" name="Rectangle 5"/>
          <p:cNvSpPr>
            <a:spLocks noChangeArrowheads="1"/>
          </p:cNvSpPr>
          <p:nvPr userDrawn="1"/>
        </p:nvSpPr>
        <p:spPr bwMode="auto">
          <a:xfrm>
            <a:off x="5148263" y="6542088"/>
            <a:ext cx="3995737" cy="228600"/>
          </a:xfrm>
          <a:prstGeom prst="rect">
            <a:avLst/>
          </a:prstGeom>
          <a:noFill/>
          <a:ln w="9525">
            <a:noFill/>
            <a:miter lim="800000"/>
            <a:headEnd/>
            <a:tailEnd/>
          </a:ln>
          <a:effectLst/>
        </p:spPr>
        <p:txBody>
          <a:bodyPr wrap="none">
            <a:spAutoFit/>
          </a:bodyPr>
          <a:lstStyle/>
          <a:p>
            <a:pPr algn="r" eaLnBrk="0" hangingPunct="0">
              <a:defRPr/>
            </a:pPr>
            <a:r>
              <a:rPr lang="en-US" sz="900" b="1" i="1">
                <a:latin typeface="Book Antiqua" pitchFamily="18" charset="0"/>
                <a:cs typeface="Times New Roman" pitchFamily="18" charset="0"/>
              </a:rPr>
              <a:t>Copyright </a:t>
            </a:r>
            <a:r>
              <a:rPr lang="en-US" sz="900" b="1" i="1">
                <a:latin typeface="Book Antiqua"/>
                <a:cs typeface="Times New Roman" pitchFamily="18" charset="0"/>
                <a:sym typeface="Symbol" pitchFamily="18" charset="2"/>
              </a:rPr>
              <a:t>©</a:t>
            </a:r>
            <a:r>
              <a:rPr lang="en-US" sz="900" b="1" i="1">
                <a:latin typeface="Book Antiqua" pitchFamily="18" charset="0"/>
                <a:cs typeface="Times New Roman" pitchFamily="18" charset="0"/>
              </a:rPr>
              <a:t> 2009 by The McGraw-Hill Companies, Inc. All rights reserved.</a:t>
            </a:r>
          </a:p>
        </p:txBody>
      </p:sp>
      <p:sp>
        <p:nvSpPr>
          <p:cNvPr id="4098" name="Rectangle 2"/>
          <p:cNvSpPr>
            <a:spLocks noGrp="1" noChangeArrowheads="1"/>
          </p:cNvSpPr>
          <p:nvPr>
            <p:ph type="ctrTitle"/>
          </p:nvPr>
        </p:nvSpPr>
        <p:spPr>
          <a:xfrm>
            <a:off x="4953000" y="1981200"/>
            <a:ext cx="3505200" cy="1752600"/>
          </a:xfrm>
        </p:spPr>
        <p:txBody>
          <a:bodyPr/>
          <a:lstStyle>
            <a:lvl1pPr>
              <a:defRPr/>
            </a:lvl1pPr>
          </a:lstStyle>
          <a:p>
            <a:endParaRPr lang="en-GB"/>
          </a:p>
        </p:txBody>
      </p:sp>
      <p:sp>
        <p:nvSpPr>
          <p:cNvPr id="4099" name="Rectangle 3"/>
          <p:cNvSpPr>
            <a:spLocks noGrp="1" noChangeArrowheads="1"/>
          </p:cNvSpPr>
          <p:nvPr>
            <p:ph type="subTitle" idx="1"/>
          </p:nvPr>
        </p:nvSpPr>
        <p:spPr>
          <a:xfrm>
            <a:off x="4953000" y="3886200"/>
            <a:ext cx="3657600" cy="1752600"/>
          </a:xfrm>
        </p:spPr>
        <p:txBody>
          <a:bodyPr/>
          <a:lstStyle>
            <a:lvl1pPr marL="0" indent="0" algn="r">
              <a:buFontTx/>
              <a:buNone/>
              <a:defRPr sz="2400"/>
            </a:lvl1pPr>
          </a:lstStyle>
          <a:p>
            <a:endParaRPr lang="en-GB"/>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3810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5720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152400" y="6248400"/>
            <a:ext cx="2133600" cy="476250"/>
          </a:xfrm>
        </p:spPr>
        <p:txBody>
          <a:bodyPr/>
          <a:lstStyle>
            <a:lvl1pPr>
              <a:defRPr/>
            </a:lvl1pPr>
          </a:lstStyle>
          <a:p>
            <a:endParaRPr lang="en-NZ"/>
          </a:p>
        </p:txBody>
      </p:sp>
      <p:sp>
        <p:nvSpPr>
          <p:cNvPr id="6" name="Footer Placeholder 5"/>
          <p:cNvSpPr>
            <a:spLocks noGrp="1"/>
          </p:cNvSpPr>
          <p:nvPr>
            <p:ph type="ftr" sz="quarter" idx="11"/>
          </p:nvPr>
        </p:nvSpPr>
        <p:spPr>
          <a:xfrm>
            <a:off x="7696200" y="6553200"/>
            <a:ext cx="1295400" cy="152400"/>
          </a:xfrm>
        </p:spPr>
        <p:txBody>
          <a:bodyPr/>
          <a:lstStyle>
            <a:lvl1pPr>
              <a:defRPr/>
            </a:lvl1pPr>
          </a:lstStyle>
          <a:p>
            <a:r>
              <a:rPr lang="en-NZ"/>
              <a:t>© Mary Low</a:t>
            </a:r>
          </a:p>
        </p:txBody>
      </p:sp>
      <p:sp>
        <p:nvSpPr>
          <p:cNvPr id="7" name="Slide Number Placeholder 6"/>
          <p:cNvSpPr>
            <a:spLocks noGrp="1"/>
          </p:cNvSpPr>
          <p:nvPr>
            <p:ph type="sldNum" sz="quarter" idx="12"/>
          </p:nvPr>
        </p:nvSpPr>
        <p:spPr>
          <a:xfrm>
            <a:off x="3276600" y="6248400"/>
            <a:ext cx="2133600" cy="476250"/>
          </a:xfrm>
          <a:prstGeom prst="rect">
            <a:avLst/>
          </a:prstGeom>
        </p:spPr>
        <p:txBody>
          <a:bodyPr/>
          <a:lstStyle>
            <a:lvl1pPr>
              <a:defRPr/>
            </a:lvl1pPr>
          </a:lstStyle>
          <a:p>
            <a:fld id="{7B235E74-FD0F-4740-94F3-2B1EBDE0E664}" type="slidenum">
              <a:rPr lang="en-NZ"/>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228600"/>
            <a:ext cx="8001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r>
              <a:rPr lang="en-US" smtClean="0"/>
              <a:t>Third level</a:t>
            </a:r>
          </a:p>
          <a:p>
            <a:pPr lvl="1"/>
            <a:r>
              <a:rPr lang="en-US" smtClean="0"/>
              <a:t>Fourth level</a:t>
            </a:r>
          </a:p>
          <a:p>
            <a:pPr lvl="2"/>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3" name="AutoShape 9"/>
          <p:cNvSpPr>
            <a:spLocks noChangeArrowheads="1"/>
          </p:cNvSpPr>
          <p:nvPr userDrawn="1"/>
        </p:nvSpPr>
        <p:spPr bwMode="auto">
          <a:xfrm>
            <a:off x="152400" y="1371600"/>
            <a:ext cx="6553200" cy="228600"/>
          </a:xfrm>
          <a:prstGeom prst="roundRect">
            <a:avLst>
              <a:gd name="adj" fmla="val 16667"/>
            </a:avLst>
          </a:prstGeom>
          <a:solidFill>
            <a:srgbClr val="80AAD0">
              <a:alpha val="44000"/>
            </a:srgbClr>
          </a:solidFill>
          <a:ln w="9525">
            <a:noFill/>
            <a:round/>
            <a:headEnd/>
            <a:tailEnd/>
          </a:ln>
          <a:effectLst/>
        </p:spPr>
        <p:txBody>
          <a:bodyPr wrap="none" anchor="ctr"/>
          <a:lstStyle/>
          <a:p>
            <a:pPr>
              <a:defRPr/>
            </a:pPr>
            <a:endParaRPr lang="en-US"/>
          </a:p>
        </p:txBody>
      </p:sp>
      <p:sp>
        <p:nvSpPr>
          <p:cNvPr id="1034" name="Rectangle 10"/>
          <p:cNvSpPr>
            <a:spLocks noChangeArrowheads="1"/>
          </p:cNvSpPr>
          <p:nvPr userDrawn="1"/>
        </p:nvSpPr>
        <p:spPr bwMode="auto">
          <a:xfrm>
            <a:off x="0" y="0"/>
            <a:ext cx="3352800" cy="457200"/>
          </a:xfrm>
          <a:prstGeom prst="rect">
            <a:avLst/>
          </a:prstGeom>
          <a:solidFill>
            <a:srgbClr val="80AAD0"/>
          </a:solidFill>
          <a:ln w="9525">
            <a:noFill/>
            <a:miter lim="800000"/>
            <a:headEnd/>
            <a:tailEnd/>
          </a:ln>
          <a:effectLst/>
        </p:spPr>
        <p:txBody>
          <a:bodyPr wrap="none" anchor="ctr"/>
          <a:lstStyle/>
          <a:p>
            <a:pPr>
              <a:defRPr/>
            </a:pPr>
            <a:endParaRPr lang="en-US"/>
          </a:p>
        </p:txBody>
      </p:sp>
      <p:sp>
        <p:nvSpPr>
          <p:cNvPr id="1035" name="AutoShape 11"/>
          <p:cNvSpPr>
            <a:spLocks noChangeArrowheads="1"/>
          </p:cNvSpPr>
          <p:nvPr userDrawn="1"/>
        </p:nvSpPr>
        <p:spPr bwMode="auto">
          <a:xfrm>
            <a:off x="0" y="0"/>
            <a:ext cx="457200" cy="6858000"/>
          </a:xfrm>
          <a:prstGeom prst="roundRect">
            <a:avLst>
              <a:gd name="adj" fmla="val 16667"/>
            </a:avLst>
          </a:prstGeom>
          <a:solidFill>
            <a:srgbClr val="80AAD0"/>
          </a:solidFill>
          <a:ln w="9525">
            <a:noFill/>
            <a:round/>
            <a:headEnd/>
            <a:tailEnd/>
          </a:ln>
          <a:effectLst/>
        </p:spPr>
        <p:txBody>
          <a:bodyPr wrap="none" anchor="ctr"/>
          <a:lstStyle/>
          <a:p>
            <a:pPr>
              <a:defRPr/>
            </a:pPr>
            <a:endParaRPr lang="en-US"/>
          </a:p>
        </p:txBody>
      </p:sp>
      <p:sp>
        <p:nvSpPr>
          <p:cNvPr id="6154" name="Text Box 10"/>
          <p:cNvSpPr txBox="1">
            <a:spLocks noChangeArrowheads="1"/>
          </p:cNvSpPr>
          <p:nvPr userDrawn="1"/>
        </p:nvSpPr>
        <p:spPr bwMode="auto">
          <a:xfrm>
            <a:off x="8521700" y="0"/>
            <a:ext cx="622300" cy="244475"/>
          </a:xfrm>
          <a:prstGeom prst="rect">
            <a:avLst/>
          </a:prstGeom>
          <a:noFill/>
          <a:ln w="9525">
            <a:noFill/>
            <a:miter lim="800000"/>
            <a:headEnd/>
            <a:tailEnd/>
          </a:ln>
          <a:effectLst/>
        </p:spPr>
        <p:txBody>
          <a:bodyPr>
            <a:spAutoFit/>
          </a:bodyPr>
          <a:lstStyle/>
          <a:p>
            <a:pPr algn="r">
              <a:defRPr/>
            </a:pPr>
            <a:r>
              <a:rPr lang="en-US" sz="1000"/>
              <a:t>1-</a:t>
            </a:r>
            <a:fld id="{248BDC83-F9BA-4267-B70C-47A34C04570E}" type="slidenum">
              <a:rPr lang="en-US" sz="1000"/>
              <a:pPr algn="r">
                <a:defRPr/>
              </a:pPr>
              <a:t>‹#›</a:t>
            </a:fld>
            <a:endParaRPr lang="en-US" sz="3800">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4" r:id="rId12"/>
  </p:sldLayoutIdLst>
  <p:transition>
    <p:zoom dir="in"/>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Arial" pitchFamily="34" charset="0"/>
        </a:defRPr>
      </a:lvl2pPr>
      <a:lvl3pPr algn="ctr" rtl="0" eaLnBrk="0" fontAlgn="base" hangingPunct="0">
        <a:spcBef>
          <a:spcPct val="0"/>
        </a:spcBef>
        <a:spcAft>
          <a:spcPct val="0"/>
        </a:spcAft>
        <a:defRPr sz="4400">
          <a:solidFill>
            <a:schemeClr val="tx1"/>
          </a:solidFill>
          <a:latin typeface="Arial" pitchFamily="34" charset="0"/>
          <a:cs typeface="Arial" pitchFamily="34" charset="0"/>
        </a:defRPr>
      </a:lvl3pPr>
      <a:lvl4pPr algn="ctr" rtl="0" eaLnBrk="0" fontAlgn="base" hangingPunct="0">
        <a:spcBef>
          <a:spcPct val="0"/>
        </a:spcBef>
        <a:spcAft>
          <a:spcPct val="0"/>
        </a:spcAft>
        <a:defRPr sz="4400">
          <a:solidFill>
            <a:schemeClr val="tx1"/>
          </a:solidFill>
          <a:latin typeface="Arial" pitchFamily="34" charset="0"/>
          <a:cs typeface="Arial" pitchFamily="34" charset="0"/>
        </a:defRPr>
      </a:lvl4pPr>
      <a:lvl5pPr algn="ctr"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0" fontAlgn="base">
        <a:spcBef>
          <a:spcPct val="0"/>
        </a:spcBef>
        <a:spcAft>
          <a:spcPct val="0"/>
        </a:spcAft>
        <a:defRPr sz="4400">
          <a:solidFill>
            <a:schemeClr val="tx1"/>
          </a:solidFill>
          <a:latin typeface="Arial" pitchFamily="34" charset="0"/>
          <a:cs typeface="Arial" pitchFamily="34" charset="0"/>
        </a:defRPr>
      </a:lvl6pPr>
      <a:lvl7pPr marL="914400" algn="ctr" rtl="0" fontAlgn="base">
        <a:spcBef>
          <a:spcPct val="0"/>
        </a:spcBef>
        <a:spcAft>
          <a:spcPct val="0"/>
        </a:spcAft>
        <a:defRPr sz="4400">
          <a:solidFill>
            <a:schemeClr val="tx1"/>
          </a:solidFill>
          <a:latin typeface="Arial" pitchFamily="34" charset="0"/>
          <a:cs typeface="Arial" pitchFamily="34" charset="0"/>
        </a:defRPr>
      </a:lvl7pPr>
      <a:lvl8pPr marL="1371600" algn="ctr" rtl="0" fontAlgn="base">
        <a:spcBef>
          <a:spcPct val="0"/>
        </a:spcBef>
        <a:spcAft>
          <a:spcPct val="0"/>
        </a:spcAft>
        <a:defRPr sz="4400">
          <a:solidFill>
            <a:schemeClr val="tx1"/>
          </a:solidFill>
          <a:latin typeface="Arial" pitchFamily="34" charset="0"/>
          <a:cs typeface="Arial" pitchFamily="34" charset="0"/>
        </a:defRPr>
      </a:lvl8pPr>
      <a:lvl9pPr marL="1828800" algn="ctr"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990600" y="1981200"/>
            <a:ext cx="7391400" cy="1371600"/>
          </a:xfrm>
          <a:prstGeom prst="rect">
            <a:avLst/>
          </a:prstGeom>
          <a:noFill/>
          <a:ln w="9525">
            <a:noFill/>
            <a:miter lim="800000"/>
            <a:headEnd/>
            <a:tailEnd/>
          </a:ln>
        </p:spPr>
        <p:txBody>
          <a:bodyPr anchor="b"/>
          <a:lstStyle/>
          <a:p>
            <a:pPr algn="ctr"/>
            <a:r>
              <a:rPr lang="en-US" altLang="zh-TW" sz="4400" b="1" dirty="0">
                <a:solidFill>
                  <a:srgbClr val="3A619A"/>
                </a:solidFill>
                <a:ea typeface="新細明體" pitchFamily="18" charset="-120"/>
              </a:rPr>
              <a:t>Overview of Financial </a:t>
            </a:r>
            <a:br>
              <a:rPr lang="en-US" altLang="zh-TW" sz="4400" b="1" dirty="0">
                <a:solidFill>
                  <a:srgbClr val="3A619A"/>
                </a:solidFill>
                <a:ea typeface="新細明體" pitchFamily="18" charset="-120"/>
              </a:rPr>
            </a:br>
            <a:r>
              <a:rPr lang="en-US" altLang="zh-TW" sz="4400" b="1" dirty="0">
                <a:solidFill>
                  <a:srgbClr val="3A619A"/>
                </a:solidFill>
                <a:ea typeface="新細明體" pitchFamily="18" charset="-120"/>
              </a:rPr>
              <a:t>Statement Analysis</a:t>
            </a: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7350" y="3587750"/>
            <a:ext cx="8140700" cy="977900"/>
          </a:xfrm>
          <a:prstGeom prst="rect">
            <a:avLst/>
          </a:prstGeom>
          <a:solidFill>
            <a:schemeClr val="accent1"/>
          </a:solidFill>
          <a:ln w="12700">
            <a:solidFill>
              <a:srgbClr val="000000"/>
            </a:solidFill>
            <a:miter lim="800000"/>
            <a:headEnd/>
            <a:tailEnd/>
          </a:ln>
          <a:effectLst/>
        </p:spPr>
        <p:txBody>
          <a:bodyPr wrap="none" anchor="ctr"/>
          <a:lstStyle/>
          <a:p>
            <a:endParaRPr lang="id-ID"/>
          </a:p>
        </p:txBody>
      </p:sp>
      <p:sp>
        <p:nvSpPr>
          <p:cNvPr id="63491" name="Rectangle 3"/>
          <p:cNvSpPr>
            <a:spLocks noChangeArrowheads="1"/>
          </p:cNvSpPr>
          <p:nvPr/>
        </p:nvSpPr>
        <p:spPr bwMode="auto">
          <a:xfrm>
            <a:off x="539750" y="1987550"/>
            <a:ext cx="3492500" cy="520700"/>
          </a:xfrm>
          <a:prstGeom prst="rect">
            <a:avLst/>
          </a:prstGeom>
          <a:solidFill>
            <a:schemeClr val="accent1"/>
          </a:solidFill>
          <a:ln w="12700">
            <a:solidFill>
              <a:srgbClr val="000000"/>
            </a:solidFill>
            <a:miter lim="800000"/>
            <a:headEnd/>
            <a:tailEnd/>
          </a:ln>
          <a:effectLst/>
        </p:spPr>
        <p:txBody>
          <a:bodyPr wrap="none" anchor="ctr"/>
          <a:lstStyle/>
          <a:p>
            <a:endParaRPr lang="id-ID"/>
          </a:p>
        </p:txBody>
      </p:sp>
      <p:sp>
        <p:nvSpPr>
          <p:cNvPr id="63492" name="Line 4"/>
          <p:cNvSpPr>
            <a:spLocks noChangeShapeType="1"/>
          </p:cNvSpPr>
          <p:nvPr/>
        </p:nvSpPr>
        <p:spPr bwMode="auto">
          <a:xfrm>
            <a:off x="1905000" y="1676400"/>
            <a:ext cx="5867400" cy="0"/>
          </a:xfrm>
          <a:prstGeom prst="line">
            <a:avLst/>
          </a:prstGeom>
          <a:noFill/>
          <a:ln w="76200">
            <a:solidFill>
              <a:schemeClr val="bg2"/>
            </a:solidFill>
            <a:round/>
            <a:headEnd/>
            <a:tailEnd/>
          </a:ln>
          <a:effectLst/>
        </p:spPr>
        <p:txBody>
          <a:bodyPr/>
          <a:lstStyle/>
          <a:p>
            <a:endParaRPr lang="id-ID"/>
          </a:p>
        </p:txBody>
      </p:sp>
      <p:sp>
        <p:nvSpPr>
          <p:cNvPr id="63493" name="Rectangle 5"/>
          <p:cNvSpPr>
            <a:spLocks noGrp="1" noChangeArrowheads="1"/>
          </p:cNvSpPr>
          <p:nvPr>
            <p:ph type="title"/>
          </p:nvPr>
        </p:nvSpPr>
        <p:spPr>
          <a:xfrm>
            <a:off x="1676400" y="228600"/>
            <a:ext cx="7391400" cy="1524000"/>
          </a:xfrm>
          <a:noFill/>
          <a:ln/>
          <a:effectLst>
            <a:outerShdw dist="71842" dir="2700000" algn="ctr" rotWithShape="0">
              <a:schemeClr val="bg2"/>
            </a:outerShdw>
          </a:effectLst>
        </p:spPr>
        <p:txBody>
          <a:bodyPr/>
          <a:lstStyle/>
          <a:p>
            <a:r>
              <a:rPr lang="en-US" b="1"/>
              <a:t>Return on Equity and </a:t>
            </a:r>
            <a:br>
              <a:rPr lang="en-US" b="1"/>
            </a:br>
            <a:r>
              <a:rPr lang="en-US" b="1"/>
              <a:t>the Du Pont Approach</a:t>
            </a:r>
          </a:p>
        </p:txBody>
      </p:sp>
      <p:sp>
        <p:nvSpPr>
          <p:cNvPr id="63494" name="Rectangle 6"/>
          <p:cNvSpPr>
            <a:spLocks noGrp="1" noChangeArrowheads="1"/>
          </p:cNvSpPr>
          <p:nvPr>
            <p:ph type="body" sz="half" idx="1"/>
          </p:nvPr>
        </p:nvSpPr>
        <p:spPr>
          <a:xfrm>
            <a:off x="304800" y="4800600"/>
            <a:ext cx="8686800" cy="1676400"/>
          </a:xfrm>
          <a:noFill/>
          <a:ln/>
          <a:effectLst>
            <a:outerShdw algn="ctr" rotWithShape="0">
              <a:schemeClr val="bg2"/>
            </a:outerShdw>
          </a:effectLst>
        </p:spPr>
        <p:txBody>
          <a:bodyPr/>
          <a:lstStyle/>
          <a:p>
            <a:pPr marL="0" indent="0">
              <a:buFont typeface="Monotype Sorts" pitchFamily="2" charset="2"/>
              <a:buNone/>
            </a:pPr>
            <a:r>
              <a:rPr lang="en-US" sz="3600">
                <a:solidFill>
                  <a:schemeClr val="hlink"/>
                </a:solidFill>
                <a:effectLst>
                  <a:outerShdw blurRad="38100" dist="38100" dir="2700000" algn="tl">
                    <a:srgbClr val="C0C0C0"/>
                  </a:outerShdw>
                </a:effectLst>
              </a:rPr>
              <a:t>ROE</a:t>
            </a:r>
            <a:r>
              <a:rPr lang="en-US" sz="3600" baseline="-25000"/>
              <a:t>2007 </a:t>
            </a:r>
            <a:r>
              <a:rPr lang="en-US" sz="3600"/>
              <a:t>     = </a:t>
            </a:r>
            <a:r>
              <a:rPr lang="en-US" sz="3600">
                <a:solidFill>
                  <a:srgbClr val="014A01"/>
                </a:solidFill>
              </a:rPr>
              <a:t>.041</a:t>
            </a:r>
            <a:r>
              <a:rPr lang="en-US" sz="3600"/>
              <a:t> x </a:t>
            </a:r>
            <a:r>
              <a:rPr lang="en-US" sz="3600">
                <a:solidFill>
                  <a:schemeClr val="tx2"/>
                </a:solidFill>
              </a:rPr>
              <a:t>1.02</a:t>
            </a:r>
            <a:r>
              <a:rPr lang="en-US" sz="3600"/>
              <a:t> x </a:t>
            </a:r>
            <a:r>
              <a:rPr lang="en-US" sz="3600">
                <a:solidFill>
                  <a:srgbClr val="380069"/>
                </a:solidFill>
              </a:rPr>
              <a:t>1.90</a:t>
            </a:r>
            <a:r>
              <a:rPr lang="en-US" sz="3600"/>
              <a:t> =</a:t>
            </a:r>
            <a:r>
              <a:rPr lang="en-US" sz="3600">
                <a:solidFill>
                  <a:schemeClr val="hlink"/>
                </a:solidFill>
              </a:rPr>
              <a:t> </a:t>
            </a:r>
            <a:r>
              <a:rPr lang="en-US" sz="3600">
                <a:solidFill>
                  <a:schemeClr val="hlink"/>
                </a:solidFill>
                <a:effectLst>
                  <a:outerShdw blurRad="38100" dist="38100" dir="2700000" algn="tl">
                    <a:srgbClr val="C0C0C0"/>
                  </a:outerShdw>
                </a:effectLst>
              </a:rPr>
              <a:t>.080</a:t>
            </a:r>
            <a:endParaRPr lang="en-US" sz="3600">
              <a:solidFill>
                <a:srgbClr val="A75151"/>
              </a:solidFill>
              <a:effectLst>
                <a:outerShdw blurRad="38100" dist="38100" dir="2700000" algn="tl">
                  <a:srgbClr val="C0C0C0"/>
                </a:outerShdw>
              </a:effectLst>
            </a:endParaRPr>
          </a:p>
          <a:p>
            <a:pPr marL="0" indent="0">
              <a:buFont typeface="Monotype Sorts" pitchFamily="2" charset="2"/>
              <a:buNone/>
            </a:pPr>
            <a:r>
              <a:rPr lang="en-US" sz="3600">
                <a:solidFill>
                  <a:schemeClr val="hlink"/>
                </a:solidFill>
                <a:effectLst>
                  <a:outerShdw blurRad="38100" dist="38100" dir="2700000" algn="tl">
                    <a:srgbClr val="C0C0C0"/>
                  </a:outerShdw>
                </a:effectLst>
              </a:rPr>
              <a:t>ROE</a:t>
            </a:r>
            <a:r>
              <a:rPr lang="en-US" sz="3600" baseline="-25000"/>
              <a:t>Industry </a:t>
            </a:r>
            <a:r>
              <a:rPr lang="en-US" sz="3600"/>
              <a:t> = </a:t>
            </a:r>
            <a:r>
              <a:rPr lang="en-US" sz="3600">
                <a:solidFill>
                  <a:srgbClr val="014A01"/>
                </a:solidFill>
              </a:rPr>
              <a:t>.082</a:t>
            </a:r>
            <a:r>
              <a:rPr lang="en-US" sz="3600"/>
              <a:t> x </a:t>
            </a:r>
            <a:r>
              <a:rPr lang="en-US" sz="3600">
                <a:solidFill>
                  <a:schemeClr val="tx2"/>
                </a:solidFill>
              </a:rPr>
              <a:t>1.17</a:t>
            </a:r>
            <a:r>
              <a:rPr lang="en-US" sz="3600"/>
              <a:t> x </a:t>
            </a:r>
            <a:r>
              <a:rPr lang="en-US" sz="3600">
                <a:solidFill>
                  <a:srgbClr val="380069"/>
                </a:solidFill>
              </a:rPr>
              <a:t>1.88</a:t>
            </a:r>
            <a:r>
              <a:rPr lang="en-US" sz="3600"/>
              <a:t> = </a:t>
            </a:r>
            <a:r>
              <a:rPr lang="en-US" sz="3600">
                <a:solidFill>
                  <a:schemeClr val="hlink"/>
                </a:solidFill>
              </a:rPr>
              <a:t>.</a:t>
            </a:r>
            <a:r>
              <a:rPr lang="en-US" sz="3600">
                <a:solidFill>
                  <a:schemeClr val="hlink"/>
                </a:solidFill>
                <a:effectLst>
                  <a:outerShdw blurRad="38100" dist="38100" dir="2700000" algn="tl">
                    <a:srgbClr val="C0C0C0"/>
                  </a:outerShdw>
                </a:effectLst>
              </a:rPr>
              <a:t>179</a:t>
            </a:r>
          </a:p>
        </p:txBody>
      </p:sp>
      <p:sp>
        <p:nvSpPr>
          <p:cNvPr id="63495" name="Line 7"/>
          <p:cNvSpPr>
            <a:spLocks noChangeShapeType="1"/>
          </p:cNvSpPr>
          <p:nvPr/>
        </p:nvSpPr>
        <p:spPr bwMode="auto">
          <a:xfrm>
            <a:off x="1828800" y="1600200"/>
            <a:ext cx="5867400" cy="0"/>
          </a:xfrm>
          <a:prstGeom prst="line">
            <a:avLst/>
          </a:prstGeom>
          <a:noFill/>
          <a:ln w="76200">
            <a:solidFill>
              <a:schemeClr val="tx2"/>
            </a:solidFill>
            <a:round/>
            <a:headEnd/>
            <a:tailEnd/>
          </a:ln>
          <a:effectLst/>
        </p:spPr>
        <p:txBody>
          <a:bodyPr/>
          <a:lstStyle/>
          <a:p>
            <a:endParaRPr lang="id-ID"/>
          </a:p>
        </p:txBody>
      </p:sp>
      <p:sp>
        <p:nvSpPr>
          <p:cNvPr id="63496" name="Rectangle 8"/>
          <p:cNvSpPr>
            <a:spLocks noChangeArrowheads="1"/>
          </p:cNvSpPr>
          <p:nvPr/>
        </p:nvSpPr>
        <p:spPr bwMode="auto">
          <a:xfrm>
            <a:off x="534988" y="1952625"/>
            <a:ext cx="8531225" cy="1550988"/>
          </a:xfrm>
          <a:prstGeom prst="rect">
            <a:avLst/>
          </a:prstGeom>
          <a:noFill/>
          <a:ln w="12700">
            <a:noFill/>
            <a:miter lim="800000"/>
            <a:headEnd/>
            <a:tailEnd/>
          </a:ln>
          <a:effectLst/>
        </p:spPr>
        <p:txBody>
          <a:bodyPr lIns="90488" tIns="44450" rIns="90488" bIns="44450">
            <a:spAutoFit/>
          </a:bodyPr>
          <a:lstStyle/>
          <a:p>
            <a:pPr eaLnBrk="0" hangingPunct="0"/>
            <a:r>
              <a:rPr lang="en-US" sz="3200">
                <a:solidFill>
                  <a:schemeClr val="hlink"/>
                </a:solidFill>
                <a:effectLst>
                  <a:outerShdw blurRad="38100" dist="38100" dir="2700000" algn="tl">
                    <a:srgbClr val="C0C0C0"/>
                  </a:outerShdw>
                </a:effectLst>
              </a:rPr>
              <a:t>Return On Equity  </a:t>
            </a:r>
            <a:r>
              <a:rPr lang="en-US" sz="3200"/>
              <a:t>= </a:t>
            </a:r>
            <a:r>
              <a:rPr lang="en-US" sz="3200">
                <a:solidFill>
                  <a:srgbClr val="42B200"/>
                </a:solidFill>
              </a:rPr>
              <a:t>Net profit margin </a:t>
            </a:r>
            <a:r>
              <a:rPr lang="en-US" sz="3200"/>
              <a:t>X</a:t>
            </a:r>
          </a:p>
          <a:p>
            <a:pPr eaLnBrk="0" hangingPunct="0"/>
            <a:r>
              <a:rPr lang="en-US" sz="3200"/>
              <a:t>	   			  </a:t>
            </a:r>
            <a:r>
              <a:rPr lang="en-US" sz="3200">
                <a:solidFill>
                  <a:schemeClr val="tx2"/>
                </a:solidFill>
              </a:rPr>
              <a:t>Total asset turnover</a:t>
            </a:r>
            <a:r>
              <a:rPr lang="en-US" sz="3200"/>
              <a:t> X</a:t>
            </a:r>
          </a:p>
          <a:p>
            <a:pPr eaLnBrk="0" hangingPunct="0"/>
            <a:r>
              <a:rPr lang="en-US" sz="3200">
                <a:solidFill>
                  <a:schemeClr val="tx2"/>
                </a:solidFill>
              </a:rPr>
              <a:t>				  </a:t>
            </a:r>
            <a:r>
              <a:rPr lang="en-US" sz="3200">
                <a:solidFill>
                  <a:srgbClr val="380069"/>
                </a:solidFill>
              </a:rPr>
              <a:t>Equity Multiplier</a:t>
            </a:r>
          </a:p>
        </p:txBody>
      </p:sp>
      <p:sp>
        <p:nvSpPr>
          <p:cNvPr id="63497" name="Rectangle 9"/>
          <p:cNvSpPr>
            <a:spLocks noChangeArrowheads="1"/>
          </p:cNvSpPr>
          <p:nvPr/>
        </p:nvSpPr>
        <p:spPr bwMode="auto">
          <a:xfrm>
            <a:off x="442913" y="3781425"/>
            <a:ext cx="3800475" cy="576263"/>
          </a:xfrm>
          <a:prstGeom prst="rect">
            <a:avLst/>
          </a:prstGeom>
          <a:noFill/>
          <a:ln w="12700">
            <a:noFill/>
            <a:miter lim="800000"/>
            <a:headEnd/>
            <a:tailEnd/>
          </a:ln>
          <a:effectLst/>
        </p:spPr>
        <p:txBody>
          <a:bodyPr wrap="none" lIns="90488" tIns="44450" rIns="90488" bIns="44450">
            <a:spAutoFit/>
          </a:bodyPr>
          <a:lstStyle/>
          <a:p>
            <a:pPr eaLnBrk="0" hangingPunct="0"/>
            <a:r>
              <a:rPr lang="en-US" sz="3200">
                <a:solidFill>
                  <a:srgbClr val="380069"/>
                </a:solidFill>
                <a:effectLst>
                  <a:outerShdw blurRad="38100" dist="38100" dir="2700000" algn="tl">
                    <a:srgbClr val="C0C0C0"/>
                  </a:outerShdw>
                </a:effectLst>
              </a:rPr>
              <a:t>Equity Multiplier </a:t>
            </a:r>
            <a:r>
              <a:rPr lang="en-US" sz="3200"/>
              <a:t>= </a:t>
            </a:r>
          </a:p>
        </p:txBody>
      </p:sp>
      <p:sp>
        <p:nvSpPr>
          <p:cNvPr id="63498" name="Rectangle 10"/>
          <p:cNvSpPr>
            <a:spLocks noChangeArrowheads="1"/>
          </p:cNvSpPr>
          <p:nvPr/>
        </p:nvSpPr>
        <p:spPr bwMode="auto">
          <a:xfrm>
            <a:off x="5091113" y="3552825"/>
            <a:ext cx="2592387" cy="576263"/>
          </a:xfrm>
          <a:prstGeom prst="rect">
            <a:avLst/>
          </a:prstGeom>
          <a:noFill/>
          <a:ln w="12700">
            <a:noFill/>
            <a:miter lim="800000"/>
            <a:headEnd/>
            <a:tailEnd/>
          </a:ln>
          <a:effectLst/>
        </p:spPr>
        <p:txBody>
          <a:bodyPr wrap="none" lIns="90488" tIns="44450" rIns="90488" bIns="44450">
            <a:spAutoFit/>
          </a:bodyPr>
          <a:lstStyle/>
          <a:p>
            <a:pPr eaLnBrk="0" hangingPunct="0"/>
            <a:r>
              <a:rPr lang="en-US" sz="3200"/>
              <a:t>Total Assets</a:t>
            </a:r>
          </a:p>
        </p:txBody>
      </p:sp>
      <p:sp>
        <p:nvSpPr>
          <p:cNvPr id="63499" name="Rectangle 11"/>
          <p:cNvSpPr>
            <a:spLocks noChangeArrowheads="1"/>
          </p:cNvSpPr>
          <p:nvPr/>
        </p:nvSpPr>
        <p:spPr bwMode="auto">
          <a:xfrm>
            <a:off x="4252913" y="4010025"/>
            <a:ext cx="4240212" cy="576263"/>
          </a:xfrm>
          <a:prstGeom prst="rect">
            <a:avLst/>
          </a:prstGeom>
          <a:noFill/>
          <a:ln w="12700">
            <a:noFill/>
            <a:miter lim="800000"/>
            <a:headEnd/>
            <a:tailEnd/>
          </a:ln>
          <a:effectLst/>
        </p:spPr>
        <p:txBody>
          <a:bodyPr wrap="none" lIns="90488" tIns="44450" rIns="90488" bIns="44450">
            <a:spAutoFit/>
          </a:bodyPr>
          <a:lstStyle/>
          <a:p>
            <a:pPr eaLnBrk="0" hangingPunct="0"/>
            <a:r>
              <a:rPr lang="en-US" sz="3200"/>
              <a:t>Shareholders’ Equity</a:t>
            </a:r>
          </a:p>
        </p:txBody>
      </p:sp>
      <p:sp>
        <p:nvSpPr>
          <p:cNvPr id="63500" name="Line 12"/>
          <p:cNvSpPr>
            <a:spLocks noChangeShapeType="1"/>
          </p:cNvSpPr>
          <p:nvPr/>
        </p:nvSpPr>
        <p:spPr bwMode="auto">
          <a:xfrm>
            <a:off x="4343400" y="4038600"/>
            <a:ext cx="4038600" cy="0"/>
          </a:xfrm>
          <a:prstGeom prst="line">
            <a:avLst/>
          </a:prstGeom>
          <a:noFill/>
          <a:ln w="25400">
            <a:solidFill>
              <a:srgbClr val="000000"/>
            </a:solidFill>
            <a:round/>
            <a:headEnd/>
            <a:tailEnd/>
          </a:ln>
          <a:effectLst/>
        </p:spPr>
        <p:txBody>
          <a:bodyPr/>
          <a:lstStyle/>
          <a:p>
            <a:endParaRPr lang="id-ID"/>
          </a:p>
        </p:txBody>
      </p:sp>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idx="4294967295"/>
          </p:nvPr>
        </p:nvSpPr>
        <p:spPr>
          <a:xfrm>
            <a:off x="1649413" y="295275"/>
            <a:ext cx="6351587" cy="660400"/>
          </a:xfrm>
          <a:noFill/>
        </p:spPr>
        <p:txBody>
          <a:bodyPr anchorCtr="1"/>
          <a:lstStyle/>
          <a:p>
            <a:pPr eaLnBrk="1" hangingPunct="1"/>
            <a:r>
              <a:rPr lang="en-US" altLang="zh-TW" b="1" smtClean="0">
                <a:ea typeface="新細明體" pitchFamily="18" charset="-120"/>
              </a:rPr>
              <a:t>Business Analysis</a:t>
            </a:r>
          </a:p>
        </p:txBody>
      </p:sp>
      <p:sp>
        <p:nvSpPr>
          <p:cNvPr id="1029" name="Text Box 12"/>
          <p:cNvSpPr txBox="1">
            <a:spLocks noChangeArrowheads="1"/>
          </p:cNvSpPr>
          <p:nvPr/>
        </p:nvSpPr>
        <p:spPr bwMode="auto">
          <a:xfrm>
            <a:off x="533400" y="1828800"/>
            <a:ext cx="3048000" cy="519113"/>
          </a:xfrm>
          <a:prstGeom prst="rect">
            <a:avLst/>
          </a:prstGeom>
          <a:solidFill>
            <a:srgbClr val="5F93C3"/>
          </a:solidFill>
          <a:ln>
            <a:headEnd/>
            <a:tailEnd/>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nchorCtr="1">
            <a:spAutoFit/>
          </a:bodyPr>
          <a:lstStyle/>
          <a:p>
            <a:pPr eaLnBrk="0" hangingPunct="0">
              <a:spcBef>
                <a:spcPct val="50000"/>
              </a:spcBef>
              <a:defRPr/>
            </a:pPr>
            <a:r>
              <a:rPr lang="en-US" altLang="zh-TW" sz="2700" b="1" dirty="0">
                <a:solidFill>
                  <a:schemeClr val="bg1"/>
                </a:solidFill>
                <a:latin typeface="Times New Roman" pitchFamily="18" charset="0"/>
                <a:ea typeface="新細明體" pitchFamily="18" charset="-120"/>
              </a:rPr>
              <a:t>Evaluate Prospects</a:t>
            </a:r>
            <a:endParaRPr lang="en-US" altLang="zh-TW" sz="2700" dirty="0">
              <a:solidFill>
                <a:schemeClr val="bg1"/>
              </a:solidFill>
              <a:latin typeface="Times New Roman" pitchFamily="18" charset="0"/>
              <a:ea typeface="新細明體" pitchFamily="18" charset="-120"/>
            </a:endParaRPr>
          </a:p>
        </p:txBody>
      </p:sp>
      <p:sp>
        <p:nvSpPr>
          <p:cNvPr id="1030" name="Text Box 13"/>
          <p:cNvSpPr txBox="1">
            <a:spLocks noChangeArrowheads="1"/>
          </p:cNvSpPr>
          <p:nvPr/>
        </p:nvSpPr>
        <p:spPr bwMode="auto">
          <a:xfrm>
            <a:off x="5867400" y="1838325"/>
            <a:ext cx="2590800" cy="523875"/>
          </a:xfrm>
          <a:prstGeom prst="rect">
            <a:avLst/>
          </a:prstGeom>
          <a:solidFill>
            <a:srgbClr val="5F93C3"/>
          </a:solidFill>
          <a:ln>
            <a:headEnd/>
            <a:tailEnd/>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nchorCtr="1">
            <a:spAutoFit/>
          </a:bodyPr>
          <a:lstStyle/>
          <a:p>
            <a:pPr eaLnBrk="0" hangingPunct="0">
              <a:spcBef>
                <a:spcPct val="50000"/>
              </a:spcBef>
              <a:defRPr/>
            </a:pPr>
            <a:r>
              <a:rPr lang="en-US" altLang="zh-TW" sz="2700" b="1" dirty="0">
                <a:solidFill>
                  <a:schemeClr val="bg1"/>
                </a:solidFill>
                <a:latin typeface="Times New Roman" pitchFamily="18" charset="0"/>
                <a:ea typeface="新細明體" pitchFamily="18" charset="-120"/>
              </a:rPr>
              <a:t>Evaluate Risks</a:t>
            </a:r>
            <a:endParaRPr lang="en-US" altLang="zh-TW" sz="2700" dirty="0">
              <a:solidFill>
                <a:schemeClr val="bg1"/>
              </a:solidFill>
              <a:latin typeface="Times New Roman" pitchFamily="18" charset="0"/>
              <a:ea typeface="新細明體" pitchFamily="18" charset="-120"/>
            </a:endParaRPr>
          </a:p>
        </p:txBody>
      </p:sp>
      <p:sp>
        <p:nvSpPr>
          <p:cNvPr id="1031" name="Line 15"/>
          <p:cNvSpPr>
            <a:spLocks noChangeShapeType="1"/>
          </p:cNvSpPr>
          <p:nvPr/>
        </p:nvSpPr>
        <p:spPr bwMode="auto">
          <a:xfrm flipH="1">
            <a:off x="5334000" y="2133600"/>
            <a:ext cx="457200" cy="457200"/>
          </a:xfrm>
          <a:prstGeom prst="line">
            <a:avLst/>
          </a:prstGeom>
          <a:ln>
            <a:headEnd/>
            <a:tailEnd type="stealth" w="med" len="med"/>
          </a:ln>
        </p:spPr>
        <p:style>
          <a:lnRef idx="2">
            <a:schemeClr val="accent2"/>
          </a:lnRef>
          <a:fillRef idx="0">
            <a:schemeClr val="accent2"/>
          </a:fillRef>
          <a:effectRef idx="1">
            <a:schemeClr val="accent2"/>
          </a:effectRef>
          <a:fontRef idx="minor">
            <a:schemeClr val="tx1"/>
          </a:fontRef>
        </p:style>
        <p:txBody>
          <a:bodyPr wrap="none" anchor="ctr"/>
          <a:lstStyle/>
          <a:p>
            <a:pPr>
              <a:defRPr/>
            </a:pPr>
            <a:endParaRPr lang="en-US"/>
          </a:p>
        </p:txBody>
      </p:sp>
      <p:graphicFrame>
        <p:nvGraphicFramePr>
          <p:cNvPr id="19" name="Diagram 18"/>
          <p:cNvGraphicFramePr/>
          <p:nvPr/>
        </p:nvGraphicFramePr>
        <p:xfrm>
          <a:off x="2286000" y="2733675"/>
          <a:ext cx="4876800" cy="3819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33" name="Line 18"/>
          <p:cNvSpPr>
            <a:spLocks noChangeShapeType="1"/>
          </p:cNvSpPr>
          <p:nvPr/>
        </p:nvSpPr>
        <p:spPr bwMode="auto">
          <a:xfrm>
            <a:off x="3657600" y="2133600"/>
            <a:ext cx="457200" cy="457200"/>
          </a:xfrm>
          <a:prstGeom prst="line">
            <a:avLst/>
          </a:prstGeom>
          <a:ln>
            <a:headEnd/>
            <a:tailEnd type="stealth" w="med" len="med"/>
          </a:ln>
        </p:spPr>
        <p:style>
          <a:lnRef idx="2">
            <a:schemeClr val="accent2"/>
          </a:lnRef>
          <a:fillRef idx="0">
            <a:schemeClr val="accent2"/>
          </a:fillRef>
          <a:effectRef idx="1">
            <a:schemeClr val="accent2"/>
          </a:effectRef>
          <a:fontRef idx="minor">
            <a:schemeClr val="tx1"/>
          </a:fontRef>
        </p:style>
        <p:txBody>
          <a:bodyPr wrap="none" anchor="ctr"/>
          <a:lstStyle/>
          <a:p>
            <a:pPr>
              <a:defRPr/>
            </a:pPr>
            <a:endParaRPr lang="en-US"/>
          </a:p>
        </p:txBody>
      </p:sp>
      <p:graphicFrame>
        <p:nvGraphicFramePr>
          <p:cNvPr id="1026" name="Object 21"/>
          <p:cNvGraphicFramePr>
            <a:graphicFrameLocks noChangeAspect="1"/>
          </p:cNvGraphicFramePr>
          <p:nvPr/>
        </p:nvGraphicFramePr>
        <p:xfrm>
          <a:off x="533400" y="2543175"/>
          <a:ext cx="914400" cy="809625"/>
        </p:xfrm>
        <a:graphic>
          <a:graphicData uri="http://schemas.openxmlformats.org/presentationml/2006/ole">
            <p:oleObj spid="_x0000_s1026" name="Clip" r:id="rId8" imgW="2288160" imgH="2025360" progId="">
              <p:embed/>
            </p:oleObj>
          </a:graphicData>
        </a:graphic>
      </p:graphicFrame>
      <p:graphicFrame>
        <p:nvGraphicFramePr>
          <p:cNvPr id="1027" name="Object 22"/>
          <p:cNvGraphicFramePr>
            <a:graphicFrameLocks noChangeAspect="1"/>
          </p:cNvGraphicFramePr>
          <p:nvPr/>
        </p:nvGraphicFramePr>
        <p:xfrm>
          <a:off x="7315200" y="2557463"/>
          <a:ext cx="1371600" cy="795337"/>
        </p:xfrm>
        <a:graphic>
          <a:graphicData uri="http://schemas.openxmlformats.org/presentationml/2006/ole">
            <p:oleObj spid="_x0000_s1027" name="Clip" r:id="rId9" imgW="4808520" imgH="2787840" progId="">
              <p:embed/>
            </p:oleObj>
          </a:graphicData>
        </a:graphic>
      </p:graphicFrame>
      <p:sp>
        <p:nvSpPr>
          <p:cNvPr id="14" name="TextBox 13"/>
          <p:cNvSpPr txBox="1"/>
          <p:nvPr/>
        </p:nvSpPr>
        <p:spPr bwMode="auto">
          <a:xfrm>
            <a:off x="457200" y="1371600"/>
            <a:ext cx="6324600" cy="369888"/>
          </a:xfrm>
          <a:prstGeom prst="rect">
            <a:avLst/>
          </a:prstGeom>
          <a:solidFill>
            <a:schemeClr val="accent3"/>
          </a:solidFill>
        </p:spPr>
        <p:txBody>
          <a:bodyPr>
            <a:spAutoFit/>
          </a:bodyPr>
          <a:lstStyle/>
          <a:p>
            <a:pPr>
              <a:defRPr/>
            </a:pPr>
            <a:endParaRPr lang="en-US" dirty="0"/>
          </a:p>
        </p:txBody>
      </p:sp>
      <p:sp>
        <p:nvSpPr>
          <p:cNvPr id="1036" name="Line 19"/>
          <p:cNvSpPr>
            <a:spLocks noChangeShapeType="1"/>
          </p:cNvSpPr>
          <p:nvPr/>
        </p:nvSpPr>
        <p:spPr bwMode="auto">
          <a:xfrm flipH="1">
            <a:off x="2286000" y="990600"/>
            <a:ext cx="1752600" cy="762000"/>
          </a:xfrm>
          <a:prstGeom prst="line">
            <a:avLst/>
          </a:prstGeom>
          <a:ln>
            <a:headEnd/>
            <a:tailEnd type="stealth" w="med" len="med"/>
          </a:ln>
        </p:spPr>
        <p:style>
          <a:lnRef idx="3">
            <a:schemeClr val="accent2"/>
          </a:lnRef>
          <a:fillRef idx="0">
            <a:schemeClr val="accent2"/>
          </a:fillRef>
          <a:effectRef idx="2">
            <a:schemeClr val="accent2"/>
          </a:effectRef>
          <a:fontRef idx="minor">
            <a:schemeClr val="tx1"/>
          </a:fontRef>
        </p:style>
        <p:txBody>
          <a:bodyPr wrap="none" anchor="ctr"/>
          <a:lstStyle/>
          <a:p>
            <a:pPr>
              <a:defRPr/>
            </a:pPr>
            <a:endParaRPr lang="en-US"/>
          </a:p>
        </p:txBody>
      </p:sp>
      <p:sp>
        <p:nvSpPr>
          <p:cNvPr id="1037" name="Line 11"/>
          <p:cNvSpPr>
            <a:spLocks noChangeShapeType="1"/>
          </p:cNvSpPr>
          <p:nvPr/>
        </p:nvSpPr>
        <p:spPr bwMode="auto">
          <a:xfrm>
            <a:off x="4800600" y="990600"/>
            <a:ext cx="1828800" cy="762000"/>
          </a:xfrm>
          <a:prstGeom prst="line">
            <a:avLst/>
          </a:prstGeom>
          <a:ln>
            <a:headEnd/>
            <a:tailEnd type="stealth" w="med" len="med"/>
          </a:ln>
        </p:spPr>
        <p:style>
          <a:lnRef idx="3">
            <a:schemeClr val="accent2"/>
          </a:lnRef>
          <a:fillRef idx="0">
            <a:schemeClr val="accent2"/>
          </a:fillRef>
          <a:effectRef idx="2">
            <a:schemeClr val="accent2"/>
          </a:effectRef>
          <a:fontRef idx="minor">
            <a:schemeClr val="tx1"/>
          </a:fontRef>
        </p:style>
        <p:txBody>
          <a:bodyPr wrap="none" anchor="ctr"/>
          <a:lstStyle/>
          <a:p>
            <a:pPr>
              <a:defRPr/>
            </a:pPr>
            <a:endParaRPr lang="en-US"/>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381000"/>
            <a:ext cx="8686800" cy="1066800"/>
          </a:xfrm>
        </p:spPr>
        <p:txBody>
          <a:bodyPr anchor="b"/>
          <a:lstStyle/>
          <a:p>
            <a:pPr eaLnBrk="1" hangingPunct="1"/>
            <a:r>
              <a:rPr lang="en-US" altLang="zh-TW" sz="3400" b="1" smtClean="0">
                <a:ea typeface="新細明體" pitchFamily="18" charset="-120"/>
              </a:rPr>
              <a:t>Information Sources for Business Analysis</a:t>
            </a:r>
          </a:p>
        </p:txBody>
      </p:sp>
      <p:graphicFrame>
        <p:nvGraphicFramePr>
          <p:cNvPr id="6" name="Diagram 5"/>
          <p:cNvGraphicFramePr/>
          <p:nvPr/>
        </p:nvGraphicFramePr>
        <p:xfrm>
          <a:off x="609600" y="1676400"/>
          <a:ext cx="3733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a:graphicFrameLocks noChangeAspect="1"/>
          </p:cNvGraphicFramePr>
          <p:nvPr/>
        </p:nvGraphicFramePr>
        <p:xfrm>
          <a:off x="4419600" y="1676400"/>
          <a:ext cx="42672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3"/>
          <p:cNvSpPr txBox="1">
            <a:spLocks noChangeArrowheads="1"/>
          </p:cNvSpPr>
          <p:nvPr/>
        </p:nvSpPr>
        <p:spPr bwMode="auto">
          <a:xfrm>
            <a:off x="457200" y="1371600"/>
            <a:ext cx="6324600" cy="369888"/>
          </a:xfrm>
          <a:prstGeom prst="rect">
            <a:avLst/>
          </a:prstGeom>
          <a:solidFill>
            <a:schemeClr val="bg1"/>
          </a:solidFill>
          <a:ln w="9525">
            <a:noFill/>
            <a:miter lim="800000"/>
            <a:headEnd/>
            <a:tailEnd/>
          </a:ln>
        </p:spPr>
        <p:txBody>
          <a:bodyPr>
            <a:spAutoFit/>
          </a:bodyPr>
          <a:lstStyle/>
          <a:p>
            <a:endParaRPr lang="id-ID"/>
          </a:p>
        </p:txBody>
      </p:sp>
      <p:grpSp>
        <p:nvGrpSpPr>
          <p:cNvPr id="2" name="Group 22"/>
          <p:cNvGrpSpPr>
            <a:grpSpLocks/>
          </p:cNvGrpSpPr>
          <p:nvPr/>
        </p:nvGrpSpPr>
        <p:grpSpPr bwMode="auto">
          <a:xfrm>
            <a:off x="533400" y="609600"/>
            <a:ext cx="8534400" cy="6019800"/>
            <a:chOff x="304800" y="381000"/>
            <a:chExt cx="8534400" cy="6019800"/>
          </a:xfrm>
          <a:effectLst>
            <a:outerShdw blurRad="63500" sx="102000" sy="102000" algn="ctr" rotWithShape="0">
              <a:prstClr val="black">
                <a:alpha val="40000"/>
              </a:prstClr>
            </a:outerShdw>
          </a:effectLst>
        </p:grpSpPr>
        <p:sp>
          <p:nvSpPr>
            <p:cNvPr id="12292" name="Oval 2"/>
            <p:cNvSpPr>
              <a:spLocks noChangeArrowheads="1"/>
            </p:cNvSpPr>
            <p:nvPr/>
          </p:nvSpPr>
          <p:spPr bwMode="auto">
            <a:xfrm>
              <a:off x="3581400" y="2133600"/>
              <a:ext cx="2133600" cy="2133600"/>
            </a:xfrm>
            <a:prstGeom prst="ellipse">
              <a:avLst/>
            </a:prstGeom>
            <a:solidFill>
              <a:srgbClr val="00B0F0"/>
            </a:solidFill>
            <a:ln w="9525">
              <a:solidFill>
                <a:schemeClr val="tx1"/>
              </a:solidFill>
              <a:round/>
              <a:headEnd/>
              <a:tailEnd/>
            </a:ln>
          </p:spPr>
          <p:txBody>
            <a:bodyPr wrap="none" anchor="ctr"/>
            <a:lstStyle/>
            <a:p>
              <a:pPr algn="ctr" eaLnBrk="0" hangingPunct="0">
                <a:defRPr/>
              </a:pPr>
              <a:r>
                <a:rPr lang="en-US" altLang="zh-TW" sz="2400" b="1">
                  <a:solidFill>
                    <a:schemeClr val="bg1"/>
                  </a:solidFill>
                  <a:ea typeface="新細明體" pitchFamily="18" charset="-120"/>
                </a:rPr>
                <a:t>Types of </a:t>
              </a:r>
            </a:p>
            <a:p>
              <a:pPr algn="ctr" eaLnBrk="0" hangingPunct="0">
                <a:defRPr/>
              </a:pPr>
              <a:r>
                <a:rPr lang="en-US" altLang="zh-TW" sz="2400" b="1">
                  <a:solidFill>
                    <a:schemeClr val="bg1"/>
                  </a:solidFill>
                  <a:ea typeface="新細明體" pitchFamily="18" charset="-120"/>
                </a:rPr>
                <a:t>Business</a:t>
              </a:r>
            </a:p>
            <a:p>
              <a:pPr algn="ctr" eaLnBrk="0" hangingPunct="0">
                <a:defRPr/>
              </a:pPr>
              <a:r>
                <a:rPr lang="en-US" altLang="zh-TW" sz="2400" b="1">
                  <a:solidFill>
                    <a:schemeClr val="bg1"/>
                  </a:solidFill>
                  <a:ea typeface="新細明體" pitchFamily="18" charset="-120"/>
                </a:rPr>
                <a:t>Analysis</a:t>
              </a:r>
              <a:endParaRPr lang="en-US" altLang="zh-TW" sz="2400">
                <a:solidFill>
                  <a:srgbClr val="3333FF"/>
                </a:solidFill>
                <a:latin typeface="Times New Roman" pitchFamily="18" charset="0"/>
                <a:ea typeface="新細明體" pitchFamily="18" charset="-120"/>
              </a:endParaRPr>
            </a:p>
          </p:txBody>
        </p:sp>
        <p:sp>
          <p:nvSpPr>
            <p:cNvPr id="12293" name="AutoShape 3"/>
            <p:cNvSpPr>
              <a:spLocks noChangeArrowheads="1"/>
            </p:cNvSpPr>
            <p:nvPr/>
          </p:nvSpPr>
          <p:spPr bwMode="auto">
            <a:xfrm>
              <a:off x="1295400" y="381000"/>
              <a:ext cx="2819400" cy="762000"/>
            </a:xfrm>
            <a:prstGeom prst="roundRect">
              <a:avLst>
                <a:gd name="adj" fmla="val 50000"/>
              </a:avLst>
            </a:prstGeom>
            <a:solidFill>
              <a:srgbClr val="0070C0"/>
            </a:solidFill>
            <a:ln w="9525">
              <a:solidFill>
                <a:srgbClr val="92D050"/>
              </a:solidFill>
              <a:round/>
              <a:headEnd/>
              <a:tailEnd/>
            </a:ln>
          </p:spPr>
          <p:txBody>
            <a:bodyPr wrap="none" anchor="ctr"/>
            <a:lstStyle/>
            <a:p>
              <a:pPr algn="ctr" eaLnBrk="0" hangingPunct="0">
                <a:defRPr/>
              </a:pPr>
              <a:r>
                <a:rPr lang="en-US" altLang="zh-TW" sz="2400" b="1">
                  <a:solidFill>
                    <a:schemeClr val="bg1"/>
                  </a:solidFill>
                  <a:ea typeface="新細明體" pitchFamily="18" charset="-120"/>
                </a:rPr>
                <a:t>Credit Analysis</a:t>
              </a:r>
              <a:endParaRPr lang="en-US" altLang="zh-TW" sz="2400">
                <a:ea typeface="新細明體" pitchFamily="18" charset="-120"/>
              </a:endParaRPr>
            </a:p>
          </p:txBody>
        </p:sp>
        <p:sp>
          <p:nvSpPr>
            <p:cNvPr id="12294" name="AutoShape 4"/>
            <p:cNvSpPr>
              <a:spLocks noChangeArrowheads="1"/>
            </p:cNvSpPr>
            <p:nvPr/>
          </p:nvSpPr>
          <p:spPr bwMode="auto">
            <a:xfrm>
              <a:off x="4495800" y="381000"/>
              <a:ext cx="2819400" cy="762000"/>
            </a:xfrm>
            <a:prstGeom prst="roundRect">
              <a:avLst>
                <a:gd name="adj" fmla="val 50000"/>
              </a:avLst>
            </a:prstGeom>
            <a:solidFill>
              <a:srgbClr val="0070C0"/>
            </a:solidFill>
            <a:ln w="9525">
              <a:solidFill>
                <a:srgbClr val="92D050"/>
              </a:solidFill>
              <a:round/>
              <a:headEnd/>
              <a:tailEnd/>
            </a:ln>
          </p:spPr>
          <p:txBody>
            <a:bodyPr wrap="none" anchor="ctr"/>
            <a:lstStyle/>
            <a:p>
              <a:pPr algn="ctr" eaLnBrk="0" hangingPunct="0">
                <a:defRPr/>
              </a:pPr>
              <a:r>
                <a:rPr lang="en-US" altLang="zh-TW" sz="2400" b="1">
                  <a:solidFill>
                    <a:schemeClr val="bg1"/>
                  </a:solidFill>
                  <a:ea typeface="新細明體" pitchFamily="18" charset="-120"/>
                </a:rPr>
                <a:t>Equity Analysis</a:t>
              </a:r>
              <a:endParaRPr lang="en-US" altLang="zh-TW" sz="2400">
                <a:latin typeface="Times New Roman" pitchFamily="18" charset="0"/>
                <a:ea typeface="新細明體" pitchFamily="18" charset="-120"/>
              </a:endParaRPr>
            </a:p>
          </p:txBody>
        </p:sp>
        <p:sp>
          <p:nvSpPr>
            <p:cNvPr id="12295" name="AutoShape 5"/>
            <p:cNvSpPr>
              <a:spLocks noChangeArrowheads="1"/>
            </p:cNvSpPr>
            <p:nvPr/>
          </p:nvSpPr>
          <p:spPr bwMode="auto">
            <a:xfrm>
              <a:off x="533400" y="1600200"/>
              <a:ext cx="2819400" cy="838200"/>
            </a:xfrm>
            <a:prstGeom prst="roundRect">
              <a:avLst>
                <a:gd name="adj" fmla="val 50000"/>
              </a:avLst>
            </a:prstGeom>
            <a:solidFill>
              <a:srgbClr val="0070C0"/>
            </a:solidFill>
            <a:ln w="9525">
              <a:solidFill>
                <a:srgbClr val="92D050"/>
              </a:solidFill>
              <a:round/>
              <a:headEnd/>
              <a:tailEnd/>
            </a:ln>
          </p:spPr>
          <p:txBody>
            <a:bodyPr wrap="none" anchor="ctr"/>
            <a:lstStyle/>
            <a:p>
              <a:pPr algn="ctr" eaLnBrk="0" hangingPunct="0">
                <a:defRPr/>
              </a:pPr>
              <a:r>
                <a:rPr lang="en-US" altLang="zh-TW" sz="2400" b="1">
                  <a:solidFill>
                    <a:schemeClr val="bg1"/>
                  </a:solidFill>
                  <a:ea typeface="新細明體" pitchFamily="18" charset="-120"/>
                </a:rPr>
                <a:t>Management &amp; </a:t>
              </a:r>
            </a:p>
            <a:p>
              <a:pPr algn="ctr" eaLnBrk="0" hangingPunct="0">
                <a:defRPr/>
              </a:pPr>
              <a:r>
                <a:rPr lang="en-US" altLang="zh-TW" sz="2400" b="1">
                  <a:solidFill>
                    <a:schemeClr val="bg1"/>
                  </a:solidFill>
                  <a:ea typeface="新細明體" pitchFamily="18" charset="-120"/>
                </a:rPr>
                <a:t>Control</a:t>
              </a:r>
              <a:endParaRPr lang="en-US" altLang="zh-TW" sz="2400">
                <a:latin typeface="Times New Roman" pitchFamily="18" charset="0"/>
                <a:ea typeface="新細明體" pitchFamily="18" charset="-120"/>
              </a:endParaRPr>
            </a:p>
          </p:txBody>
        </p:sp>
        <p:sp>
          <p:nvSpPr>
            <p:cNvPr id="12296" name="AutoShape 6"/>
            <p:cNvSpPr>
              <a:spLocks noChangeArrowheads="1"/>
            </p:cNvSpPr>
            <p:nvPr/>
          </p:nvSpPr>
          <p:spPr bwMode="auto">
            <a:xfrm>
              <a:off x="2971800" y="5410200"/>
              <a:ext cx="3581400" cy="990600"/>
            </a:xfrm>
            <a:prstGeom prst="roundRect">
              <a:avLst>
                <a:gd name="adj" fmla="val 50000"/>
              </a:avLst>
            </a:prstGeom>
            <a:solidFill>
              <a:srgbClr val="0070C0"/>
            </a:solidFill>
            <a:ln w="9525">
              <a:solidFill>
                <a:srgbClr val="92D050"/>
              </a:solidFill>
              <a:round/>
              <a:headEnd/>
              <a:tailEnd/>
            </a:ln>
          </p:spPr>
          <p:txBody>
            <a:bodyPr wrap="none" anchor="ctr"/>
            <a:lstStyle/>
            <a:p>
              <a:pPr algn="ctr" eaLnBrk="0" hangingPunct="0">
                <a:defRPr/>
              </a:pPr>
              <a:r>
                <a:rPr lang="en-US" altLang="zh-TW" sz="2400" b="1">
                  <a:solidFill>
                    <a:schemeClr val="bg1"/>
                  </a:solidFill>
                  <a:ea typeface="新細明體" pitchFamily="18" charset="-120"/>
                </a:rPr>
                <a:t>Mergers, Acquisitions</a:t>
              </a:r>
            </a:p>
            <a:p>
              <a:pPr algn="ctr" eaLnBrk="0" hangingPunct="0">
                <a:defRPr/>
              </a:pPr>
              <a:r>
                <a:rPr lang="en-US" altLang="zh-TW" sz="2400" b="1">
                  <a:solidFill>
                    <a:schemeClr val="bg1"/>
                  </a:solidFill>
                  <a:ea typeface="新細明體" pitchFamily="18" charset="-120"/>
                </a:rPr>
                <a:t>&amp; Divestitures</a:t>
              </a:r>
              <a:endParaRPr lang="en-US" altLang="zh-TW" sz="2400">
                <a:latin typeface="Times New Roman" pitchFamily="18" charset="0"/>
                <a:ea typeface="新細明體" pitchFamily="18" charset="-120"/>
              </a:endParaRPr>
            </a:p>
          </p:txBody>
        </p:sp>
        <p:sp>
          <p:nvSpPr>
            <p:cNvPr id="12297" name="AutoShape 7"/>
            <p:cNvSpPr>
              <a:spLocks noChangeArrowheads="1"/>
            </p:cNvSpPr>
            <p:nvPr/>
          </p:nvSpPr>
          <p:spPr bwMode="auto">
            <a:xfrm>
              <a:off x="6019800" y="2971800"/>
              <a:ext cx="2819400" cy="762000"/>
            </a:xfrm>
            <a:prstGeom prst="roundRect">
              <a:avLst>
                <a:gd name="adj" fmla="val 50000"/>
              </a:avLst>
            </a:prstGeom>
            <a:solidFill>
              <a:srgbClr val="0070C0"/>
            </a:solidFill>
            <a:ln w="9525">
              <a:solidFill>
                <a:srgbClr val="92D050"/>
              </a:solidFill>
              <a:round/>
              <a:headEnd/>
              <a:tailEnd/>
            </a:ln>
          </p:spPr>
          <p:txBody>
            <a:bodyPr wrap="none" anchor="ctr"/>
            <a:lstStyle/>
            <a:p>
              <a:pPr algn="ctr" eaLnBrk="0" hangingPunct="0">
                <a:defRPr/>
              </a:pPr>
              <a:r>
                <a:rPr lang="en-US" altLang="zh-TW" sz="2400" b="1">
                  <a:solidFill>
                    <a:schemeClr val="bg1"/>
                  </a:solidFill>
                  <a:ea typeface="新細明體" pitchFamily="18" charset="-120"/>
                </a:rPr>
                <a:t>Director Oversight</a:t>
              </a:r>
              <a:endParaRPr lang="en-US" altLang="zh-TW" sz="2400">
                <a:latin typeface="Times New Roman" pitchFamily="18" charset="0"/>
                <a:ea typeface="新細明體" pitchFamily="18" charset="-120"/>
              </a:endParaRPr>
            </a:p>
          </p:txBody>
        </p:sp>
        <p:sp>
          <p:nvSpPr>
            <p:cNvPr id="12298" name="AutoShape 8"/>
            <p:cNvSpPr>
              <a:spLocks noChangeArrowheads="1"/>
            </p:cNvSpPr>
            <p:nvPr/>
          </p:nvSpPr>
          <p:spPr bwMode="auto">
            <a:xfrm>
              <a:off x="304800" y="3048000"/>
              <a:ext cx="2819400" cy="838200"/>
            </a:xfrm>
            <a:prstGeom prst="roundRect">
              <a:avLst>
                <a:gd name="adj" fmla="val 50000"/>
              </a:avLst>
            </a:prstGeom>
            <a:solidFill>
              <a:srgbClr val="0070C0"/>
            </a:solidFill>
            <a:ln w="9525">
              <a:solidFill>
                <a:srgbClr val="92D050"/>
              </a:solidFill>
              <a:round/>
              <a:headEnd/>
              <a:tailEnd/>
            </a:ln>
          </p:spPr>
          <p:txBody>
            <a:bodyPr wrap="none" anchor="ctr"/>
            <a:lstStyle/>
            <a:p>
              <a:pPr algn="ctr" eaLnBrk="0" hangingPunct="0">
                <a:defRPr/>
              </a:pPr>
              <a:r>
                <a:rPr lang="en-US" altLang="zh-TW" sz="2400" b="1">
                  <a:solidFill>
                    <a:schemeClr val="bg1"/>
                  </a:solidFill>
                  <a:ea typeface="新細明體" pitchFamily="18" charset="-120"/>
                </a:rPr>
                <a:t>Regulation</a:t>
              </a:r>
              <a:endParaRPr lang="en-US" altLang="zh-TW" sz="2400">
                <a:latin typeface="Times New Roman" pitchFamily="18" charset="0"/>
                <a:ea typeface="新細明體" pitchFamily="18" charset="-120"/>
              </a:endParaRPr>
            </a:p>
          </p:txBody>
        </p:sp>
        <p:sp>
          <p:nvSpPr>
            <p:cNvPr id="12299" name="AutoShape 9"/>
            <p:cNvSpPr>
              <a:spLocks noChangeArrowheads="1"/>
            </p:cNvSpPr>
            <p:nvPr/>
          </p:nvSpPr>
          <p:spPr bwMode="auto">
            <a:xfrm>
              <a:off x="5791200" y="4343400"/>
              <a:ext cx="2819400" cy="762000"/>
            </a:xfrm>
            <a:prstGeom prst="roundRect">
              <a:avLst>
                <a:gd name="adj" fmla="val 50000"/>
              </a:avLst>
            </a:prstGeom>
            <a:solidFill>
              <a:srgbClr val="0070C0"/>
            </a:solidFill>
            <a:ln w="9525">
              <a:solidFill>
                <a:srgbClr val="92D050"/>
              </a:solidFill>
              <a:round/>
              <a:headEnd/>
              <a:tailEnd/>
            </a:ln>
          </p:spPr>
          <p:txBody>
            <a:bodyPr wrap="none" anchor="ctr"/>
            <a:lstStyle/>
            <a:p>
              <a:pPr algn="ctr" eaLnBrk="0" hangingPunct="0">
                <a:defRPr/>
              </a:pPr>
              <a:r>
                <a:rPr lang="en-US" altLang="zh-TW" sz="2400" b="1">
                  <a:solidFill>
                    <a:schemeClr val="bg1"/>
                  </a:solidFill>
                  <a:ea typeface="新細明體" pitchFamily="18" charset="-120"/>
                </a:rPr>
                <a:t>External Auditing</a:t>
              </a:r>
              <a:endParaRPr lang="en-US" altLang="zh-TW" sz="2400">
                <a:latin typeface="Times New Roman" pitchFamily="18" charset="0"/>
                <a:ea typeface="新細明體" pitchFamily="18" charset="-120"/>
              </a:endParaRPr>
            </a:p>
          </p:txBody>
        </p:sp>
        <p:sp>
          <p:nvSpPr>
            <p:cNvPr id="12300" name="AutoShape 10"/>
            <p:cNvSpPr>
              <a:spLocks noChangeArrowheads="1"/>
            </p:cNvSpPr>
            <p:nvPr/>
          </p:nvSpPr>
          <p:spPr bwMode="auto">
            <a:xfrm>
              <a:off x="5791200" y="1676400"/>
              <a:ext cx="2895600" cy="762000"/>
            </a:xfrm>
            <a:prstGeom prst="roundRect">
              <a:avLst>
                <a:gd name="adj" fmla="val 50000"/>
              </a:avLst>
            </a:prstGeom>
            <a:solidFill>
              <a:srgbClr val="0070C0"/>
            </a:solidFill>
            <a:ln w="9525">
              <a:solidFill>
                <a:srgbClr val="92D050"/>
              </a:solidFill>
              <a:round/>
              <a:headEnd/>
              <a:tailEnd/>
            </a:ln>
          </p:spPr>
          <p:txBody>
            <a:bodyPr wrap="none" anchor="ctr"/>
            <a:lstStyle/>
            <a:p>
              <a:pPr algn="ctr" eaLnBrk="0" hangingPunct="0">
                <a:defRPr/>
              </a:pPr>
              <a:r>
                <a:rPr lang="en-US" altLang="zh-TW" sz="2400" b="1">
                  <a:solidFill>
                    <a:schemeClr val="bg1"/>
                  </a:solidFill>
                  <a:ea typeface="新細明體" pitchFamily="18" charset="-120"/>
                </a:rPr>
                <a:t>Labor Negotiations</a:t>
              </a:r>
              <a:endParaRPr lang="en-US" altLang="zh-TW" sz="2400">
                <a:latin typeface="Times New Roman" pitchFamily="18" charset="0"/>
                <a:ea typeface="新細明體" pitchFamily="18" charset="-120"/>
              </a:endParaRPr>
            </a:p>
          </p:txBody>
        </p:sp>
        <p:sp>
          <p:nvSpPr>
            <p:cNvPr id="12301" name="AutoShape 11"/>
            <p:cNvSpPr>
              <a:spLocks noChangeArrowheads="1"/>
            </p:cNvSpPr>
            <p:nvPr/>
          </p:nvSpPr>
          <p:spPr bwMode="auto">
            <a:xfrm>
              <a:off x="609600" y="4419600"/>
              <a:ext cx="2971800" cy="990600"/>
            </a:xfrm>
            <a:prstGeom prst="roundRect">
              <a:avLst>
                <a:gd name="adj" fmla="val 50000"/>
              </a:avLst>
            </a:prstGeom>
            <a:solidFill>
              <a:srgbClr val="0070C0"/>
            </a:solidFill>
            <a:ln w="9525">
              <a:solidFill>
                <a:srgbClr val="92D050"/>
              </a:solidFill>
              <a:round/>
              <a:headEnd/>
              <a:tailEnd/>
            </a:ln>
          </p:spPr>
          <p:txBody>
            <a:bodyPr wrap="none" anchor="ctr"/>
            <a:lstStyle/>
            <a:p>
              <a:pPr algn="ctr" eaLnBrk="0" hangingPunct="0">
                <a:defRPr/>
              </a:pPr>
              <a:r>
                <a:rPr lang="en-US" altLang="zh-TW" sz="2400" b="1">
                  <a:solidFill>
                    <a:schemeClr val="bg1"/>
                  </a:solidFill>
                  <a:ea typeface="新細明體" pitchFamily="18" charset="-120"/>
                </a:rPr>
                <a:t>Financial </a:t>
              </a:r>
            </a:p>
            <a:p>
              <a:pPr algn="ctr" eaLnBrk="0" hangingPunct="0">
                <a:defRPr/>
              </a:pPr>
              <a:r>
                <a:rPr lang="en-US" altLang="zh-TW" sz="2400" b="1">
                  <a:solidFill>
                    <a:schemeClr val="bg1"/>
                  </a:solidFill>
                  <a:ea typeface="新細明體" pitchFamily="18" charset="-120"/>
                </a:rPr>
                <a:t>Management</a:t>
              </a:r>
              <a:endParaRPr lang="en-US" altLang="zh-TW" sz="2400">
                <a:latin typeface="Times New Roman" pitchFamily="18" charset="0"/>
                <a:ea typeface="新細明體" pitchFamily="18" charset="-120"/>
              </a:endParaRPr>
            </a:p>
          </p:txBody>
        </p:sp>
        <p:sp>
          <p:nvSpPr>
            <p:cNvPr id="12302" name="Line 12"/>
            <p:cNvSpPr>
              <a:spLocks noChangeShapeType="1"/>
            </p:cNvSpPr>
            <p:nvPr/>
          </p:nvSpPr>
          <p:spPr bwMode="auto">
            <a:xfrm flipH="1">
              <a:off x="3505200" y="4114800"/>
              <a:ext cx="533400" cy="533400"/>
            </a:xfrm>
            <a:prstGeom prst="line">
              <a:avLst/>
            </a:prstGeom>
            <a:noFill/>
            <a:ln w="9525">
              <a:solidFill>
                <a:srgbClr val="00B0F0"/>
              </a:solidFill>
              <a:round/>
              <a:headEnd/>
              <a:tailEnd/>
            </a:ln>
          </p:spPr>
          <p:txBody>
            <a:bodyPr wrap="none" anchor="ctr"/>
            <a:lstStyle/>
            <a:p>
              <a:pPr>
                <a:defRPr/>
              </a:pPr>
              <a:endParaRPr lang="en-US"/>
            </a:p>
          </p:txBody>
        </p:sp>
        <p:sp>
          <p:nvSpPr>
            <p:cNvPr id="12303" name="Line 13"/>
            <p:cNvSpPr>
              <a:spLocks noChangeShapeType="1"/>
            </p:cNvSpPr>
            <p:nvPr/>
          </p:nvSpPr>
          <p:spPr bwMode="auto">
            <a:xfrm flipH="1">
              <a:off x="3124200" y="3276600"/>
              <a:ext cx="457200" cy="0"/>
            </a:xfrm>
            <a:prstGeom prst="line">
              <a:avLst/>
            </a:prstGeom>
            <a:noFill/>
            <a:ln w="9525">
              <a:solidFill>
                <a:srgbClr val="00B0F0"/>
              </a:solidFill>
              <a:round/>
              <a:headEnd/>
              <a:tailEnd/>
            </a:ln>
          </p:spPr>
          <p:txBody>
            <a:bodyPr wrap="none" anchor="ctr"/>
            <a:lstStyle/>
            <a:p>
              <a:pPr>
                <a:defRPr/>
              </a:pPr>
              <a:endParaRPr lang="en-US"/>
            </a:p>
          </p:txBody>
        </p:sp>
        <p:sp>
          <p:nvSpPr>
            <p:cNvPr id="12304" name="Line 14"/>
            <p:cNvSpPr>
              <a:spLocks noChangeShapeType="1"/>
            </p:cNvSpPr>
            <p:nvPr/>
          </p:nvSpPr>
          <p:spPr bwMode="auto">
            <a:xfrm flipH="1" flipV="1">
              <a:off x="3276600" y="2286000"/>
              <a:ext cx="457200" cy="304800"/>
            </a:xfrm>
            <a:prstGeom prst="line">
              <a:avLst/>
            </a:prstGeom>
            <a:noFill/>
            <a:ln w="9525">
              <a:solidFill>
                <a:srgbClr val="00B0F0"/>
              </a:solidFill>
              <a:round/>
              <a:headEnd/>
              <a:tailEnd/>
            </a:ln>
          </p:spPr>
          <p:txBody>
            <a:bodyPr wrap="none" anchor="ctr"/>
            <a:lstStyle/>
            <a:p>
              <a:pPr>
                <a:defRPr/>
              </a:pPr>
              <a:endParaRPr lang="en-US"/>
            </a:p>
          </p:txBody>
        </p:sp>
        <p:sp>
          <p:nvSpPr>
            <p:cNvPr id="12305" name="Line 15"/>
            <p:cNvSpPr>
              <a:spLocks noChangeShapeType="1"/>
            </p:cNvSpPr>
            <p:nvPr/>
          </p:nvSpPr>
          <p:spPr bwMode="auto">
            <a:xfrm flipH="1" flipV="1">
              <a:off x="3657600" y="1143000"/>
              <a:ext cx="533400" cy="1066800"/>
            </a:xfrm>
            <a:prstGeom prst="line">
              <a:avLst/>
            </a:prstGeom>
            <a:noFill/>
            <a:ln w="9525">
              <a:solidFill>
                <a:srgbClr val="00B0F0"/>
              </a:solidFill>
              <a:round/>
              <a:headEnd/>
              <a:tailEnd/>
            </a:ln>
          </p:spPr>
          <p:txBody>
            <a:bodyPr wrap="none" anchor="ctr"/>
            <a:lstStyle/>
            <a:p>
              <a:pPr>
                <a:defRPr/>
              </a:pPr>
              <a:endParaRPr lang="en-US"/>
            </a:p>
          </p:txBody>
        </p:sp>
        <p:sp>
          <p:nvSpPr>
            <p:cNvPr id="12306" name="Line 16"/>
            <p:cNvSpPr>
              <a:spLocks noChangeShapeType="1"/>
            </p:cNvSpPr>
            <p:nvPr/>
          </p:nvSpPr>
          <p:spPr bwMode="auto">
            <a:xfrm flipV="1">
              <a:off x="4724400" y="1143000"/>
              <a:ext cx="304800" cy="990600"/>
            </a:xfrm>
            <a:prstGeom prst="line">
              <a:avLst/>
            </a:prstGeom>
            <a:noFill/>
            <a:ln w="9525">
              <a:solidFill>
                <a:srgbClr val="00B0F0"/>
              </a:solidFill>
              <a:round/>
              <a:headEnd/>
              <a:tailEnd/>
            </a:ln>
          </p:spPr>
          <p:txBody>
            <a:bodyPr wrap="none" anchor="ctr"/>
            <a:lstStyle/>
            <a:p>
              <a:pPr>
                <a:defRPr/>
              </a:pPr>
              <a:endParaRPr lang="en-US"/>
            </a:p>
          </p:txBody>
        </p:sp>
        <p:sp>
          <p:nvSpPr>
            <p:cNvPr id="12307" name="Line 17"/>
            <p:cNvSpPr>
              <a:spLocks noChangeShapeType="1"/>
            </p:cNvSpPr>
            <p:nvPr/>
          </p:nvSpPr>
          <p:spPr bwMode="auto">
            <a:xfrm flipV="1">
              <a:off x="5486400" y="2209800"/>
              <a:ext cx="304800" cy="304800"/>
            </a:xfrm>
            <a:prstGeom prst="line">
              <a:avLst/>
            </a:prstGeom>
            <a:noFill/>
            <a:ln w="9525">
              <a:solidFill>
                <a:srgbClr val="00B0F0"/>
              </a:solidFill>
              <a:round/>
              <a:headEnd/>
              <a:tailEnd/>
            </a:ln>
          </p:spPr>
          <p:txBody>
            <a:bodyPr wrap="none" anchor="ctr"/>
            <a:lstStyle/>
            <a:p>
              <a:pPr>
                <a:defRPr/>
              </a:pPr>
              <a:endParaRPr lang="en-US"/>
            </a:p>
          </p:txBody>
        </p:sp>
        <p:sp>
          <p:nvSpPr>
            <p:cNvPr id="12308" name="Line 18"/>
            <p:cNvSpPr>
              <a:spLocks noChangeShapeType="1"/>
            </p:cNvSpPr>
            <p:nvPr/>
          </p:nvSpPr>
          <p:spPr bwMode="auto">
            <a:xfrm>
              <a:off x="5715000" y="3276600"/>
              <a:ext cx="304800" cy="0"/>
            </a:xfrm>
            <a:prstGeom prst="line">
              <a:avLst/>
            </a:prstGeom>
            <a:noFill/>
            <a:ln w="9525">
              <a:solidFill>
                <a:srgbClr val="00B0F0"/>
              </a:solidFill>
              <a:round/>
              <a:headEnd/>
              <a:tailEnd/>
            </a:ln>
          </p:spPr>
          <p:txBody>
            <a:bodyPr wrap="none" anchor="ctr"/>
            <a:lstStyle/>
            <a:p>
              <a:pPr>
                <a:defRPr/>
              </a:pPr>
              <a:endParaRPr lang="en-US"/>
            </a:p>
          </p:txBody>
        </p:sp>
        <p:sp>
          <p:nvSpPr>
            <p:cNvPr id="12309" name="Line 20"/>
            <p:cNvSpPr>
              <a:spLocks noChangeShapeType="1"/>
            </p:cNvSpPr>
            <p:nvPr/>
          </p:nvSpPr>
          <p:spPr bwMode="auto">
            <a:xfrm>
              <a:off x="5257800" y="4114800"/>
              <a:ext cx="533400" cy="533400"/>
            </a:xfrm>
            <a:prstGeom prst="line">
              <a:avLst/>
            </a:prstGeom>
            <a:noFill/>
            <a:ln w="9525">
              <a:solidFill>
                <a:srgbClr val="00B0F0"/>
              </a:solidFill>
              <a:round/>
              <a:headEnd/>
              <a:tailEnd/>
            </a:ln>
          </p:spPr>
          <p:txBody>
            <a:bodyPr wrap="none" anchor="ctr"/>
            <a:lstStyle/>
            <a:p>
              <a:pPr>
                <a:defRPr/>
              </a:pPr>
              <a:endParaRPr lang="en-US"/>
            </a:p>
          </p:txBody>
        </p:sp>
        <p:sp>
          <p:nvSpPr>
            <p:cNvPr id="12310" name="Line 21"/>
            <p:cNvSpPr>
              <a:spLocks noChangeShapeType="1"/>
            </p:cNvSpPr>
            <p:nvPr/>
          </p:nvSpPr>
          <p:spPr bwMode="auto">
            <a:xfrm>
              <a:off x="4648200" y="4267200"/>
              <a:ext cx="0" cy="1143000"/>
            </a:xfrm>
            <a:prstGeom prst="line">
              <a:avLst/>
            </a:prstGeom>
            <a:noFill/>
            <a:ln w="9525">
              <a:solidFill>
                <a:srgbClr val="00B0F0"/>
              </a:solidFill>
              <a:round/>
              <a:headEnd/>
              <a:tailEnd/>
            </a:ln>
          </p:spPr>
          <p:txBody>
            <a:bodyPr wrap="none" anchor="ctr"/>
            <a:lstStyle/>
            <a:p>
              <a:pPr>
                <a:defRPr/>
              </a:pPr>
              <a:endParaRPr lang="en-US"/>
            </a:p>
          </p:txBody>
        </p:sp>
      </p:gr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533400"/>
            <a:ext cx="8686800" cy="685800"/>
          </a:xfrm>
        </p:spPr>
        <p:txBody>
          <a:bodyPr anchor="b"/>
          <a:lstStyle/>
          <a:p>
            <a:pPr eaLnBrk="1" hangingPunct="1"/>
            <a:r>
              <a:rPr lang="en-US" altLang="zh-TW" sz="2800" b="1" smtClean="0">
                <a:ea typeface="新細明體" pitchFamily="18" charset="-120"/>
              </a:rPr>
              <a:t>Financial Statements Reflect Business Activities</a:t>
            </a:r>
            <a:endParaRPr lang="en-US" altLang="zh-TW" sz="2800" smtClean="0">
              <a:ea typeface="新細明體" pitchFamily="18" charset="-120"/>
            </a:endParaRPr>
          </a:p>
        </p:txBody>
      </p:sp>
      <p:grpSp>
        <p:nvGrpSpPr>
          <p:cNvPr id="2" name="Group 39"/>
          <p:cNvGrpSpPr>
            <a:grpSpLocks/>
          </p:cNvGrpSpPr>
          <p:nvPr/>
        </p:nvGrpSpPr>
        <p:grpSpPr bwMode="auto">
          <a:xfrm>
            <a:off x="533400" y="1676400"/>
            <a:ext cx="8458200" cy="4891088"/>
            <a:chOff x="457200" y="749146"/>
            <a:chExt cx="8534400" cy="5716947"/>
          </a:xfrm>
          <a:effectLst>
            <a:outerShdw blurRad="63500" sx="102000" sy="102000" algn="ctr" rotWithShape="0">
              <a:prstClr val="black">
                <a:alpha val="40000"/>
              </a:prstClr>
            </a:outerShdw>
          </a:effectLst>
        </p:grpSpPr>
        <p:sp>
          <p:nvSpPr>
            <p:cNvPr id="23557" name="Text Box 6"/>
            <p:cNvSpPr txBox="1">
              <a:spLocks noChangeArrowheads="1"/>
            </p:cNvSpPr>
            <p:nvPr/>
          </p:nvSpPr>
          <p:spPr bwMode="auto">
            <a:xfrm>
              <a:off x="3657600" y="749146"/>
              <a:ext cx="1828800" cy="539540"/>
            </a:xfrm>
            <a:prstGeom prst="rect">
              <a:avLst/>
            </a:prstGeom>
            <a:solidFill>
              <a:srgbClr val="0070C0"/>
            </a:solidFill>
            <a:ln w="9525">
              <a:solidFill>
                <a:schemeClr val="tx1"/>
              </a:solidFill>
              <a:miter lim="800000"/>
              <a:headEnd/>
              <a:tailEnd/>
            </a:ln>
          </p:spPr>
          <p:txBody>
            <a:bodyPr>
              <a:spAutoFit/>
            </a:bodyPr>
            <a:lstStyle/>
            <a:p>
              <a:pPr algn="ctr" eaLnBrk="0" hangingPunct="0">
                <a:buFont typeface="ITC Zapf Dingbats (D1)" pitchFamily="82" charset="2"/>
                <a:buNone/>
                <a:tabLst>
                  <a:tab pos="171450" algn="l"/>
                </a:tabLst>
                <a:defRPr/>
              </a:pPr>
              <a:r>
                <a:rPr lang="en-US" altLang="zh-TW" sz="2400" b="1">
                  <a:solidFill>
                    <a:schemeClr val="bg1"/>
                  </a:solidFill>
                  <a:ea typeface="新細明體" pitchFamily="18" charset="-120"/>
                </a:rPr>
                <a:t>Planning</a:t>
              </a:r>
              <a:endParaRPr lang="en-US" altLang="zh-TW" sz="2400">
                <a:solidFill>
                  <a:schemeClr val="bg1"/>
                </a:solidFill>
                <a:latin typeface="Times New Roman" pitchFamily="18" charset="0"/>
                <a:ea typeface="新細明體" pitchFamily="18" charset="-120"/>
              </a:endParaRPr>
            </a:p>
          </p:txBody>
        </p:sp>
        <p:sp>
          <p:nvSpPr>
            <p:cNvPr id="23558" name="Arc 7"/>
            <p:cNvSpPr>
              <a:spLocks/>
            </p:cNvSpPr>
            <p:nvPr/>
          </p:nvSpPr>
          <p:spPr bwMode="auto">
            <a:xfrm flipH="1">
              <a:off x="1905000" y="990600"/>
              <a:ext cx="1751013" cy="228600"/>
            </a:xfrm>
            <a:custGeom>
              <a:avLst/>
              <a:gdLst>
                <a:gd name="T0" fmla="*/ 0 w 19396"/>
                <a:gd name="T1" fmla="*/ 0 h 21600"/>
                <a:gd name="T2" fmla="*/ 2147483647 w 19396"/>
                <a:gd name="T3" fmla="*/ 2147483647 h 21600"/>
                <a:gd name="T4" fmla="*/ 0 w 19396"/>
                <a:gd name="T5" fmla="*/ 2147483647 h 21600"/>
                <a:gd name="T6" fmla="*/ 0 60000 65536"/>
                <a:gd name="T7" fmla="*/ 0 60000 65536"/>
                <a:gd name="T8" fmla="*/ 0 60000 65536"/>
                <a:gd name="T9" fmla="*/ 0 w 19396"/>
                <a:gd name="T10" fmla="*/ 0 h 21600"/>
                <a:gd name="T11" fmla="*/ 19396 w 19396"/>
                <a:gd name="T12" fmla="*/ 21600 h 21600"/>
              </a:gdLst>
              <a:ahLst/>
              <a:cxnLst>
                <a:cxn ang="T6">
                  <a:pos x="T0" y="T1"/>
                </a:cxn>
                <a:cxn ang="T7">
                  <a:pos x="T2" y="T3"/>
                </a:cxn>
                <a:cxn ang="T8">
                  <a:pos x="T4" y="T5"/>
                </a:cxn>
              </a:cxnLst>
              <a:rect l="T9" t="T10" r="T11" b="T12"/>
              <a:pathLst>
                <a:path w="19396" h="21600" fill="none" extrusionOk="0">
                  <a:moveTo>
                    <a:pt x="-1" y="0"/>
                  </a:moveTo>
                  <a:cubicBezTo>
                    <a:pt x="8243" y="0"/>
                    <a:pt x="15768" y="4691"/>
                    <a:pt x="19395" y="12094"/>
                  </a:cubicBezTo>
                </a:path>
                <a:path w="19396" h="21600" stroke="0" extrusionOk="0">
                  <a:moveTo>
                    <a:pt x="-1" y="0"/>
                  </a:moveTo>
                  <a:cubicBezTo>
                    <a:pt x="8243" y="0"/>
                    <a:pt x="15768" y="4691"/>
                    <a:pt x="19395" y="12094"/>
                  </a:cubicBezTo>
                  <a:lnTo>
                    <a:pt x="0" y="21600"/>
                  </a:lnTo>
                  <a:close/>
                </a:path>
              </a:pathLst>
            </a:custGeom>
            <a:noFill/>
            <a:ln w="9525">
              <a:solidFill>
                <a:srgbClr val="0070C0"/>
              </a:solidFill>
              <a:round/>
              <a:headEnd/>
              <a:tailEnd/>
            </a:ln>
          </p:spPr>
          <p:txBody>
            <a:bodyPr wrap="none" anchor="ct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3559" name="Arc 9"/>
            <p:cNvSpPr>
              <a:spLocks/>
            </p:cNvSpPr>
            <p:nvPr/>
          </p:nvSpPr>
          <p:spPr bwMode="auto">
            <a:xfrm>
              <a:off x="5486400" y="990600"/>
              <a:ext cx="1981200" cy="227013"/>
            </a:xfrm>
            <a:custGeom>
              <a:avLst/>
              <a:gdLst>
                <a:gd name="T0" fmla="*/ 0 w 16328"/>
                <a:gd name="T1" fmla="*/ 0 h 21600"/>
                <a:gd name="T2" fmla="*/ 2147483647 w 16328"/>
                <a:gd name="T3" fmla="*/ 2147483647 h 21600"/>
                <a:gd name="T4" fmla="*/ 0 w 16328"/>
                <a:gd name="T5" fmla="*/ 2147483647 h 21600"/>
                <a:gd name="T6" fmla="*/ 0 60000 65536"/>
                <a:gd name="T7" fmla="*/ 0 60000 65536"/>
                <a:gd name="T8" fmla="*/ 0 60000 65536"/>
                <a:gd name="T9" fmla="*/ 0 w 16328"/>
                <a:gd name="T10" fmla="*/ 0 h 21600"/>
                <a:gd name="T11" fmla="*/ 16328 w 16328"/>
                <a:gd name="T12" fmla="*/ 21600 h 21600"/>
              </a:gdLst>
              <a:ahLst/>
              <a:cxnLst>
                <a:cxn ang="T6">
                  <a:pos x="T0" y="T1"/>
                </a:cxn>
                <a:cxn ang="T7">
                  <a:pos x="T2" y="T3"/>
                </a:cxn>
                <a:cxn ang="T8">
                  <a:pos x="T4" y="T5"/>
                </a:cxn>
              </a:cxnLst>
              <a:rect l="T9" t="T10" r="T11" b="T12"/>
              <a:pathLst>
                <a:path w="16328" h="21600" fill="none" extrusionOk="0">
                  <a:moveTo>
                    <a:pt x="-1" y="0"/>
                  </a:moveTo>
                  <a:cubicBezTo>
                    <a:pt x="6267" y="0"/>
                    <a:pt x="12225" y="2722"/>
                    <a:pt x="16328" y="7459"/>
                  </a:cubicBezTo>
                </a:path>
                <a:path w="16328" h="21600" stroke="0" extrusionOk="0">
                  <a:moveTo>
                    <a:pt x="-1" y="0"/>
                  </a:moveTo>
                  <a:cubicBezTo>
                    <a:pt x="6267" y="0"/>
                    <a:pt x="12225" y="2722"/>
                    <a:pt x="16328" y="7459"/>
                  </a:cubicBezTo>
                  <a:lnTo>
                    <a:pt x="0" y="21600"/>
                  </a:lnTo>
                  <a:close/>
                </a:path>
              </a:pathLst>
            </a:custGeom>
            <a:noFill/>
            <a:ln w="9525">
              <a:solidFill>
                <a:srgbClr val="0070C0"/>
              </a:solidFill>
              <a:round/>
              <a:headEnd/>
              <a:tailEnd/>
            </a:ln>
          </p:spPr>
          <p:txBody>
            <a:bodyPr wrap="none" anchor="ct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3560" name="Text Box 8"/>
            <p:cNvSpPr txBox="1">
              <a:spLocks noChangeArrowheads="1"/>
            </p:cNvSpPr>
            <p:nvPr/>
          </p:nvSpPr>
          <p:spPr bwMode="auto">
            <a:xfrm>
              <a:off x="457200" y="1142999"/>
              <a:ext cx="2590800" cy="3093361"/>
            </a:xfrm>
            <a:prstGeom prst="rect">
              <a:avLst/>
            </a:prstGeom>
            <a:solidFill>
              <a:srgbClr val="0070C0"/>
            </a:solidFill>
            <a:ln w="9525">
              <a:solidFill>
                <a:srgbClr val="7030A0"/>
              </a:solidFill>
              <a:miter lim="800000"/>
              <a:headEnd/>
              <a:tailEnd/>
            </a:ln>
          </p:spPr>
          <p:txBody>
            <a:bodyPr>
              <a:spAutoFit/>
            </a:bodyPr>
            <a:lstStyle/>
            <a:p>
              <a:pPr algn="ctr" eaLnBrk="0" hangingPunct="0">
                <a:spcBef>
                  <a:spcPct val="50000"/>
                </a:spcBef>
                <a:tabLst>
                  <a:tab pos="171450" algn="l"/>
                </a:tabLst>
                <a:defRPr/>
              </a:pPr>
              <a:r>
                <a:rPr lang="en-US" altLang="zh-TW" b="1">
                  <a:solidFill>
                    <a:schemeClr val="bg1"/>
                  </a:solidFill>
                  <a:ea typeface="新細明體" pitchFamily="18" charset="-120"/>
                </a:rPr>
                <a:t>Investing</a:t>
              </a:r>
            </a:p>
            <a:p>
              <a:pPr eaLnBrk="0" hangingPunct="0">
                <a:tabLst>
                  <a:tab pos="171450" algn="l"/>
                </a:tabLst>
                <a:defRPr/>
              </a:pPr>
              <a:r>
                <a:rPr lang="en-US" altLang="zh-TW" sz="1600" b="1">
                  <a:solidFill>
                    <a:schemeClr val="bg1"/>
                  </a:solidFill>
                  <a:ea typeface="新細明體" pitchFamily="18" charset="-120"/>
                </a:rPr>
                <a:t>Current:</a:t>
              </a:r>
              <a:endParaRPr lang="en-US" altLang="zh-TW" sz="1600">
                <a:solidFill>
                  <a:schemeClr val="bg1"/>
                </a:solidFill>
                <a:ea typeface="新細明體" pitchFamily="18" charset="-120"/>
              </a:endParaRPr>
            </a:p>
            <a:p>
              <a:pPr eaLnBrk="0" hangingPunct="0">
                <a:buClr>
                  <a:schemeClr val="accent1"/>
                </a:buClr>
                <a:buSzPct val="50000"/>
                <a:buFontTx/>
                <a:buChar char="•"/>
                <a:tabLst>
                  <a:tab pos="171450" algn="l"/>
                </a:tabLst>
                <a:defRPr/>
              </a:pPr>
              <a:r>
                <a:rPr lang="en-US" altLang="zh-TW" sz="1600">
                  <a:solidFill>
                    <a:schemeClr val="bg1"/>
                  </a:solidFill>
                  <a:ea typeface="新細明體" pitchFamily="18" charset="-120"/>
                </a:rPr>
                <a:t> 	</a:t>
              </a:r>
              <a:r>
                <a:rPr lang="en-US" altLang="zh-TW" sz="1400">
                  <a:solidFill>
                    <a:schemeClr val="bg1"/>
                  </a:solidFill>
                  <a:ea typeface="新細明體" pitchFamily="18" charset="-120"/>
                </a:rPr>
                <a:t>Cash</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Accounts Receivable</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Inventories</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Marketable Securities</a:t>
              </a:r>
              <a:endParaRPr lang="en-US" altLang="zh-TW" sz="1600">
                <a:solidFill>
                  <a:schemeClr val="bg1"/>
                </a:solidFill>
                <a:ea typeface="新細明體" pitchFamily="18" charset="-120"/>
              </a:endParaRPr>
            </a:p>
            <a:p>
              <a:pPr eaLnBrk="0" hangingPunct="0">
                <a:buClr>
                  <a:schemeClr val="accent1"/>
                </a:buClr>
                <a:buSzPct val="50000"/>
                <a:tabLst>
                  <a:tab pos="171450" algn="l"/>
                </a:tabLst>
                <a:defRPr/>
              </a:pPr>
              <a:r>
                <a:rPr lang="en-US" altLang="zh-TW" sz="1600" b="1">
                  <a:solidFill>
                    <a:schemeClr val="bg1"/>
                  </a:solidFill>
                  <a:ea typeface="新細明體" pitchFamily="18" charset="-120"/>
                </a:rPr>
                <a:t>Noncurrent:</a:t>
              </a:r>
              <a:endParaRPr lang="en-US" altLang="zh-TW" sz="1600">
                <a:solidFill>
                  <a:schemeClr val="bg1"/>
                </a:solidFill>
                <a:ea typeface="新細明體" pitchFamily="18" charset="-120"/>
              </a:endParaRPr>
            </a:p>
            <a:p>
              <a:pPr eaLnBrk="0" hangingPunct="0">
                <a:buClr>
                  <a:schemeClr val="accent1"/>
                </a:buClr>
                <a:buSzPct val="50000"/>
                <a:buFontTx/>
                <a:buChar char="•"/>
                <a:tabLst>
                  <a:tab pos="171450" algn="l"/>
                </a:tabLst>
                <a:defRPr/>
              </a:pPr>
              <a:r>
                <a:rPr lang="en-US" altLang="zh-TW" sz="1600">
                  <a:solidFill>
                    <a:schemeClr val="bg1"/>
                  </a:solidFill>
                  <a:ea typeface="新細明體" pitchFamily="18" charset="-120"/>
                </a:rPr>
                <a:t> 	</a:t>
              </a:r>
              <a:r>
                <a:rPr lang="en-US" altLang="zh-TW" sz="1400">
                  <a:solidFill>
                    <a:schemeClr val="bg1"/>
                  </a:solidFill>
                  <a:ea typeface="新細明體" pitchFamily="18" charset="-120"/>
                </a:rPr>
                <a:t>Land, Buildings, &amp; 	Equipment</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Patents</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Investments</a:t>
              </a:r>
              <a:endParaRPr lang="en-US" altLang="zh-TW" sz="1600">
                <a:solidFill>
                  <a:schemeClr val="bg1"/>
                </a:solidFill>
                <a:latin typeface="Times New Roman" pitchFamily="18" charset="0"/>
                <a:ea typeface="新細明體" pitchFamily="18" charset="-120"/>
              </a:endParaRPr>
            </a:p>
          </p:txBody>
        </p:sp>
        <p:sp>
          <p:nvSpPr>
            <p:cNvPr id="23561" name="Text Box 15"/>
            <p:cNvSpPr txBox="1">
              <a:spLocks noChangeArrowheads="1"/>
            </p:cNvSpPr>
            <p:nvPr/>
          </p:nvSpPr>
          <p:spPr bwMode="auto">
            <a:xfrm>
              <a:off x="533400" y="4895219"/>
              <a:ext cx="2362200" cy="395662"/>
            </a:xfrm>
            <a:prstGeom prst="rect">
              <a:avLst/>
            </a:prstGeom>
            <a:solidFill>
              <a:schemeClr val="bg1"/>
            </a:solidFill>
            <a:ln w="9525">
              <a:solidFill>
                <a:srgbClr val="7030A0"/>
              </a:solidFill>
              <a:miter lim="800000"/>
              <a:headEnd/>
              <a:tailEnd/>
            </a:ln>
          </p:spPr>
          <p:txBody>
            <a:bodyPr>
              <a:spAutoFit/>
            </a:bodyPr>
            <a:lstStyle/>
            <a:p>
              <a:pPr algn="ctr" eaLnBrk="0" hangingPunct="0">
                <a:tabLst>
                  <a:tab pos="171450" algn="l"/>
                </a:tabLst>
                <a:defRPr/>
              </a:pPr>
              <a:r>
                <a:rPr lang="en-US" altLang="zh-TW" sz="1600" b="1">
                  <a:solidFill>
                    <a:srgbClr val="336699"/>
                  </a:solidFill>
                  <a:ea typeface="新細明體" pitchFamily="18" charset="-120"/>
                </a:rPr>
                <a:t>Assets</a:t>
              </a:r>
              <a:endParaRPr lang="en-US" altLang="zh-TW" sz="1600">
                <a:solidFill>
                  <a:srgbClr val="336699"/>
                </a:solidFill>
                <a:latin typeface="Times New Roman" pitchFamily="18" charset="0"/>
                <a:ea typeface="新細明體" pitchFamily="18" charset="-120"/>
              </a:endParaRPr>
            </a:p>
          </p:txBody>
        </p:sp>
        <p:sp>
          <p:nvSpPr>
            <p:cNvPr id="23562" name="Line 17"/>
            <p:cNvSpPr>
              <a:spLocks noChangeShapeType="1"/>
            </p:cNvSpPr>
            <p:nvPr/>
          </p:nvSpPr>
          <p:spPr bwMode="auto">
            <a:xfrm>
              <a:off x="990600" y="53340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63" name="Text Box 18"/>
            <p:cNvSpPr txBox="1">
              <a:spLocks noChangeArrowheads="1"/>
            </p:cNvSpPr>
            <p:nvPr/>
          </p:nvSpPr>
          <p:spPr bwMode="auto">
            <a:xfrm>
              <a:off x="609600" y="5638799"/>
              <a:ext cx="2209800" cy="467602"/>
            </a:xfrm>
            <a:prstGeom prst="rect">
              <a:avLst/>
            </a:prstGeom>
            <a:solidFill>
              <a:schemeClr val="bg1"/>
            </a:solidFill>
            <a:ln w="19050">
              <a:solidFill>
                <a:srgbClr val="7030A0"/>
              </a:solidFill>
              <a:miter lim="800000"/>
              <a:headEnd/>
              <a:tailEnd/>
            </a:ln>
          </p:spPr>
          <p:txBody>
            <a:bodyPr>
              <a:spAutoFit/>
            </a:bodyPr>
            <a:lstStyle/>
            <a:p>
              <a:pPr algn="ctr" eaLnBrk="0" hangingPunct="0">
                <a:buFont typeface="ITC Zapf Dingbats (D1)" pitchFamily="82" charset="2"/>
                <a:buNone/>
                <a:tabLst>
                  <a:tab pos="171450" algn="l"/>
                </a:tabLst>
                <a:defRPr/>
              </a:pPr>
              <a:r>
                <a:rPr lang="en-US" altLang="zh-TW" sz="2000" b="1">
                  <a:solidFill>
                    <a:srgbClr val="336699"/>
                  </a:solidFill>
                  <a:ea typeface="新細明體" pitchFamily="18" charset="-120"/>
                </a:rPr>
                <a:t>Balance Sheet</a:t>
              </a:r>
              <a:endParaRPr lang="en-US" altLang="zh-TW" sz="2400">
                <a:solidFill>
                  <a:srgbClr val="336699"/>
                </a:solidFill>
                <a:latin typeface="Times New Roman" pitchFamily="18" charset="0"/>
                <a:ea typeface="新細明體" pitchFamily="18" charset="-120"/>
              </a:endParaRPr>
            </a:p>
          </p:txBody>
        </p:sp>
        <p:sp>
          <p:nvSpPr>
            <p:cNvPr id="23564" name="Line 20"/>
            <p:cNvSpPr>
              <a:spLocks noChangeShapeType="1"/>
            </p:cNvSpPr>
            <p:nvPr/>
          </p:nvSpPr>
          <p:spPr bwMode="auto">
            <a:xfrm>
              <a:off x="1295400" y="53340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65" name="Line 21"/>
            <p:cNvSpPr>
              <a:spLocks noChangeShapeType="1"/>
            </p:cNvSpPr>
            <p:nvPr/>
          </p:nvSpPr>
          <p:spPr bwMode="auto">
            <a:xfrm>
              <a:off x="1676400" y="53340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66" name="Line 22"/>
            <p:cNvSpPr>
              <a:spLocks noChangeShapeType="1"/>
            </p:cNvSpPr>
            <p:nvPr/>
          </p:nvSpPr>
          <p:spPr bwMode="auto">
            <a:xfrm>
              <a:off x="2438400" y="53340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67" name="Line 23"/>
            <p:cNvSpPr>
              <a:spLocks noChangeShapeType="1"/>
            </p:cNvSpPr>
            <p:nvPr/>
          </p:nvSpPr>
          <p:spPr bwMode="auto">
            <a:xfrm>
              <a:off x="2057400" y="53340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68" name="Text Box 10"/>
            <p:cNvSpPr txBox="1">
              <a:spLocks noChangeArrowheads="1"/>
            </p:cNvSpPr>
            <p:nvPr/>
          </p:nvSpPr>
          <p:spPr bwMode="auto">
            <a:xfrm>
              <a:off x="6248400" y="1066800"/>
              <a:ext cx="2590800" cy="2841576"/>
            </a:xfrm>
            <a:prstGeom prst="rect">
              <a:avLst/>
            </a:prstGeom>
            <a:solidFill>
              <a:srgbClr val="0070C0"/>
            </a:solidFill>
            <a:ln w="9525">
              <a:solidFill>
                <a:srgbClr val="7030A0"/>
              </a:solidFill>
              <a:miter lim="800000"/>
              <a:headEnd/>
              <a:tailEnd/>
            </a:ln>
          </p:spPr>
          <p:txBody>
            <a:bodyPr>
              <a:spAutoFit/>
            </a:bodyPr>
            <a:lstStyle/>
            <a:p>
              <a:pPr algn="ctr" eaLnBrk="0" hangingPunct="0">
                <a:spcBef>
                  <a:spcPct val="50000"/>
                </a:spcBef>
                <a:buClr>
                  <a:schemeClr val="accent1"/>
                </a:buClr>
                <a:tabLst>
                  <a:tab pos="171450" algn="l"/>
                </a:tabLst>
                <a:defRPr/>
              </a:pPr>
              <a:r>
                <a:rPr lang="en-US" altLang="zh-TW" b="1">
                  <a:solidFill>
                    <a:schemeClr val="bg1"/>
                  </a:solidFill>
                  <a:ea typeface="新細明體" pitchFamily="18" charset="-120"/>
                </a:rPr>
                <a:t>Financing</a:t>
              </a:r>
              <a:endParaRPr lang="en-US" altLang="zh-TW">
                <a:solidFill>
                  <a:schemeClr val="bg1"/>
                </a:solidFill>
                <a:ea typeface="新細明體" pitchFamily="18" charset="-120"/>
              </a:endParaRPr>
            </a:p>
            <a:p>
              <a:pPr eaLnBrk="0" hangingPunct="0">
                <a:buClr>
                  <a:schemeClr val="accent1"/>
                </a:buClr>
                <a:tabLst>
                  <a:tab pos="171450" algn="l"/>
                </a:tabLst>
                <a:defRPr/>
              </a:pPr>
              <a:r>
                <a:rPr lang="en-US" altLang="zh-TW" sz="1600" b="1">
                  <a:solidFill>
                    <a:schemeClr val="bg1"/>
                  </a:solidFill>
                  <a:ea typeface="新細明體" pitchFamily="18" charset="-120"/>
                </a:rPr>
                <a:t>Current:</a:t>
              </a:r>
              <a:endParaRPr lang="en-US" altLang="zh-TW" sz="1600">
                <a:solidFill>
                  <a:schemeClr val="bg1"/>
                </a:solidFill>
                <a:ea typeface="新細明體" pitchFamily="18" charset="-120"/>
              </a:endParaRPr>
            </a:p>
            <a:p>
              <a:pPr eaLnBrk="0" hangingPunct="0">
                <a:buClr>
                  <a:schemeClr val="accent1"/>
                </a:buClr>
                <a:buSzPct val="50000"/>
                <a:buFontTx/>
                <a:buChar char="•"/>
                <a:tabLst>
                  <a:tab pos="171450" algn="l"/>
                </a:tabLst>
                <a:defRPr/>
              </a:pPr>
              <a:r>
                <a:rPr lang="en-US" altLang="zh-TW" sz="1600">
                  <a:solidFill>
                    <a:schemeClr val="bg1"/>
                  </a:solidFill>
                  <a:ea typeface="新細明體" pitchFamily="18" charset="-120"/>
                </a:rPr>
                <a:t> 	</a:t>
              </a:r>
              <a:r>
                <a:rPr lang="en-US" altLang="zh-TW" sz="1400">
                  <a:solidFill>
                    <a:schemeClr val="bg1"/>
                  </a:solidFill>
                  <a:ea typeface="新細明體" pitchFamily="18" charset="-120"/>
                </a:rPr>
                <a:t>Notes Payable</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Accounts Payable</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Salaries Payable</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Income Tax Payable</a:t>
              </a:r>
              <a:endParaRPr lang="en-US" altLang="zh-TW" sz="1600">
                <a:solidFill>
                  <a:schemeClr val="bg1"/>
                </a:solidFill>
                <a:ea typeface="新細明體" pitchFamily="18" charset="-120"/>
              </a:endParaRPr>
            </a:p>
            <a:p>
              <a:pPr eaLnBrk="0" hangingPunct="0">
                <a:buClr>
                  <a:schemeClr val="accent1"/>
                </a:buClr>
                <a:buFont typeface="ITC Zapf Dingbats (D1)" pitchFamily="82" charset="2"/>
                <a:buNone/>
                <a:tabLst>
                  <a:tab pos="171450" algn="l"/>
                </a:tabLst>
                <a:defRPr/>
              </a:pPr>
              <a:r>
                <a:rPr lang="en-US" altLang="zh-TW" sz="1600" b="1">
                  <a:solidFill>
                    <a:schemeClr val="bg1"/>
                  </a:solidFill>
                  <a:ea typeface="新細明體" pitchFamily="18" charset="-120"/>
                </a:rPr>
                <a:t>Noncurrent:</a:t>
              </a:r>
              <a:endParaRPr lang="en-US" altLang="zh-TW" sz="1600">
                <a:solidFill>
                  <a:schemeClr val="bg1"/>
                </a:solidFill>
                <a:ea typeface="新細明體" pitchFamily="18" charset="-120"/>
              </a:endParaRPr>
            </a:p>
            <a:p>
              <a:pPr eaLnBrk="0" hangingPunct="0">
                <a:buClr>
                  <a:schemeClr val="accent1"/>
                </a:buClr>
                <a:buSzPct val="50000"/>
                <a:buFontTx/>
                <a:buChar char="•"/>
                <a:tabLst>
                  <a:tab pos="171450" algn="l"/>
                </a:tabLst>
                <a:defRPr/>
              </a:pPr>
              <a:r>
                <a:rPr lang="en-US" altLang="zh-TW" sz="1600">
                  <a:solidFill>
                    <a:schemeClr val="bg1"/>
                  </a:solidFill>
                  <a:ea typeface="新細明體" pitchFamily="18" charset="-120"/>
                </a:rPr>
                <a:t> 	</a:t>
              </a:r>
              <a:r>
                <a:rPr lang="en-US" altLang="zh-TW" sz="1400">
                  <a:solidFill>
                    <a:schemeClr val="bg1"/>
                  </a:solidFill>
                  <a:ea typeface="新細明體" pitchFamily="18" charset="-120"/>
                </a:rPr>
                <a:t>Bonds Payable</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Common Stock</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Retained Earnings</a:t>
              </a:r>
              <a:endParaRPr lang="en-US" altLang="zh-TW" sz="1600">
                <a:solidFill>
                  <a:schemeClr val="bg1"/>
                </a:solidFill>
                <a:latin typeface="Times New Roman" pitchFamily="18" charset="0"/>
                <a:ea typeface="新細明體" pitchFamily="18" charset="-120"/>
              </a:endParaRPr>
            </a:p>
          </p:txBody>
        </p:sp>
        <p:sp>
          <p:nvSpPr>
            <p:cNvPr id="23569" name="Text Box 13"/>
            <p:cNvSpPr txBox="1">
              <a:spLocks noChangeArrowheads="1"/>
            </p:cNvSpPr>
            <p:nvPr/>
          </p:nvSpPr>
          <p:spPr bwMode="auto">
            <a:xfrm>
              <a:off x="6019800" y="4267198"/>
              <a:ext cx="2971800" cy="395662"/>
            </a:xfrm>
            <a:prstGeom prst="rect">
              <a:avLst/>
            </a:prstGeom>
            <a:solidFill>
              <a:schemeClr val="bg1"/>
            </a:solidFill>
            <a:ln w="9525">
              <a:solidFill>
                <a:srgbClr val="7030A0"/>
              </a:solidFill>
              <a:miter lim="800000"/>
              <a:headEnd/>
              <a:tailEnd/>
            </a:ln>
          </p:spPr>
          <p:txBody>
            <a:bodyPr>
              <a:spAutoFit/>
            </a:bodyPr>
            <a:lstStyle/>
            <a:p>
              <a:pPr algn="ctr" eaLnBrk="0" hangingPunct="0">
                <a:tabLst>
                  <a:tab pos="171450" algn="l"/>
                </a:tabLst>
                <a:defRPr/>
              </a:pPr>
              <a:r>
                <a:rPr lang="en-US" altLang="zh-TW" sz="1600" b="1">
                  <a:solidFill>
                    <a:srgbClr val="336699"/>
                  </a:solidFill>
                  <a:ea typeface="新細明體" pitchFamily="18" charset="-120"/>
                </a:rPr>
                <a:t>Liabilities &amp; Equity</a:t>
              </a:r>
              <a:endParaRPr lang="en-US" altLang="zh-TW" sz="1600">
                <a:solidFill>
                  <a:srgbClr val="336699"/>
                </a:solidFill>
                <a:latin typeface="Times New Roman" pitchFamily="18" charset="0"/>
                <a:ea typeface="新細明體" pitchFamily="18" charset="-120"/>
              </a:endParaRPr>
            </a:p>
          </p:txBody>
        </p:sp>
        <p:sp>
          <p:nvSpPr>
            <p:cNvPr id="23570" name="Text Box 14"/>
            <p:cNvSpPr txBox="1">
              <a:spLocks noChangeArrowheads="1"/>
            </p:cNvSpPr>
            <p:nvPr/>
          </p:nvSpPr>
          <p:spPr bwMode="auto">
            <a:xfrm>
              <a:off x="6019800" y="4953000"/>
              <a:ext cx="2667001" cy="467602"/>
            </a:xfrm>
            <a:prstGeom prst="rect">
              <a:avLst/>
            </a:prstGeom>
            <a:solidFill>
              <a:schemeClr val="bg1"/>
            </a:solidFill>
            <a:ln w="19050">
              <a:solidFill>
                <a:srgbClr val="7030A0"/>
              </a:solidFill>
              <a:miter lim="800000"/>
              <a:headEnd/>
              <a:tailEnd/>
            </a:ln>
          </p:spPr>
          <p:txBody>
            <a:bodyPr>
              <a:spAutoFit/>
            </a:bodyPr>
            <a:lstStyle/>
            <a:p>
              <a:pPr algn="ctr" eaLnBrk="0" hangingPunct="0">
                <a:buFont typeface="ITC Zapf Dingbats (D1)" pitchFamily="82" charset="2"/>
                <a:buNone/>
                <a:tabLst>
                  <a:tab pos="171450" algn="l"/>
                </a:tabLst>
                <a:defRPr/>
              </a:pPr>
              <a:r>
                <a:rPr lang="en-US" altLang="zh-TW" b="1">
                  <a:solidFill>
                    <a:srgbClr val="336699"/>
                  </a:solidFill>
                  <a:ea typeface="新細明體" pitchFamily="18" charset="-120"/>
                </a:rPr>
                <a:t>Balance Sheet</a:t>
              </a:r>
              <a:endParaRPr lang="en-US" altLang="zh-TW" sz="2000">
                <a:solidFill>
                  <a:srgbClr val="336699"/>
                </a:solidFill>
                <a:latin typeface="Times New Roman" pitchFamily="18" charset="0"/>
                <a:ea typeface="新細明體" pitchFamily="18" charset="-120"/>
              </a:endParaRPr>
            </a:p>
          </p:txBody>
        </p:sp>
        <p:sp>
          <p:nvSpPr>
            <p:cNvPr id="23571" name="Text Box 19"/>
            <p:cNvSpPr txBox="1">
              <a:spLocks noChangeArrowheads="1"/>
            </p:cNvSpPr>
            <p:nvPr/>
          </p:nvSpPr>
          <p:spPr bwMode="auto">
            <a:xfrm>
              <a:off x="5791200" y="5638799"/>
              <a:ext cx="3048000" cy="827294"/>
            </a:xfrm>
            <a:prstGeom prst="rect">
              <a:avLst/>
            </a:prstGeom>
            <a:solidFill>
              <a:schemeClr val="bg1"/>
            </a:solidFill>
            <a:ln w="19050">
              <a:solidFill>
                <a:srgbClr val="7030A0"/>
              </a:solidFill>
              <a:miter lim="800000"/>
              <a:headEnd/>
              <a:tailEnd/>
            </a:ln>
          </p:spPr>
          <p:txBody>
            <a:bodyPr>
              <a:spAutoFit/>
            </a:bodyPr>
            <a:lstStyle/>
            <a:p>
              <a:pPr algn="ctr" eaLnBrk="0" hangingPunct="0">
                <a:buFont typeface="ITC Zapf Dingbats (D1)" pitchFamily="82" charset="2"/>
                <a:buNone/>
                <a:tabLst>
                  <a:tab pos="171450" algn="l"/>
                </a:tabLst>
                <a:defRPr/>
              </a:pPr>
              <a:r>
                <a:rPr lang="en-US" altLang="zh-TW" sz="2000" b="1">
                  <a:solidFill>
                    <a:srgbClr val="336699"/>
                  </a:solidFill>
                  <a:ea typeface="新細明體" pitchFamily="18" charset="-120"/>
                </a:rPr>
                <a:t>Statement of Shareholders</a:t>
              </a:r>
              <a:r>
                <a:rPr lang="en-US" altLang="zh-TW" sz="2000" b="1">
                  <a:solidFill>
                    <a:srgbClr val="336699"/>
                  </a:solidFill>
                  <a:latin typeface="Times New Roman" pitchFamily="18" charset="0"/>
                  <a:ea typeface="新細明體" pitchFamily="18" charset="-120"/>
                </a:rPr>
                <a:t>’</a:t>
              </a:r>
              <a:r>
                <a:rPr lang="en-US" altLang="zh-TW" sz="2000" b="1">
                  <a:solidFill>
                    <a:srgbClr val="336699"/>
                  </a:solidFill>
                  <a:ea typeface="新細明體" pitchFamily="18" charset="-120"/>
                </a:rPr>
                <a:t> Equity</a:t>
              </a:r>
              <a:endParaRPr lang="en-US" altLang="zh-TW" sz="2400" b="1">
                <a:solidFill>
                  <a:srgbClr val="336699"/>
                </a:solidFill>
                <a:latin typeface="Times New Roman" pitchFamily="18" charset="0"/>
                <a:ea typeface="新細明體" pitchFamily="18" charset="-120"/>
              </a:endParaRPr>
            </a:p>
          </p:txBody>
        </p:sp>
        <p:sp>
          <p:nvSpPr>
            <p:cNvPr id="23572" name="Line 24"/>
            <p:cNvSpPr>
              <a:spLocks noChangeShapeType="1"/>
            </p:cNvSpPr>
            <p:nvPr/>
          </p:nvSpPr>
          <p:spPr bwMode="auto">
            <a:xfrm>
              <a:off x="4572000" y="41148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73" name="Line 25"/>
            <p:cNvSpPr>
              <a:spLocks noChangeShapeType="1"/>
            </p:cNvSpPr>
            <p:nvPr/>
          </p:nvSpPr>
          <p:spPr bwMode="auto">
            <a:xfrm>
              <a:off x="4191000" y="41148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74" name="Line 26"/>
            <p:cNvSpPr>
              <a:spLocks noChangeShapeType="1"/>
            </p:cNvSpPr>
            <p:nvPr/>
          </p:nvSpPr>
          <p:spPr bwMode="auto">
            <a:xfrm>
              <a:off x="3810000" y="41148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75" name="Line 27"/>
            <p:cNvSpPr>
              <a:spLocks noChangeShapeType="1"/>
            </p:cNvSpPr>
            <p:nvPr/>
          </p:nvSpPr>
          <p:spPr bwMode="auto">
            <a:xfrm>
              <a:off x="4953000" y="41148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76" name="Line 28"/>
            <p:cNvSpPr>
              <a:spLocks noChangeShapeType="1"/>
            </p:cNvSpPr>
            <p:nvPr/>
          </p:nvSpPr>
          <p:spPr bwMode="auto">
            <a:xfrm>
              <a:off x="5334000" y="41148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77" name="Text Box 35"/>
            <p:cNvSpPr txBox="1">
              <a:spLocks noChangeArrowheads="1"/>
            </p:cNvSpPr>
            <p:nvPr/>
          </p:nvSpPr>
          <p:spPr bwMode="auto">
            <a:xfrm>
              <a:off x="3200400" y="1371600"/>
              <a:ext cx="2819400" cy="2122190"/>
            </a:xfrm>
            <a:prstGeom prst="rect">
              <a:avLst/>
            </a:prstGeom>
            <a:solidFill>
              <a:srgbClr val="0070C0"/>
            </a:solidFill>
            <a:ln w="9525">
              <a:solidFill>
                <a:srgbClr val="7030A0"/>
              </a:solidFill>
              <a:miter lim="800000"/>
              <a:headEnd/>
              <a:tailEnd/>
            </a:ln>
          </p:spPr>
          <p:txBody>
            <a:bodyPr>
              <a:spAutoFit/>
            </a:bodyPr>
            <a:lstStyle/>
            <a:p>
              <a:pPr algn="ctr" eaLnBrk="0" hangingPunct="0">
                <a:spcBef>
                  <a:spcPct val="50000"/>
                </a:spcBef>
                <a:buClr>
                  <a:schemeClr val="accent1"/>
                </a:buClr>
                <a:buSzPct val="50000"/>
                <a:buFont typeface="ITC Zapf Dingbats (D1)" pitchFamily="82" charset="2"/>
                <a:buNone/>
                <a:tabLst>
                  <a:tab pos="171450" algn="l"/>
                </a:tabLst>
                <a:defRPr/>
              </a:pPr>
              <a:r>
                <a:rPr lang="en-US" altLang="zh-TW" b="1">
                  <a:solidFill>
                    <a:schemeClr val="bg1"/>
                  </a:solidFill>
                  <a:ea typeface="新細明體" pitchFamily="18" charset="-120"/>
                </a:rPr>
                <a:t>Operating</a:t>
              </a:r>
              <a:endParaRPr lang="zh-TW" altLang="en-US">
                <a:solidFill>
                  <a:schemeClr val="bg1"/>
                </a:solidFill>
                <a:latin typeface="Times New Roman" pitchFamily="18" charset="0"/>
                <a:ea typeface="新細明體" pitchFamily="18" charset="-120"/>
              </a:endParaRPr>
            </a:p>
            <a:p>
              <a:pPr eaLnBrk="0" hangingPunct="0">
                <a:spcBef>
                  <a:spcPct val="50000"/>
                </a:spcBef>
                <a:buClr>
                  <a:schemeClr val="accent1"/>
                </a:buClr>
                <a:buSzPct val="50000"/>
                <a:buFontTx/>
                <a:buChar char="•"/>
                <a:tabLst>
                  <a:tab pos="171450" algn="l"/>
                </a:tabLst>
                <a:defRPr/>
              </a:pPr>
              <a:r>
                <a:rPr lang="zh-TW" altLang="en-US" sz="1600">
                  <a:solidFill>
                    <a:schemeClr val="bg1"/>
                  </a:solidFill>
                  <a:latin typeface="Times New Roman" pitchFamily="18" charset="0"/>
                  <a:ea typeface="新細明體" pitchFamily="18" charset="-120"/>
                </a:rPr>
                <a:t> </a:t>
              </a:r>
              <a:r>
                <a:rPr lang="en-US" altLang="zh-TW" sz="1400">
                  <a:solidFill>
                    <a:schemeClr val="bg1"/>
                  </a:solidFill>
                  <a:ea typeface="新細明體" pitchFamily="18" charset="-120"/>
                </a:rPr>
                <a:t>Sales</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Cost of Goods Sold</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Selling Expense</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Administrative Expense</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Interest Expense</a:t>
              </a:r>
            </a:p>
            <a:p>
              <a:pPr eaLnBrk="0" hangingPunct="0">
                <a:buClr>
                  <a:schemeClr val="accent1"/>
                </a:buClr>
                <a:buSzPct val="50000"/>
                <a:buFontTx/>
                <a:buChar char="•"/>
                <a:tabLst>
                  <a:tab pos="171450" algn="l"/>
                </a:tabLst>
                <a:defRPr/>
              </a:pPr>
              <a:r>
                <a:rPr lang="en-US" altLang="zh-TW" sz="1400">
                  <a:solidFill>
                    <a:schemeClr val="bg1"/>
                  </a:solidFill>
                  <a:ea typeface="新細明體" pitchFamily="18" charset="-120"/>
                </a:rPr>
                <a:t> Income Tax Expense</a:t>
              </a:r>
            </a:p>
          </p:txBody>
        </p:sp>
        <p:sp>
          <p:nvSpPr>
            <p:cNvPr id="23578" name="Text Box 38"/>
            <p:cNvSpPr txBox="1">
              <a:spLocks noChangeArrowheads="1"/>
            </p:cNvSpPr>
            <p:nvPr/>
          </p:nvSpPr>
          <p:spPr bwMode="auto">
            <a:xfrm>
              <a:off x="3276600" y="3701552"/>
              <a:ext cx="2590800" cy="395662"/>
            </a:xfrm>
            <a:prstGeom prst="rect">
              <a:avLst/>
            </a:prstGeom>
            <a:solidFill>
              <a:schemeClr val="bg1"/>
            </a:solidFill>
            <a:ln w="9525">
              <a:solidFill>
                <a:srgbClr val="7030A0"/>
              </a:solidFill>
              <a:miter lim="800000"/>
              <a:headEnd/>
              <a:tailEnd/>
            </a:ln>
          </p:spPr>
          <p:txBody>
            <a:bodyPr>
              <a:spAutoFit/>
            </a:bodyPr>
            <a:lstStyle/>
            <a:p>
              <a:pPr algn="ctr" eaLnBrk="0" hangingPunct="0">
                <a:tabLst>
                  <a:tab pos="171450" algn="l"/>
                </a:tabLst>
                <a:defRPr/>
              </a:pPr>
              <a:r>
                <a:rPr lang="en-US" altLang="zh-TW" sz="1600" b="1">
                  <a:solidFill>
                    <a:srgbClr val="336699"/>
                  </a:solidFill>
                  <a:ea typeface="新細明體" pitchFamily="18" charset="-120"/>
                </a:rPr>
                <a:t>Net Income</a:t>
              </a:r>
              <a:endParaRPr lang="en-US" altLang="zh-TW" sz="1600" b="1">
                <a:solidFill>
                  <a:srgbClr val="336699"/>
                </a:solidFill>
                <a:latin typeface="Times New Roman" pitchFamily="18" charset="0"/>
                <a:ea typeface="新細明體" pitchFamily="18" charset="-120"/>
              </a:endParaRPr>
            </a:p>
          </p:txBody>
        </p:sp>
        <p:sp>
          <p:nvSpPr>
            <p:cNvPr id="23579" name="Text Box 39"/>
            <p:cNvSpPr txBox="1">
              <a:spLocks noChangeArrowheads="1"/>
            </p:cNvSpPr>
            <p:nvPr/>
          </p:nvSpPr>
          <p:spPr bwMode="auto">
            <a:xfrm>
              <a:off x="3352800" y="4419599"/>
              <a:ext cx="2362200" cy="467602"/>
            </a:xfrm>
            <a:prstGeom prst="rect">
              <a:avLst/>
            </a:prstGeom>
            <a:solidFill>
              <a:schemeClr val="bg1"/>
            </a:solidFill>
            <a:ln w="19050">
              <a:solidFill>
                <a:schemeClr val="tx1"/>
              </a:solidFill>
              <a:miter lim="800000"/>
              <a:headEnd/>
              <a:tailEnd/>
            </a:ln>
          </p:spPr>
          <p:txBody>
            <a:bodyPr>
              <a:spAutoFit/>
            </a:bodyPr>
            <a:lstStyle/>
            <a:p>
              <a:pPr algn="ctr" eaLnBrk="0" hangingPunct="0">
                <a:buFont typeface="ITC Zapf Dingbats (D1)" pitchFamily="82" charset="2"/>
                <a:buNone/>
                <a:tabLst>
                  <a:tab pos="171450" algn="l"/>
                </a:tabLst>
                <a:defRPr/>
              </a:pPr>
              <a:r>
                <a:rPr lang="en-US" altLang="zh-TW" sz="2000" b="1">
                  <a:solidFill>
                    <a:srgbClr val="336699"/>
                  </a:solidFill>
                  <a:ea typeface="新細明體" pitchFamily="18" charset="-120"/>
                </a:rPr>
                <a:t>Income statement</a:t>
              </a:r>
              <a:endParaRPr lang="en-US" altLang="zh-TW" sz="2400">
                <a:solidFill>
                  <a:srgbClr val="336699"/>
                </a:solidFill>
                <a:latin typeface="Times New Roman" pitchFamily="18" charset="0"/>
                <a:ea typeface="新細明體" pitchFamily="18" charset="-120"/>
              </a:endParaRPr>
            </a:p>
          </p:txBody>
        </p:sp>
        <p:sp>
          <p:nvSpPr>
            <p:cNvPr id="23580" name="Text Box 40"/>
            <p:cNvSpPr txBox="1">
              <a:spLocks noChangeArrowheads="1"/>
            </p:cNvSpPr>
            <p:nvPr/>
          </p:nvSpPr>
          <p:spPr bwMode="auto">
            <a:xfrm>
              <a:off x="3657600" y="4952999"/>
              <a:ext cx="1828800" cy="395662"/>
            </a:xfrm>
            <a:prstGeom prst="rect">
              <a:avLst/>
            </a:prstGeom>
            <a:solidFill>
              <a:schemeClr val="bg1"/>
            </a:solidFill>
            <a:ln w="9525">
              <a:solidFill>
                <a:srgbClr val="7030A0"/>
              </a:solidFill>
              <a:miter lim="800000"/>
              <a:headEnd/>
              <a:tailEnd/>
            </a:ln>
          </p:spPr>
          <p:txBody>
            <a:bodyPr>
              <a:spAutoFit/>
            </a:bodyPr>
            <a:lstStyle/>
            <a:p>
              <a:pPr algn="ctr" eaLnBrk="0" hangingPunct="0">
                <a:buFont typeface="ITC Zapf Dingbats (D1)" pitchFamily="82" charset="2"/>
                <a:buNone/>
                <a:tabLst>
                  <a:tab pos="171450" algn="l"/>
                </a:tabLst>
                <a:defRPr/>
              </a:pPr>
              <a:r>
                <a:rPr lang="en-US" altLang="zh-TW" sz="1600" b="1">
                  <a:solidFill>
                    <a:srgbClr val="336699"/>
                  </a:solidFill>
                  <a:ea typeface="新細明體" pitchFamily="18" charset="-120"/>
                </a:rPr>
                <a:t>Cash Flow</a:t>
              </a:r>
              <a:endParaRPr lang="en-US" altLang="zh-TW" b="1">
                <a:solidFill>
                  <a:srgbClr val="336699"/>
                </a:solidFill>
                <a:latin typeface="Times New Roman" pitchFamily="18" charset="0"/>
                <a:ea typeface="新細明體" pitchFamily="18" charset="-120"/>
              </a:endParaRPr>
            </a:p>
          </p:txBody>
        </p:sp>
        <p:sp>
          <p:nvSpPr>
            <p:cNvPr id="23581" name="Text Box 41"/>
            <p:cNvSpPr txBox="1">
              <a:spLocks noChangeArrowheads="1"/>
            </p:cNvSpPr>
            <p:nvPr/>
          </p:nvSpPr>
          <p:spPr bwMode="auto">
            <a:xfrm>
              <a:off x="3352800" y="5638800"/>
              <a:ext cx="2286000" cy="791324"/>
            </a:xfrm>
            <a:prstGeom prst="rect">
              <a:avLst/>
            </a:prstGeom>
            <a:solidFill>
              <a:schemeClr val="bg1"/>
            </a:solidFill>
            <a:ln w="19050">
              <a:solidFill>
                <a:srgbClr val="7030A0"/>
              </a:solidFill>
              <a:miter lim="800000"/>
              <a:headEnd/>
              <a:tailEnd/>
            </a:ln>
          </p:spPr>
          <p:txBody>
            <a:bodyPr>
              <a:spAutoFit/>
            </a:bodyPr>
            <a:lstStyle/>
            <a:p>
              <a:pPr algn="ctr" eaLnBrk="0" hangingPunct="0">
                <a:buFont typeface="ITC Zapf Dingbats (D1)" pitchFamily="82" charset="2"/>
                <a:buNone/>
                <a:tabLst>
                  <a:tab pos="171450" algn="l"/>
                </a:tabLst>
                <a:defRPr/>
              </a:pPr>
              <a:r>
                <a:rPr lang="en-US" altLang="zh-TW" b="1">
                  <a:solidFill>
                    <a:srgbClr val="336699"/>
                  </a:solidFill>
                  <a:ea typeface="新細明體" pitchFamily="18" charset="-120"/>
                </a:rPr>
                <a:t>Statement of </a:t>
              </a:r>
            </a:p>
            <a:p>
              <a:pPr algn="ctr" eaLnBrk="0" hangingPunct="0">
                <a:buFont typeface="ITC Zapf Dingbats (D1)" pitchFamily="82" charset="2"/>
                <a:buNone/>
                <a:tabLst>
                  <a:tab pos="171450" algn="l"/>
                </a:tabLst>
                <a:defRPr/>
              </a:pPr>
              <a:r>
                <a:rPr lang="en-US" altLang="zh-TW" b="1">
                  <a:solidFill>
                    <a:srgbClr val="336699"/>
                  </a:solidFill>
                  <a:ea typeface="新細明體" pitchFamily="18" charset="-120"/>
                </a:rPr>
                <a:t>Cash Flows</a:t>
              </a:r>
              <a:endParaRPr lang="en-US" altLang="zh-TW" sz="2000">
                <a:solidFill>
                  <a:srgbClr val="336699"/>
                </a:solidFill>
                <a:latin typeface="Times New Roman" pitchFamily="18" charset="0"/>
                <a:ea typeface="新細明體" pitchFamily="18" charset="-120"/>
              </a:endParaRPr>
            </a:p>
          </p:txBody>
        </p:sp>
        <p:sp>
          <p:nvSpPr>
            <p:cNvPr id="23582" name="Line 43"/>
            <p:cNvSpPr>
              <a:spLocks noChangeShapeType="1"/>
            </p:cNvSpPr>
            <p:nvPr/>
          </p:nvSpPr>
          <p:spPr bwMode="auto">
            <a:xfrm>
              <a:off x="4572000" y="53340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83" name="Line 44"/>
            <p:cNvSpPr>
              <a:spLocks noChangeShapeType="1"/>
            </p:cNvSpPr>
            <p:nvPr/>
          </p:nvSpPr>
          <p:spPr bwMode="auto">
            <a:xfrm>
              <a:off x="4191000" y="53340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84" name="Line 45"/>
            <p:cNvSpPr>
              <a:spLocks noChangeShapeType="1"/>
            </p:cNvSpPr>
            <p:nvPr/>
          </p:nvSpPr>
          <p:spPr bwMode="auto">
            <a:xfrm>
              <a:off x="3810000" y="53340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85" name="Line 46"/>
            <p:cNvSpPr>
              <a:spLocks noChangeShapeType="1"/>
            </p:cNvSpPr>
            <p:nvPr/>
          </p:nvSpPr>
          <p:spPr bwMode="auto">
            <a:xfrm>
              <a:off x="4953000" y="53340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86" name="Line 47"/>
            <p:cNvSpPr>
              <a:spLocks noChangeShapeType="1"/>
            </p:cNvSpPr>
            <p:nvPr/>
          </p:nvSpPr>
          <p:spPr bwMode="auto">
            <a:xfrm>
              <a:off x="5334000" y="53340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87" name="Line 48"/>
            <p:cNvSpPr>
              <a:spLocks noChangeShapeType="1"/>
            </p:cNvSpPr>
            <p:nvPr/>
          </p:nvSpPr>
          <p:spPr bwMode="auto">
            <a:xfrm>
              <a:off x="7391400" y="46482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88" name="Line 49"/>
            <p:cNvSpPr>
              <a:spLocks noChangeShapeType="1"/>
            </p:cNvSpPr>
            <p:nvPr/>
          </p:nvSpPr>
          <p:spPr bwMode="auto">
            <a:xfrm>
              <a:off x="7010400" y="46482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89" name="Line 50"/>
            <p:cNvSpPr>
              <a:spLocks noChangeShapeType="1"/>
            </p:cNvSpPr>
            <p:nvPr/>
          </p:nvSpPr>
          <p:spPr bwMode="auto">
            <a:xfrm>
              <a:off x="6629400" y="46482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90" name="Line 51"/>
            <p:cNvSpPr>
              <a:spLocks noChangeShapeType="1"/>
            </p:cNvSpPr>
            <p:nvPr/>
          </p:nvSpPr>
          <p:spPr bwMode="auto">
            <a:xfrm>
              <a:off x="7772400" y="46482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sp>
          <p:nvSpPr>
            <p:cNvPr id="23591" name="Line 52"/>
            <p:cNvSpPr>
              <a:spLocks noChangeShapeType="1"/>
            </p:cNvSpPr>
            <p:nvPr/>
          </p:nvSpPr>
          <p:spPr bwMode="auto">
            <a:xfrm>
              <a:off x="8153400" y="4648200"/>
              <a:ext cx="0" cy="304800"/>
            </a:xfrm>
            <a:prstGeom prst="line">
              <a:avLst/>
            </a:prstGeom>
            <a:noFill/>
            <a:ln w="9525">
              <a:solidFill>
                <a:srgbClr val="7030A0"/>
              </a:solidFill>
              <a:round/>
              <a:headEnd/>
              <a:tailEnd type="triangle" w="lg" len="lg"/>
            </a:ln>
          </p:spPr>
          <p:txBody>
            <a:bodyPr wrap="none" anchor="ctr"/>
            <a:lstStyle/>
            <a:p>
              <a:pPr>
                <a:defRPr/>
              </a:pPr>
              <a:endParaRPr lang="en-US"/>
            </a:p>
          </p:txBody>
        </p:sp>
      </p:grpSp>
      <p:sp>
        <p:nvSpPr>
          <p:cNvPr id="23556" name="Line 53"/>
          <p:cNvSpPr>
            <a:spLocks noChangeShapeType="1"/>
          </p:cNvSpPr>
          <p:nvPr/>
        </p:nvSpPr>
        <p:spPr bwMode="auto">
          <a:xfrm>
            <a:off x="7315200" y="5638800"/>
            <a:ext cx="0" cy="228600"/>
          </a:xfrm>
          <a:prstGeom prst="line">
            <a:avLst/>
          </a:prstGeom>
          <a:noFill/>
          <a:ln w="9525">
            <a:solidFill>
              <a:srgbClr val="7030A0"/>
            </a:solidFill>
            <a:round/>
            <a:headEnd/>
            <a:tailEnd/>
          </a:ln>
          <a:effectLst>
            <a:outerShdw blurRad="63500" sx="102000" sy="102000" algn="ctr" rotWithShape="0">
              <a:prstClr val="black">
                <a:alpha val="40000"/>
              </a:prstClr>
            </a:outerShdw>
          </a:effectLst>
        </p:spPr>
        <p:txBody>
          <a:bodyPr wrap="none" anchor="ctr"/>
          <a:lstStyle/>
          <a:p>
            <a:pPr>
              <a:defRPr/>
            </a:pPr>
            <a:endParaRPr lang="en-US"/>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0" y="533400"/>
            <a:ext cx="8001000" cy="762000"/>
          </a:xfrm>
        </p:spPr>
        <p:txBody>
          <a:bodyPr anchor="b"/>
          <a:lstStyle/>
          <a:p>
            <a:pPr eaLnBrk="1" hangingPunct="1"/>
            <a:r>
              <a:rPr lang="en-US" altLang="zh-TW" b="1" smtClean="0">
                <a:ea typeface="新細明體" pitchFamily="18" charset="-120"/>
              </a:rPr>
              <a:t>Financial Statements</a:t>
            </a:r>
          </a:p>
        </p:txBody>
      </p:sp>
      <p:graphicFrame>
        <p:nvGraphicFramePr>
          <p:cNvPr id="71" name="Diagram 70"/>
          <p:cNvGraphicFramePr/>
          <p:nvPr/>
        </p:nvGraphicFramePr>
        <p:xfrm>
          <a:off x="533400" y="1752600"/>
          <a:ext cx="4876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5"/>
          <p:cNvGrpSpPr>
            <a:grpSpLocks/>
          </p:cNvGrpSpPr>
          <p:nvPr/>
        </p:nvGrpSpPr>
        <p:grpSpPr bwMode="auto">
          <a:xfrm>
            <a:off x="5638800" y="3048000"/>
            <a:ext cx="3276600" cy="2414588"/>
            <a:chOff x="3019" y="1461"/>
            <a:chExt cx="2314" cy="2076"/>
          </a:xfrm>
          <a:effectLst>
            <a:outerShdw blurRad="63500" sx="102000" sy="102000" algn="ctr" rotWithShape="0">
              <a:prstClr val="black">
                <a:alpha val="40000"/>
              </a:prstClr>
            </a:outerShdw>
          </a:effectLst>
        </p:grpSpPr>
        <p:sp>
          <p:nvSpPr>
            <p:cNvPr id="24581" name="Freeform 6"/>
            <p:cNvSpPr>
              <a:spLocks/>
            </p:cNvSpPr>
            <p:nvPr/>
          </p:nvSpPr>
          <p:spPr bwMode="auto">
            <a:xfrm>
              <a:off x="3517" y="3284"/>
              <a:ext cx="832" cy="139"/>
            </a:xfrm>
            <a:custGeom>
              <a:avLst/>
              <a:gdLst>
                <a:gd name="T0" fmla="*/ 0 w 4160"/>
                <a:gd name="T1" fmla="*/ 0 h 696"/>
                <a:gd name="T2" fmla="*/ 0 w 4160"/>
                <a:gd name="T3" fmla="*/ 0 h 696"/>
                <a:gd name="T4" fmla="*/ 0 w 4160"/>
                <a:gd name="T5" fmla="*/ 0 h 696"/>
                <a:gd name="T6" fmla="*/ 0 w 4160"/>
                <a:gd name="T7" fmla="*/ 0 h 696"/>
                <a:gd name="T8" fmla="*/ 0 w 4160"/>
                <a:gd name="T9" fmla="*/ 0 h 696"/>
                <a:gd name="T10" fmla="*/ 0 60000 65536"/>
                <a:gd name="T11" fmla="*/ 0 60000 65536"/>
                <a:gd name="T12" fmla="*/ 0 60000 65536"/>
                <a:gd name="T13" fmla="*/ 0 60000 65536"/>
                <a:gd name="T14" fmla="*/ 0 60000 65536"/>
                <a:gd name="T15" fmla="*/ 0 w 4160"/>
                <a:gd name="T16" fmla="*/ 0 h 696"/>
                <a:gd name="T17" fmla="*/ 4160 w 4160"/>
                <a:gd name="T18" fmla="*/ 696 h 696"/>
              </a:gdLst>
              <a:ahLst/>
              <a:cxnLst>
                <a:cxn ang="T10">
                  <a:pos x="T0" y="T1"/>
                </a:cxn>
                <a:cxn ang="T11">
                  <a:pos x="T2" y="T3"/>
                </a:cxn>
                <a:cxn ang="T12">
                  <a:pos x="T4" y="T5"/>
                </a:cxn>
                <a:cxn ang="T13">
                  <a:pos x="T6" y="T7"/>
                </a:cxn>
                <a:cxn ang="T14">
                  <a:pos x="T8" y="T9"/>
                </a:cxn>
              </a:cxnLst>
              <a:rect l="T15" t="T16" r="T17" b="T18"/>
              <a:pathLst>
                <a:path w="4160" h="696">
                  <a:moveTo>
                    <a:pt x="0" y="696"/>
                  </a:moveTo>
                  <a:lnTo>
                    <a:pt x="433" y="0"/>
                  </a:lnTo>
                  <a:lnTo>
                    <a:pt x="3828" y="0"/>
                  </a:lnTo>
                  <a:lnTo>
                    <a:pt x="4160" y="696"/>
                  </a:lnTo>
                  <a:lnTo>
                    <a:pt x="0" y="696"/>
                  </a:lnTo>
                  <a:close/>
                </a:path>
              </a:pathLst>
            </a:custGeom>
            <a:solidFill>
              <a:srgbClr val="FFFFFF"/>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82" name="Freeform 7"/>
            <p:cNvSpPr>
              <a:spLocks/>
            </p:cNvSpPr>
            <p:nvPr/>
          </p:nvSpPr>
          <p:spPr bwMode="auto">
            <a:xfrm>
              <a:off x="3260" y="2073"/>
              <a:ext cx="1620" cy="1180"/>
            </a:xfrm>
            <a:custGeom>
              <a:avLst/>
              <a:gdLst>
                <a:gd name="T0" fmla="*/ 0 w 8100"/>
                <a:gd name="T1" fmla="*/ 0 h 5900"/>
                <a:gd name="T2" fmla="*/ 0 w 8100"/>
                <a:gd name="T3" fmla="*/ 0 h 5900"/>
                <a:gd name="T4" fmla="*/ 0 w 8100"/>
                <a:gd name="T5" fmla="*/ 0 h 5900"/>
                <a:gd name="T6" fmla="*/ 0 w 8100"/>
                <a:gd name="T7" fmla="*/ 0 h 5900"/>
                <a:gd name="T8" fmla="*/ 0 w 8100"/>
                <a:gd name="T9" fmla="*/ 0 h 5900"/>
                <a:gd name="T10" fmla="*/ 0 w 8100"/>
                <a:gd name="T11" fmla="*/ 0 h 5900"/>
                <a:gd name="T12" fmla="*/ 0 w 8100"/>
                <a:gd name="T13" fmla="*/ 0 h 5900"/>
                <a:gd name="T14" fmla="*/ 0 w 8100"/>
                <a:gd name="T15" fmla="*/ 0 h 5900"/>
                <a:gd name="T16" fmla="*/ 0 w 8100"/>
                <a:gd name="T17" fmla="*/ 0 h 5900"/>
                <a:gd name="T18" fmla="*/ 0 w 8100"/>
                <a:gd name="T19" fmla="*/ 0 h 5900"/>
                <a:gd name="T20" fmla="*/ 0 w 8100"/>
                <a:gd name="T21" fmla="*/ 0 h 5900"/>
                <a:gd name="T22" fmla="*/ 0 w 8100"/>
                <a:gd name="T23" fmla="*/ 0 h 5900"/>
                <a:gd name="T24" fmla="*/ 0 w 8100"/>
                <a:gd name="T25" fmla="*/ 0 h 5900"/>
                <a:gd name="T26" fmla="*/ 0 w 8100"/>
                <a:gd name="T27" fmla="*/ 0 h 5900"/>
                <a:gd name="T28" fmla="*/ 0 w 8100"/>
                <a:gd name="T29" fmla="*/ 0 h 5900"/>
                <a:gd name="T30" fmla="*/ 0 w 8100"/>
                <a:gd name="T31" fmla="*/ 0 h 5900"/>
                <a:gd name="T32" fmla="*/ 0 w 8100"/>
                <a:gd name="T33" fmla="*/ 0 h 5900"/>
                <a:gd name="T34" fmla="*/ 0 w 8100"/>
                <a:gd name="T35" fmla="*/ 0 h 5900"/>
                <a:gd name="T36" fmla="*/ 0 w 8100"/>
                <a:gd name="T37" fmla="*/ 0 h 5900"/>
                <a:gd name="T38" fmla="*/ 0 w 8100"/>
                <a:gd name="T39" fmla="*/ 0 h 5900"/>
                <a:gd name="T40" fmla="*/ 0 w 8100"/>
                <a:gd name="T41" fmla="*/ 0 h 5900"/>
                <a:gd name="T42" fmla="*/ 0 w 8100"/>
                <a:gd name="T43" fmla="*/ 0 h 5900"/>
                <a:gd name="T44" fmla="*/ 0 w 8100"/>
                <a:gd name="T45" fmla="*/ 0 h 5900"/>
                <a:gd name="T46" fmla="*/ 0 w 8100"/>
                <a:gd name="T47" fmla="*/ 0 h 5900"/>
                <a:gd name="T48" fmla="*/ 0 w 8100"/>
                <a:gd name="T49" fmla="*/ 0 h 5900"/>
                <a:gd name="T50" fmla="*/ 0 w 8100"/>
                <a:gd name="T51" fmla="*/ 0 h 5900"/>
                <a:gd name="T52" fmla="*/ 0 w 8100"/>
                <a:gd name="T53" fmla="*/ 0 h 5900"/>
                <a:gd name="T54" fmla="*/ 0 w 8100"/>
                <a:gd name="T55" fmla="*/ 0 h 5900"/>
                <a:gd name="T56" fmla="*/ 0 w 8100"/>
                <a:gd name="T57" fmla="*/ 0 h 5900"/>
                <a:gd name="T58" fmla="*/ 0 w 8100"/>
                <a:gd name="T59" fmla="*/ 0 h 5900"/>
                <a:gd name="T60" fmla="*/ 0 w 8100"/>
                <a:gd name="T61" fmla="*/ 0 h 5900"/>
                <a:gd name="T62" fmla="*/ 0 w 8100"/>
                <a:gd name="T63" fmla="*/ 0 h 5900"/>
                <a:gd name="T64" fmla="*/ 0 w 8100"/>
                <a:gd name="T65" fmla="*/ 0 h 5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00"/>
                <a:gd name="T100" fmla="*/ 0 h 5900"/>
                <a:gd name="T101" fmla="*/ 8100 w 8100"/>
                <a:gd name="T102" fmla="*/ 5900 h 5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00" h="5900">
                  <a:moveTo>
                    <a:pt x="0" y="5900"/>
                  </a:moveTo>
                  <a:lnTo>
                    <a:pt x="8100" y="5900"/>
                  </a:lnTo>
                  <a:lnTo>
                    <a:pt x="7552" y="3409"/>
                  </a:lnTo>
                  <a:lnTo>
                    <a:pt x="7270" y="3026"/>
                  </a:lnTo>
                  <a:lnTo>
                    <a:pt x="7151" y="2660"/>
                  </a:lnTo>
                  <a:lnTo>
                    <a:pt x="7168" y="2445"/>
                  </a:lnTo>
                  <a:lnTo>
                    <a:pt x="7198" y="2163"/>
                  </a:lnTo>
                  <a:lnTo>
                    <a:pt x="7136" y="1977"/>
                  </a:lnTo>
                  <a:lnTo>
                    <a:pt x="7183" y="1632"/>
                  </a:lnTo>
                  <a:lnTo>
                    <a:pt x="7168" y="1331"/>
                  </a:lnTo>
                  <a:lnTo>
                    <a:pt x="7168" y="968"/>
                  </a:lnTo>
                  <a:lnTo>
                    <a:pt x="6597" y="764"/>
                  </a:lnTo>
                  <a:lnTo>
                    <a:pt x="5879" y="566"/>
                  </a:lnTo>
                  <a:lnTo>
                    <a:pt x="4484" y="117"/>
                  </a:lnTo>
                  <a:lnTo>
                    <a:pt x="3248" y="0"/>
                  </a:lnTo>
                  <a:lnTo>
                    <a:pt x="2536" y="317"/>
                  </a:lnTo>
                  <a:lnTo>
                    <a:pt x="1966" y="483"/>
                  </a:lnTo>
                  <a:lnTo>
                    <a:pt x="1152" y="647"/>
                  </a:lnTo>
                  <a:lnTo>
                    <a:pt x="900" y="764"/>
                  </a:lnTo>
                  <a:lnTo>
                    <a:pt x="829" y="1409"/>
                  </a:lnTo>
                  <a:lnTo>
                    <a:pt x="829" y="1914"/>
                  </a:lnTo>
                  <a:lnTo>
                    <a:pt x="867" y="2377"/>
                  </a:lnTo>
                  <a:lnTo>
                    <a:pt x="712" y="2646"/>
                  </a:lnTo>
                  <a:lnTo>
                    <a:pt x="746" y="3026"/>
                  </a:lnTo>
                  <a:lnTo>
                    <a:pt x="734" y="3228"/>
                  </a:lnTo>
                  <a:lnTo>
                    <a:pt x="634" y="3575"/>
                  </a:lnTo>
                  <a:lnTo>
                    <a:pt x="514" y="3945"/>
                  </a:lnTo>
                  <a:lnTo>
                    <a:pt x="484" y="4340"/>
                  </a:lnTo>
                  <a:lnTo>
                    <a:pt x="433" y="4657"/>
                  </a:lnTo>
                  <a:lnTo>
                    <a:pt x="333" y="4937"/>
                  </a:lnTo>
                  <a:lnTo>
                    <a:pt x="252" y="5152"/>
                  </a:lnTo>
                  <a:lnTo>
                    <a:pt x="101" y="5585"/>
                  </a:lnTo>
                  <a:lnTo>
                    <a:pt x="0" y="5900"/>
                  </a:lnTo>
                  <a:close/>
                </a:path>
              </a:pathLst>
            </a:custGeom>
            <a:solidFill>
              <a:srgbClr val="FFEA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83" name="Freeform 8"/>
            <p:cNvSpPr>
              <a:spLocks/>
            </p:cNvSpPr>
            <p:nvPr/>
          </p:nvSpPr>
          <p:spPr bwMode="auto">
            <a:xfrm>
              <a:off x="3973" y="2409"/>
              <a:ext cx="120" cy="279"/>
            </a:xfrm>
            <a:custGeom>
              <a:avLst/>
              <a:gdLst>
                <a:gd name="T0" fmla="*/ 0 w 600"/>
                <a:gd name="T1" fmla="*/ 0 h 1393"/>
                <a:gd name="T2" fmla="*/ 0 w 600"/>
                <a:gd name="T3" fmla="*/ 0 h 1393"/>
                <a:gd name="T4" fmla="*/ 0 w 600"/>
                <a:gd name="T5" fmla="*/ 0 h 1393"/>
                <a:gd name="T6" fmla="*/ 0 w 600"/>
                <a:gd name="T7" fmla="*/ 0 h 1393"/>
                <a:gd name="T8" fmla="*/ 0 w 600"/>
                <a:gd name="T9" fmla="*/ 0 h 1393"/>
                <a:gd name="T10" fmla="*/ 0 w 600"/>
                <a:gd name="T11" fmla="*/ 0 h 1393"/>
                <a:gd name="T12" fmla="*/ 0 w 600"/>
                <a:gd name="T13" fmla="*/ 0 h 1393"/>
                <a:gd name="T14" fmla="*/ 0 w 600"/>
                <a:gd name="T15" fmla="*/ 0 h 1393"/>
                <a:gd name="T16" fmla="*/ 0 60000 65536"/>
                <a:gd name="T17" fmla="*/ 0 60000 65536"/>
                <a:gd name="T18" fmla="*/ 0 60000 65536"/>
                <a:gd name="T19" fmla="*/ 0 60000 65536"/>
                <a:gd name="T20" fmla="*/ 0 60000 65536"/>
                <a:gd name="T21" fmla="*/ 0 60000 65536"/>
                <a:gd name="T22" fmla="*/ 0 60000 65536"/>
                <a:gd name="T23" fmla="*/ 0 60000 65536"/>
                <a:gd name="T24" fmla="*/ 0 w 600"/>
                <a:gd name="T25" fmla="*/ 0 h 1393"/>
                <a:gd name="T26" fmla="*/ 600 w 600"/>
                <a:gd name="T27" fmla="*/ 1393 h 13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0" h="1393">
                  <a:moveTo>
                    <a:pt x="0" y="0"/>
                  </a:moveTo>
                  <a:lnTo>
                    <a:pt x="84" y="446"/>
                  </a:lnTo>
                  <a:lnTo>
                    <a:pt x="134" y="929"/>
                  </a:lnTo>
                  <a:lnTo>
                    <a:pt x="182" y="1393"/>
                  </a:lnTo>
                  <a:lnTo>
                    <a:pt x="346" y="996"/>
                  </a:lnTo>
                  <a:lnTo>
                    <a:pt x="501" y="550"/>
                  </a:lnTo>
                  <a:lnTo>
                    <a:pt x="600" y="148"/>
                  </a:lnTo>
                  <a:lnTo>
                    <a:pt x="0" y="0"/>
                  </a:lnTo>
                  <a:close/>
                </a:path>
              </a:pathLst>
            </a:custGeom>
            <a:solidFill>
              <a:srgbClr val="FF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84" name="Freeform 9"/>
            <p:cNvSpPr>
              <a:spLocks/>
            </p:cNvSpPr>
            <p:nvPr/>
          </p:nvSpPr>
          <p:spPr bwMode="auto">
            <a:xfrm>
              <a:off x="3980" y="2445"/>
              <a:ext cx="62" cy="246"/>
            </a:xfrm>
            <a:custGeom>
              <a:avLst/>
              <a:gdLst>
                <a:gd name="T0" fmla="*/ 0 w 312"/>
                <a:gd name="T1" fmla="*/ 0 h 1230"/>
                <a:gd name="T2" fmla="*/ 0 w 312"/>
                <a:gd name="T3" fmla="*/ 0 h 1230"/>
                <a:gd name="T4" fmla="*/ 0 w 312"/>
                <a:gd name="T5" fmla="*/ 0 h 1230"/>
                <a:gd name="T6" fmla="*/ 0 w 312"/>
                <a:gd name="T7" fmla="*/ 0 h 1230"/>
                <a:gd name="T8" fmla="*/ 0 w 312"/>
                <a:gd name="T9" fmla="*/ 0 h 1230"/>
                <a:gd name="T10" fmla="*/ 0 w 312"/>
                <a:gd name="T11" fmla="*/ 0 h 1230"/>
                <a:gd name="T12" fmla="*/ 0 w 312"/>
                <a:gd name="T13" fmla="*/ 0 h 1230"/>
                <a:gd name="T14" fmla="*/ 0 w 312"/>
                <a:gd name="T15" fmla="*/ 0 h 1230"/>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1230"/>
                <a:gd name="T26" fmla="*/ 312 w 312"/>
                <a:gd name="T27" fmla="*/ 1230 h 1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1230">
                  <a:moveTo>
                    <a:pt x="100" y="70"/>
                  </a:moveTo>
                  <a:lnTo>
                    <a:pt x="134" y="233"/>
                  </a:lnTo>
                  <a:lnTo>
                    <a:pt x="215" y="496"/>
                  </a:lnTo>
                  <a:lnTo>
                    <a:pt x="312" y="767"/>
                  </a:lnTo>
                  <a:lnTo>
                    <a:pt x="251" y="1018"/>
                  </a:lnTo>
                  <a:lnTo>
                    <a:pt x="148" y="1230"/>
                  </a:lnTo>
                  <a:lnTo>
                    <a:pt x="0" y="0"/>
                  </a:lnTo>
                  <a:lnTo>
                    <a:pt x="100" y="70"/>
                  </a:lnTo>
                  <a:close/>
                </a:path>
              </a:pathLst>
            </a:custGeom>
            <a:solidFill>
              <a:srgbClr val="70230C"/>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85" name="Freeform 10"/>
            <p:cNvSpPr>
              <a:spLocks/>
            </p:cNvSpPr>
            <p:nvPr/>
          </p:nvSpPr>
          <p:spPr bwMode="auto">
            <a:xfrm>
              <a:off x="4361" y="2601"/>
              <a:ext cx="795" cy="749"/>
            </a:xfrm>
            <a:custGeom>
              <a:avLst/>
              <a:gdLst>
                <a:gd name="T0" fmla="*/ 0 w 3975"/>
                <a:gd name="T1" fmla="*/ 0 h 3746"/>
                <a:gd name="T2" fmla="*/ 0 w 3975"/>
                <a:gd name="T3" fmla="*/ 0 h 3746"/>
                <a:gd name="T4" fmla="*/ 0 w 3975"/>
                <a:gd name="T5" fmla="*/ 0 h 3746"/>
                <a:gd name="T6" fmla="*/ 0 w 3975"/>
                <a:gd name="T7" fmla="*/ 0 h 3746"/>
                <a:gd name="T8" fmla="*/ 0 w 3975"/>
                <a:gd name="T9" fmla="*/ 0 h 3746"/>
                <a:gd name="T10" fmla="*/ 0 w 3975"/>
                <a:gd name="T11" fmla="*/ 0 h 3746"/>
                <a:gd name="T12" fmla="*/ 0 w 3975"/>
                <a:gd name="T13" fmla="*/ 0 h 3746"/>
                <a:gd name="T14" fmla="*/ 0 w 3975"/>
                <a:gd name="T15" fmla="*/ 0 h 3746"/>
                <a:gd name="T16" fmla="*/ 0 w 3975"/>
                <a:gd name="T17" fmla="*/ 0 h 3746"/>
                <a:gd name="T18" fmla="*/ 0 w 3975"/>
                <a:gd name="T19" fmla="*/ 0 h 3746"/>
                <a:gd name="T20" fmla="*/ 0 w 3975"/>
                <a:gd name="T21" fmla="*/ 0 h 3746"/>
                <a:gd name="T22" fmla="*/ 0 w 3975"/>
                <a:gd name="T23" fmla="*/ 0 h 3746"/>
                <a:gd name="T24" fmla="*/ 0 w 3975"/>
                <a:gd name="T25" fmla="*/ 0 h 3746"/>
                <a:gd name="T26" fmla="*/ 0 w 3975"/>
                <a:gd name="T27" fmla="*/ 0 h 3746"/>
                <a:gd name="T28" fmla="*/ 0 w 3975"/>
                <a:gd name="T29" fmla="*/ 0 h 3746"/>
                <a:gd name="T30" fmla="*/ 0 w 3975"/>
                <a:gd name="T31" fmla="*/ 0 h 3746"/>
                <a:gd name="T32" fmla="*/ 0 w 3975"/>
                <a:gd name="T33" fmla="*/ 0 h 3746"/>
                <a:gd name="T34" fmla="*/ 0 w 3975"/>
                <a:gd name="T35" fmla="*/ 0 h 3746"/>
                <a:gd name="T36" fmla="*/ 0 w 3975"/>
                <a:gd name="T37" fmla="*/ 0 h 3746"/>
                <a:gd name="T38" fmla="*/ 0 w 3975"/>
                <a:gd name="T39" fmla="*/ 0 h 3746"/>
                <a:gd name="T40" fmla="*/ 0 w 3975"/>
                <a:gd name="T41" fmla="*/ 0 h 3746"/>
                <a:gd name="T42" fmla="*/ 0 w 3975"/>
                <a:gd name="T43" fmla="*/ 0 h 3746"/>
                <a:gd name="T44" fmla="*/ 0 w 3975"/>
                <a:gd name="T45" fmla="*/ 0 h 3746"/>
                <a:gd name="T46" fmla="*/ 0 w 3975"/>
                <a:gd name="T47" fmla="*/ 0 h 3746"/>
                <a:gd name="T48" fmla="*/ 0 w 3975"/>
                <a:gd name="T49" fmla="*/ 0 h 3746"/>
                <a:gd name="T50" fmla="*/ 0 w 3975"/>
                <a:gd name="T51" fmla="*/ 0 h 3746"/>
                <a:gd name="T52" fmla="*/ 0 w 3975"/>
                <a:gd name="T53" fmla="*/ 0 h 37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75"/>
                <a:gd name="T82" fmla="*/ 0 h 3746"/>
                <a:gd name="T83" fmla="*/ 3975 w 3975"/>
                <a:gd name="T84" fmla="*/ 3746 h 37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75" h="3746">
                  <a:moveTo>
                    <a:pt x="1113" y="1023"/>
                  </a:moveTo>
                  <a:lnTo>
                    <a:pt x="1761" y="902"/>
                  </a:lnTo>
                  <a:lnTo>
                    <a:pt x="2347" y="719"/>
                  </a:lnTo>
                  <a:lnTo>
                    <a:pt x="2838" y="544"/>
                  </a:lnTo>
                  <a:lnTo>
                    <a:pt x="3318" y="305"/>
                  </a:lnTo>
                  <a:lnTo>
                    <a:pt x="3619" y="131"/>
                  </a:lnTo>
                  <a:lnTo>
                    <a:pt x="3813" y="0"/>
                  </a:lnTo>
                  <a:lnTo>
                    <a:pt x="3904" y="399"/>
                  </a:lnTo>
                  <a:lnTo>
                    <a:pt x="3955" y="871"/>
                  </a:lnTo>
                  <a:lnTo>
                    <a:pt x="3975" y="1201"/>
                  </a:lnTo>
                  <a:lnTo>
                    <a:pt x="3975" y="1587"/>
                  </a:lnTo>
                  <a:lnTo>
                    <a:pt x="3934" y="1948"/>
                  </a:lnTo>
                  <a:lnTo>
                    <a:pt x="3857" y="2191"/>
                  </a:lnTo>
                  <a:lnTo>
                    <a:pt x="3506" y="2832"/>
                  </a:lnTo>
                  <a:lnTo>
                    <a:pt x="3214" y="3314"/>
                  </a:lnTo>
                  <a:lnTo>
                    <a:pt x="2963" y="3586"/>
                  </a:lnTo>
                  <a:lnTo>
                    <a:pt x="1354" y="3746"/>
                  </a:lnTo>
                  <a:lnTo>
                    <a:pt x="328" y="3639"/>
                  </a:lnTo>
                  <a:lnTo>
                    <a:pt x="0" y="3488"/>
                  </a:lnTo>
                  <a:lnTo>
                    <a:pt x="261" y="3291"/>
                  </a:lnTo>
                  <a:lnTo>
                    <a:pt x="429" y="3123"/>
                  </a:lnTo>
                  <a:lnTo>
                    <a:pt x="741" y="2703"/>
                  </a:lnTo>
                  <a:lnTo>
                    <a:pt x="1049" y="2147"/>
                  </a:lnTo>
                  <a:lnTo>
                    <a:pt x="1113" y="1795"/>
                  </a:lnTo>
                  <a:lnTo>
                    <a:pt x="1144" y="1497"/>
                  </a:lnTo>
                  <a:lnTo>
                    <a:pt x="1121" y="1201"/>
                  </a:lnTo>
                  <a:lnTo>
                    <a:pt x="1113" y="1023"/>
                  </a:lnTo>
                  <a:close/>
                </a:path>
              </a:pathLst>
            </a:custGeom>
            <a:solidFill>
              <a:srgbClr val="FFFFFF"/>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86" name="Freeform 11"/>
            <p:cNvSpPr>
              <a:spLocks/>
            </p:cNvSpPr>
            <p:nvPr/>
          </p:nvSpPr>
          <p:spPr bwMode="auto">
            <a:xfrm>
              <a:off x="4332" y="2910"/>
              <a:ext cx="822" cy="446"/>
            </a:xfrm>
            <a:custGeom>
              <a:avLst/>
              <a:gdLst>
                <a:gd name="T0" fmla="*/ 0 w 4109"/>
                <a:gd name="T1" fmla="*/ 0 h 2234"/>
                <a:gd name="T2" fmla="*/ 0 w 4109"/>
                <a:gd name="T3" fmla="*/ 0 h 2234"/>
                <a:gd name="T4" fmla="*/ 0 w 4109"/>
                <a:gd name="T5" fmla="*/ 0 h 2234"/>
                <a:gd name="T6" fmla="*/ 0 w 4109"/>
                <a:gd name="T7" fmla="*/ 0 h 2234"/>
                <a:gd name="T8" fmla="*/ 0 w 4109"/>
                <a:gd name="T9" fmla="*/ 0 h 2234"/>
                <a:gd name="T10" fmla="*/ 0 w 4109"/>
                <a:gd name="T11" fmla="*/ 0 h 2234"/>
                <a:gd name="T12" fmla="*/ 0 w 4109"/>
                <a:gd name="T13" fmla="*/ 0 h 2234"/>
                <a:gd name="T14" fmla="*/ 0 w 4109"/>
                <a:gd name="T15" fmla="*/ 0 h 2234"/>
                <a:gd name="T16" fmla="*/ 0 w 4109"/>
                <a:gd name="T17" fmla="*/ 0 h 2234"/>
                <a:gd name="T18" fmla="*/ 0 w 4109"/>
                <a:gd name="T19" fmla="*/ 0 h 2234"/>
                <a:gd name="T20" fmla="*/ 0 w 4109"/>
                <a:gd name="T21" fmla="*/ 0 h 2234"/>
                <a:gd name="T22" fmla="*/ 0 w 4109"/>
                <a:gd name="T23" fmla="*/ 0 h 2234"/>
                <a:gd name="T24" fmla="*/ 0 w 4109"/>
                <a:gd name="T25" fmla="*/ 0 h 2234"/>
                <a:gd name="T26" fmla="*/ 0 w 4109"/>
                <a:gd name="T27" fmla="*/ 0 h 2234"/>
                <a:gd name="T28" fmla="*/ 0 w 4109"/>
                <a:gd name="T29" fmla="*/ 0 h 2234"/>
                <a:gd name="T30" fmla="*/ 0 w 4109"/>
                <a:gd name="T31" fmla="*/ 0 h 2234"/>
                <a:gd name="T32" fmla="*/ 0 w 4109"/>
                <a:gd name="T33" fmla="*/ 0 h 2234"/>
                <a:gd name="T34" fmla="*/ 0 w 4109"/>
                <a:gd name="T35" fmla="*/ 0 h 2234"/>
                <a:gd name="T36" fmla="*/ 0 w 4109"/>
                <a:gd name="T37" fmla="*/ 0 h 2234"/>
                <a:gd name="T38" fmla="*/ 0 w 4109"/>
                <a:gd name="T39" fmla="*/ 0 h 2234"/>
                <a:gd name="T40" fmla="*/ 0 w 4109"/>
                <a:gd name="T41" fmla="*/ 0 h 2234"/>
                <a:gd name="T42" fmla="*/ 0 w 4109"/>
                <a:gd name="T43" fmla="*/ 0 h 2234"/>
                <a:gd name="T44" fmla="*/ 0 w 4109"/>
                <a:gd name="T45" fmla="*/ 0 h 2234"/>
                <a:gd name="T46" fmla="*/ 0 w 4109"/>
                <a:gd name="T47" fmla="*/ 0 h 2234"/>
                <a:gd name="T48" fmla="*/ 0 w 4109"/>
                <a:gd name="T49" fmla="*/ 0 h 2234"/>
                <a:gd name="T50" fmla="*/ 0 w 4109"/>
                <a:gd name="T51" fmla="*/ 0 h 2234"/>
                <a:gd name="T52" fmla="*/ 0 w 4109"/>
                <a:gd name="T53" fmla="*/ 0 h 2234"/>
                <a:gd name="T54" fmla="*/ 0 w 4109"/>
                <a:gd name="T55" fmla="*/ 0 h 2234"/>
                <a:gd name="T56" fmla="*/ 0 w 4109"/>
                <a:gd name="T57" fmla="*/ 0 h 2234"/>
                <a:gd name="T58" fmla="*/ 0 w 4109"/>
                <a:gd name="T59" fmla="*/ 0 h 2234"/>
                <a:gd name="T60" fmla="*/ 0 w 4109"/>
                <a:gd name="T61" fmla="*/ 0 h 2234"/>
                <a:gd name="T62" fmla="*/ 0 w 4109"/>
                <a:gd name="T63" fmla="*/ 0 h 2234"/>
                <a:gd name="T64" fmla="*/ 0 w 4109"/>
                <a:gd name="T65" fmla="*/ 0 h 2234"/>
                <a:gd name="T66" fmla="*/ 0 w 4109"/>
                <a:gd name="T67" fmla="*/ 0 h 2234"/>
                <a:gd name="T68" fmla="*/ 0 w 4109"/>
                <a:gd name="T69" fmla="*/ 0 h 2234"/>
                <a:gd name="T70" fmla="*/ 0 w 4109"/>
                <a:gd name="T71" fmla="*/ 0 h 22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09"/>
                <a:gd name="T109" fmla="*/ 0 h 2234"/>
                <a:gd name="T110" fmla="*/ 4109 w 4109"/>
                <a:gd name="T111" fmla="*/ 2234 h 22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09" h="2234">
                  <a:moveTo>
                    <a:pt x="4109" y="0"/>
                  </a:moveTo>
                  <a:lnTo>
                    <a:pt x="3630" y="372"/>
                  </a:lnTo>
                  <a:lnTo>
                    <a:pt x="3160" y="647"/>
                  </a:lnTo>
                  <a:lnTo>
                    <a:pt x="2649" y="908"/>
                  </a:lnTo>
                  <a:lnTo>
                    <a:pt x="1871" y="1270"/>
                  </a:lnTo>
                  <a:lnTo>
                    <a:pt x="1216" y="1504"/>
                  </a:lnTo>
                  <a:lnTo>
                    <a:pt x="667" y="1700"/>
                  </a:lnTo>
                  <a:lnTo>
                    <a:pt x="372" y="1780"/>
                  </a:lnTo>
                  <a:lnTo>
                    <a:pt x="187" y="1908"/>
                  </a:lnTo>
                  <a:lnTo>
                    <a:pt x="0" y="2019"/>
                  </a:lnTo>
                  <a:lnTo>
                    <a:pt x="220" y="2129"/>
                  </a:lnTo>
                  <a:lnTo>
                    <a:pt x="461" y="2193"/>
                  </a:lnTo>
                  <a:lnTo>
                    <a:pt x="949" y="2226"/>
                  </a:lnTo>
                  <a:lnTo>
                    <a:pt x="1392" y="2234"/>
                  </a:lnTo>
                  <a:lnTo>
                    <a:pt x="1826" y="2226"/>
                  </a:lnTo>
                  <a:lnTo>
                    <a:pt x="2449" y="2182"/>
                  </a:lnTo>
                  <a:lnTo>
                    <a:pt x="3015" y="2119"/>
                  </a:lnTo>
                  <a:lnTo>
                    <a:pt x="3271" y="1921"/>
                  </a:lnTo>
                  <a:lnTo>
                    <a:pt x="3640" y="1334"/>
                  </a:lnTo>
                  <a:lnTo>
                    <a:pt x="3915" y="535"/>
                  </a:lnTo>
                  <a:lnTo>
                    <a:pt x="3443" y="766"/>
                  </a:lnTo>
                  <a:lnTo>
                    <a:pt x="3290" y="864"/>
                  </a:lnTo>
                  <a:lnTo>
                    <a:pt x="3247" y="928"/>
                  </a:lnTo>
                  <a:lnTo>
                    <a:pt x="3259" y="991"/>
                  </a:lnTo>
                  <a:lnTo>
                    <a:pt x="3271" y="1025"/>
                  </a:lnTo>
                  <a:lnTo>
                    <a:pt x="3062" y="1147"/>
                  </a:lnTo>
                  <a:lnTo>
                    <a:pt x="2360" y="1418"/>
                  </a:lnTo>
                  <a:lnTo>
                    <a:pt x="1741" y="1596"/>
                  </a:lnTo>
                  <a:lnTo>
                    <a:pt x="949" y="1747"/>
                  </a:lnTo>
                  <a:lnTo>
                    <a:pt x="1976" y="1408"/>
                  </a:lnTo>
                  <a:lnTo>
                    <a:pt x="2522" y="1166"/>
                  </a:lnTo>
                  <a:lnTo>
                    <a:pt x="3075" y="892"/>
                  </a:lnTo>
                  <a:lnTo>
                    <a:pt x="3556" y="632"/>
                  </a:lnTo>
                  <a:lnTo>
                    <a:pt x="3870" y="438"/>
                  </a:lnTo>
                  <a:lnTo>
                    <a:pt x="4099" y="264"/>
                  </a:lnTo>
                  <a:lnTo>
                    <a:pt x="4109" y="0"/>
                  </a:lnTo>
                  <a:close/>
                </a:path>
              </a:pathLst>
            </a:custGeom>
            <a:solidFill>
              <a:srgbClr val="B5B5B5"/>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87" name="Freeform 12"/>
            <p:cNvSpPr>
              <a:spLocks/>
            </p:cNvSpPr>
            <p:nvPr/>
          </p:nvSpPr>
          <p:spPr bwMode="auto">
            <a:xfrm>
              <a:off x="5008" y="2909"/>
              <a:ext cx="223" cy="259"/>
            </a:xfrm>
            <a:custGeom>
              <a:avLst/>
              <a:gdLst>
                <a:gd name="T0" fmla="*/ 0 w 1115"/>
                <a:gd name="T1" fmla="*/ 0 h 1297"/>
                <a:gd name="T2" fmla="*/ 0 w 1115"/>
                <a:gd name="T3" fmla="*/ 0 h 1297"/>
                <a:gd name="T4" fmla="*/ 0 w 1115"/>
                <a:gd name="T5" fmla="*/ 0 h 1297"/>
                <a:gd name="T6" fmla="*/ 0 w 1115"/>
                <a:gd name="T7" fmla="*/ 0 h 1297"/>
                <a:gd name="T8" fmla="*/ 0 w 1115"/>
                <a:gd name="T9" fmla="*/ 0 h 1297"/>
                <a:gd name="T10" fmla="*/ 0 w 1115"/>
                <a:gd name="T11" fmla="*/ 0 h 1297"/>
                <a:gd name="T12" fmla="*/ 0 w 1115"/>
                <a:gd name="T13" fmla="*/ 0 h 1297"/>
                <a:gd name="T14" fmla="*/ 0 w 1115"/>
                <a:gd name="T15" fmla="*/ 0 h 1297"/>
                <a:gd name="T16" fmla="*/ 0 w 1115"/>
                <a:gd name="T17" fmla="*/ 0 h 1297"/>
                <a:gd name="T18" fmla="*/ 0 w 1115"/>
                <a:gd name="T19" fmla="*/ 0 h 1297"/>
                <a:gd name="T20" fmla="*/ 0 w 1115"/>
                <a:gd name="T21" fmla="*/ 0 h 1297"/>
                <a:gd name="T22" fmla="*/ 0 w 1115"/>
                <a:gd name="T23" fmla="*/ 0 h 1297"/>
                <a:gd name="T24" fmla="*/ 0 w 1115"/>
                <a:gd name="T25" fmla="*/ 0 h 1297"/>
                <a:gd name="T26" fmla="*/ 0 w 1115"/>
                <a:gd name="T27" fmla="*/ 0 h 1297"/>
                <a:gd name="T28" fmla="*/ 0 w 1115"/>
                <a:gd name="T29" fmla="*/ 0 h 1297"/>
                <a:gd name="T30" fmla="*/ 0 w 1115"/>
                <a:gd name="T31" fmla="*/ 0 h 1297"/>
                <a:gd name="T32" fmla="*/ 0 w 1115"/>
                <a:gd name="T33" fmla="*/ 0 h 1297"/>
                <a:gd name="T34" fmla="*/ 0 w 1115"/>
                <a:gd name="T35" fmla="*/ 0 h 1297"/>
                <a:gd name="T36" fmla="*/ 0 w 1115"/>
                <a:gd name="T37" fmla="*/ 0 h 1297"/>
                <a:gd name="T38" fmla="*/ 0 w 1115"/>
                <a:gd name="T39" fmla="*/ 0 h 1297"/>
                <a:gd name="T40" fmla="*/ 0 w 1115"/>
                <a:gd name="T41" fmla="*/ 0 h 1297"/>
                <a:gd name="T42" fmla="*/ 0 w 1115"/>
                <a:gd name="T43" fmla="*/ 0 h 1297"/>
                <a:gd name="T44" fmla="*/ 0 w 1115"/>
                <a:gd name="T45" fmla="*/ 0 h 1297"/>
                <a:gd name="T46" fmla="*/ 0 w 1115"/>
                <a:gd name="T47" fmla="*/ 0 h 1297"/>
                <a:gd name="T48" fmla="*/ 0 w 1115"/>
                <a:gd name="T49" fmla="*/ 0 h 1297"/>
                <a:gd name="T50" fmla="*/ 0 w 1115"/>
                <a:gd name="T51" fmla="*/ 0 h 1297"/>
                <a:gd name="T52" fmla="*/ 0 w 1115"/>
                <a:gd name="T53" fmla="*/ 0 h 1297"/>
                <a:gd name="T54" fmla="*/ 0 w 1115"/>
                <a:gd name="T55" fmla="*/ 0 h 1297"/>
                <a:gd name="T56" fmla="*/ 0 w 1115"/>
                <a:gd name="T57" fmla="*/ 0 h 1297"/>
                <a:gd name="T58" fmla="*/ 0 w 1115"/>
                <a:gd name="T59" fmla="*/ 0 h 1297"/>
                <a:gd name="T60" fmla="*/ 0 w 1115"/>
                <a:gd name="T61" fmla="*/ 0 h 1297"/>
                <a:gd name="T62" fmla="*/ 0 w 1115"/>
                <a:gd name="T63" fmla="*/ 0 h 1297"/>
                <a:gd name="T64" fmla="*/ 0 w 1115"/>
                <a:gd name="T65" fmla="*/ 0 h 1297"/>
                <a:gd name="T66" fmla="*/ 0 w 1115"/>
                <a:gd name="T67" fmla="*/ 0 h 1297"/>
                <a:gd name="T68" fmla="*/ 0 w 1115"/>
                <a:gd name="T69" fmla="*/ 0 h 1297"/>
                <a:gd name="T70" fmla="*/ 0 w 1115"/>
                <a:gd name="T71" fmla="*/ 0 h 1297"/>
                <a:gd name="T72" fmla="*/ 0 w 1115"/>
                <a:gd name="T73" fmla="*/ 0 h 1297"/>
                <a:gd name="T74" fmla="*/ 0 w 1115"/>
                <a:gd name="T75" fmla="*/ 0 h 1297"/>
                <a:gd name="T76" fmla="*/ 0 w 1115"/>
                <a:gd name="T77" fmla="*/ 0 h 1297"/>
                <a:gd name="T78" fmla="*/ 0 w 1115"/>
                <a:gd name="T79" fmla="*/ 0 h 1297"/>
                <a:gd name="T80" fmla="*/ 0 w 1115"/>
                <a:gd name="T81" fmla="*/ 0 h 1297"/>
                <a:gd name="T82" fmla="*/ 0 w 1115"/>
                <a:gd name="T83" fmla="*/ 0 h 1297"/>
                <a:gd name="T84" fmla="*/ 0 w 1115"/>
                <a:gd name="T85" fmla="*/ 0 h 1297"/>
                <a:gd name="T86" fmla="*/ 0 w 1115"/>
                <a:gd name="T87" fmla="*/ 0 h 1297"/>
                <a:gd name="T88" fmla="*/ 0 w 1115"/>
                <a:gd name="T89" fmla="*/ 0 h 1297"/>
                <a:gd name="T90" fmla="*/ 0 w 1115"/>
                <a:gd name="T91" fmla="*/ 0 h 1297"/>
                <a:gd name="T92" fmla="*/ 0 w 1115"/>
                <a:gd name="T93" fmla="*/ 0 h 1297"/>
                <a:gd name="T94" fmla="*/ 0 w 1115"/>
                <a:gd name="T95" fmla="*/ 0 h 1297"/>
                <a:gd name="T96" fmla="*/ 0 w 1115"/>
                <a:gd name="T97" fmla="*/ 0 h 1297"/>
                <a:gd name="T98" fmla="*/ 0 w 1115"/>
                <a:gd name="T99" fmla="*/ 0 h 1297"/>
                <a:gd name="T100" fmla="*/ 0 w 1115"/>
                <a:gd name="T101" fmla="*/ 0 h 1297"/>
                <a:gd name="T102" fmla="*/ 0 w 1115"/>
                <a:gd name="T103" fmla="*/ 0 h 1297"/>
                <a:gd name="T104" fmla="*/ 0 w 1115"/>
                <a:gd name="T105" fmla="*/ 0 h 1297"/>
                <a:gd name="T106" fmla="*/ 0 w 1115"/>
                <a:gd name="T107" fmla="*/ 0 h 1297"/>
                <a:gd name="T108" fmla="*/ 0 w 1115"/>
                <a:gd name="T109" fmla="*/ 0 h 1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5"/>
                <a:gd name="T166" fmla="*/ 0 h 1297"/>
                <a:gd name="T167" fmla="*/ 1115 w 1115"/>
                <a:gd name="T168" fmla="*/ 1297 h 12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5" h="1297">
                  <a:moveTo>
                    <a:pt x="524" y="225"/>
                  </a:moveTo>
                  <a:lnTo>
                    <a:pt x="528" y="268"/>
                  </a:lnTo>
                  <a:lnTo>
                    <a:pt x="539" y="308"/>
                  </a:lnTo>
                  <a:lnTo>
                    <a:pt x="577" y="336"/>
                  </a:lnTo>
                  <a:lnTo>
                    <a:pt x="626" y="353"/>
                  </a:lnTo>
                  <a:lnTo>
                    <a:pt x="709" y="355"/>
                  </a:lnTo>
                  <a:lnTo>
                    <a:pt x="698" y="432"/>
                  </a:lnTo>
                  <a:lnTo>
                    <a:pt x="656" y="479"/>
                  </a:lnTo>
                  <a:lnTo>
                    <a:pt x="225" y="668"/>
                  </a:lnTo>
                  <a:lnTo>
                    <a:pt x="171" y="697"/>
                  </a:lnTo>
                  <a:lnTo>
                    <a:pt x="0" y="825"/>
                  </a:lnTo>
                  <a:lnTo>
                    <a:pt x="0" y="889"/>
                  </a:lnTo>
                  <a:lnTo>
                    <a:pt x="48" y="908"/>
                  </a:lnTo>
                  <a:lnTo>
                    <a:pt x="98" y="912"/>
                  </a:lnTo>
                  <a:lnTo>
                    <a:pt x="63" y="966"/>
                  </a:lnTo>
                  <a:lnTo>
                    <a:pt x="46" y="1029"/>
                  </a:lnTo>
                  <a:lnTo>
                    <a:pt x="65" y="1089"/>
                  </a:lnTo>
                  <a:lnTo>
                    <a:pt x="123" y="1110"/>
                  </a:lnTo>
                  <a:lnTo>
                    <a:pt x="196" y="1128"/>
                  </a:lnTo>
                  <a:lnTo>
                    <a:pt x="256" y="1187"/>
                  </a:lnTo>
                  <a:lnTo>
                    <a:pt x="310" y="1215"/>
                  </a:lnTo>
                  <a:lnTo>
                    <a:pt x="454" y="1257"/>
                  </a:lnTo>
                  <a:lnTo>
                    <a:pt x="685" y="1292"/>
                  </a:lnTo>
                  <a:lnTo>
                    <a:pt x="824" y="1297"/>
                  </a:lnTo>
                  <a:lnTo>
                    <a:pt x="935" y="1288"/>
                  </a:lnTo>
                  <a:lnTo>
                    <a:pt x="984" y="1240"/>
                  </a:lnTo>
                  <a:lnTo>
                    <a:pt x="1010" y="1183"/>
                  </a:lnTo>
                  <a:lnTo>
                    <a:pt x="1012" y="1128"/>
                  </a:lnTo>
                  <a:lnTo>
                    <a:pt x="995" y="1077"/>
                  </a:lnTo>
                  <a:lnTo>
                    <a:pt x="978" y="1016"/>
                  </a:lnTo>
                  <a:lnTo>
                    <a:pt x="981" y="982"/>
                  </a:lnTo>
                  <a:lnTo>
                    <a:pt x="1000" y="923"/>
                  </a:lnTo>
                  <a:lnTo>
                    <a:pt x="1015" y="869"/>
                  </a:lnTo>
                  <a:lnTo>
                    <a:pt x="1000" y="826"/>
                  </a:lnTo>
                  <a:lnTo>
                    <a:pt x="966" y="745"/>
                  </a:lnTo>
                  <a:lnTo>
                    <a:pt x="952" y="683"/>
                  </a:lnTo>
                  <a:lnTo>
                    <a:pt x="966" y="630"/>
                  </a:lnTo>
                  <a:lnTo>
                    <a:pt x="981" y="591"/>
                  </a:lnTo>
                  <a:lnTo>
                    <a:pt x="990" y="547"/>
                  </a:lnTo>
                  <a:lnTo>
                    <a:pt x="984" y="530"/>
                  </a:lnTo>
                  <a:lnTo>
                    <a:pt x="966" y="490"/>
                  </a:lnTo>
                  <a:lnTo>
                    <a:pt x="884" y="455"/>
                  </a:lnTo>
                  <a:lnTo>
                    <a:pt x="853" y="418"/>
                  </a:lnTo>
                  <a:lnTo>
                    <a:pt x="850" y="366"/>
                  </a:lnTo>
                  <a:lnTo>
                    <a:pt x="853" y="309"/>
                  </a:lnTo>
                  <a:lnTo>
                    <a:pt x="1085" y="215"/>
                  </a:lnTo>
                  <a:lnTo>
                    <a:pt x="1111" y="161"/>
                  </a:lnTo>
                  <a:lnTo>
                    <a:pt x="1115" y="98"/>
                  </a:lnTo>
                  <a:lnTo>
                    <a:pt x="1095" y="36"/>
                  </a:lnTo>
                  <a:lnTo>
                    <a:pt x="1064" y="12"/>
                  </a:lnTo>
                  <a:lnTo>
                    <a:pt x="1030" y="0"/>
                  </a:lnTo>
                  <a:lnTo>
                    <a:pt x="984" y="4"/>
                  </a:lnTo>
                  <a:lnTo>
                    <a:pt x="638" y="117"/>
                  </a:lnTo>
                  <a:lnTo>
                    <a:pt x="571" y="164"/>
                  </a:lnTo>
                  <a:lnTo>
                    <a:pt x="524" y="225"/>
                  </a:lnTo>
                  <a:close/>
                </a:path>
              </a:pathLst>
            </a:custGeom>
            <a:solidFill>
              <a:srgbClr val="FFC98E"/>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88" name="Freeform 13"/>
            <p:cNvSpPr>
              <a:spLocks/>
            </p:cNvSpPr>
            <p:nvPr/>
          </p:nvSpPr>
          <p:spPr bwMode="auto">
            <a:xfrm>
              <a:off x="5106" y="2946"/>
              <a:ext cx="44" cy="30"/>
            </a:xfrm>
            <a:custGeom>
              <a:avLst/>
              <a:gdLst>
                <a:gd name="T0" fmla="*/ 0 w 219"/>
                <a:gd name="T1" fmla="*/ 0 h 148"/>
                <a:gd name="T2" fmla="*/ 0 w 219"/>
                <a:gd name="T3" fmla="*/ 0 h 148"/>
                <a:gd name="T4" fmla="*/ 0 w 219"/>
                <a:gd name="T5" fmla="*/ 0 h 148"/>
                <a:gd name="T6" fmla="*/ 0 w 219"/>
                <a:gd name="T7" fmla="*/ 0 h 148"/>
                <a:gd name="T8" fmla="*/ 0 w 219"/>
                <a:gd name="T9" fmla="*/ 0 h 148"/>
                <a:gd name="T10" fmla="*/ 0 w 219"/>
                <a:gd name="T11" fmla="*/ 0 h 148"/>
                <a:gd name="T12" fmla="*/ 0 w 219"/>
                <a:gd name="T13" fmla="*/ 0 h 148"/>
                <a:gd name="T14" fmla="*/ 0 w 219"/>
                <a:gd name="T15" fmla="*/ 0 h 148"/>
                <a:gd name="T16" fmla="*/ 0 w 219"/>
                <a:gd name="T17" fmla="*/ 0 h 148"/>
                <a:gd name="T18" fmla="*/ 0 w 219"/>
                <a:gd name="T19" fmla="*/ 0 h 148"/>
                <a:gd name="T20" fmla="*/ 0 w 219"/>
                <a:gd name="T21" fmla="*/ 0 h 148"/>
                <a:gd name="T22" fmla="*/ 0 w 219"/>
                <a:gd name="T23" fmla="*/ 0 h 148"/>
                <a:gd name="T24" fmla="*/ 0 w 219"/>
                <a:gd name="T25" fmla="*/ 0 h 148"/>
                <a:gd name="T26" fmla="*/ 0 w 219"/>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48"/>
                <a:gd name="T44" fmla="*/ 219 w 219"/>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48">
                  <a:moveTo>
                    <a:pt x="5" y="67"/>
                  </a:moveTo>
                  <a:lnTo>
                    <a:pt x="0" y="91"/>
                  </a:lnTo>
                  <a:lnTo>
                    <a:pt x="4" y="124"/>
                  </a:lnTo>
                  <a:lnTo>
                    <a:pt x="30" y="147"/>
                  </a:lnTo>
                  <a:lnTo>
                    <a:pt x="68" y="148"/>
                  </a:lnTo>
                  <a:lnTo>
                    <a:pt x="186" y="110"/>
                  </a:lnTo>
                  <a:lnTo>
                    <a:pt x="213" y="91"/>
                  </a:lnTo>
                  <a:lnTo>
                    <a:pt x="219" y="57"/>
                  </a:lnTo>
                  <a:lnTo>
                    <a:pt x="219" y="33"/>
                  </a:lnTo>
                  <a:lnTo>
                    <a:pt x="208" y="9"/>
                  </a:lnTo>
                  <a:lnTo>
                    <a:pt x="178" y="0"/>
                  </a:lnTo>
                  <a:lnTo>
                    <a:pt x="136" y="0"/>
                  </a:lnTo>
                  <a:lnTo>
                    <a:pt x="49" y="34"/>
                  </a:lnTo>
                  <a:lnTo>
                    <a:pt x="5" y="67"/>
                  </a:lnTo>
                  <a:close/>
                </a:path>
              </a:pathLst>
            </a:custGeom>
            <a:solidFill>
              <a:srgbClr val="FF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89" name="Freeform 14"/>
            <p:cNvSpPr>
              <a:spLocks/>
            </p:cNvSpPr>
            <p:nvPr/>
          </p:nvSpPr>
          <p:spPr bwMode="auto">
            <a:xfrm>
              <a:off x="4178" y="1464"/>
              <a:ext cx="306" cy="794"/>
            </a:xfrm>
            <a:custGeom>
              <a:avLst/>
              <a:gdLst>
                <a:gd name="T0" fmla="*/ 0 w 1532"/>
                <a:gd name="T1" fmla="*/ 0 h 3973"/>
                <a:gd name="T2" fmla="*/ 0 w 1532"/>
                <a:gd name="T3" fmla="*/ 0 h 3973"/>
                <a:gd name="T4" fmla="*/ 0 w 1532"/>
                <a:gd name="T5" fmla="*/ 0 h 3973"/>
                <a:gd name="T6" fmla="*/ 0 w 1532"/>
                <a:gd name="T7" fmla="*/ 0 h 3973"/>
                <a:gd name="T8" fmla="*/ 0 w 1532"/>
                <a:gd name="T9" fmla="*/ 0 h 3973"/>
                <a:gd name="T10" fmla="*/ 0 w 1532"/>
                <a:gd name="T11" fmla="*/ 0 h 3973"/>
                <a:gd name="T12" fmla="*/ 0 w 1532"/>
                <a:gd name="T13" fmla="*/ 0 h 3973"/>
                <a:gd name="T14" fmla="*/ 0 w 1532"/>
                <a:gd name="T15" fmla="*/ 0 h 3973"/>
                <a:gd name="T16" fmla="*/ 0 w 1532"/>
                <a:gd name="T17" fmla="*/ 0 h 3973"/>
                <a:gd name="T18" fmla="*/ 0 w 1532"/>
                <a:gd name="T19" fmla="*/ 0 h 3973"/>
                <a:gd name="T20" fmla="*/ 0 w 1532"/>
                <a:gd name="T21" fmla="*/ 0 h 3973"/>
                <a:gd name="T22" fmla="*/ 0 w 1532"/>
                <a:gd name="T23" fmla="*/ 0 h 3973"/>
                <a:gd name="T24" fmla="*/ 0 w 1532"/>
                <a:gd name="T25" fmla="*/ 0 h 3973"/>
                <a:gd name="T26" fmla="*/ 0 w 1532"/>
                <a:gd name="T27" fmla="*/ 0 h 3973"/>
                <a:gd name="T28" fmla="*/ 0 w 1532"/>
                <a:gd name="T29" fmla="*/ 0 h 3973"/>
                <a:gd name="T30" fmla="*/ 0 w 1532"/>
                <a:gd name="T31" fmla="*/ 0 h 3973"/>
                <a:gd name="T32" fmla="*/ 0 w 1532"/>
                <a:gd name="T33" fmla="*/ 0 h 3973"/>
                <a:gd name="T34" fmla="*/ 0 w 1532"/>
                <a:gd name="T35" fmla="*/ 0 h 3973"/>
                <a:gd name="T36" fmla="*/ 0 w 1532"/>
                <a:gd name="T37" fmla="*/ 0 h 3973"/>
                <a:gd name="T38" fmla="*/ 0 w 1532"/>
                <a:gd name="T39" fmla="*/ 0 h 3973"/>
                <a:gd name="T40" fmla="*/ 0 w 1532"/>
                <a:gd name="T41" fmla="*/ 0 h 3973"/>
                <a:gd name="T42" fmla="*/ 0 w 1532"/>
                <a:gd name="T43" fmla="*/ 0 h 39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32"/>
                <a:gd name="T67" fmla="*/ 0 h 3973"/>
                <a:gd name="T68" fmla="*/ 1532 w 1532"/>
                <a:gd name="T69" fmla="*/ 3973 h 39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32" h="3973">
                  <a:moveTo>
                    <a:pt x="0" y="0"/>
                  </a:moveTo>
                  <a:lnTo>
                    <a:pt x="0" y="747"/>
                  </a:lnTo>
                  <a:lnTo>
                    <a:pt x="603" y="3339"/>
                  </a:lnTo>
                  <a:lnTo>
                    <a:pt x="1351" y="3973"/>
                  </a:lnTo>
                  <a:lnTo>
                    <a:pt x="1505" y="3799"/>
                  </a:lnTo>
                  <a:lnTo>
                    <a:pt x="1532" y="3633"/>
                  </a:lnTo>
                  <a:lnTo>
                    <a:pt x="1493" y="3480"/>
                  </a:lnTo>
                  <a:lnTo>
                    <a:pt x="1345" y="3304"/>
                  </a:lnTo>
                  <a:lnTo>
                    <a:pt x="1226" y="3047"/>
                  </a:lnTo>
                  <a:lnTo>
                    <a:pt x="1151" y="2718"/>
                  </a:lnTo>
                  <a:lnTo>
                    <a:pt x="1139" y="2402"/>
                  </a:lnTo>
                  <a:lnTo>
                    <a:pt x="1177" y="1911"/>
                  </a:lnTo>
                  <a:lnTo>
                    <a:pt x="1151" y="1651"/>
                  </a:lnTo>
                  <a:lnTo>
                    <a:pt x="1131" y="1381"/>
                  </a:lnTo>
                  <a:lnTo>
                    <a:pt x="1086" y="1147"/>
                  </a:lnTo>
                  <a:lnTo>
                    <a:pt x="1010" y="913"/>
                  </a:lnTo>
                  <a:lnTo>
                    <a:pt x="931" y="715"/>
                  </a:lnTo>
                  <a:lnTo>
                    <a:pt x="799" y="491"/>
                  </a:lnTo>
                  <a:lnTo>
                    <a:pt x="553" y="225"/>
                  </a:lnTo>
                  <a:lnTo>
                    <a:pt x="306" y="81"/>
                  </a:lnTo>
                  <a:lnTo>
                    <a:pt x="131" y="22"/>
                  </a:lnTo>
                  <a:lnTo>
                    <a:pt x="0" y="0"/>
                  </a:lnTo>
                  <a:close/>
                </a:path>
              </a:pathLst>
            </a:custGeom>
            <a:solidFill>
              <a:srgbClr val="70230C"/>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90" name="Freeform 15"/>
            <p:cNvSpPr>
              <a:spLocks/>
            </p:cNvSpPr>
            <p:nvPr/>
          </p:nvSpPr>
          <p:spPr bwMode="auto">
            <a:xfrm>
              <a:off x="3854" y="1583"/>
              <a:ext cx="486" cy="879"/>
            </a:xfrm>
            <a:custGeom>
              <a:avLst/>
              <a:gdLst>
                <a:gd name="T0" fmla="*/ 0 w 2433"/>
                <a:gd name="T1" fmla="*/ 0 h 4391"/>
                <a:gd name="T2" fmla="*/ 0 w 2433"/>
                <a:gd name="T3" fmla="*/ 0 h 4391"/>
                <a:gd name="T4" fmla="*/ 0 w 2433"/>
                <a:gd name="T5" fmla="*/ 0 h 4391"/>
                <a:gd name="T6" fmla="*/ 0 w 2433"/>
                <a:gd name="T7" fmla="*/ 0 h 4391"/>
                <a:gd name="T8" fmla="*/ 0 w 2433"/>
                <a:gd name="T9" fmla="*/ 0 h 4391"/>
                <a:gd name="T10" fmla="*/ 0 w 2433"/>
                <a:gd name="T11" fmla="*/ 0 h 4391"/>
                <a:gd name="T12" fmla="*/ 0 w 2433"/>
                <a:gd name="T13" fmla="*/ 0 h 4391"/>
                <a:gd name="T14" fmla="*/ 0 w 2433"/>
                <a:gd name="T15" fmla="*/ 0 h 4391"/>
                <a:gd name="T16" fmla="*/ 0 w 2433"/>
                <a:gd name="T17" fmla="*/ 0 h 4391"/>
                <a:gd name="T18" fmla="*/ 0 w 2433"/>
                <a:gd name="T19" fmla="*/ 0 h 4391"/>
                <a:gd name="T20" fmla="*/ 0 w 2433"/>
                <a:gd name="T21" fmla="*/ 0 h 4391"/>
                <a:gd name="T22" fmla="*/ 0 w 2433"/>
                <a:gd name="T23" fmla="*/ 0 h 4391"/>
                <a:gd name="T24" fmla="*/ 0 w 2433"/>
                <a:gd name="T25" fmla="*/ 0 h 4391"/>
                <a:gd name="T26" fmla="*/ 0 w 2433"/>
                <a:gd name="T27" fmla="*/ 0 h 4391"/>
                <a:gd name="T28" fmla="*/ 0 w 2433"/>
                <a:gd name="T29" fmla="*/ 0 h 4391"/>
                <a:gd name="T30" fmla="*/ 0 w 2433"/>
                <a:gd name="T31" fmla="*/ 0 h 4391"/>
                <a:gd name="T32" fmla="*/ 0 w 2433"/>
                <a:gd name="T33" fmla="*/ 0 h 4391"/>
                <a:gd name="T34" fmla="*/ 0 w 2433"/>
                <a:gd name="T35" fmla="*/ 0 h 4391"/>
                <a:gd name="T36" fmla="*/ 0 w 2433"/>
                <a:gd name="T37" fmla="*/ 0 h 4391"/>
                <a:gd name="T38" fmla="*/ 0 w 2433"/>
                <a:gd name="T39" fmla="*/ 0 h 4391"/>
                <a:gd name="T40" fmla="*/ 0 w 2433"/>
                <a:gd name="T41" fmla="*/ 0 h 4391"/>
                <a:gd name="T42" fmla="*/ 0 w 2433"/>
                <a:gd name="T43" fmla="*/ 0 h 4391"/>
                <a:gd name="T44" fmla="*/ 0 w 2433"/>
                <a:gd name="T45" fmla="*/ 0 h 4391"/>
                <a:gd name="T46" fmla="*/ 0 w 2433"/>
                <a:gd name="T47" fmla="*/ 0 h 4391"/>
                <a:gd name="T48" fmla="*/ 0 w 2433"/>
                <a:gd name="T49" fmla="*/ 0 h 4391"/>
                <a:gd name="T50" fmla="*/ 0 w 2433"/>
                <a:gd name="T51" fmla="*/ 0 h 4391"/>
                <a:gd name="T52" fmla="*/ 0 w 2433"/>
                <a:gd name="T53" fmla="*/ 0 h 4391"/>
                <a:gd name="T54" fmla="*/ 0 w 2433"/>
                <a:gd name="T55" fmla="*/ 0 h 4391"/>
                <a:gd name="T56" fmla="*/ 0 w 2433"/>
                <a:gd name="T57" fmla="*/ 0 h 43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33"/>
                <a:gd name="T88" fmla="*/ 0 h 4391"/>
                <a:gd name="T89" fmla="*/ 2433 w 2433"/>
                <a:gd name="T90" fmla="*/ 4391 h 43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33" h="4391">
                  <a:moveTo>
                    <a:pt x="141" y="746"/>
                  </a:moveTo>
                  <a:lnTo>
                    <a:pt x="86" y="841"/>
                  </a:lnTo>
                  <a:lnTo>
                    <a:pt x="16" y="1044"/>
                  </a:lnTo>
                  <a:lnTo>
                    <a:pt x="0" y="1193"/>
                  </a:lnTo>
                  <a:lnTo>
                    <a:pt x="37" y="1285"/>
                  </a:lnTo>
                  <a:lnTo>
                    <a:pt x="284" y="2133"/>
                  </a:lnTo>
                  <a:lnTo>
                    <a:pt x="272" y="2553"/>
                  </a:lnTo>
                  <a:lnTo>
                    <a:pt x="258" y="2753"/>
                  </a:lnTo>
                  <a:lnTo>
                    <a:pt x="284" y="3011"/>
                  </a:lnTo>
                  <a:lnTo>
                    <a:pt x="319" y="3209"/>
                  </a:lnTo>
                  <a:lnTo>
                    <a:pt x="440" y="3456"/>
                  </a:lnTo>
                  <a:lnTo>
                    <a:pt x="506" y="3723"/>
                  </a:lnTo>
                  <a:lnTo>
                    <a:pt x="598" y="4077"/>
                  </a:lnTo>
                  <a:lnTo>
                    <a:pt x="650" y="4310"/>
                  </a:lnTo>
                  <a:lnTo>
                    <a:pt x="895" y="4380"/>
                  </a:lnTo>
                  <a:lnTo>
                    <a:pt x="1059" y="4391"/>
                  </a:lnTo>
                  <a:lnTo>
                    <a:pt x="1140" y="4369"/>
                  </a:lnTo>
                  <a:lnTo>
                    <a:pt x="1399" y="3444"/>
                  </a:lnTo>
                  <a:lnTo>
                    <a:pt x="1556" y="2732"/>
                  </a:lnTo>
                  <a:lnTo>
                    <a:pt x="1765" y="2605"/>
                  </a:lnTo>
                  <a:lnTo>
                    <a:pt x="2035" y="2273"/>
                  </a:lnTo>
                  <a:lnTo>
                    <a:pt x="2258" y="1850"/>
                  </a:lnTo>
                  <a:lnTo>
                    <a:pt x="2398" y="1418"/>
                  </a:lnTo>
                  <a:lnTo>
                    <a:pt x="2433" y="1052"/>
                  </a:lnTo>
                  <a:lnTo>
                    <a:pt x="2412" y="678"/>
                  </a:lnTo>
                  <a:lnTo>
                    <a:pt x="2224" y="385"/>
                  </a:lnTo>
                  <a:lnTo>
                    <a:pt x="963" y="0"/>
                  </a:lnTo>
                  <a:lnTo>
                    <a:pt x="425" y="442"/>
                  </a:lnTo>
                  <a:lnTo>
                    <a:pt x="141" y="746"/>
                  </a:lnTo>
                  <a:close/>
                </a:path>
              </a:pathLst>
            </a:custGeom>
            <a:solidFill>
              <a:srgbClr val="FFC98E"/>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91" name="Freeform 16"/>
            <p:cNvSpPr>
              <a:spLocks/>
            </p:cNvSpPr>
            <p:nvPr/>
          </p:nvSpPr>
          <p:spPr bwMode="auto">
            <a:xfrm>
              <a:off x="3868" y="1869"/>
              <a:ext cx="54" cy="103"/>
            </a:xfrm>
            <a:custGeom>
              <a:avLst/>
              <a:gdLst>
                <a:gd name="T0" fmla="*/ 0 w 268"/>
                <a:gd name="T1" fmla="*/ 0 h 512"/>
                <a:gd name="T2" fmla="*/ 0 w 268"/>
                <a:gd name="T3" fmla="*/ 0 h 512"/>
                <a:gd name="T4" fmla="*/ 0 w 268"/>
                <a:gd name="T5" fmla="*/ 0 h 512"/>
                <a:gd name="T6" fmla="*/ 0 w 268"/>
                <a:gd name="T7" fmla="*/ 0 h 512"/>
                <a:gd name="T8" fmla="*/ 0 w 268"/>
                <a:gd name="T9" fmla="*/ 0 h 512"/>
                <a:gd name="T10" fmla="*/ 0 w 268"/>
                <a:gd name="T11" fmla="*/ 0 h 512"/>
                <a:gd name="T12" fmla="*/ 0 w 268"/>
                <a:gd name="T13" fmla="*/ 0 h 512"/>
                <a:gd name="T14" fmla="*/ 0 w 268"/>
                <a:gd name="T15" fmla="*/ 0 h 512"/>
                <a:gd name="T16" fmla="*/ 0 w 268"/>
                <a:gd name="T17" fmla="*/ 0 h 512"/>
                <a:gd name="T18" fmla="*/ 0 w 268"/>
                <a:gd name="T19" fmla="*/ 0 h 512"/>
                <a:gd name="T20" fmla="*/ 0 w 268"/>
                <a:gd name="T21" fmla="*/ 0 h 512"/>
                <a:gd name="T22" fmla="*/ 0 w 268"/>
                <a:gd name="T23" fmla="*/ 0 h 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
                <a:gd name="T37" fmla="*/ 0 h 512"/>
                <a:gd name="T38" fmla="*/ 268 w 268"/>
                <a:gd name="T39" fmla="*/ 512 h 5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 h="512">
                  <a:moveTo>
                    <a:pt x="235" y="0"/>
                  </a:moveTo>
                  <a:lnTo>
                    <a:pt x="140" y="32"/>
                  </a:lnTo>
                  <a:lnTo>
                    <a:pt x="46" y="114"/>
                  </a:lnTo>
                  <a:lnTo>
                    <a:pt x="0" y="235"/>
                  </a:lnTo>
                  <a:lnTo>
                    <a:pt x="0" y="315"/>
                  </a:lnTo>
                  <a:lnTo>
                    <a:pt x="24" y="396"/>
                  </a:lnTo>
                  <a:lnTo>
                    <a:pt x="67" y="469"/>
                  </a:lnTo>
                  <a:lnTo>
                    <a:pt x="151" y="503"/>
                  </a:lnTo>
                  <a:lnTo>
                    <a:pt x="210" y="512"/>
                  </a:lnTo>
                  <a:lnTo>
                    <a:pt x="268" y="503"/>
                  </a:lnTo>
                  <a:lnTo>
                    <a:pt x="245" y="211"/>
                  </a:lnTo>
                  <a:lnTo>
                    <a:pt x="235" y="0"/>
                  </a:lnTo>
                  <a:close/>
                </a:path>
              </a:pathLst>
            </a:custGeom>
            <a:solidFill>
              <a:srgbClr val="FF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92" name="Freeform 17"/>
            <p:cNvSpPr>
              <a:spLocks/>
            </p:cNvSpPr>
            <p:nvPr/>
          </p:nvSpPr>
          <p:spPr bwMode="auto">
            <a:xfrm>
              <a:off x="4011" y="1799"/>
              <a:ext cx="92" cy="49"/>
            </a:xfrm>
            <a:custGeom>
              <a:avLst/>
              <a:gdLst>
                <a:gd name="T0" fmla="*/ 0 w 457"/>
                <a:gd name="T1" fmla="*/ 0 h 245"/>
                <a:gd name="T2" fmla="*/ 0 w 457"/>
                <a:gd name="T3" fmla="*/ 0 h 245"/>
                <a:gd name="T4" fmla="*/ 0 w 457"/>
                <a:gd name="T5" fmla="*/ 0 h 245"/>
                <a:gd name="T6" fmla="*/ 0 w 457"/>
                <a:gd name="T7" fmla="*/ 0 h 245"/>
                <a:gd name="T8" fmla="*/ 0 w 457"/>
                <a:gd name="T9" fmla="*/ 0 h 245"/>
                <a:gd name="T10" fmla="*/ 0 w 457"/>
                <a:gd name="T11" fmla="*/ 0 h 245"/>
                <a:gd name="T12" fmla="*/ 0 w 457"/>
                <a:gd name="T13" fmla="*/ 0 h 245"/>
                <a:gd name="T14" fmla="*/ 0 w 457"/>
                <a:gd name="T15" fmla="*/ 0 h 245"/>
                <a:gd name="T16" fmla="*/ 0 w 457"/>
                <a:gd name="T17" fmla="*/ 0 h 245"/>
                <a:gd name="T18" fmla="*/ 0 w 457"/>
                <a:gd name="T19" fmla="*/ 0 h 245"/>
                <a:gd name="T20" fmla="*/ 0 w 457"/>
                <a:gd name="T21" fmla="*/ 0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7"/>
                <a:gd name="T34" fmla="*/ 0 h 245"/>
                <a:gd name="T35" fmla="*/ 457 w 457"/>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7" h="245">
                  <a:moveTo>
                    <a:pt x="0" y="21"/>
                  </a:moveTo>
                  <a:lnTo>
                    <a:pt x="83" y="0"/>
                  </a:lnTo>
                  <a:lnTo>
                    <a:pt x="145" y="0"/>
                  </a:lnTo>
                  <a:lnTo>
                    <a:pt x="235" y="16"/>
                  </a:lnTo>
                  <a:lnTo>
                    <a:pt x="325" y="50"/>
                  </a:lnTo>
                  <a:lnTo>
                    <a:pt x="385" y="94"/>
                  </a:lnTo>
                  <a:lnTo>
                    <a:pt x="431" y="152"/>
                  </a:lnTo>
                  <a:lnTo>
                    <a:pt x="450" y="202"/>
                  </a:lnTo>
                  <a:lnTo>
                    <a:pt x="457" y="235"/>
                  </a:lnTo>
                  <a:lnTo>
                    <a:pt x="385" y="245"/>
                  </a:lnTo>
                  <a:lnTo>
                    <a:pt x="0" y="21"/>
                  </a:lnTo>
                  <a:close/>
                </a:path>
              </a:pathLst>
            </a:custGeom>
            <a:solidFill>
              <a:srgbClr val="0CC10C"/>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93" name="Freeform 18"/>
            <p:cNvSpPr>
              <a:spLocks/>
            </p:cNvSpPr>
            <p:nvPr/>
          </p:nvSpPr>
          <p:spPr bwMode="auto">
            <a:xfrm>
              <a:off x="4196" y="1838"/>
              <a:ext cx="97" cy="35"/>
            </a:xfrm>
            <a:custGeom>
              <a:avLst/>
              <a:gdLst>
                <a:gd name="T0" fmla="*/ 0 w 481"/>
                <a:gd name="T1" fmla="*/ 0 h 175"/>
                <a:gd name="T2" fmla="*/ 0 w 481"/>
                <a:gd name="T3" fmla="*/ 0 h 175"/>
                <a:gd name="T4" fmla="*/ 0 w 481"/>
                <a:gd name="T5" fmla="*/ 0 h 175"/>
                <a:gd name="T6" fmla="*/ 0 w 481"/>
                <a:gd name="T7" fmla="*/ 0 h 175"/>
                <a:gd name="T8" fmla="*/ 0 w 481"/>
                <a:gd name="T9" fmla="*/ 0 h 175"/>
                <a:gd name="T10" fmla="*/ 0 w 481"/>
                <a:gd name="T11" fmla="*/ 0 h 175"/>
                <a:gd name="T12" fmla="*/ 0 w 481"/>
                <a:gd name="T13" fmla="*/ 0 h 175"/>
                <a:gd name="T14" fmla="*/ 0 w 481"/>
                <a:gd name="T15" fmla="*/ 0 h 175"/>
                <a:gd name="T16" fmla="*/ 0 w 481"/>
                <a:gd name="T17" fmla="*/ 0 h 175"/>
                <a:gd name="T18" fmla="*/ 0 w 481"/>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1"/>
                <a:gd name="T31" fmla="*/ 0 h 175"/>
                <a:gd name="T32" fmla="*/ 481 w 481"/>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1" h="175">
                  <a:moveTo>
                    <a:pt x="67" y="8"/>
                  </a:moveTo>
                  <a:lnTo>
                    <a:pt x="147" y="0"/>
                  </a:lnTo>
                  <a:lnTo>
                    <a:pt x="230" y="7"/>
                  </a:lnTo>
                  <a:lnTo>
                    <a:pt x="343" y="28"/>
                  </a:lnTo>
                  <a:lnTo>
                    <a:pt x="423" y="62"/>
                  </a:lnTo>
                  <a:lnTo>
                    <a:pt x="471" y="109"/>
                  </a:lnTo>
                  <a:lnTo>
                    <a:pt x="481" y="156"/>
                  </a:lnTo>
                  <a:lnTo>
                    <a:pt x="387" y="175"/>
                  </a:lnTo>
                  <a:lnTo>
                    <a:pt x="0" y="60"/>
                  </a:lnTo>
                  <a:lnTo>
                    <a:pt x="67" y="8"/>
                  </a:lnTo>
                  <a:close/>
                </a:path>
              </a:pathLst>
            </a:custGeom>
            <a:solidFill>
              <a:srgbClr val="0CC10C"/>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94" name="Freeform 19"/>
            <p:cNvSpPr>
              <a:spLocks/>
            </p:cNvSpPr>
            <p:nvPr/>
          </p:nvSpPr>
          <p:spPr bwMode="auto">
            <a:xfrm>
              <a:off x="4058" y="2020"/>
              <a:ext cx="103" cy="40"/>
            </a:xfrm>
            <a:custGeom>
              <a:avLst/>
              <a:gdLst>
                <a:gd name="T0" fmla="*/ 0 w 516"/>
                <a:gd name="T1" fmla="*/ 0 h 201"/>
                <a:gd name="T2" fmla="*/ 0 w 516"/>
                <a:gd name="T3" fmla="*/ 0 h 201"/>
                <a:gd name="T4" fmla="*/ 0 w 516"/>
                <a:gd name="T5" fmla="*/ 0 h 201"/>
                <a:gd name="T6" fmla="*/ 0 w 516"/>
                <a:gd name="T7" fmla="*/ 0 h 201"/>
                <a:gd name="T8" fmla="*/ 0 w 516"/>
                <a:gd name="T9" fmla="*/ 0 h 201"/>
                <a:gd name="T10" fmla="*/ 0 w 516"/>
                <a:gd name="T11" fmla="*/ 0 h 201"/>
                <a:gd name="T12" fmla="*/ 0 w 516"/>
                <a:gd name="T13" fmla="*/ 0 h 201"/>
                <a:gd name="T14" fmla="*/ 0 w 516"/>
                <a:gd name="T15" fmla="*/ 0 h 201"/>
                <a:gd name="T16" fmla="*/ 0 w 516"/>
                <a:gd name="T17" fmla="*/ 0 h 201"/>
                <a:gd name="T18" fmla="*/ 0 w 516"/>
                <a:gd name="T19" fmla="*/ 0 h 201"/>
                <a:gd name="T20" fmla="*/ 0 w 516"/>
                <a:gd name="T21" fmla="*/ 0 h 201"/>
                <a:gd name="T22" fmla="*/ 0 w 516"/>
                <a:gd name="T23" fmla="*/ 0 h 201"/>
                <a:gd name="T24" fmla="*/ 0 w 516"/>
                <a:gd name="T25" fmla="*/ 0 h 201"/>
                <a:gd name="T26" fmla="*/ 0 w 516"/>
                <a:gd name="T27" fmla="*/ 0 h 201"/>
                <a:gd name="T28" fmla="*/ 0 w 516"/>
                <a:gd name="T29" fmla="*/ 0 h 201"/>
                <a:gd name="T30" fmla="*/ 0 w 516"/>
                <a:gd name="T31" fmla="*/ 0 h 201"/>
                <a:gd name="T32" fmla="*/ 0 w 516"/>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6"/>
                <a:gd name="T52" fmla="*/ 0 h 201"/>
                <a:gd name="T53" fmla="*/ 516 w 516"/>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6" h="201">
                  <a:moveTo>
                    <a:pt x="0" y="8"/>
                  </a:moveTo>
                  <a:lnTo>
                    <a:pt x="33" y="80"/>
                  </a:lnTo>
                  <a:lnTo>
                    <a:pt x="90" y="143"/>
                  </a:lnTo>
                  <a:lnTo>
                    <a:pt x="162" y="184"/>
                  </a:lnTo>
                  <a:lnTo>
                    <a:pt x="221" y="201"/>
                  </a:lnTo>
                  <a:lnTo>
                    <a:pt x="295" y="197"/>
                  </a:lnTo>
                  <a:lnTo>
                    <a:pt x="365" y="186"/>
                  </a:lnTo>
                  <a:lnTo>
                    <a:pt x="427" y="163"/>
                  </a:lnTo>
                  <a:lnTo>
                    <a:pt x="474" y="133"/>
                  </a:lnTo>
                  <a:lnTo>
                    <a:pt x="516" y="83"/>
                  </a:lnTo>
                  <a:lnTo>
                    <a:pt x="457" y="68"/>
                  </a:lnTo>
                  <a:lnTo>
                    <a:pt x="369" y="68"/>
                  </a:lnTo>
                  <a:lnTo>
                    <a:pt x="276" y="74"/>
                  </a:lnTo>
                  <a:lnTo>
                    <a:pt x="196" y="43"/>
                  </a:lnTo>
                  <a:lnTo>
                    <a:pt x="128" y="14"/>
                  </a:lnTo>
                  <a:lnTo>
                    <a:pt x="46" y="0"/>
                  </a:lnTo>
                  <a:lnTo>
                    <a:pt x="0" y="8"/>
                  </a:lnTo>
                  <a:close/>
                </a:path>
              </a:pathLst>
            </a:custGeom>
            <a:solidFill>
              <a:srgbClr val="FF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95" name="Freeform 20"/>
            <p:cNvSpPr>
              <a:spLocks/>
            </p:cNvSpPr>
            <p:nvPr/>
          </p:nvSpPr>
          <p:spPr bwMode="auto">
            <a:xfrm>
              <a:off x="4061" y="2019"/>
              <a:ext cx="100" cy="43"/>
            </a:xfrm>
            <a:custGeom>
              <a:avLst/>
              <a:gdLst>
                <a:gd name="T0" fmla="*/ 0 w 502"/>
                <a:gd name="T1" fmla="*/ 0 h 215"/>
                <a:gd name="T2" fmla="*/ 0 w 502"/>
                <a:gd name="T3" fmla="*/ 0 h 215"/>
                <a:gd name="T4" fmla="*/ 0 w 502"/>
                <a:gd name="T5" fmla="*/ 0 h 215"/>
                <a:gd name="T6" fmla="*/ 0 w 502"/>
                <a:gd name="T7" fmla="*/ 0 h 215"/>
                <a:gd name="T8" fmla="*/ 0 w 502"/>
                <a:gd name="T9" fmla="*/ 0 h 215"/>
                <a:gd name="T10" fmla="*/ 0 w 502"/>
                <a:gd name="T11" fmla="*/ 0 h 215"/>
                <a:gd name="T12" fmla="*/ 0 w 502"/>
                <a:gd name="T13" fmla="*/ 0 h 215"/>
                <a:gd name="T14" fmla="*/ 0 w 502"/>
                <a:gd name="T15" fmla="*/ 0 h 215"/>
                <a:gd name="T16" fmla="*/ 0 w 502"/>
                <a:gd name="T17" fmla="*/ 0 h 215"/>
                <a:gd name="T18" fmla="*/ 0 w 502"/>
                <a:gd name="T19" fmla="*/ 0 h 215"/>
                <a:gd name="T20" fmla="*/ 0 w 502"/>
                <a:gd name="T21" fmla="*/ 0 h 215"/>
                <a:gd name="T22" fmla="*/ 0 w 502"/>
                <a:gd name="T23" fmla="*/ 0 h 215"/>
                <a:gd name="T24" fmla="*/ 0 w 502"/>
                <a:gd name="T25" fmla="*/ 0 h 215"/>
                <a:gd name="T26" fmla="*/ 0 w 502"/>
                <a:gd name="T27" fmla="*/ 0 h 215"/>
                <a:gd name="T28" fmla="*/ 0 w 502"/>
                <a:gd name="T29" fmla="*/ 0 h 215"/>
                <a:gd name="T30" fmla="*/ 0 w 502"/>
                <a:gd name="T31" fmla="*/ 0 h 215"/>
                <a:gd name="T32" fmla="*/ 0 w 502"/>
                <a:gd name="T33" fmla="*/ 0 h 215"/>
                <a:gd name="T34" fmla="*/ 0 w 502"/>
                <a:gd name="T35" fmla="*/ 0 h 215"/>
                <a:gd name="T36" fmla="*/ 0 w 502"/>
                <a:gd name="T37" fmla="*/ 0 h 215"/>
                <a:gd name="T38" fmla="*/ 0 w 502"/>
                <a:gd name="T39" fmla="*/ 0 h 215"/>
                <a:gd name="T40" fmla="*/ 0 w 502"/>
                <a:gd name="T41" fmla="*/ 0 h 215"/>
                <a:gd name="T42" fmla="*/ 0 w 502"/>
                <a:gd name="T43" fmla="*/ 0 h 215"/>
                <a:gd name="T44" fmla="*/ 0 w 502"/>
                <a:gd name="T45" fmla="*/ 0 h 215"/>
                <a:gd name="T46" fmla="*/ 0 w 502"/>
                <a:gd name="T47" fmla="*/ 0 h 215"/>
                <a:gd name="T48" fmla="*/ 0 w 502"/>
                <a:gd name="T49" fmla="*/ 0 h 215"/>
                <a:gd name="T50" fmla="*/ 0 w 502"/>
                <a:gd name="T51" fmla="*/ 0 h 215"/>
                <a:gd name="T52" fmla="*/ 0 w 502"/>
                <a:gd name="T53" fmla="*/ 0 h 215"/>
                <a:gd name="T54" fmla="*/ 0 w 502"/>
                <a:gd name="T55" fmla="*/ 0 h 215"/>
                <a:gd name="T56" fmla="*/ 0 w 502"/>
                <a:gd name="T57" fmla="*/ 0 h 215"/>
                <a:gd name="T58" fmla="*/ 0 w 502"/>
                <a:gd name="T59" fmla="*/ 0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2"/>
                <a:gd name="T91" fmla="*/ 0 h 215"/>
                <a:gd name="T92" fmla="*/ 502 w 502"/>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2" h="215">
                  <a:moveTo>
                    <a:pt x="150" y="75"/>
                  </a:moveTo>
                  <a:lnTo>
                    <a:pt x="105" y="55"/>
                  </a:lnTo>
                  <a:lnTo>
                    <a:pt x="78" y="44"/>
                  </a:lnTo>
                  <a:lnTo>
                    <a:pt x="46" y="44"/>
                  </a:lnTo>
                  <a:lnTo>
                    <a:pt x="55" y="75"/>
                  </a:lnTo>
                  <a:lnTo>
                    <a:pt x="105" y="128"/>
                  </a:lnTo>
                  <a:lnTo>
                    <a:pt x="175" y="170"/>
                  </a:lnTo>
                  <a:lnTo>
                    <a:pt x="266" y="175"/>
                  </a:lnTo>
                  <a:lnTo>
                    <a:pt x="351" y="170"/>
                  </a:lnTo>
                  <a:lnTo>
                    <a:pt x="415" y="140"/>
                  </a:lnTo>
                  <a:lnTo>
                    <a:pt x="444" y="119"/>
                  </a:lnTo>
                  <a:lnTo>
                    <a:pt x="451" y="102"/>
                  </a:lnTo>
                  <a:lnTo>
                    <a:pt x="440" y="97"/>
                  </a:lnTo>
                  <a:lnTo>
                    <a:pt x="401" y="92"/>
                  </a:lnTo>
                  <a:lnTo>
                    <a:pt x="283" y="97"/>
                  </a:lnTo>
                  <a:lnTo>
                    <a:pt x="415" y="81"/>
                  </a:lnTo>
                  <a:lnTo>
                    <a:pt x="483" y="87"/>
                  </a:lnTo>
                  <a:lnTo>
                    <a:pt x="502" y="90"/>
                  </a:lnTo>
                  <a:lnTo>
                    <a:pt x="465" y="134"/>
                  </a:lnTo>
                  <a:lnTo>
                    <a:pt x="404" y="179"/>
                  </a:lnTo>
                  <a:lnTo>
                    <a:pt x="320" y="211"/>
                  </a:lnTo>
                  <a:lnTo>
                    <a:pt x="244" y="215"/>
                  </a:lnTo>
                  <a:lnTo>
                    <a:pt x="158" y="201"/>
                  </a:lnTo>
                  <a:lnTo>
                    <a:pt x="96" y="161"/>
                  </a:lnTo>
                  <a:lnTo>
                    <a:pt x="34" y="102"/>
                  </a:lnTo>
                  <a:lnTo>
                    <a:pt x="7" y="50"/>
                  </a:lnTo>
                  <a:lnTo>
                    <a:pt x="0" y="0"/>
                  </a:lnTo>
                  <a:lnTo>
                    <a:pt x="73" y="15"/>
                  </a:lnTo>
                  <a:lnTo>
                    <a:pt x="121" y="46"/>
                  </a:lnTo>
                  <a:lnTo>
                    <a:pt x="150" y="75"/>
                  </a:lnTo>
                  <a:close/>
                </a:path>
              </a:pathLst>
            </a:custGeom>
            <a:solidFill>
              <a:srgbClr val="70230C"/>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96" name="Freeform 21"/>
            <p:cNvSpPr>
              <a:spLocks/>
            </p:cNvSpPr>
            <p:nvPr/>
          </p:nvSpPr>
          <p:spPr bwMode="auto">
            <a:xfrm>
              <a:off x="4088" y="2041"/>
              <a:ext cx="36" cy="8"/>
            </a:xfrm>
            <a:custGeom>
              <a:avLst/>
              <a:gdLst>
                <a:gd name="T0" fmla="*/ 0 w 181"/>
                <a:gd name="T1" fmla="*/ 0 h 36"/>
                <a:gd name="T2" fmla="*/ 0 w 181"/>
                <a:gd name="T3" fmla="*/ 0 h 36"/>
                <a:gd name="T4" fmla="*/ 0 w 181"/>
                <a:gd name="T5" fmla="*/ 0 h 36"/>
                <a:gd name="T6" fmla="*/ 0 w 181"/>
                <a:gd name="T7" fmla="*/ 0 h 36"/>
                <a:gd name="T8" fmla="*/ 0 w 181"/>
                <a:gd name="T9" fmla="*/ 0 h 36"/>
                <a:gd name="T10" fmla="*/ 0 w 181"/>
                <a:gd name="T11" fmla="*/ 0 h 36"/>
                <a:gd name="T12" fmla="*/ 0 w 181"/>
                <a:gd name="T13" fmla="*/ 0 h 36"/>
                <a:gd name="T14" fmla="*/ 0 w 181"/>
                <a:gd name="T15" fmla="*/ 0 h 36"/>
                <a:gd name="T16" fmla="*/ 0 w 181"/>
                <a:gd name="T17" fmla="*/ 0 h 36"/>
                <a:gd name="T18" fmla="*/ 0 w 181"/>
                <a:gd name="T19" fmla="*/ 0 h 36"/>
                <a:gd name="T20" fmla="*/ 0 w 181"/>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36"/>
                <a:gd name="T35" fmla="*/ 181 w 18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36">
                  <a:moveTo>
                    <a:pt x="0" y="9"/>
                  </a:moveTo>
                  <a:lnTo>
                    <a:pt x="31" y="26"/>
                  </a:lnTo>
                  <a:lnTo>
                    <a:pt x="62" y="31"/>
                  </a:lnTo>
                  <a:lnTo>
                    <a:pt x="106" y="36"/>
                  </a:lnTo>
                  <a:lnTo>
                    <a:pt x="146" y="36"/>
                  </a:lnTo>
                  <a:lnTo>
                    <a:pt x="181" y="36"/>
                  </a:lnTo>
                  <a:lnTo>
                    <a:pt x="181" y="26"/>
                  </a:lnTo>
                  <a:lnTo>
                    <a:pt x="115" y="26"/>
                  </a:lnTo>
                  <a:lnTo>
                    <a:pt x="54" y="14"/>
                  </a:lnTo>
                  <a:lnTo>
                    <a:pt x="1" y="0"/>
                  </a:lnTo>
                  <a:lnTo>
                    <a:pt x="0" y="9"/>
                  </a:lnTo>
                  <a:close/>
                </a:path>
              </a:pathLst>
            </a:custGeom>
            <a:solidFill>
              <a:srgbClr val="FFFFFF"/>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97" name="Freeform 22"/>
            <p:cNvSpPr>
              <a:spLocks/>
            </p:cNvSpPr>
            <p:nvPr/>
          </p:nvSpPr>
          <p:spPr bwMode="auto">
            <a:xfrm>
              <a:off x="4128" y="2043"/>
              <a:ext cx="11" cy="4"/>
            </a:xfrm>
            <a:custGeom>
              <a:avLst/>
              <a:gdLst>
                <a:gd name="T0" fmla="*/ 0 w 55"/>
                <a:gd name="T1" fmla="*/ 0 h 17"/>
                <a:gd name="T2" fmla="*/ 0 w 55"/>
                <a:gd name="T3" fmla="*/ 0 h 17"/>
                <a:gd name="T4" fmla="*/ 0 w 55"/>
                <a:gd name="T5" fmla="*/ 0 h 17"/>
                <a:gd name="T6" fmla="*/ 0 w 55"/>
                <a:gd name="T7" fmla="*/ 0 h 17"/>
                <a:gd name="T8" fmla="*/ 0 w 55"/>
                <a:gd name="T9" fmla="*/ 0 h 17"/>
                <a:gd name="T10" fmla="*/ 0 w 55"/>
                <a:gd name="T11" fmla="*/ 0 h 17"/>
                <a:gd name="T12" fmla="*/ 0 60000 65536"/>
                <a:gd name="T13" fmla="*/ 0 60000 65536"/>
                <a:gd name="T14" fmla="*/ 0 60000 65536"/>
                <a:gd name="T15" fmla="*/ 0 60000 65536"/>
                <a:gd name="T16" fmla="*/ 0 60000 65536"/>
                <a:gd name="T17" fmla="*/ 0 60000 65536"/>
                <a:gd name="T18" fmla="*/ 0 w 55"/>
                <a:gd name="T19" fmla="*/ 0 h 17"/>
                <a:gd name="T20" fmla="*/ 55 w 5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5" h="17">
                  <a:moveTo>
                    <a:pt x="0" y="11"/>
                  </a:moveTo>
                  <a:lnTo>
                    <a:pt x="10" y="17"/>
                  </a:lnTo>
                  <a:lnTo>
                    <a:pt x="30" y="17"/>
                  </a:lnTo>
                  <a:lnTo>
                    <a:pt x="55" y="0"/>
                  </a:lnTo>
                  <a:lnTo>
                    <a:pt x="23" y="5"/>
                  </a:lnTo>
                  <a:lnTo>
                    <a:pt x="0" y="11"/>
                  </a:lnTo>
                  <a:close/>
                </a:path>
              </a:pathLst>
            </a:custGeom>
            <a:solidFill>
              <a:srgbClr val="FFFFFF"/>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98" name="Freeform 23"/>
            <p:cNvSpPr>
              <a:spLocks/>
            </p:cNvSpPr>
            <p:nvPr/>
          </p:nvSpPr>
          <p:spPr bwMode="auto">
            <a:xfrm>
              <a:off x="4203" y="1852"/>
              <a:ext cx="73" cy="30"/>
            </a:xfrm>
            <a:custGeom>
              <a:avLst/>
              <a:gdLst>
                <a:gd name="T0" fmla="*/ 0 w 365"/>
                <a:gd name="T1" fmla="*/ 0 h 147"/>
                <a:gd name="T2" fmla="*/ 0 w 365"/>
                <a:gd name="T3" fmla="*/ 0 h 147"/>
                <a:gd name="T4" fmla="*/ 0 w 365"/>
                <a:gd name="T5" fmla="*/ 0 h 147"/>
                <a:gd name="T6" fmla="*/ 0 w 365"/>
                <a:gd name="T7" fmla="*/ 0 h 147"/>
                <a:gd name="T8" fmla="*/ 0 w 365"/>
                <a:gd name="T9" fmla="*/ 0 h 147"/>
                <a:gd name="T10" fmla="*/ 0 w 365"/>
                <a:gd name="T11" fmla="*/ 0 h 147"/>
                <a:gd name="T12" fmla="*/ 0 w 365"/>
                <a:gd name="T13" fmla="*/ 0 h 147"/>
                <a:gd name="T14" fmla="*/ 0 w 365"/>
                <a:gd name="T15" fmla="*/ 0 h 147"/>
                <a:gd name="T16" fmla="*/ 0 w 365"/>
                <a:gd name="T17" fmla="*/ 0 h 147"/>
                <a:gd name="T18" fmla="*/ 0 w 365"/>
                <a:gd name="T19" fmla="*/ 0 h 147"/>
                <a:gd name="T20" fmla="*/ 0 w 365"/>
                <a:gd name="T21" fmla="*/ 0 h 147"/>
                <a:gd name="T22" fmla="*/ 0 w 365"/>
                <a:gd name="T23" fmla="*/ 0 h 147"/>
                <a:gd name="T24" fmla="*/ 0 w 365"/>
                <a:gd name="T25" fmla="*/ 0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5"/>
                <a:gd name="T40" fmla="*/ 0 h 147"/>
                <a:gd name="T41" fmla="*/ 365 w 365"/>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5" h="147">
                  <a:moveTo>
                    <a:pt x="0" y="32"/>
                  </a:moveTo>
                  <a:lnTo>
                    <a:pt x="20" y="92"/>
                  </a:lnTo>
                  <a:lnTo>
                    <a:pt x="87" y="126"/>
                  </a:lnTo>
                  <a:lnTo>
                    <a:pt x="141" y="137"/>
                  </a:lnTo>
                  <a:lnTo>
                    <a:pt x="254" y="147"/>
                  </a:lnTo>
                  <a:lnTo>
                    <a:pt x="325" y="136"/>
                  </a:lnTo>
                  <a:lnTo>
                    <a:pt x="356" y="103"/>
                  </a:lnTo>
                  <a:lnTo>
                    <a:pt x="365" y="57"/>
                  </a:lnTo>
                  <a:lnTo>
                    <a:pt x="348" y="26"/>
                  </a:lnTo>
                  <a:lnTo>
                    <a:pt x="273" y="5"/>
                  </a:lnTo>
                  <a:lnTo>
                    <a:pt x="100" y="0"/>
                  </a:lnTo>
                  <a:lnTo>
                    <a:pt x="46" y="17"/>
                  </a:lnTo>
                  <a:lnTo>
                    <a:pt x="0" y="32"/>
                  </a:lnTo>
                  <a:close/>
                </a:path>
              </a:pathLst>
            </a:custGeom>
            <a:solidFill>
              <a:srgbClr val="FFFFFF"/>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599" name="Freeform 24"/>
            <p:cNvSpPr>
              <a:spLocks/>
            </p:cNvSpPr>
            <p:nvPr/>
          </p:nvSpPr>
          <p:spPr bwMode="auto">
            <a:xfrm>
              <a:off x="4019" y="1809"/>
              <a:ext cx="69" cy="41"/>
            </a:xfrm>
            <a:custGeom>
              <a:avLst/>
              <a:gdLst>
                <a:gd name="T0" fmla="*/ 0 w 346"/>
                <a:gd name="T1" fmla="*/ 0 h 203"/>
                <a:gd name="T2" fmla="*/ 0 w 346"/>
                <a:gd name="T3" fmla="*/ 0 h 203"/>
                <a:gd name="T4" fmla="*/ 0 w 346"/>
                <a:gd name="T5" fmla="*/ 0 h 203"/>
                <a:gd name="T6" fmla="*/ 0 w 346"/>
                <a:gd name="T7" fmla="*/ 0 h 203"/>
                <a:gd name="T8" fmla="*/ 0 w 346"/>
                <a:gd name="T9" fmla="*/ 0 h 203"/>
                <a:gd name="T10" fmla="*/ 0 w 346"/>
                <a:gd name="T11" fmla="*/ 0 h 203"/>
                <a:gd name="T12" fmla="*/ 0 w 346"/>
                <a:gd name="T13" fmla="*/ 0 h 203"/>
                <a:gd name="T14" fmla="*/ 0 w 346"/>
                <a:gd name="T15" fmla="*/ 0 h 203"/>
                <a:gd name="T16" fmla="*/ 0 w 346"/>
                <a:gd name="T17" fmla="*/ 0 h 203"/>
                <a:gd name="T18" fmla="*/ 0 w 346"/>
                <a:gd name="T19" fmla="*/ 0 h 203"/>
                <a:gd name="T20" fmla="*/ 0 w 346"/>
                <a:gd name="T21" fmla="*/ 0 h 203"/>
                <a:gd name="T22" fmla="*/ 0 w 346"/>
                <a:gd name="T23" fmla="*/ 0 h 203"/>
                <a:gd name="T24" fmla="*/ 0 w 346"/>
                <a:gd name="T25" fmla="*/ 0 h 203"/>
                <a:gd name="T26" fmla="*/ 0 w 346"/>
                <a:gd name="T27" fmla="*/ 0 h 2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6"/>
                <a:gd name="T43" fmla="*/ 0 h 203"/>
                <a:gd name="T44" fmla="*/ 346 w 346"/>
                <a:gd name="T45" fmla="*/ 203 h 2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6" h="203">
                  <a:moveTo>
                    <a:pt x="0" y="16"/>
                  </a:moveTo>
                  <a:lnTo>
                    <a:pt x="22" y="86"/>
                  </a:lnTo>
                  <a:lnTo>
                    <a:pt x="48" y="121"/>
                  </a:lnTo>
                  <a:lnTo>
                    <a:pt x="126" y="174"/>
                  </a:lnTo>
                  <a:lnTo>
                    <a:pt x="183" y="203"/>
                  </a:lnTo>
                  <a:lnTo>
                    <a:pt x="242" y="203"/>
                  </a:lnTo>
                  <a:lnTo>
                    <a:pt x="313" y="191"/>
                  </a:lnTo>
                  <a:lnTo>
                    <a:pt x="346" y="186"/>
                  </a:lnTo>
                  <a:lnTo>
                    <a:pt x="313" y="120"/>
                  </a:lnTo>
                  <a:lnTo>
                    <a:pt x="293" y="86"/>
                  </a:lnTo>
                  <a:lnTo>
                    <a:pt x="254" y="66"/>
                  </a:lnTo>
                  <a:lnTo>
                    <a:pt x="119" y="7"/>
                  </a:lnTo>
                  <a:lnTo>
                    <a:pt x="64" y="0"/>
                  </a:lnTo>
                  <a:lnTo>
                    <a:pt x="0" y="16"/>
                  </a:lnTo>
                  <a:close/>
                </a:path>
              </a:pathLst>
            </a:custGeom>
            <a:solidFill>
              <a:srgbClr val="FFFFFF"/>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00" name="Freeform 25"/>
            <p:cNvSpPr>
              <a:spLocks/>
            </p:cNvSpPr>
            <p:nvPr/>
          </p:nvSpPr>
          <p:spPr bwMode="auto">
            <a:xfrm>
              <a:off x="4226" y="1854"/>
              <a:ext cx="27" cy="24"/>
            </a:xfrm>
            <a:custGeom>
              <a:avLst/>
              <a:gdLst>
                <a:gd name="T0" fmla="*/ 0 w 135"/>
                <a:gd name="T1" fmla="*/ 0 h 116"/>
                <a:gd name="T2" fmla="*/ 0 w 135"/>
                <a:gd name="T3" fmla="*/ 0 h 116"/>
                <a:gd name="T4" fmla="*/ 0 w 135"/>
                <a:gd name="T5" fmla="*/ 0 h 116"/>
                <a:gd name="T6" fmla="*/ 0 w 135"/>
                <a:gd name="T7" fmla="*/ 0 h 116"/>
                <a:gd name="T8" fmla="*/ 0 w 135"/>
                <a:gd name="T9" fmla="*/ 0 h 116"/>
                <a:gd name="T10" fmla="*/ 0 w 135"/>
                <a:gd name="T11" fmla="*/ 0 h 116"/>
                <a:gd name="T12" fmla="*/ 0 w 135"/>
                <a:gd name="T13" fmla="*/ 0 h 116"/>
                <a:gd name="T14" fmla="*/ 0 w 135"/>
                <a:gd name="T15" fmla="*/ 0 h 116"/>
                <a:gd name="T16" fmla="*/ 0 w 135"/>
                <a:gd name="T17" fmla="*/ 0 h 116"/>
                <a:gd name="T18" fmla="*/ 0 w 135"/>
                <a:gd name="T19" fmla="*/ 0 h 116"/>
                <a:gd name="T20" fmla="*/ 0 w 135"/>
                <a:gd name="T21" fmla="*/ 0 h 116"/>
                <a:gd name="T22" fmla="*/ 0 w 135"/>
                <a:gd name="T23" fmla="*/ 0 h 116"/>
                <a:gd name="T24" fmla="*/ 0 w 135"/>
                <a:gd name="T25" fmla="*/ 0 h 116"/>
                <a:gd name="T26" fmla="*/ 0 w 135"/>
                <a:gd name="T27" fmla="*/ 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116"/>
                <a:gd name="T44" fmla="*/ 135 w 135"/>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116">
                  <a:moveTo>
                    <a:pt x="17" y="0"/>
                  </a:moveTo>
                  <a:lnTo>
                    <a:pt x="0" y="22"/>
                  </a:lnTo>
                  <a:lnTo>
                    <a:pt x="0" y="63"/>
                  </a:lnTo>
                  <a:lnTo>
                    <a:pt x="14" y="83"/>
                  </a:lnTo>
                  <a:lnTo>
                    <a:pt x="22" y="103"/>
                  </a:lnTo>
                  <a:lnTo>
                    <a:pt x="49" y="116"/>
                  </a:lnTo>
                  <a:lnTo>
                    <a:pt x="68" y="116"/>
                  </a:lnTo>
                  <a:lnTo>
                    <a:pt x="97" y="111"/>
                  </a:lnTo>
                  <a:lnTo>
                    <a:pt x="122" y="94"/>
                  </a:lnTo>
                  <a:lnTo>
                    <a:pt x="132" y="63"/>
                  </a:lnTo>
                  <a:lnTo>
                    <a:pt x="135" y="42"/>
                  </a:lnTo>
                  <a:lnTo>
                    <a:pt x="131" y="22"/>
                  </a:lnTo>
                  <a:lnTo>
                    <a:pt x="122" y="7"/>
                  </a:lnTo>
                  <a:lnTo>
                    <a:pt x="17" y="0"/>
                  </a:lnTo>
                  <a:close/>
                </a:path>
              </a:pathLst>
            </a:custGeom>
            <a:solidFill>
              <a:srgbClr val="0CC10C"/>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01" name="Freeform 26"/>
            <p:cNvSpPr>
              <a:spLocks/>
            </p:cNvSpPr>
            <p:nvPr/>
          </p:nvSpPr>
          <p:spPr bwMode="auto">
            <a:xfrm>
              <a:off x="4036" y="1815"/>
              <a:ext cx="29" cy="27"/>
            </a:xfrm>
            <a:custGeom>
              <a:avLst/>
              <a:gdLst>
                <a:gd name="T0" fmla="*/ 0 w 147"/>
                <a:gd name="T1" fmla="*/ 0 h 137"/>
                <a:gd name="T2" fmla="*/ 0 w 147"/>
                <a:gd name="T3" fmla="*/ 0 h 137"/>
                <a:gd name="T4" fmla="*/ 0 w 147"/>
                <a:gd name="T5" fmla="*/ 0 h 137"/>
                <a:gd name="T6" fmla="*/ 0 w 147"/>
                <a:gd name="T7" fmla="*/ 0 h 137"/>
                <a:gd name="T8" fmla="*/ 0 w 147"/>
                <a:gd name="T9" fmla="*/ 0 h 137"/>
                <a:gd name="T10" fmla="*/ 0 w 147"/>
                <a:gd name="T11" fmla="*/ 0 h 137"/>
                <a:gd name="T12" fmla="*/ 0 w 147"/>
                <a:gd name="T13" fmla="*/ 0 h 137"/>
                <a:gd name="T14" fmla="*/ 0 w 147"/>
                <a:gd name="T15" fmla="*/ 0 h 137"/>
                <a:gd name="T16" fmla="*/ 0 w 147"/>
                <a:gd name="T17" fmla="*/ 0 h 137"/>
                <a:gd name="T18" fmla="*/ 0 w 147"/>
                <a:gd name="T19" fmla="*/ 0 h 137"/>
                <a:gd name="T20" fmla="*/ 0 w 147"/>
                <a:gd name="T21" fmla="*/ 0 h 137"/>
                <a:gd name="T22" fmla="*/ 0 w 147"/>
                <a:gd name="T23" fmla="*/ 0 h 137"/>
                <a:gd name="T24" fmla="*/ 0 w 147"/>
                <a:gd name="T25" fmla="*/ 0 h 137"/>
                <a:gd name="T26" fmla="*/ 0 w 147"/>
                <a:gd name="T27" fmla="*/ 0 h 137"/>
                <a:gd name="T28" fmla="*/ 0 w 147"/>
                <a:gd name="T29" fmla="*/ 0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
                <a:gd name="T46" fmla="*/ 0 h 137"/>
                <a:gd name="T47" fmla="*/ 147 w 147"/>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 h="137">
                  <a:moveTo>
                    <a:pt x="47" y="0"/>
                  </a:moveTo>
                  <a:lnTo>
                    <a:pt x="24" y="17"/>
                  </a:lnTo>
                  <a:lnTo>
                    <a:pt x="5" y="40"/>
                  </a:lnTo>
                  <a:lnTo>
                    <a:pt x="0" y="61"/>
                  </a:lnTo>
                  <a:lnTo>
                    <a:pt x="5" y="84"/>
                  </a:lnTo>
                  <a:lnTo>
                    <a:pt x="24" y="121"/>
                  </a:lnTo>
                  <a:lnTo>
                    <a:pt x="47" y="129"/>
                  </a:lnTo>
                  <a:lnTo>
                    <a:pt x="75" y="137"/>
                  </a:lnTo>
                  <a:lnTo>
                    <a:pt x="115" y="128"/>
                  </a:lnTo>
                  <a:lnTo>
                    <a:pt x="138" y="105"/>
                  </a:lnTo>
                  <a:lnTo>
                    <a:pt x="147" y="81"/>
                  </a:lnTo>
                  <a:lnTo>
                    <a:pt x="147" y="61"/>
                  </a:lnTo>
                  <a:lnTo>
                    <a:pt x="141" y="37"/>
                  </a:lnTo>
                  <a:lnTo>
                    <a:pt x="126" y="20"/>
                  </a:lnTo>
                  <a:lnTo>
                    <a:pt x="47" y="0"/>
                  </a:lnTo>
                  <a:close/>
                </a:path>
              </a:pathLst>
            </a:custGeom>
            <a:solidFill>
              <a:srgbClr val="0CC10C"/>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02" name="Freeform 27"/>
            <p:cNvSpPr>
              <a:spLocks/>
            </p:cNvSpPr>
            <p:nvPr/>
          </p:nvSpPr>
          <p:spPr bwMode="auto">
            <a:xfrm>
              <a:off x="4042" y="1823"/>
              <a:ext cx="11" cy="15"/>
            </a:xfrm>
            <a:custGeom>
              <a:avLst/>
              <a:gdLst>
                <a:gd name="T0" fmla="*/ 0 w 55"/>
                <a:gd name="T1" fmla="*/ 0 h 74"/>
                <a:gd name="T2" fmla="*/ 0 w 55"/>
                <a:gd name="T3" fmla="*/ 0 h 74"/>
                <a:gd name="T4" fmla="*/ 0 w 55"/>
                <a:gd name="T5" fmla="*/ 0 h 74"/>
                <a:gd name="T6" fmla="*/ 0 w 55"/>
                <a:gd name="T7" fmla="*/ 0 h 74"/>
                <a:gd name="T8" fmla="*/ 0 w 55"/>
                <a:gd name="T9" fmla="*/ 0 h 74"/>
                <a:gd name="T10" fmla="*/ 0 w 55"/>
                <a:gd name="T11" fmla="*/ 0 h 74"/>
                <a:gd name="T12" fmla="*/ 0 w 55"/>
                <a:gd name="T13" fmla="*/ 0 h 74"/>
                <a:gd name="T14" fmla="*/ 0 60000 65536"/>
                <a:gd name="T15" fmla="*/ 0 60000 65536"/>
                <a:gd name="T16" fmla="*/ 0 60000 65536"/>
                <a:gd name="T17" fmla="*/ 0 60000 65536"/>
                <a:gd name="T18" fmla="*/ 0 60000 65536"/>
                <a:gd name="T19" fmla="*/ 0 60000 65536"/>
                <a:gd name="T20" fmla="*/ 0 60000 65536"/>
                <a:gd name="T21" fmla="*/ 0 w 55"/>
                <a:gd name="T22" fmla="*/ 0 h 74"/>
                <a:gd name="T23" fmla="*/ 55 w 55"/>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74">
                  <a:moveTo>
                    <a:pt x="23" y="0"/>
                  </a:moveTo>
                  <a:lnTo>
                    <a:pt x="0" y="15"/>
                  </a:lnTo>
                  <a:lnTo>
                    <a:pt x="0" y="41"/>
                  </a:lnTo>
                  <a:lnTo>
                    <a:pt x="19" y="74"/>
                  </a:lnTo>
                  <a:lnTo>
                    <a:pt x="40" y="64"/>
                  </a:lnTo>
                  <a:lnTo>
                    <a:pt x="55" y="32"/>
                  </a:lnTo>
                  <a:lnTo>
                    <a:pt x="23" y="0"/>
                  </a:lnTo>
                  <a:close/>
                </a:path>
              </a:pathLst>
            </a:custGeom>
            <a:solidFill>
              <a:srgbClr val="FFFFFF"/>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03" name="Freeform 28"/>
            <p:cNvSpPr>
              <a:spLocks/>
            </p:cNvSpPr>
            <p:nvPr/>
          </p:nvSpPr>
          <p:spPr bwMode="auto">
            <a:xfrm>
              <a:off x="4230" y="1860"/>
              <a:ext cx="12" cy="13"/>
            </a:xfrm>
            <a:custGeom>
              <a:avLst/>
              <a:gdLst>
                <a:gd name="T0" fmla="*/ 0 w 59"/>
                <a:gd name="T1" fmla="*/ 0 h 67"/>
                <a:gd name="T2" fmla="*/ 0 w 59"/>
                <a:gd name="T3" fmla="*/ 0 h 67"/>
                <a:gd name="T4" fmla="*/ 0 w 59"/>
                <a:gd name="T5" fmla="*/ 0 h 67"/>
                <a:gd name="T6" fmla="*/ 0 w 59"/>
                <a:gd name="T7" fmla="*/ 0 h 67"/>
                <a:gd name="T8" fmla="*/ 0 w 59"/>
                <a:gd name="T9" fmla="*/ 0 h 67"/>
                <a:gd name="T10" fmla="*/ 0 w 59"/>
                <a:gd name="T11" fmla="*/ 0 h 67"/>
                <a:gd name="T12" fmla="*/ 0 w 59"/>
                <a:gd name="T13" fmla="*/ 0 h 67"/>
                <a:gd name="T14" fmla="*/ 0 w 59"/>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67"/>
                <a:gd name="T26" fmla="*/ 59 w 59"/>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67">
                  <a:moveTo>
                    <a:pt x="29" y="0"/>
                  </a:moveTo>
                  <a:lnTo>
                    <a:pt x="15" y="0"/>
                  </a:lnTo>
                  <a:lnTo>
                    <a:pt x="0" y="24"/>
                  </a:lnTo>
                  <a:lnTo>
                    <a:pt x="18" y="56"/>
                  </a:lnTo>
                  <a:lnTo>
                    <a:pt x="56" y="67"/>
                  </a:lnTo>
                  <a:lnTo>
                    <a:pt x="59" y="24"/>
                  </a:lnTo>
                  <a:lnTo>
                    <a:pt x="56" y="7"/>
                  </a:lnTo>
                  <a:lnTo>
                    <a:pt x="29" y="0"/>
                  </a:lnTo>
                  <a:close/>
                </a:path>
              </a:pathLst>
            </a:custGeom>
            <a:solidFill>
              <a:srgbClr val="FFFFFF"/>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04" name="Freeform 29"/>
            <p:cNvSpPr>
              <a:spLocks/>
            </p:cNvSpPr>
            <p:nvPr/>
          </p:nvSpPr>
          <p:spPr bwMode="auto">
            <a:xfrm>
              <a:off x="4107" y="1853"/>
              <a:ext cx="62" cy="137"/>
            </a:xfrm>
            <a:custGeom>
              <a:avLst/>
              <a:gdLst>
                <a:gd name="T0" fmla="*/ 0 w 309"/>
                <a:gd name="T1" fmla="*/ 0 h 682"/>
                <a:gd name="T2" fmla="*/ 0 w 309"/>
                <a:gd name="T3" fmla="*/ 0 h 682"/>
                <a:gd name="T4" fmla="*/ 0 w 309"/>
                <a:gd name="T5" fmla="*/ 0 h 682"/>
                <a:gd name="T6" fmla="*/ 0 w 309"/>
                <a:gd name="T7" fmla="*/ 0 h 682"/>
                <a:gd name="T8" fmla="*/ 0 w 309"/>
                <a:gd name="T9" fmla="*/ 0 h 682"/>
                <a:gd name="T10" fmla="*/ 0 w 309"/>
                <a:gd name="T11" fmla="*/ 0 h 682"/>
                <a:gd name="T12" fmla="*/ 0 w 309"/>
                <a:gd name="T13" fmla="*/ 0 h 682"/>
                <a:gd name="T14" fmla="*/ 0 w 309"/>
                <a:gd name="T15" fmla="*/ 0 h 682"/>
                <a:gd name="T16" fmla="*/ 0 w 309"/>
                <a:gd name="T17" fmla="*/ 0 h 682"/>
                <a:gd name="T18" fmla="*/ 0 w 309"/>
                <a:gd name="T19" fmla="*/ 0 h 682"/>
                <a:gd name="T20" fmla="*/ 0 w 309"/>
                <a:gd name="T21" fmla="*/ 0 h 682"/>
                <a:gd name="T22" fmla="*/ 0 w 309"/>
                <a:gd name="T23" fmla="*/ 0 h 682"/>
                <a:gd name="T24" fmla="*/ 0 w 309"/>
                <a:gd name="T25" fmla="*/ 0 h 682"/>
                <a:gd name="T26" fmla="*/ 0 w 309"/>
                <a:gd name="T27" fmla="*/ 0 h 682"/>
                <a:gd name="T28" fmla="*/ 0 w 309"/>
                <a:gd name="T29" fmla="*/ 0 h 682"/>
                <a:gd name="T30" fmla="*/ 0 w 309"/>
                <a:gd name="T31" fmla="*/ 0 h 682"/>
                <a:gd name="T32" fmla="*/ 0 w 309"/>
                <a:gd name="T33" fmla="*/ 0 h 6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9"/>
                <a:gd name="T52" fmla="*/ 0 h 682"/>
                <a:gd name="T53" fmla="*/ 309 w 309"/>
                <a:gd name="T54" fmla="*/ 682 h 6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9" h="682">
                  <a:moveTo>
                    <a:pt x="300" y="0"/>
                  </a:moveTo>
                  <a:lnTo>
                    <a:pt x="249" y="139"/>
                  </a:lnTo>
                  <a:lnTo>
                    <a:pt x="236" y="230"/>
                  </a:lnTo>
                  <a:lnTo>
                    <a:pt x="236" y="384"/>
                  </a:lnTo>
                  <a:lnTo>
                    <a:pt x="270" y="495"/>
                  </a:lnTo>
                  <a:lnTo>
                    <a:pt x="300" y="538"/>
                  </a:lnTo>
                  <a:lnTo>
                    <a:pt x="309" y="591"/>
                  </a:lnTo>
                  <a:lnTo>
                    <a:pt x="260" y="652"/>
                  </a:lnTo>
                  <a:lnTo>
                    <a:pt x="185" y="643"/>
                  </a:lnTo>
                  <a:lnTo>
                    <a:pt x="61" y="682"/>
                  </a:lnTo>
                  <a:lnTo>
                    <a:pt x="0" y="664"/>
                  </a:lnTo>
                  <a:lnTo>
                    <a:pt x="215" y="538"/>
                  </a:lnTo>
                  <a:lnTo>
                    <a:pt x="228" y="495"/>
                  </a:lnTo>
                  <a:lnTo>
                    <a:pt x="203" y="354"/>
                  </a:lnTo>
                  <a:lnTo>
                    <a:pt x="215" y="191"/>
                  </a:lnTo>
                  <a:lnTo>
                    <a:pt x="236" y="108"/>
                  </a:lnTo>
                  <a:lnTo>
                    <a:pt x="300"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05" name="Freeform 30"/>
            <p:cNvSpPr>
              <a:spLocks/>
            </p:cNvSpPr>
            <p:nvPr/>
          </p:nvSpPr>
          <p:spPr bwMode="auto">
            <a:xfrm>
              <a:off x="4036" y="1924"/>
              <a:ext cx="73" cy="52"/>
            </a:xfrm>
            <a:custGeom>
              <a:avLst/>
              <a:gdLst>
                <a:gd name="T0" fmla="*/ 0 w 366"/>
                <a:gd name="T1" fmla="*/ 0 h 257"/>
                <a:gd name="T2" fmla="*/ 0 w 366"/>
                <a:gd name="T3" fmla="*/ 0 h 257"/>
                <a:gd name="T4" fmla="*/ 0 w 366"/>
                <a:gd name="T5" fmla="*/ 0 h 257"/>
                <a:gd name="T6" fmla="*/ 0 w 366"/>
                <a:gd name="T7" fmla="*/ 0 h 257"/>
                <a:gd name="T8" fmla="*/ 0 w 366"/>
                <a:gd name="T9" fmla="*/ 0 h 257"/>
                <a:gd name="T10" fmla="*/ 0 w 366"/>
                <a:gd name="T11" fmla="*/ 0 h 257"/>
                <a:gd name="T12" fmla="*/ 0 w 366"/>
                <a:gd name="T13" fmla="*/ 0 h 257"/>
                <a:gd name="T14" fmla="*/ 0 w 366"/>
                <a:gd name="T15" fmla="*/ 0 h 257"/>
                <a:gd name="T16" fmla="*/ 0 w 366"/>
                <a:gd name="T17" fmla="*/ 0 h 257"/>
                <a:gd name="T18" fmla="*/ 0 w 366"/>
                <a:gd name="T19" fmla="*/ 0 h 257"/>
                <a:gd name="T20" fmla="*/ 0 w 366"/>
                <a:gd name="T21" fmla="*/ 0 h 257"/>
                <a:gd name="T22" fmla="*/ 0 w 366"/>
                <a:gd name="T23" fmla="*/ 0 h 257"/>
                <a:gd name="T24" fmla="*/ 0 w 366"/>
                <a:gd name="T25" fmla="*/ 0 h 257"/>
                <a:gd name="T26" fmla="*/ 0 w 366"/>
                <a:gd name="T27" fmla="*/ 0 h 2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6"/>
                <a:gd name="T43" fmla="*/ 0 h 257"/>
                <a:gd name="T44" fmla="*/ 366 w 366"/>
                <a:gd name="T45" fmla="*/ 257 h 2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6" h="257">
                  <a:moveTo>
                    <a:pt x="366" y="237"/>
                  </a:moveTo>
                  <a:lnTo>
                    <a:pt x="323" y="184"/>
                  </a:lnTo>
                  <a:lnTo>
                    <a:pt x="261" y="164"/>
                  </a:lnTo>
                  <a:lnTo>
                    <a:pt x="219" y="141"/>
                  </a:lnTo>
                  <a:lnTo>
                    <a:pt x="219" y="104"/>
                  </a:lnTo>
                  <a:lnTo>
                    <a:pt x="261" y="0"/>
                  </a:lnTo>
                  <a:lnTo>
                    <a:pt x="126" y="74"/>
                  </a:lnTo>
                  <a:lnTo>
                    <a:pt x="54" y="133"/>
                  </a:lnTo>
                  <a:lnTo>
                    <a:pt x="0" y="237"/>
                  </a:lnTo>
                  <a:lnTo>
                    <a:pt x="0" y="257"/>
                  </a:lnTo>
                  <a:lnTo>
                    <a:pt x="178" y="176"/>
                  </a:lnTo>
                  <a:lnTo>
                    <a:pt x="219" y="204"/>
                  </a:lnTo>
                  <a:lnTo>
                    <a:pt x="290" y="204"/>
                  </a:lnTo>
                  <a:lnTo>
                    <a:pt x="366" y="237"/>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06" name="Freeform 31"/>
            <p:cNvSpPr>
              <a:spLocks/>
            </p:cNvSpPr>
            <p:nvPr/>
          </p:nvSpPr>
          <p:spPr bwMode="auto">
            <a:xfrm>
              <a:off x="4178" y="1951"/>
              <a:ext cx="22" cy="51"/>
            </a:xfrm>
            <a:custGeom>
              <a:avLst/>
              <a:gdLst>
                <a:gd name="T0" fmla="*/ 0 w 113"/>
                <a:gd name="T1" fmla="*/ 0 h 256"/>
                <a:gd name="T2" fmla="*/ 0 w 113"/>
                <a:gd name="T3" fmla="*/ 0 h 256"/>
                <a:gd name="T4" fmla="*/ 0 w 113"/>
                <a:gd name="T5" fmla="*/ 0 h 256"/>
                <a:gd name="T6" fmla="*/ 0 w 113"/>
                <a:gd name="T7" fmla="*/ 0 h 256"/>
                <a:gd name="T8" fmla="*/ 0 w 113"/>
                <a:gd name="T9" fmla="*/ 0 h 256"/>
                <a:gd name="T10" fmla="*/ 0 w 113"/>
                <a:gd name="T11" fmla="*/ 0 h 256"/>
                <a:gd name="T12" fmla="*/ 0 w 113"/>
                <a:gd name="T13" fmla="*/ 0 h 256"/>
                <a:gd name="T14" fmla="*/ 0 60000 65536"/>
                <a:gd name="T15" fmla="*/ 0 60000 65536"/>
                <a:gd name="T16" fmla="*/ 0 60000 65536"/>
                <a:gd name="T17" fmla="*/ 0 60000 65536"/>
                <a:gd name="T18" fmla="*/ 0 60000 65536"/>
                <a:gd name="T19" fmla="*/ 0 60000 65536"/>
                <a:gd name="T20" fmla="*/ 0 60000 65536"/>
                <a:gd name="T21" fmla="*/ 0 w 113"/>
                <a:gd name="T22" fmla="*/ 0 h 256"/>
                <a:gd name="T23" fmla="*/ 113 w 113"/>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256">
                  <a:moveTo>
                    <a:pt x="0" y="104"/>
                  </a:moveTo>
                  <a:lnTo>
                    <a:pt x="7" y="0"/>
                  </a:lnTo>
                  <a:lnTo>
                    <a:pt x="113" y="95"/>
                  </a:lnTo>
                  <a:lnTo>
                    <a:pt x="113" y="195"/>
                  </a:lnTo>
                  <a:lnTo>
                    <a:pt x="82" y="256"/>
                  </a:lnTo>
                  <a:lnTo>
                    <a:pt x="48" y="239"/>
                  </a:lnTo>
                  <a:lnTo>
                    <a:pt x="0" y="104"/>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07" name="Freeform 32"/>
            <p:cNvSpPr>
              <a:spLocks/>
            </p:cNvSpPr>
            <p:nvPr/>
          </p:nvSpPr>
          <p:spPr bwMode="auto">
            <a:xfrm>
              <a:off x="4017" y="2002"/>
              <a:ext cx="175" cy="49"/>
            </a:xfrm>
            <a:custGeom>
              <a:avLst/>
              <a:gdLst>
                <a:gd name="T0" fmla="*/ 0 w 872"/>
                <a:gd name="T1" fmla="*/ 0 h 244"/>
                <a:gd name="T2" fmla="*/ 0 w 872"/>
                <a:gd name="T3" fmla="*/ 0 h 244"/>
                <a:gd name="T4" fmla="*/ 0 w 872"/>
                <a:gd name="T5" fmla="*/ 0 h 244"/>
                <a:gd name="T6" fmla="*/ 0 w 872"/>
                <a:gd name="T7" fmla="*/ 0 h 244"/>
                <a:gd name="T8" fmla="*/ 0 w 872"/>
                <a:gd name="T9" fmla="*/ 0 h 244"/>
                <a:gd name="T10" fmla="*/ 0 w 872"/>
                <a:gd name="T11" fmla="*/ 0 h 244"/>
                <a:gd name="T12" fmla="*/ 0 w 872"/>
                <a:gd name="T13" fmla="*/ 0 h 244"/>
                <a:gd name="T14" fmla="*/ 0 w 872"/>
                <a:gd name="T15" fmla="*/ 0 h 244"/>
                <a:gd name="T16" fmla="*/ 0 w 872"/>
                <a:gd name="T17" fmla="*/ 0 h 244"/>
                <a:gd name="T18" fmla="*/ 0 w 872"/>
                <a:gd name="T19" fmla="*/ 0 h 244"/>
                <a:gd name="T20" fmla="*/ 0 w 872"/>
                <a:gd name="T21" fmla="*/ 0 h 244"/>
                <a:gd name="T22" fmla="*/ 0 w 872"/>
                <a:gd name="T23" fmla="*/ 0 h 244"/>
                <a:gd name="T24" fmla="*/ 0 w 872"/>
                <a:gd name="T25" fmla="*/ 0 h 244"/>
                <a:gd name="T26" fmla="*/ 0 w 872"/>
                <a:gd name="T27" fmla="*/ 0 h 244"/>
                <a:gd name="T28" fmla="*/ 0 w 872"/>
                <a:gd name="T29" fmla="*/ 0 h 244"/>
                <a:gd name="T30" fmla="*/ 0 w 872"/>
                <a:gd name="T31" fmla="*/ 0 h 244"/>
                <a:gd name="T32" fmla="*/ 0 w 872"/>
                <a:gd name="T33" fmla="*/ 0 h 244"/>
                <a:gd name="T34" fmla="*/ 0 w 872"/>
                <a:gd name="T35" fmla="*/ 0 h 244"/>
                <a:gd name="T36" fmla="*/ 0 w 872"/>
                <a:gd name="T37" fmla="*/ 0 h 244"/>
                <a:gd name="T38" fmla="*/ 0 w 872"/>
                <a:gd name="T39" fmla="*/ 0 h 244"/>
                <a:gd name="T40" fmla="*/ 0 w 872"/>
                <a:gd name="T41" fmla="*/ 0 h 244"/>
                <a:gd name="T42" fmla="*/ 0 w 872"/>
                <a:gd name="T43" fmla="*/ 0 h 244"/>
                <a:gd name="T44" fmla="*/ 0 w 872"/>
                <a:gd name="T45" fmla="*/ 0 h 2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2"/>
                <a:gd name="T70" fmla="*/ 0 h 244"/>
                <a:gd name="T71" fmla="*/ 872 w 872"/>
                <a:gd name="T72" fmla="*/ 244 h 2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2" h="244">
                  <a:moveTo>
                    <a:pt x="64" y="0"/>
                  </a:moveTo>
                  <a:lnTo>
                    <a:pt x="140" y="66"/>
                  </a:lnTo>
                  <a:lnTo>
                    <a:pt x="219" y="66"/>
                  </a:lnTo>
                  <a:lnTo>
                    <a:pt x="354" y="66"/>
                  </a:lnTo>
                  <a:lnTo>
                    <a:pt x="486" y="129"/>
                  </a:lnTo>
                  <a:lnTo>
                    <a:pt x="542" y="94"/>
                  </a:lnTo>
                  <a:lnTo>
                    <a:pt x="624" y="107"/>
                  </a:lnTo>
                  <a:lnTo>
                    <a:pt x="708" y="147"/>
                  </a:lnTo>
                  <a:lnTo>
                    <a:pt x="791" y="147"/>
                  </a:lnTo>
                  <a:lnTo>
                    <a:pt x="849" y="138"/>
                  </a:lnTo>
                  <a:lnTo>
                    <a:pt x="872" y="170"/>
                  </a:lnTo>
                  <a:lnTo>
                    <a:pt x="791" y="244"/>
                  </a:lnTo>
                  <a:lnTo>
                    <a:pt x="727" y="180"/>
                  </a:lnTo>
                  <a:lnTo>
                    <a:pt x="663" y="170"/>
                  </a:lnTo>
                  <a:lnTo>
                    <a:pt x="486" y="180"/>
                  </a:lnTo>
                  <a:lnTo>
                    <a:pt x="374" y="158"/>
                  </a:lnTo>
                  <a:lnTo>
                    <a:pt x="301" y="115"/>
                  </a:lnTo>
                  <a:lnTo>
                    <a:pt x="240" y="107"/>
                  </a:lnTo>
                  <a:lnTo>
                    <a:pt x="147" y="94"/>
                  </a:lnTo>
                  <a:lnTo>
                    <a:pt x="64" y="115"/>
                  </a:lnTo>
                  <a:lnTo>
                    <a:pt x="0" y="76"/>
                  </a:lnTo>
                  <a:lnTo>
                    <a:pt x="25" y="0"/>
                  </a:lnTo>
                  <a:lnTo>
                    <a:pt x="64"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08" name="Freeform 33"/>
            <p:cNvSpPr>
              <a:spLocks/>
            </p:cNvSpPr>
            <p:nvPr/>
          </p:nvSpPr>
          <p:spPr bwMode="auto">
            <a:xfrm>
              <a:off x="4049" y="2019"/>
              <a:ext cx="118" cy="46"/>
            </a:xfrm>
            <a:custGeom>
              <a:avLst/>
              <a:gdLst>
                <a:gd name="T0" fmla="*/ 0 w 592"/>
                <a:gd name="T1" fmla="*/ 0 h 228"/>
                <a:gd name="T2" fmla="*/ 0 w 592"/>
                <a:gd name="T3" fmla="*/ 0 h 228"/>
                <a:gd name="T4" fmla="*/ 0 w 592"/>
                <a:gd name="T5" fmla="*/ 0 h 228"/>
                <a:gd name="T6" fmla="*/ 0 w 592"/>
                <a:gd name="T7" fmla="*/ 0 h 228"/>
                <a:gd name="T8" fmla="*/ 0 w 592"/>
                <a:gd name="T9" fmla="*/ 0 h 228"/>
                <a:gd name="T10" fmla="*/ 0 w 592"/>
                <a:gd name="T11" fmla="*/ 0 h 228"/>
                <a:gd name="T12" fmla="*/ 0 w 592"/>
                <a:gd name="T13" fmla="*/ 0 h 228"/>
                <a:gd name="T14" fmla="*/ 0 w 592"/>
                <a:gd name="T15" fmla="*/ 0 h 228"/>
                <a:gd name="T16" fmla="*/ 0 w 592"/>
                <a:gd name="T17" fmla="*/ 0 h 228"/>
                <a:gd name="T18" fmla="*/ 0 w 592"/>
                <a:gd name="T19" fmla="*/ 0 h 228"/>
                <a:gd name="T20" fmla="*/ 0 w 592"/>
                <a:gd name="T21" fmla="*/ 0 h 228"/>
                <a:gd name="T22" fmla="*/ 0 w 592"/>
                <a:gd name="T23" fmla="*/ 0 h 228"/>
                <a:gd name="T24" fmla="*/ 0 w 592"/>
                <a:gd name="T25" fmla="*/ 0 h 228"/>
                <a:gd name="T26" fmla="*/ 0 w 592"/>
                <a:gd name="T27" fmla="*/ 0 h 228"/>
                <a:gd name="T28" fmla="*/ 0 w 592"/>
                <a:gd name="T29" fmla="*/ 0 h 228"/>
                <a:gd name="T30" fmla="*/ 0 w 592"/>
                <a:gd name="T31" fmla="*/ 0 h 228"/>
                <a:gd name="T32" fmla="*/ 0 w 592"/>
                <a:gd name="T33" fmla="*/ 0 h 228"/>
                <a:gd name="T34" fmla="*/ 0 w 592"/>
                <a:gd name="T35" fmla="*/ 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2"/>
                <a:gd name="T55" fmla="*/ 0 h 228"/>
                <a:gd name="T56" fmla="*/ 592 w 592"/>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2" h="228">
                  <a:moveTo>
                    <a:pt x="0" y="7"/>
                  </a:moveTo>
                  <a:lnTo>
                    <a:pt x="52" y="60"/>
                  </a:lnTo>
                  <a:lnTo>
                    <a:pt x="145" y="175"/>
                  </a:lnTo>
                  <a:lnTo>
                    <a:pt x="260" y="228"/>
                  </a:lnTo>
                  <a:lnTo>
                    <a:pt x="386" y="218"/>
                  </a:lnTo>
                  <a:lnTo>
                    <a:pt x="485" y="187"/>
                  </a:lnTo>
                  <a:lnTo>
                    <a:pt x="541" y="136"/>
                  </a:lnTo>
                  <a:lnTo>
                    <a:pt x="592" y="104"/>
                  </a:lnTo>
                  <a:lnTo>
                    <a:pt x="552" y="83"/>
                  </a:lnTo>
                  <a:lnTo>
                    <a:pt x="495" y="146"/>
                  </a:lnTo>
                  <a:lnTo>
                    <a:pt x="437" y="175"/>
                  </a:lnTo>
                  <a:lnTo>
                    <a:pt x="330" y="198"/>
                  </a:lnTo>
                  <a:lnTo>
                    <a:pt x="227" y="187"/>
                  </a:lnTo>
                  <a:lnTo>
                    <a:pt x="156" y="146"/>
                  </a:lnTo>
                  <a:lnTo>
                    <a:pt x="94" y="71"/>
                  </a:lnTo>
                  <a:lnTo>
                    <a:pt x="84" y="28"/>
                  </a:lnTo>
                  <a:lnTo>
                    <a:pt x="105" y="0"/>
                  </a:lnTo>
                  <a:lnTo>
                    <a:pt x="0" y="7"/>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09" name="Freeform 34"/>
            <p:cNvSpPr>
              <a:spLocks/>
            </p:cNvSpPr>
            <p:nvPr/>
          </p:nvSpPr>
          <p:spPr bwMode="auto">
            <a:xfrm>
              <a:off x="3993" y="1754"/>
              <a:ext cx="133" cy="61"/>
            </a:xfrm>
            <a:custGeom>
              <a:avLst/>
              <a:gdLst>
                <a:gd name="T0" fmla="*/ 0 w 664"/>
                <a:gd name="T1" fmla="*/ 0 h 301"/>
                <a:gd name="T2" fmla="*/ 0 w 664"/>
                <a:gd name="T3" fmla="*/ 0 h 301"/>
                <a:gd name="T4" fmla="*/ 0 w 664"/>
                <a:gd name="T5" fmla="*/ 0 h 301"/>
                <a:gd name="T6" fmla="*/ 0 w 664"/>
                <a:gd name="T7" fmla="*/ 0 h 301"/>
                <a:gd name="T8" fmla="*/ 0 w 664"/>
                <a:gd name="T9" fmla="*/ 0 h 301"/>
                <a:gd name="T10" fmla="*/ 0 w 664"/>
                <a:gd name="T11" fmla="*/ 0 h 301"/>
                <a:gd name="T12" fmla="*/ 0 w 664"/>
                <a:gd name="T13" fmla="*/ 0 h 301"/>
                <a:gd name="T14" fmla="*/ 0 w 664"/>
                <a:gd name="T15" fmla="*/ 0 h 301"/>
                <a:gd name="T16" fmla="*/ 0 w 664"/>
                <a:gd name="T17" fmla="*/ 0 h 301"/>
                <a:gd name="T18" fmla="*/ 0 w 664"/>
                <a:gd name="T19" fmla="*/ 0 h 301"/>
                <a:gd name="T20" fmla="*/ 0 w 664"/>
                <a:gd name="T21" fmla="*/ 0 h 301"/>
                <a:gd name="T22" fmla="*/ 0 w 664"/>
                <a:gd name="T23" fmla="*/ 0 h 301"/>
                <a:gd name="T24" fmla="*/ 0 w 664"/>
                <a:gd name="T25" fmla="*/ 0 h 301"/>
                <a:gd name="T26" fmla="*/ 0 w 664"/>
                <a:gd name="T27" fmla="*/ 0 h 3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301"/>
                <a:gd name="T44" fmla="*/ 664 w 664"/>
                <a:gd name="T45" fmla="*/ 301 h 3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301">
                  <a:moveTo>
                    <a:pt x="0" y="50"/>
                  </a:moveTo>
                  <a:lnTo>
                    <a:pt x="132" y="10"/>
                  </a:lnTo>
                  <a:lnTo>
                    <a:pt x="262" y="0"/>
                  </a:lnTo>
                  <a:lnTo>
                    <a:pt x="383" y="63"/>
                  </a:lnTo>
                  <a:lnTo>
                    <a:pt x="505" y="189"/>
                  </a:lnTo>
                  <a:lnTo>
                    <a:pt x="602" y="240"/>
                  </a:lnTo>
                  <a:lnTo>
                    <a:pt x="664" y="301"/>
                  </a:lnTo>
                  <a:lnTo>
                    <a:pt x="602" y="272"/>
                  </a:lnTo>
                  <a:lnTo>
                    <a:pt x="476" y="240"/>
                  </a:lnTo>
                  <a:lnTo>
                    <a:pt x="372" y="144"/>
                  </a:lnTo>
                  <a:lnTo>
                    <a:pt x="290" y="50"/>
                  </a:lnTo>
                  <a:lnTo>
                    <a:pt x="198" y="42"/>
                  </a:lnTo>
                  <a:lnTo>
                    <a:pt x="114" y="42"/>
                  </a:lnTo>
                  <a:lnTo>
                    <a:pt x="0" y="5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10" name="Freeform 35"/>
            <p:cNvSpPr>
              <a:spLocks/>
            </p:cNvSpPr>
            <p:nvPr/>
          </p:nvSpPr>
          <p:spPr bwMode="auto">
            <a:xfrm>
              <a:off x="4207" y="1796"/>
              <a:ext cx="109" cy="31"/>
            </a:xfrm>
            <a:custGeom>
              <a:avLst/>
              <a:gdLst>
                <a:gd name="T0" fmla="*/ 0 w 546"/>
                <a:gd name="T1" fmla="*/ 0 h 152"/>
                <a:gd name="T2" fmla="*/ 0 w 546"/>
                <a:gd name="T3" fmla="*/ 0 h 152"/>
                <a:gd name="T4" fmla="*/ 0 w 546"/>
                <a:gd name="T5" fmla="*/ 0 h 152"/>
                <a:gd name="T6" fmla="*/ 0 w 546"/>
                <a:gd name="T7" fmla="*/ 0 h 152"/>
                <a:gd name="T8" fmla="*/ 0 w 546"/>
                <a:gd name="T9" fmla="*/ 0 h 152"/>
                <a:gd name="T10" fmla="*/ 0 w 546"/>
                <a:gd name="T11" fmla="*/ 0 h 152"/>
                <a:gd name="T12" fmla="*/ 0 w 546"/>
                <a:gd name="T13" fmla="*/ 0 h 152"/>
                <a:gd name="T14" fmla="*/ 0 w 546"/>
                <a:gd name="T15" fmla="*/ 0 h 152"/>
                <a:gd name="T16" fmla="*/ 0 w 546"/>
                <a:gd name="T17" fmla="*/ 0 h 152"/>
                <a:gd name="T18" fmla="*/ 0 w 546"/>
                <a:gd name="T19" fmla="*/ 0 h 152"/>
                <a:gd name="T20" fmla="*/ 0 w 54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6"/>
                <a:gd name="T34" fmla="*/ 0 h 152"/>
                <a:gd name="T35" fmla="*/ 546 w 546"/>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6" h="152">
                  <a:moveTo>
                    <a:pt x="0" y="152"/>
                  </a:moveTo>
                  <a:lnTo>
                    <a:pt x="144" y="104"/>
                  </a:lnTo>
                  <a:lnTo>
                    <a:pt x="359" y="10"/>
                  </a:lnTo>
                  <a:lnTo>
                    <a:pt x="442" y="0"/>
                  </a:lnTo>
                  <a:lnTo>
                    <a:pt x="493" y="30"/>
                  </a:lnTo>
                  <a:lnTo>
                    <a:pt x="546" y="152"/>
                  </a:lnTo>
                  <a:lnTo>
                    <a:pt x="493" y="81"/>
                  </a:lnTo>
                  <a:lnTo>
                    <a:pt x="430" y="62"/>
                  </a:lnTo>
                  <a:lnTo>
                    <a:pt x="359" y="81"/>
                  </a:lnTo>
                  <a:lnTo>
                    <a:pt x="118" y="143"/>
                  </a:lnTo>
                  <a:lnTo>
                    <a:pt x="0" y="152"/>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11" name="Freeform 36"/>
            <p:cNvSpPr>
              <a:spLocks/>
            </p:cNvSpPr>
            <p:nvPr/>
          </p:nvSpPr>
          <p:spPr bwMode="auto">
            <a:xfrm>
              <a:off x="3861" y="1461"/>
              <a:ext cx="339" cy="399"/>
            </a:xfrm>
            <a:custGeom>
              <a:avLst/>
              <a:gdLst>
                <a:gd name="T0" fmla="*/ 0 w 1696"/>
                <a:gd name="T1" fmla="*/ 0 h 1993"/>
                <a:gd name="T2" fmla="*/ 0 w 1696"/>
                <a:gd name="T3" fmla="*/ 0 h 1993"/>
                <a:gd name="T4" fmla="*/ 0 w 1696"/>
                <a:gd name="T5" fmla="*/ 0 h 1993"/>
                <a:gd name="T6" fmla="*/ 0 w 1696"/>
                <a:gd name="T7" fmla="*/ 0 h 1993"/>
                <a:gd name="T8" fmla="*/ 0 w 1696"/>
                <a:gd name="T9" fmla="*/ 0 h 1993"/>
                <a:gd name="T10" fmla="*/ 0 w 1696"/>
                <a:gd name="T11" fmla="*/ 0 h 1993"/>
                <a:gd name="T12" fmla="*/ 0 w 1696"/>
                <a:gd name="T13" fmla="*/ 0 h 1993"/>
                <a:gd name="T14" fmla="*/ 0 w 1696"/>
                <a:gd name="T15" fmla="*/ 0 h 1993"/>
                <a:gd name="T16" fmla="*/ 0 w 1696"/>
                <a:gd name="T17" fmla="*/ 0 h 1993"/>
                <a:gd name="T18" fmla="*/ 0 w 1696"/>
                <a:gd name="T19" fmla="*/ 0 h 1993"/>
                <a:gd name="T20" fmla="*/ 0 w 1696"/>
                <a:gd name="T21" fmla="*/ 0 h 1993"/>
                <a:gd name="T22" fmla="*/ 0 w 1696"/>
                <a:gd name="T23" fmla="*/ 0 h 1993"/>
                <a:gd name="T24" fmla="*/ 0 w 1696"/>
                <a:gd name="T25" fmla="*/ 0 h 1993"/>
                <a:gd name="T26" fmla="*/ 0 w 1696"/>
                <a:gd name="T27" fmla="*/ 0 h 1993"/>
                <a:gd name="T28" fmla="*/ 0 w 1696"/>
                <a:gd name="T29" fmla="*/ 0 h 1993"/>
                <a:gd name="T30" fmla="*/ 0 w 1696"/>
                <a:gd name="T31" fmla="*/ 0 h 1993"/>
                <a:gd name="T32" fmla="*/ 0 w 1696"/>
                <a:gd name="T33" fmla="*/ 0 h 1993"/>
                <a:gd name="T34" fmla="*/ 0 w 1696"/>
                <a:gd name="T35" fmla="*/ 0 h 1993"/>
                <a:gd name="T36" fmla="*/ 0 w 1696"/>
                <a:gd name="T37" fmla="*/ 0 h 1993"/>
                <a:gd name="T38" fmla="*/ 0 w 1696"/>
                <a:gd name="T39" fmla="*/ 0 h 1993"/>
                <a:gd name="T40" fmla="*/ 0 w 1696"/>
                <a:gd name="T41" fmla="*/ 0 h 1993"/>
                <a:gd name="T42" fmla="*/ 0 w 1696"/>
                <a:gd name="T43" fmla="*/ 0 h 1993"/>
                <a:gd name="T44" fmla="*/ 0 w 1696"/>
                <a:gd name="T45" fmla="*/ 0 h 1993"/>
                <a:gd name="T46" fmla="*/ 0 w 1696"/>
                <a:gd name="T47" fmla="*/ 0 h 1993"/>
                <a:gd name="T48" fmla="*/ 0 w 1696"/>
                <a:gd name="T49" fmla="*/ 0 h 1993"/>
                <a:gd name="T50" fmla="*/ 0 w 1696"/>
                <a:gd name="T51" fmla="*/ 0 h 1993"/>
                <a:gd name="T52" fmla="*/ 0 w 1696"/>
                <a:gd name="T53" fmla="*/ 0 h 1993"/>
                <a:gd name="T54" fmla="*/ 0 w 1696"/>
                <a:gd name="T55" fmla="*/ 0 h 1993"/>
                <a:gd name="T56" fmla="*/ 0 w 1696"/>
                <a:gd name="T57" fmla="*/ 0 h 1993"/>
                <a:gd name="T58" fmla="*/ 0 w 1696"/>
                <a:gd name="T59" fmla="*/ 0 h 1993"/>
                <a:gd name="T60" fmla="*/ 0 w 1696"/>
                <a:gd name="T61" fmla="*/ 0 h 1993"/>
                <a:gd name="T62" fmla="*/ 0 w 1696"/>
                <a:gd name="T63" fmla="*/ 0 h 1993"/>
                <a:gd name="T64" fmla="*/ 0 w 1696"/>
                <a:gd name="T65" fmla="*/ 0 h 1993"/>
                <a:gd name="T66" fmla="*/ 0 w 1696"/>
                <a:gd name="T67" fmla="*/ 0 h 1993"/>
                <a:gd name="T68" fmla="*/ 0 w 1696"/>
                <a:gd name="T69" fmla="*/ 0 h 1993"/>
                <a:gd name="T70" fmla="*/ 0 w 1696"/>
                <a:gd name="T71" fmla="*/ 0 h 1993"/>
                <a:gd name="T72" fmla="*/ 0 w 1696"/>
                <a:gd name="T73" fmla="*/ 0 h 1993"/>
                <a:gd name="T74" fmla="*/ 0 w 1696"/>
                <a:gd name="T75" fmla="*/ 0 h 1993"/>
                <a:gd name="T76" fmla="*/ 0 w 1696"/>
                <a:gd name="T77" fmla="*/ 0 h 1993"/>
                <a:gd name="T78" fmla="*/ 0 w 1696"/>
                <a:gd name="T79" fmla="*/ 0 h 1993"/>
                <a:gd name="T80" fmla="*/ 0 w 1696"/>
                <a:gd name="T81" fmla="*/ 0 h 1993"/>
                <a:gd name="T82" fmla="*/ 0 w 1696"/>
                <a:gd name="T83" fmla="*/ 0 h 1993"/>
                <a:gd name="T84" fmla="*/ 0 w 1696"/>
                <a:gd name="T85" fmla="*/ 0 h 1993"/>
                <a:gd name="T86" fmla="*/ 0 w 1696"/>
                <a:gd name="T87" fmla="*/ 0 h 1993"/>
                <a:gd name="T88" fmla="*/ 0 w 1696"/>
                <a:gd name="T89" fmla="*/ 0 h 19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6"/>
                <a:gd name="T136" fmla="*/ 0 h 1993"/>
                <a:gd name="T137" fmla="*/ 1696 w 1696"/>
                <a:gd name="T138" fmla="*/ 1993 h 19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6" h="1993">
                  <a:moveTo>
                    <a:pt x="1688" y="10"/>
                  </a:moveTo>
                  <a:lnTo>
                    <a:pt x="1696" y="980"/>
                  </a:lnTo>
                  <a:lnTo>
                    <a:pt x="1602" y="916"/>
                  </a:lnTo>
                  <a:lnTo>
                    <a:pt x="1466" y="865"/>
                  </a:lnTo>
                  <a:lnTo>
                    <a:pt x="1291" y="829"/>
                  </a:lnTo>
                  <a:lnTo>
                    <a:pt x="1094" y="829"/>
                  </a:lnTo>
                  <a:lnTo>
                    <a:pt x="875" y="848"/>
                  </a:lnTo>
                  <a:lnTo>
                    <a:pt x="731" y="899"/>
                  </a:lnTo>
                  <a:lnTo>
                    <a:pt x="660" y="980"/>
                  </a:lnTo>
                  <a:lnTo>
                    <a:pt x="626" y="1063"/>
                  </a:lnTo>
                  <a:lnTo>
                    <a:pt x="618" y="1134"/>
                  </a:lnTo>
                  <a:lnTo>
                    <a:pt x="480" y="1227"/>
                  </a:lnTo>
                  <a:lnTo>
                    <a:pt x="411" y="1335"/>
                  </a:lnTo>
                  <a:lnTo>
                    <a:pt x="359" y="1466"/>
                  </a:lnTo>
                  <a:lnTo>
                    <a:pt x="341" y="1663"/>
                  </a:lnTo>
                  <a:lnTo>
                    <a:pt x="329" y="1892"/>
                  </a:lnTo>
                  <a:lnTo>
                    <a:pt x="329" y="1993"/>
                  </a:lnTo>
                  <a:lnTo>
                    <a:pt x="267" y="1838"/>
                  </a:lnTo>
                  <a:lnTo>
                    <a:pt x="215" y="1676"/>
                  </a:lnTo>
                  <a:lnTo>
                    <a:pt x="155" y="1738"/>
                  </a:lnTo>
                  <a:lnTo>
                    <a:pt x="144" y="1780"/>
                  </a:lnTo>
                  <a:lnTo>
                    <a:pt x="155" y="1802"/>
                  </a:lnTo>
                  <a:lnTo>
                    <a:pt x="184" y="1851"/>
                  </a:lnTo>
                  <a:lnTo>
                    <a:pt x="194" y="1892"/>
                  </a:lnTo>
                  <a:lnTo>
                    <a:pt x="177" y="1935"/>
                  </a:lnTo>
                  <a:lnTo>
                    <a:pt x="177" y="1882"/>
                  </a:lnTo>
                  <a:lnTo>
                    <a:pt x="155" y="1838"/>
                  </a:lnTo>
                  <a:lnTo>
                    <a:pt x="114" y="1787"/>
                  </a:lnTo>
                  <a:lnTo>
                    <a:pt x="83" y="1715"/>
                  </a:lnTo>
                  <a:lnTo>
                    <a:pt x="93" y="1655"/>
                  </a:lnTo>
                  <a:lnTo>
                    <a:pt x="121" y="1591"/>
                  </a:lnTo>
                  <a:lnTo>
                    <a:pt x="208" y="1529"/>
                  </a:lnTo>
                  <a:lnTo>
                    <a:pt x="155" y="1357"/>
                  </a:lnTo>
                  <a:lnTo>
                    <a:pt x="83" y="1415"/>
                  </a:lnTo>
                  <a:lnTo>
                    <a:pt x="0" y="1580"/>
                  </a:lnTo>
                  <a:lnTo>
                    <a:pt x="114" y="1188"/>
                  </a:lnTo>
                  <a:lnTo>
                    <a:pt x="244" y="848"/>
                  </a:lnTo>
                  <a:lnTo>
                    <a:pt x="435" y="546"/>
                  </a:lnTo>
                  <a:lnTo>
                    <a:pt x="600" y="336"/>
                  </a:lnTo>
                  <a:lnTo>
                    <a:pt x="774" y="204"/>
                  </a:lnTo>
                  <a:lnTo>
                    <a:pt x="973" y="102"/>
                  </a:lnTo>
                  <a:lnTo>
                    <a:pt x="1165" y="29"/>
                  </a:lnTo>
                  <a:lnTo>
                    <a:pt x="1415" y="0"/>
                  </a:lnTo>
                  <a:lnTo>
                    <a:pt x="1654" y="0"/>
                  </a:lnTo>
                  <a:lnTo>
                    <a:pt x="1688" y="1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12" name="Freeform 37"/>
            <p:cNvSpPr>
              <a:spLocks/>
            </p:cNvSpPr>
            <p:nvPr/>
          </p:nvSpPr>
          <p:spPr bwMode="auto">
            <a:xfrm>
              <a:off x="3731" y="1794"/>
              <a:ext cx="469" cy="476"/>
            </a:xfrm>
            <a:custGeom>
              <a:avLst/>
              <a:gdLst>
                <a:gd name="T0" fmla="*/ 0 w 2344"/>
                <a:gd name="T1" fmla="*/ 0 h 2379"/>
                <a:gd name="T2" fmla="*/ 0 w 2344"/>
                <a:gd name="T3" fmla="*/ 0 h 2379"/>
                <a:gd name="T4" fmla="*/ 0 w 2344"/>
                <a:gd name="T5" fmla="*/ 0 h 2379"/>
                <a:gd name="T6" fmla="*/ 0 w 2344"/>
                <a:gd name="T7" fmla="*/ 0 h 2379"/>
                <a:gd name="T8" fmla="*/ 0 w 2344"/>
                <a:gd name="T9" fmla="*/ 0 h 2379"/>
                <a:gd name="T10" fmla="*/ 0 w 2344"/>
                <a:gd name="T11" fmla="*/ 0 h 2379"/>
                <a:gd name="T12" fmla="*/ 0 w 2344"/>
                <a:gd name="T13" fmla="*/ 0 h 2379"/>
                <a:gd name="T14" fmla="*/ 0 w 2344"/>
                <a:gd name="T15" fmla="*/ 0 h 2379"/>
                <a:gd name="T16" fmla="*/ 0 w 2344"/>
                <a:gd name="T17" fmla="*/ 0 h 2379"/>
                <a:gd name="T18" fmla="*/ 0 w 2344"/>
                <a:gd name="T19" fmla="*/ 0 h 2379"/>
                <a:gd name="T20" fmla="*/ 0 w 2344"/>
                <a:gd name="T21" fmla="*/ 0 h 2379"/>
                <a:gd name="T22" fmla="*/ 0 w 2344"/>
                <a:gd name="T23" fmla="*/ 0 h 2379"/>
                <a:gd name="T24" fmla="*/ 0 w 2344"/>
                <a:gd name="T25" fmla="*/ 0 h 2379"/>
                <a:gd name="T26" fmla="*/ 0 w 2344"/>
                <a:gd name="T27" fmla="*/ 0 h 2379"/>
                <a:gd name="T28" fmla="*/ 0 w 2344"/>
                <a:gd name="T29" fmla="*/ 0 h 2379"/>
                <a:gd name="T30" fmla="*/ 0 w 2344"/>
                <a:gd name="T31" fmla="*/ 0 h 2379"/>
                <a:gd name="T32" fmla="*/ 0 w 2344"/>
                <a:gd name="T33" fmla="*/ 0 h 2379"/>
                <a:gd name="T34" fmla="*/ 0 w 2344"/>
                <a:gd name="T35" fmla="*/ 0 h 2379"/>
                <a:gd name="T36" fmla="*/ 0 w 2344"/>
                <a:gd name="T37" fmla="*/ 0 h 2379"/>
                <a:gd name="T38" fmla="*/ 0 w 2344"/>
                <a:gd name="T39" fmla="*/ 0 h 2379"/>
                <a:gd name="T40" fmla="*/ 0 w 2344"/>
                <a:gd name="T41" fmla="*/ 0 h 2379"/>
                <a:gd name="T42" fmla="*/ 0 w 2344"/>
                <a:gd name="T43" fmla="*/ 0 h 2379"/>
                <a:gd name="T44" fmla="*/ 0 w 2344"/>
                <a:gd name="T45" fmla="*/ 0 h 2379"/>
                <a:gd name="T46" fmla="*/ 0 w 2344"/>
                <a:gd name="T47" fmla="*/ 0 h 2379"/>
                <a:gd name="T48" fmla="*/ 0 w 2344"/>
                <a:gd name="T49" fmla="*/ 0 h 2379"/>
                <a:gd name="T50" fmla="*/ 0 w 2344"/>
                <a:gd name="T51" fmla="*/ 0 h 2379"/>
                <a:gd name="T52" fmla="*/ 0 w 2344"/>
                <a:gd name="T53" fmla="*/ 0 h 2379"/>
                <a:gd name="T54" fmla="*/ 0 w 2344"/>
                <a:gd name="T55" fmla="*/ 0 h 2379"/>
                <a:gd name="T56" fmla="*/ 0 w 2344"/>
                <a:gd name="T57" fmla="*/ 0 h 2379"/>
                <a:gd name="T58" fmla="*/ 0 w 2344"/>
                <a:gd name="T59" fmla="*/ 0 h 2379"/>
                <a:gd name="T60" fmla="*/ 0 w 2344"/>
                <a:gd name="T61" fmla="*/ 0 h 2379"/>
                <a:gd name="T62" fmla="*/ 0 w 2344"/>
                <a:gd name="T63" fmla="*/ 0 h 23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4"/>
                <a:gd name="T97" fmla="*/ 0 h 2379"/>
                <a:gd name="T98" fmla="*/ 2344 w 2344"/>
                <a:gd name="T99" fmla="*/ 2379 h 23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4" h="2379">
                  <a:moveTo>
                    <a:pt x="634" y="0"/>
                  </a:moveTo>
                  <a:lnTo>
                    <a:pt x="627" y="104"/>
                  </a:lnTo>
                  <a:lnTo>
                    <a:pt x="627" y="165"/>
                  </a:lnTo>
                  <a:lnTo>
                    <a:pt x="769" y="414"/>
                  </a:lnTo>
                  <a:lnTo>
                    <a:pt x="832" y="406"/>
                  </a:lnTo>
                  <a:lnTo>
                    <a:pt x="751" y="477"/>
                  </a:lnTo>
                  <a:lnTo>
                    <a:pt x="697" y="570"/>
                  </a:lnTo>
                  <a:lnTo>
                    <a:pt x="697" y="652"/>
                  </a:lnTo>
                  <a:lnTo>
                    <a:pt x="717" y="743"/>
                  </a:lnTo>
                  <a:lnTo>
                    <a:pt x="769" y="809"/>
                  </a:lnTo>
                  <a:lnTo>
                    <a:pt x="825" y="849"/>
                  </a:lnTo>
                  <a:lnTo>
                    <a:pt x="892" y="856"/>
                  </a:lnTo>
                  <a:lnTo>
                    <a:pt x="936" y="836"/>
                  </a:lnTo>
                  <a:lnTo>
                    <a:pt x="915" y="696"/>
                  </a:lnTo>
                  <a:lnTo>
                    <a:pt x="924" y="325"/>
                  </a:lnTo>
                  <a:lnTo>
                    <a:pt x="967" y="634"/>
                  </a:lnTo>
                  <a:lnTo>
                    <a:pt x="1030" y="909"/>
                  </a:lnTo>
                  <a:lnTo>
                    <a:pt x="1100" y="1098"/>
                  </a:lnTo>
                  <a:lnTo>
                    <a:pt x="1200" y="1251"/>
                  </a:lnTo>
                  <a:lnTo>
                    <a:pt x="1330" y="1420"/>
                  </a:lnTo>
                  <a:lnTo>
                    <a:pt x="1455" y="1530"/>
                  </a:lnTo>
                  <a:lnTo>
                    <a:pt x="1598" y="1624"/>
                  </a:lnTo>
                  <a:lnTo>
                    <a:pt x="1721" y="1670"/>
                  </a:lnTo>
                  <a:lnTo>
                    <a:pt x="1878" y="1697"/>
                  </a:lnTo>
                  <a:lnTo>
                    <a:pt x="2003" y="1707"/>
                  </a:lnTo>
                  <a:lnTo>
                    <a:pt x="2093" y="1684"/>
                  </a:lnTo>
                  <a:lnTo>
                    <a:pt x="2221" y="1647"/>
                  </a:lnTo>
                  <a:lnTo>
                    <a:pt x="2344" y="1573"/>
                  </a:lnTo>
                  <a:lnTo>
                    <a:pt x="2178" y="1697"/>
                  </a:lnTo>
                  <a:lnTo>
                    <a:pt x="1960" y="1809"/>
                  </a:lnTo>
                  <a:lnTo>
                    <a:pt x="1796" y="1862"/>
                  </a:lnTo>
                  <a:lnTo>
                    <a:pt x="1649" y="1881"/>
                  </a:lnTo>
                  <a:lnTo>
                    <a:pt x="1519" y="1862"/>
                  </a:lnTo>
                  <a:lnTo>
                    <a:pt x="1372" y="1829"/>
                  </a:lnTo>
                  <a:lnTo>
                    <a:pt x="1266" y="1798"/>
                  </a:lnTo>
                  <a:lnTo>
                    <a:pt x="1364" y="1583"/>
                  </a:lnTo>
                  <a:lnTo>
                    <a:pt x="1211" y="1407"/>
                  </a:lnTo>
                  <a:lnTo>
                    <a:pt x="1111" y="1211"/>
                  </a:lnTo>
                  <a:lnTo>
                    <a:pt x="1037" y="1024"/>
                  </a:lnTo>
                  <a:lnTo>
                    <a:pt x="967" y="793"/>
                  </a:lnTo>
                  <a:lnTo>
                    <a:pt x="967" y="1156"/>
                  </a:lnTo>
                  <a:lnTo>
                    <a:pt x="943" y="1407"/>
                  </a:lnTo>
                  <a:lnTo>
                    <a:pt x="892" y="1697"/>
                  </a:lnTo>
                  <a:lnTo>
                    <a:pt x="907" y="1895"/>
                  </a:lnTo>
                  <a:lnTo>
                    <a:pt x="943" y="2140"/>
                  </a:lnTo>
                  <a:lnTo>
                    <a:pt x="1030" y="2379"/>
                  </a:lnTo>
                  <a:lnTo>
                    <a:pt x="907" y="2076"/>
                  </a:lnTo>
                  <a:lnTo>
                    <a:pt x="856" y="1895"/>
                  </a:lnTo>
                  <a:lnTo>
                    <a:pt x="825" y="1636"/>
                  </a:lnTo>
                  <a:lnTo>
                    <a:pt x="792" y="1601"/>
                  </a:lnTo>
                  <a:lnTo>
                    <a:pt x="688" y="1684"/>
                  </a:lnTo>
                  <a:lnTo>
                    <a:pt x="516" y="1761"/>
                  </a:lnTo>
                  <a:lnTo>
                    <a:pt x="450" y="1775"/>
                  </a:lnTo>
                  <a:lnTo>
                    <a:pt x="397" y="2026"/>
                  </a:lnTo>
                  <a:lnTo>
                    <a:pt x="366" y="1862"/>
                  </a:lnTo>
                  <a:lnTo>
                    <a:pt x="111" y="1838"/>
                  </a:lnTo>
                  <a:lnTo>
                    <a:pt x="0" y="1829"/>
                  </a:lnTo>
                  <a:lnTo>
                    <a:pt x="174" y="1658"/>
                  </a:lnTo>
                  <a:lnTo>
                    <a:pt x="292" y="1460"/>
                  </a:lnTo>
                  <a:lnTo>
                    <a:pt x="430" y="1179"/>
                  </a:lnTo>
                  <a:lnTo>
                    <a:pt x="545" y="828"/>
                  </a:lnTo>
                  <a:lnTo>
                    <a:pt x="598" y="584"/>
                  </a:lnTo>
                  <a:lnTo>
                    <a:pt x="613" y="310"/>
                  </a:lnTo>
                  <a:lnTo>
                    <a:pt x="613" y="104"/>
                  </a:lnTo>
                  <a:lnTo>
                    <a:pt x="634"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13" name="Freeform 38"/>
            <p:cNvSpPr>
              <a:spLocks/>
            </p:cNvSpPr>
            <p:nvPr/>
          </p:nvSpPr>
          <p:spPr bwMode="auto">
            <a:xfrm>
              <a:off x="4190" y="1461"/>
              <a:ext cx="201" cy="829"/>
            </a:xfrm>
            <a:custGeom>
              <a:avLst/>
              <a:gdLst>
                <a:gd name="T0" fmla="*/ 0 w 1005"/>
                <a:gd name="T1" fmla="*/ 0 h 4146"/>
                <a:gd name="T2" fmla="*/ 0 w 1005"/>
                <a:gd name="T3" fmla="*/ 0 h 4146"/>
                <a:gd name="T4" fmla="*/ 0 w 1005"/>
                <a:gd name="T5" fmla="*/ 0 h 4146"/>
                <a:gd name="T6" fmla="*/ 0 w 1005"/>
                <a:gd name="T7" fmla="*/ 0 h 4146"/>
                <a:gd name="T8" fmla="*/ 0 w 1005"/>
                <a:gd name="T9" fmla="*/ 0 h 4146"/>
                <a:gd name="T10" fmla="*/ 0 w 1005"/>
                <a:gd name="T11" fmla="*/ 0 h 4146"/>
                <a:gd name="T12" fmla="*/ 0 w 1005"/>
                <a:gd name="T13" fmla="*/ 0 h 4146"/>
                <a:gd name="T14" fmla="*/ 0 w 1005"/>
                <a:gd name="T15" fmla="*/ 0 h 4146"/>
                <a:gd name="T16" fmla="*/ 0 w 1005"/>
                <a:gd name="T17" fmla="*/ 0 h 4146"/>
                <a:gd name="T18" fmla="*/ 0 w 1005"/>
                <a:gd name="T19" fmla="*/ 0 h 4146"/>
                <a:gd name="T20" fmla="*/ 0 w 1005"/>
                <a:gd name="T21" fmla="*/ 0 h 4146"/>
                <a:gd name="T22" fmla="*/ 0 w 1005"/>
                <a:gd name="T23" fmla="*/ 0 h 4146"/>
                <a:gd name="T24" fmla="*/ 0 w 1005"/>
                <a:gd name="T25" fmla="*/ 0 h 4146"/>
                <a:gd name="T26" fmla="*/ 0 w 1005"/>
                <a:gd name="T27" fmla="*/ 0 h 4146"/>
                <a:gd name="T28" fmla="*/ 0 w 1005"/>
                <a:gd name="T29" fmla="*/ 0 h 4146"/>
                <a:gd name="T30" fmla="*/ 0 w 1005"/>
                <a:gd name="T31" fmla="*/ 0 h 4146"/>
                <a:gd name="T32" fmla="*/ 0 w 1005"/>
                <a:gd name="T33" fmla="*/ 0 h 4146"/>
                <a:gd name="T34" fmla="*/ 0 w 1005"/>
                <a:gd name="T35" fmla="*/ 0 h 4146"/>
                <a:gd name="T36" fmla="*/ 0 w 1005"/>
                <a:gd name="T37" fmla="*/ 0 h 4146"/>
                <a:gd name="T38" fmla="*/ 0 w 1005"/>
                <a:gd name="T39" fmla="*/ 0 h 4146"/>
                <a:gd name="T40" fmla="*/ 0 w 1005"/>
                <a:gd name="T41" fmla="*/ 0 h 4146"/>
                <a:gd name="T42" fmla="*/ 0 w 1005"/>
                <a:gd name="T43" fmla="*/ 0 h 4146"/>
                <a:gd name="T44" fmla="*/ 0 w 1005"/>
                <a:gd name="T45" fmla="*/ 0 h 4146"/>
                <a:gd name="T46" fmla="*/ 0 w 1005"/>
                <a:gd name="T47" fmla="*/ 0 h 4146"/>
                <a:gd name="T48" fmla="*/ 0 w 1005"/>
                <a:gd name="T49" fmla="*/ 0 h 4146"/>
                <a:gd name="T50" fmla="*/ 0 w 1005"/>
                <a:gd name="T51" fmla="*/ 0 h 4146"/>
                <a:gd name="T52" fmla="*/ 0 w 1005"/>
                <a:gd name="T53" fmla="*/ 0 h 4146"/>
                <a:gd name="T54" fmla="*/ 0 w 1005"/>
                <a:gd name="T55" fmla="*/ 0 h 4146"/>
                <a:gd name="T56" fmla="*/ 0 w 1005"/>
                <a:gd name="T57" fmla="*/ 0 h 4146"/>
                <a:gd name="T58" fmla="*/ 0 w 1005"/>
                <a:gd name="T59" fmla="*/ 0 h 4146"/>
                <a:gd name="T60" fmla="*/ 0 w 1005"/>
                <a:gd name="T61" fmla="*/ 0 h 4146"/>
                <a:gd name="T62" fmla="*/ 0 w 1005"/>
                <a:gd name="T63" fmla="*/ 0 h 4146"/>
                <a:gd name="T64" fmla="*/ 0 w 1005"/>
                <a:gd name="T65" fmla="*/ 0 h 4146"/>
                <a:gd name="T66" fmla="*/ 0 w 1005"/>
                <a:gd name="T67" fmla="*/ 0 h 4146"/>
                <a:gd name="T68" fmla="*/ 0 w 1005"/>
                <a:gd name="T69" fmla="*/ 0 h 4146"/>
                <a:gd name="T70" fmla="*/ 0 w 1005"/>
                <a:gd name="T71" fmla="*/ 0 h 4146"/>
                <a:gd name="T72" fmla="*/ 0 w 1005"/>
                <a:gd name="T73" fmla="*/ 0 h 4146"/>
                <a:gd name="T74" fmla="*/ 0 w 1005"/>
                <a:gd name="T75" fmla="*/ 0 h 4146"/>
                <a:gd name="T76" fmla="*/ 0 w 1005"/>
                <a:gd name="T77" fmla="*/ 0 h 4146"/>
                <a:gd name="T78" fmla="*/ 0 w 1005"/>
                <a:gd name="T79" fmla="*/ 0 h 41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05"/>
                <a:gd name="T121" fmla="*/ 0 h 4146"/>
                <a:gd name="T122" fmla="*/ 1005 w 1005"/>
                <a:gd name="T123" fmla="*/ 4146 h 41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05" h="4146">
                  <a:moveTo>
                    <a:pt x="52" y="81"/>
                  </a:moveTo>
                  <a:lnTo>
                    <a:pt x="202" y="144"/>
                  </a:lnTo>
                  <a:lnTo>
                    <a:pt x="164" y="319"/>
                  </a:lnTo>
                  <a:lnTo>
                    <a:pt x="248" y="369"/>
                  </a:lnTo>
                  <a:lnTo>
                    <a:pt x="173" y="419"/>
                  </a:lnTo>
                  <a:lnTo>
                    <a:pt x="184" y="527"/>
                  </a:lnTo>
                  <a:lnTo>
                    <a:pt x="235" y="476"/>
                  </a:lnTo>
                  <a:lnTo>
                    <a:pt x="412" y="704"/>
                  </a:lnTo>
                  <a:lnTo>
                    <a:pt x="286" y="631"/>
                  </a:lnTo>
                  <a:lnTo>
                    <a:pt x="52" y="754"/>
                  </a:lnTo>
                  <a:lnTo>
                    <a:pt x="52" y="980"/>
                  </a:lnTo>
                  <a:lnTo>
                    <a:pt x="202" y="963"/>
                  </a:lnTo>
                  <a:lnTo>
                    <a:pt x="342" y="995"/>
                  </a:lnTo>
                  <a:lnTo>
                    <a:pt x="473" y="1085"/>
                  </a:lnTo>
                  <a:lnTo>
                    <a:pt x="588" y="1208"/>
                  </a:lnTo>
                  <a:lnTo>
                    <a:pt x="630" y="1309"/>
                  </a:lnTo>
                  <a:lnTo>
                    <a:pt x="660" y="1476"/>
                  </a:lnTo>
                  <a:lnTo>
                    <a:pt x="650" y="1767"/>
                  </a:lnTo>
                  <a:lnTo>
                    <a:pt x="620" y="2069"/>
                  </a:lnTo>
                  <a:lnTo>
                    <a:pt x="514" y="2448"/>
                  </a:lnTo>
                  <a:lnTo>
                    <a:pt x="412" y="2729"/>
                  </a:lnTo>
                  <a:lnTo>
                    <a:pt x="235" y="3009"/>
                  </a:lnTo>
                  <a:lnTo>
                    <a:pt x="113" y="3159"/>
                  </a:lnTo>
                  <a:lnTo>
                    <a:pt x="33" y="3264"/>
                  </a:lnTo>
                  <a:lnTo>
                    <a:pt x="113" y="3287"/>
                  </a:lnTo>
                  <a:lnTo>
                    <a:pt x="195" y="3333"/>
                  </a:lnTo>
                  <a:lnTo>
                    <a:pt x="235" y="3398"/>
                  </a:lnTo>
                  <a:lnTo>
                    <a:pt x="267" y="3492"/>
                  </a:lnTo>
                  <a:lnTo>
                    <a:pt x="311" y="3578"/>
                  </a:lnTo>
                  <a:lnTo>
                    <a:pt x="348" y="3619"/>
                  </a:lnTo>
                  <a:lnTo>
                    <a:pt x="412" y="3659"/>
                  </a:lnTo>
                  <a:lnTo>
                    <a:pt x="432" y="3707"/>
                  </a:lnTo>
                  <a:lnTo>
                    <a:pt x="452" y="3776"/>
                  </a:lnTo>
                  <a:lnTo>
                    <a:pt x="432" y="3853"/>
                  </a:lnTo>
                  <a:lnTo>
                    <a:pt x="379" y="3928"/>
                  </a:lnTo>
                  <a:lnTo>
                    <a:pt x="302" y="3984"/>
                  </a:lnTo>
                  <a:lnTo>
                    <a:pt x="235" y="3991"/>
                  </a:lnTo>
                  <a:lnTo>
                    <a:pt x="173" y="3984"/>
                  </a:lnTo>
                  <a:lnTo>
                    <a:pt x="113" y="3961"/>
                  </a:lnTo>
                  <a:lnTo>
                    <a:pt x="173" y="4021"/>
                  </a:lnTo>
                  <a:lnTo>
                    <a:pt x="267" y="4082"/>
                  </a:lnTo>
                  <a:lnTo>
                    <a:pt x="420" y="4146"/>
                  </a:lnTo>
                  <a:lnTo>
                    <a:pt x="560" y="4146"/>
                  </a:lnTo>
                  <a:lnTo>
                    <a:pt x="675" y="4115"/>
                  </a:lnTo>
                  <a:lnTo>
                    <a:pt x="787" y="4042"/>
                  </a:lnTo>
                  <a:lnTo>
                    <a:pt x="858" y="3984"/>
                  </a:lnTo>
                  <a:lnTo>
                    <a:pt x="899" y="3844"/>
                  </a:lnTo>
                  <a:lnTo>
                    <a:pt x="910" y="3700"/>
                  </a:lnTo>
                  <a:lnTo>
                    <a:pt x="865" y="3544"/>
                  </a:lnTo>
                  <a:lnTo>
                    <a:pt x="775" y="3343"/>
                  </a:lnTo>
                  <a:lnTo>
                    <a:pt x="681" y="3110"/>
                  </a:lnTo>
                  <a:lnTo>
                    <a:pt x="675" y="2989"/>
                  </a:lnTo>
                  <a:lnTo>
                    <a:pt x="681" y="2842"/>
                  </a:lnTo>
                  <a:lnTo>
                    <a:pt x="724" y="2729"/>
                  </a:lnTo>
                  <a:lnTo>
                    <a:pt x="724" y="2819"/>
                  </a:lnTo>
                  <a:lnTo>
                    <a:pt x="761" y="2966"/>
                  </a:lnTo>
                  <a:lnTo>
                    <a:pt x="761" y="2798"/>
                  </a:lnTo>
                  <a:lnTo>
                    <a:pt x="795" y="2643"/>
                  </a:lnTo>
                  <a:lnTo>
                    <a:pt x="865" y="2479"/>
                  </a:lnTo>
                  <a:lnTo>
                    <a:pt x="890" y="2304"/>
                  </a:lnTo>
                  <a:lnTo>
                    <a:pt x="910" y="2448"/>
                  </a:lnTo>
                  <a:lnTo>
                    <a:pt x="865" y="2604"/>
                  </a:lnTo>
                  <a:lnTo>
                    <a:pt x="865" y="2704"/>
                  </a:lnTo>
                  <a:lnTo>
                    <a:pt x="879" y="2750"/>
                  </a:lnTo>
                  <a:lnTo>
                    <a:pt x="899" y="2819"/>
                  </a:lnTo>
                  <a:lnTo>
                    <a:pt x="910" y="2656"/>
                  </a:lnTo>
                  <a:lnTo>
                    <a:pt x="929" y="2519"/>
                  </a:lnTo>
                  <a:lnTo>
                    <a:pt x="970" y="2327"/>
                  </a:lnTo>
                  <a:lnTo>
                    <a:pt x="993" y="2017"/>
                  </a:lnTo>
                  <a:lnTo>
                    <a:pt x="1005" y="1626"/>
                  </a:lnTo>
                  <a:lnTo>
                    <a:pt x="962" y="1261"/>
                  </a:lnTo>
                  <a:lnTo>
                    <a:pt x="890" y="912"/>
                  </a:lnTo>
                  <a:lnTo>
                    <a:pt x="795" y="576"/>
                  </a:lnTo>
                  <a:lnTo>
                    <a:pt x="650" y="365"/>
                  </a:lnTo>
                  <a:lnTo>
                    <a:pt x="514" y="215"/>
                  </a:lnTo>
                  <a:lnTo>
                    <a:pt x="379" y="116"/>
                  </a:lnTo>
                  <a:lnTo>
                    <a:pt x="248" y="53"/>
                  </a:lnTo>
                  <a:lnTo>
                    <a:pt x="103" y="10"/>
                  </a:lnTo>
                  <a:lnTo>
                    <a:pt x="0" y="0"/>
                  </a:lnTo>
                  <a:lnTo>
                    <a:pt x="52" y="81"/>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14" name="Freeform 39"/>
            <p:cNvSpPr>
              <a:spLocks/>
            </p:cNvSpPr>
            <p:nvPr/>
          </p:nvSpPr>
          <p:spPr bwMode="auto">
            <a:xfrm>
              <a:off x="4322" y="1576"/>
              <a:ext cx="184" cy="776"/>
            </a:xfrm>
            <a:custGeom>
              <a:avLst/>
              <a:gdLst>
                <a:gd name="T0" fmla="*/ 0 w 920"/>
                <a:gd name="T1" fmla="*/ 0 h 3879"/>
                <a:gd name="T2" fmla="*/ 0 w 920"/>
                <a:gd name="T3" fmla="*/ 0 h 3879"/>
                <a:gd name="T4" fmla="*/ 0 w 920"/>
                <a:gd name="T5" fmla="*/ 0 h 3879"/>
                <a:gd name="T6" fmla="*/ 0 w 920"/>
                <a:gd name="T7" fmla="*/ 0 h 3879"/>
                <a:gd name="T8" fmla="*/ 0 w 920"/>
                <a:gd name="T9" fmla="*/ 0 h 3879"/>
                <a:gd name="T10" fmla="*/ 0 w 920"/>
                <a:gd name="T11" fmla="*/ 0 h 3879"/>
                <a:gd name="T12" fmla="*/ 0 w 920"/>
                <a:gd name="T13" fmla="*/ 0 h 3879"/>
                <a:gd name="T14" fmla="*/ 0 w 920"/>
                <a:gd name="T15" fmla="*/ 0 h 3879"/>
                <a:gd name="T16" fmla="*/ 0 w 920"/>
                <a:gd name="T17" fmla="*/ 0 h 3879"/>
                <a:gd name="T18" fmla="*/ 0 w 920"/>
                <a:gd name="T19" fmla="*/ 0 h 3879"/>
                <a:gd name="T20" fmla="*/ 0 w 920"/>
                <a:gd name="T21" fmla="*/ 0 h 3879"/>
                <a:gd name="T22" fmla="*/ 0 w 920"/>
                <a:gd name="T23" fmla="*/ 0 h 3879"/>
                <a:gd name="T24" fmla="*/ 0 w 920"/>
                <a:gd name="T25" fmla="*/ 0 h 3879"/>
                <a:gd name="T26" fmla="*/ 0 w 920"/>
                <a:gd name="T27" fmla="*/ 0 h 3879"/>
                <a:gd name="T28" fmla="*/ 0 w 920"/>
                <a:gd name="T29" fmla="*/ 0 h 3879"/>
                <a:gd name="T30" fmla="*/ 0 w 920"/>
                <a:gd name="T31" fmla="*/ 0 h 3879"/>
                <a:gd name="T32" fmla="*/ 0 w 920"/>
                <a:gd name="T33" fmla="*/ 0 h 3879"/>
                <a:gd name="T34" fmla="*/ 0 w 920"/>
                <a:gd name="T35" fmla="*/ 0 h 3879"/>
                <a:gd name="T36" fmla="*/ 0 w 920"/>
                <a:gd name="T37" fmla="*/ 0 h 3879"/>
                <a:gd name="T38" fmla="*/ 0 w 920"/>
                <a:gd name="T39" fmla="*/ 0 h 3879"/>
                <a:gd name="T40" fmla="*/ 0 w 920"/>
                <a:gd name="T41" fmla="*/ 0 h 3879"/>
                <a:gd name="T42" fmla="*/ 0 w 920"/>
                <a:gd name="T43" fmla="*/ 0 h 3879"/>
                <a:gd name="T44" fmla="*/ 0 w 920"/>
                <a:gd name="T45" fmla="*/ 0 h 3879"/>
                <a:gd name="T46" fmla="*/ 0 w 920"/>
                <a:gd name="T47" fmla="*/ 0 h 3879"/>
                <a:gd name="T48" fmla="*/ 0 w 920"/>
                <a:gd name="T49" fmla="*/ 0 h 3879"/>
                <a:gd name="T50" fmla="*/ 0 w 920"/>
                <a:gd name="T51" fmla="*/ 0 h 3879"/>
                <a:gd name="T52" fmla="*/ 0 w 920"/>
                <a:gd name="T53" fmla="*/ 0 h 3879"/>
                <a:gd name="T54" fmla="*/ 0 w 920"/>
                <a:gd name="T55" fmla="*/ 0 h 3879"/>
                <a:gd name="T56" fmla="*/ 0 w 920"/>
                <a:gd name="T57" fmla="*/ 0 h 3879"/>
                <a:gd name="T58" fmla="*/ 0 w 920"/>
                <a:gd name="T59" fmla="*/ 0 h 3879"/>
                <a:gd name="T60" fmla="*/ 0 w 920"/>
                <a:gd name="T61" fmla="*/ 0 h 3879"/>
                <a:gd name="T62" fmla="*/ 0 w 920"/>
                <a:gd name="T63" fmla="*/ 0 h 3879"/>
                <a:gd name="T64" fmla="*/ 0 w 920"/>
                <a:gd name="T65" fmla="*/ 0 h 3879"/>
                <a:gd name="T66" fmla="*/ 0 w 920"/>
                <a:gd name="T67" fmla="*/ 0 h 3879"/>
                <a:gd name="T68" fmla="*/ 0 w 920"/>
                <a:gd name="T69" fmla="*/ 0 h 3879"/>
                <a:gd name="T70" fmla="*/ 0 w 920"/>
                <a:gd name="T71" fmla="*/ 0 h 3879"/>
                <a:gd name="T72" fmla="*/ 0 w 920"/>
                <a:gd name="T73" fmla="*/ 0 h 3879"/>
                <a:gd name="T74" fmla="*/ 0 w 920"/>
                <a:gd name="T75" fmla="*/ 0 h 3879"/>
                <a:gd name="T76" fmla="*/ 0 w 920"/>
                <a:gd name="T77" fmla="*/ 0 h 3879"/>
                <a:gd name="T78" fmla="*/ 0 w 920"/>
                <a:gd name="T79" fmla="*/ 0 h 3879"/>
                <a:gd name="T80" fmla="*/ 0 w 920"/>
                <a:gd name="T81" fmla="*/ 0 h 3879"/>
                <a:gd name="T82" fmla="*/ 0 w 920"/>
                <a:gd name="T83" fmla="*/ 0 h 3879"/>
                <a:gd name="T84" fmla="*/ 0 w 920"/>
                <a:gd name="T85" fmla="*/ 0 h 3879"/>
                <a:gd name="T86" fmla="*/ 0 w 920"/>
                <a:gd name="T87" fmla="*/ 0 h 3879"/>
                <a:gd name="T88" fmla="*/ 0 w 920"/>
                <a:gd name="T89" fmla="*/ 0 h 3879"/>
                <a:gd name="T90" fmla="*/ 0 w 920"/>
                <a:gd name="T91" fmla="*/ 0 h 3879"/>
                <a:gd name="T92" fmla="*/ 0 w 920"/>
                <a:gd name="T93" fmla="*/ 0 h 3879"/>
                <a:gd name="T94" fmla="*/ 0 w 920"/>
                <a:gd name="T95" fmla="*/ 0 h 3879"/>
                <a:gd name="T96" fmla="*/ 0 w 920"/>
                <a:gd name="T97" fmla="*/ 0 h 3879"/>
                <a:gd name="T98" fmla="*/ 0 w 920"/>
                <a:gd name="T99" fmla="*/ 0 h 3879"/>
                <a:gd name="T100" fmla="*/ 0 w 920"/>
                <a:gd name="T101" fmla="*/ 0 h 3879"/>
                <a:gd name="T102" fmla="*/ 0 w 920"/>
                <a:gd name="T103" fmla="*/ 0 h 3879"/>
                <a:gd name="T104" fmla="*/ 0 w 920"/>
                <a:gd name="T105" fmla="*/ 0 h 3879"/>
                <a:gd name="T106" fmla="*/ 0 w 920"/>
                <a:gd name="T107" fmla="*/ 0 h 3879"/>
                <a:gd name="T108" fmla="*/ 0 w 920"/>
                <a:gd name="T109" fmla="*/ 0 h 3879"/>
                <a:gd name="T110" fmla="*/ 0 w 920"/>
                <a:gd name="T111" fmla="*/ 0 h 38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0"/>
                <a:gd name="T169" fmla="*/ 0 h 3879"/>
                <a:gd name="T170" fmla="*/ 920 w 920"/>
                <a:gd name="T171" fmla="*/ 3879 h 38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0" h="3879">
                  <a:moveTo>
                    <a:pt x="135" y="0"/>
                  </a:moveTo>
                  <a:lnTo>
                    <a:pt x="269" y="272"/>
                  </a:lnTo>
                  <a:lnTo>
                    <a:pt x="383" y="621"/>
                  </a:lnTo>
                  <a:lnTo>
                    <a:pt x="447" y="890"/>
                  </a:lnTo>
                  <a:lnTo>
                    <a:pt x="475" y="1231"/>
                  </a:lnTo>
                  <a:lnTo>
                    <a:pt x="457" y="1607"/>
                  </a:lnTo>
                  <a:lnTo>
                    <a:pt x="457" y="1903"/>
                  </a:lnTo>
                  <a:lnTo>
                    <a:pt x="484" y="2194"/>
                  </a:lnTo>
                  <a:lnTo>
                    <a:pt x="547" y="2483"/>
                  </a:lnTo>
                  <a:lnTo>
                    <a:pt x="655" y="2711"/>
                  </a:lnTo>
                  <a:lnTo>
                    <a:pt x="803" y="2896"/>
                  </a:lnTo>
                  <a:lnTo>
                    <a:pt x="902" y="3011"/>
                  </a:lnTo>
                  <a:lnTo>
                    <a:pt x="920" y="3094"/>
                  </a:lnTo>
                  <a:lnTo>
                    <a:pt x="920" y="3163"/>
                  </a:lnTo>
                  <a:lnTo>
                    <a:pt x="879" y="3302"/>
                  </a:lnTo>
                  <a:lnTo>
                    <a:pt x="773" y="3445"/>
                  </a:lnTo>
                  <a:lnTo>
                    <a:pt x="631" y="3602"/>
                  </a:lnTo>
                  <a:lnTo>
                    <a:pt x="431" y="3737"/>
                  </a:lnTo>
                  <a:lnTo>
                    <a:pt x="205" y="3828"/>
                  </a:lnTo>
                  <a:lnTo>
                    <a:pt x="0" y="3879"/>
                  </a:lnTo>
                  <a:lnTo>
                    <a:pt x="92" y="3805"/>
                  </a:lnTo>
                  <a:lnTo>
                    <a:pt x="166" y="3706"/>
                  </a:lnTo>
                  <a:lnTo>
                    <a:pt x="198" y="3602"/>
                  </a:lnTo>
                  <a:lnTo>
                    <a:pt x="198" y="3529"/>
                  </a:lnTo>
                  <a:lnTo>
                    <a:pt x="198" y="3466"/>
                  </a:lnTo>
                  <a:lnTo>
                    <a:pt x="158" y="3385"/>
                  </a:lnTo>
                  <a:lnTo>
                    <a:pt x="83" y="2938"/>
                  </a:lnTo>
                  <a:lnTo>
                    <a:pt x="219" y="3002"/>
                  </a:lnTo>
                  <a:lnTo>
                    <a:pt x="135" y="2564"/>
                  </a:lnTo>
                  <a:lnTo>
                    <a:pt x="188" y="2640"/>
                  </a:lnTo>
                  <a:lnTo>
                    <a:pt x="269" y="2734"/>
                  </a:lnTo>
                  <a:lnTo>
                    <a:pt x="356" y="2817"/>
                  </a:lnTo>
                  <a:lnTo>
                    <a:pt x="396" y="2908"/>
                  </a:lnTo>
                  <a:lnTo>
                    <a:pt x="424" y="2992"/>
                  </a:lnTo>
                  <a:lnTo>
                    <a:pt x="424" y="2879"/>
                  </a:lnTo>
                  <a:lnTo>
                    <a:pt x="396" y="2771"/>
                  </a:lnTo>
                  <a:lnTo>
                    <a:pt x="356" y="2607"/>
                  </a:lnTo>
                  <a:lnTo>
                    <a:pt x="325" y="2443"/>
                  </a:lnTo>
                  <a:lnTo>
                    <a:pt x="431" y="2688"/>
                  </a:lnTo>
                  <a:lnTo>
                    <a:pt x="561" y="2858"/>
                  </a:lnTo>
                  <a:lnTo>
                    <a:pt x="705" y="2982"/>
                  </a:lnTo>
                  <a:lnTo>
                    <a:pt x="732" y="3066"/>
                  </a:lnTo>
                  <a:lnTo>
                    <a:pt x="732" y="3177"/>
                  </a:lnTo>
                  <a:lnTo>
                    <a:pt x="765" y="3053"/>
                  </a:lnTo>
                  <a:lnTo>
                    <a:pt x="742" y="2949"/>
                  </a:lnTo>
                  <a:lnTo>
                    <a:pt x="675" y="2858"/>
                  </a:lnTo>
                  <a:lnTo>
                    <a:pt x="561" y="2723"/>
                  </a:lnTo>
                  <a:lnTo>
                    <a:pt x="475" y="2559"/>
                  </a:lnTo>
                  <a:lnTo>
                    <a:pt x="424" y="2361"/>
                  </a:lnTo>
                  <a:lnTo>
                    <a:pt x="396" y="2121"/>
                  </a:lnTo>
                  <a:lnTo>
                    <a:pt x="406" y="1657"/>
                  </a:lnTo>
                  <a:lnTo>
                    <a:pt x="431" y="1252"/>
                  </a:lnTo>
                  <a:lnTo>
                    <a:pt x="424" y="932"/>
                  </a:lnTo>
                  <a:lnTo>
                    <a:pt x="373" y="664"/>
                  </a:lnTo>
                  <a:lnTo>
                    <a:pt x="281" y="353"/>
                  </a:lnTo>
                  <a:lnTo>
                    <a:pt x="135"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15" name="Line 40"/>
            <p:cNvSpPr>
              <a:spLocks noChangeShapeType="1"/>
            </p:cNvSpPr>
            <p:nvPr/>
          </p:nvSpPr>
          <p:spPr bwMode="auto">
            <a:xfrm flipH="1">
              <a:off x="3925" y="1794"/>
              <a:ext cx="8" cy="50"/>
            </a:xfrm>
            <a:prstGeom prst="line">
              <a:avLst/>
            </a:prstGeom>
            <a:noFill/>
            <a:ln w="0">
              <a:solidFill>
                <a:srgbClr val="000000"/>
              </a:solidFill>
              <a:round/>
              <a:headEnd/>
              <a:tailEnd/>
            </a:ln>
          </p:spPr>
          <p:txBody>
            <a:bodyPr/>
            <a:lstStyle/>
            <a:p>
              <a:pPr>
                <a:defRPr/>
              </a:pPr>
              <a:endParaRPr lang="en-US"/>
            </a:p>
          </p:txBody>
        </p:sp>
        <p:sp>
          <p:nvSpPr>
            <p:cNvPr id="24616" name="Line 41"/>
            <p:cNvSpPr>
              <a:spLocks noChangeShapeType="1"/>
            </p:cNvSpPr>
            <p:nvPr/>
          </p:nvSpPr>
          <p:spPr bwMode="auto">
            <a:xfrm flipH="1">
              <a:off x="3933" y="1810"/>
              <a:ext cx="4" cy="55"/>
            </a:xfrm>
            <a:prstGeom prst="line">
              <a:avLst/>
            </a:prstGeom>
            <a:noFill/>
            <a:ln w="0">
              <a:solidFill>
                <a:srgbClr val="000000"/>
              </a:solidFill>
              <a:round/>
              <a:headEnd/>
              <a:tailEnd/>
            </a:ln>
          </p:spPr>
          <p:txBody>
            <a:bodyPr/>
            <a:lstStyle/>
            <a:p>
              <a:pPr>
                <a:defRPr/>
              </a:pPr>
              <a:endParaRPr lang="en-US"/>
            </a:p>
          </p:txBody>
        </p:sp>
        <p:sp>
          <p:nvSpPr>
            <p:cNvPr id="24617" name="Line 42"/>
            <p:cNvSpPr>
              <a:spLocks noChangeShapeType="1"/>
            </p:cNvSpPr>
            <p:nvPr/>
          </p:nvSpPr>
          <p:spPr bwMode="auto">
            <a:xfrm>
              <a:off x="3942" y="1833"/>
              <a:ext cx="1" cy="48"/>
            </a:xfrm>
            <a:prstGeom prst="line">
              <a:avLst/>
            </a:prstGeom>
            <a:noFill/>
            <a:ln w="0">
              <a:solidFill>
                <a:srgbClr val="000000"/>
              </a:solidFill>
              <a:round/>
              <a:headEnd/>
              <a:tailEnd/>
            </a:ln>
          </p:spPr>
          <p:txBody>
            <a:bodyPr/>
            <a:lstStyle/>
            <a:p>
              <a:pPr>
                <a:defRPr/>
              </a:pPr>
              <a:endParaRPr lang="en-US"/>
            </a:p>
          </p:txBody>
        </p:sp>
        <p:sp>
          <p:nvSpPr>
            <p:cNvPr id="24618" name="Line 43"/>
            <p:cNvSpPr>
              <a:spLocks noChangeShapeType="1"/>
            </p:cNvSpPr>
            <p:nvPr/>
          </p:nvSpPr>
          <p:spPr bwMode="auto">
            <a:xfrm>
              <a:off x="3948" y="1853"/>
              <a:ext cx="3" cy="45"/>
            </a:xfrm>
            <a:prstGeom prst="line">
              <a:avLst/>
            </a:prstGeom>
            <a:noFill/>
            <a:ln w="0">
              <a:solidFill>
                <a:srgbClr val="000000"/>
              </a:solidFill>
              <a:round/>
              <a:headEnd/>
              <a:tailEnd/>
            </a:ln>
          </p:spPr>
          <p:txBody>
            <a:bodyPr/>
            <a:lstStyle/>
            <a:p>
              <a:pPr>
                <a:defRPr/>
              </a:pPr>
              <a:endParaRPr lang="en-US"/>
            </a:p>
          </p:txBody>
        </p:sp>
        <p:sp>
          <p:nvSpPr>
            <p:cNvPr id="24619" name="Line 44"/>
            <p:cNvSpPr>
              <a:spLocks noChangeShapeType="1"/>
            </p:cNvSpPr>
            <p:nvPr/>
          </p:nvSpPr>
          <p:spPr bwMode="auto">
            <a:xfrm>
              <a:off x="3957" y="1875"/>
              <a:ext cx="7" cy="33"/>
            </a:xfrm>
            <a:prstGeom prst="line">
              <a:avLst/>
            </a:prstGeom>
            <a:noFill/>
            <a:ln w="0">
              <a:solidFill>
                <a:srgbClr val="000000"/>
              </a:solidFill>
              <a:round/>
              <a:headEnd/>
              <a:tailEnd/>
            </a:ln>
          </p:spPr>
          <p:txBody>
            <a:bodyPr/>
            <a:lstStyle/>
            <a:p>
              <a:pPr>
                <a:defRPr/>
              </a:pPr>
              <a:endParaRPr lang="en-US"/>
            </a:p>
          </p:txBody>
        </p:sp>
        <p:sp>
          <p:nvSpPr>
            <p:cNvPr id="24620" name="Freeform 45"/>
            <p:cNvSpPr>
              <a:spLocks/>
            </p:cNvSpPr>
            <p:nvPr/>
          </p:nvSpPr>
          <p:spPr bwMode="auto">
            <a:xfrm>
              <a:off x="3996" y="1800"/>
              <a:ext cx="108" cy="50"/>
            </a:xfrm>
            <a:custGeom>
              <a:avLst/>
              <a:gdLst>
                <a:gd name="T0" fmla="*/ 0 w 536"/>
                <a:gd name="T1" fmla="*/ 0 h 251"/>
                <a:gd name="T2" fmla="*/ 0 w 536"/>
                <a:gd name="T3" fmla="*/ 0 h 251"/>
                <a:gd name="T4" fmla="*/ 0 w 536"/>
                <a:gd name="T5" fmla="*/ 0 h 251"/>
                <a:gd name="T6" fmla="*/ 0 w 536"/>
                <a:gd name="T7" fmla="*/ 0 h 251"/>
                <a:gd name="T8" fmla="*/ 0 w 536"/>
                <a:gd name="T9" fmla="*/ 0 h 251"/>
                <a:gd name="T10" fmla="*/ 0 w 536"/>
                <a:gd name="T11" fmla="*/ 0 h 251"/>
                <a:gd name="T12" fmla="*/ 0 w 536"/>
                <a:gd name="T13" fmla="*/ 0 h 251"/>
                <a:gd name="T14" fmla="*/ 0 w 536"/>
                <a:gd name="T15" fmla="*/ 0 h 251"/>
                <a:gd name="T16" fmla="*/ 0 w 536"/>
                <a:gd name="T17" fmla="*/ 0 h 251"/>
                <a:gd name="T18" fmla="*/ 0 w 536"/>
                <a:gd name="T19" fmla="*/ 0 h 251"/>
                <a:gd name="T20" fmla="*/ 0 w 536"/>
                <a:gd name="T21" fmla="*/ 0 h 251"/>
                <a:gd name="T22" fmla="*/ 0 w 536"/>
                <a:gd name="T23" fmla="*/ 0 h 251"/>
                <a:gd name="T24" fmla="*/ 0 w 536"/>
                <a:gd name="T25" fmla="*/ 0 h 251"/>
                <a:gd name="T26" fmla="*/ 0 w 536"/>
                <a:gd name="T27" fmla="*/ 0 h 251"/>
                <a:gd name="T28" fmla="*/ 0 w 536"/>
                <a:gd name="T29" fmla="*/ 0 h 251"/>
                <a:gd name="T30" fmla="*/ 0 w 536"/>
                <a:gd name="T31" fmla="*/ 0 h 251"/>
                <a:gd name="T32" fmla="*/ 0 w 536"/>
                <a:gd name="T33" fmla="*/ 0 h 251"/>
                <a:gd name="T34" fmla="*/ 0 w 536"/>
                <a:gd name="T35" fmla="*/ 0 h 251"/>
                <a:gd name="T36" fmla="*/ 0 w 536"/>
                <a:gd name="T37" fmla="*/ 0 h 251"/>
                <a:gd name="T38" fmla="*/ 0 w 536"/>
                <a:gd name="T39" fmla="*/ 0 h 251"/>
                <a:gd name="T40" fmla="*/ 0 w 536"/>
                <a:gd name="T41" fmla="*/ 0 h 251"/>
                <a:gd name="T42" fmla="*/ 0 w 536"/>
                <a:gd name="T43" fmla="*/ 0 h 251"/>
                <a:gd name="T44" fmla="*/ 0 w 536"/>
                <a:gd name="T45" fmla="*/ 0 h 251"/>
                <a:gd name="T46" fmla="*/ 0 w 536"/>
                <a:gd name="T47" fmla="*/ 0 h 251"/>
                <a:gd name="T48" fmla="*/ 0 w 536"/>
                <a:gd name="T49" fmla="*/ 0 h 251"/>
                <a:gd name="T50" fmla="*/ 0 w 536"/>
                <a:gd name="T51" fmla="*/ 0 h 2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6"/>
                <a:gd name="T79" fmla="*/ 0 h 251"/>
                <a:gd name="T80" fmla="*/ 536 w 536"/>
                <a:gd name="T81" fmla="*/ 251 h 2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6" h="251">
                  <a:moveTo>
                    <a:pt x="164" y="166"/>
                  </a:moveTo>
                  <a:lnTo>
                    <a:pt x="141" y="134"/>
                  </a:lnTo>
                  <a:lnTo>
                    <a:pt x="124" y="94"/>
                  </a:lnTo>
                  <a:lnTo>
                    <a:pt x="115" y="65"/>
                  </a:lnTo>
                  <a:lnTo>
                    <a:pt x="135" y="64"/>
                  </a:lnTo>
                  <a:lnTo>
                    <a:pt x="194" y="64"/>
                  </a:lnTo>
                  <a:lnTo>
                    <a:pt x="229" y="75"/>
                  </a:lnTo>
                  <a:lnTo>
                    <a:pt x="362" y="122"/>
                  </a:lnTo>
                  <a:lnTo>
                    <a:pt x="399" y="145"/>
                  </a:lnTo>
                  <a:lnTo>
                    <a:pt x="423" y="169"/>
                  </a:lnTo>
                  <a:lnTo>
                    <a:pt x="454" y="251"/>
                  </a:lnTo>
                  <a:lnTo>
                    <a:pt x="536" y="232"/>
                  </a:lnTo>
                  <a:lnTo>
                    <a:pt x="488" y="155"/>
                  </a:lnTo>
                  <a:lnTo>
                    <a:pt x="450" y="102"/>
                  </a:lnTo>
                  <a:lnTo>
                    <a:pt x="384" y="64"/>
                  </a:lnTo>
                  <a:lnTo>
                    <a:pt x="305" y="38"/>
                  </a:lnTo>
                  <a:lnTo>
                    <a:pt x="225" y="18"/>
                  </a:lnTo>
                  <a:lnTo>
                    <a:pt x="168" y="18"/>
                  </a:lnTo>
                  <a:lnTo>
                    <a:pt x="130" y="0"/>
                  </a:lnTo>
                  <a:lnTo>
                    <a:pt x="130" y="24"/>
                  </a:lnTo>
                  <a:lnTo>
                    <a:pt x="28" y="0"/>
                  </a:lnTo>
                  <a:lnTo>
                    <a:pt x="51" y="81"/>
                  </a:lnTo>
                  <a:lnTo>
                    <a:pt x="0" y="102"/>
                  </a:lnTo>
                  <a:lnTo>
                    <a:pt x="81" y="126"/>
                  </a:lnTo>
                  <a:lnTo>
                    <a:pt x="81" y="179"/>
                  </a:lnTo>
                  <a:lnTo>
                    <a:pt x="164" y="166"/>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21" name="Freeform 46"/>
            <p:cNvSpPr>
              <a:spLocks/>
            </p:cNvSpPr>
            <p:nvPr/>
          </p:nvSpPr>
          <p:spPr bwMode="auto">
            <a:xfrm>
              <a:off x="4025" y="1834"/>
              <a:ext cx="28" cy="14"/>
            </a:xfrm>
            <a:custGeom>
              <a:avLst/>
              <a:gdLst>
                <a:gd name="T0" fmla="*/ 0 w 136"/>
                <a:gd name="T1" fmla="*/ 0 h 74"/>
                <a:gd name="T2" fmla="*/ 0 w 136"/>
                <a:gd name="T3" fmla="*/ 0 h 74"/>
                <a:gd name="T4" fmla="*/ 0 w 136"/>
                <a:gd name="T5" fmla="*/ 0 h 74"/>
                <a:gd name="T6" fmla="*/ 0 w 136"/>
                <a:gd name="T7" fmla="*/ 0 h 74"/>
                <a:gd name="T8" fmla="*/ 0 60000 65536"/>
                <a:gd name="T9" fmla="*/ 0 60000 65536"/>
                <a:gd name="T10" fmla="*/ 0 60000 65536"/>
                <a:gd name="T11" fmla="*/ 0 60000 65536"/>
                <a:gd name="T12" fmla="*/ 0 w 136"/>
                <a:gd name="T13" fmla="*/ 0 h 74"/>
                <a:gd name="T14" fmla="*/ 136 w 136"/>
                <a:gd name="T15" fmla="*/ 74 h 74"/>
              </a:gdLst>
              <a:ahLst/>
              <a:cxnLst>
                <a:cxn ang="T8">
                  <a:pos x="T0" y="T1"/>
                </a:cxn>
                <a:cxn ang="T9">
                  <a:pos x="T2" y="T3"/>
                </a:cxn>
                <a:cxn ang="T10">
                  <a:pos x="T4" y="T5"/>
                </a:cxn>
                <a:cxn ang="T11">
                  <a:pos x="T6" y="T7"/>
                </a:cxn>
              </a:cxnLst>
              <a:rect l="T12" t="T13" r="T14" b="T15"/>
              <a:pathLst>
                <a:path w="136" h="74">
                  <a:moveTo>
                    <a:pt x="23" y="0"/>
                  </a:moveTo>
                  <a:lnTo>
                    <a:pt x="136" y="74"/>
                  </a:lnTo>
                  <a:lnTo>
                    <a:pt x="0" y="34"/>
                  </a:lnTo>
                  <a:lnTo>
                    <a:pt x="23"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22" name="Freeform 47"/>
            <p:cNvSpPr>
              <a:spLocks/>
            </p:cNvSpPr>
            <p:nvPr/>
          </p:nvSpPr>
          <p:spPr bwMode="auto">
            <a:xfrm>
              <a:off x="4059" y="1847"/>
              <a:ext cx="29" cy="9"/>
            </a:xfrm>
            <a:custGeom>
              <a:avLst/>
              <a:gdLst>
                <a:gd name="T0" fmla="*/ 0 w 146"/>
                <a:gd name="T1" fmla="*/ 0 h 46"/>
                <a:gd name="T2" fmla="*/ 0 w 146"/>
                <a:gd name="T3" fmla="*/ 0 h 46"/>
                <a:gd name="T4" fmla="*/ 0 w 146"/>
                <a:gd name="T5" fmla="*/ 0 h 46"/>
                <a:gd name="T6" fmla="*/ 0 w 146"/>
                <a:gd name="T7" fmla="*/ 0 h 46"/>
                <a:gd name="T8" fmla="*/ 0 w 146"/>
                <a:gd name="T9" fmla="*/ 0 h 46"/>
                <a:gd name="T10" fmla="*/ 0 w 146"/>
                <a:gd name="T11" fmla="*/ 0 h 46"/>
                <a:gd name="T12" fmla="*/ 0 60000 65536"/>
                <a:gd name="T13" fmla="*/ 0 60000 65536"/>
                <a:gd name="T14" fmla="*/ 0 60000 65536"/>
                <a:gd name="T15" fmla="*/ 0 60000 65536"/>
                <a:gd name="T16" fmla="*/ 0 60000 65536"/>
                <a:gd name="T17" fmla="*/ 0 60000 65536"/>
                <a:gd name="T18" fmla="*/ 0 w 146"/>
                <a:gd name="T19" fmla="*/ 0 h 46"/>
                <a:gd name="T20" fmla="*/ 146 w 14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46" h="46">
                  <a:moveTo>
                    <a:pt x="0" y="17"/>
                  </a:moveTo>
                  <a:lnTo>
                    <a:pt x="146" y="0"/>
                  </a:lnTo>
                  <a:lnTo>
                    <a:pt x="117" y="46"/>
                  </a:lnTo>
                  <a:lnTo>
                    <a:pt x="63" y="28"/>
                  </a:lnTo>
                  <a:lnTo>
                    <a:pt x="23" y="34"/>
                  </a:lnTo>
                  <a:lnTo>
                    <a:pt x="0" y="17"/>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23" name="Freeform 48"/>
            <p:cNvSpPr>
              <a:spLocks/>
            </p:cNvSpPr>
            <p:nvPr/>
          </p:nvSpPr>
          <p:spPr bwMode="auto">
            <a:xfrm>
              <a:off x="4159" y="1836"/>
              <a:ext cx="138" cy="40"/>
            </a:xfrm>
            <a:custGeom>
              <a:avLst/>
              <a:gdLst>
                <a:gd name="T0" fmla="*/ 0 w 688"/>
                <a:gd name="T1" fmla="*/ 0 h 200"/>
                <a:gd name="T2" fmla="*/ 0 w 688"/>
                <a:gd name="T3" fmla="*/ 0 h 200"/>
                <a:gd name="T4" fmla="*/ 0 w 688"/>
                <a:gd name="T5" fmla="*/ 0 h 200"/>
                <a:gd name="T6" fmla="*/ 0 w 688"/>
                <a:gd name="T7" fmla="*/ 0 h 200"/>
                <a:gd name="T8" fmla="*/ 0 w 688"/>
                <a:gd name="T9" fmla="*/ 0 h 200"/>
                <a:gd name="T10" fmla="*/ 0 w 688"/>
                <a:gd name="T11" fmla="*/ 0 h 200"/>
                <a:gd name="T12" fmla="*/ 0 w 688"/>
                <a:gd name="T13" fmla="*/ 0 h 200"/>
                <a:gd name="T14" fmla="*/ 0 w 688"/>
                <a:gd name="T15" fmla="*/ 0 h 200"/>
                <a:gd name="T16" fmla="*/ 0 w 688"/>
                <a:gd name="T17" fmla="*/ 0 h 200"/>
                <a:gd name="T18" fmla="*/ 0 w 688"/>
                <a:gd name="T19" fmla="*/ 0 h 200"/>
                <a:gd name="T20" fmla="*/ 0 w 688"/>
                <a:gd name="T21" fmla="*/ 0 h 200"/>
                <a:gd name="T22" fmla="*/ 0 w 688"/>
                <a:gd name="T23" fmla="*/ 0 h 200"/>
                <a:gd name="T24" fmla="*/ 0 w 688"/>
                <a:gd name="T25" fmla="*/ 0 h 200"/>
                <a:gd name="T26" fmla="*/ 0 w 688"/>
                <a:gd name="T27" fmla="*/ 0 h 200"/>
                <a:gd name="T28" fmla="*/ 0 w 688"/>
                <a:gd name="T29" fmla="*/ 0 h 200"/>
                <a:gd name="T30" fmla="*/ 0 w 688"/>
                <a:gd name="T31" fmla="*/ 0 h 200"/>
                <a:gd name="T32" fmla="*/ 0 w 688"/>
                <a:gd name="T33" fmla="*/ 0 h 200"/>
                <a:gd name="T34" fmla="*/ 0 w 688"/>
                <a:gd name="T35" fmla="*/ 0 h 200"/>
                <a:gd name="T36" fmla="*/ 0 w 688"/>
                <a:gd name="T37" fmla="*/ 0 h 200"/>
                <a:gd name="T38" fmla="*/ 0 w 688"/>
                <a:gd name="T39" fmla="*/ 0 h 200"/>
                <a:gd name="T40" fmla="*/ 0 w 688"/>
                <a:gd name="T41" fmla="*/ 0 h 200"/>
                <a:gd name="T42" fmla="*/ 0 w 688"/>
                <a:gd name="T43" fmla="*/ 0 h 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8"/>
                <a:gd name="T67" fmla="*/ 0 h 200"/>
                <a:gd name="T68" fmla="*/ 688 w 688"/>
                <a:gd name="T69" fmla="*/ 200 h 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8" h="200">
                  <a:moveTo>
                    <a:pt x="64" y="74"/>
                  </a:moveTo>
                  <a:lnTo>
                    <a:pt x="226" y="0"/>
                  </a:lnTo>
                  <a:lnTo>
                    <a:pt x="287" y="2"/>
                  </a:lnTo>
                  <a:lnTo>
                    <a:pt x="248" y="63"/>
                  </a:lnTo>
                  <a:lnTo>
                    <a:pt x="423" y="32"/>
                  </a:lnTo>
                  <a:lnTo>
                    <a:pt x="562" y="72"/>
                  </a:lnTo>
                  <a:lnTo>
                    <a:pt x="595" y="83"/>
                  </a:lnTo>
                  <a:lnTo>
                    <a:pt x="578" y="106"/>
                  </a:lnTo>
                  <a:lnTo>
                    <a:pt x="651" y="89"/>
                  </a:lnTo>
                  <a:lnTo>
                    <a:pt x="688" y="168"/>
                  </a:lnTo>
                  <a:lnTo>
                    <a:pt x="587" y="200"/>
                  </a:lnTo>
                  <a:lnTo>
                    <a:pt x="558" y="116"/>
                  </a:lnTo>
                  <a:lnTo>
                    <a:pt x="506" y="104"/>
                  </a:lnTo>
                  <a:lnTo>
                    <a:pt x="447" y="101"/>
                  </a:lnTo>
                  <a:lnTo>
                    <a:pt x="291" y="99"/>
                  </a:lnTo>
                  <a:lnTo>
                    <a:pt x="198" y="136"/>
                  </a:lnTo>
                  <a:lnTo>
                    <a:pt x="113" y="193"/>
                  </a:lnTo>
                  <a:lnTo>
                    <a:pt x="125" y="116"/>
                  </a:lnTo>
                  <a:lnTo>
                    <a:pt x="47" y="133"/>
                  </a:lnTo>
                  <a:lnTo>
                    <a:pt x="0" y="168"/>
                  </a:lnTo>
                  <a:lnTo>
                    <a:pt x="38" y="89"/>
                  </a:lnTo>
                  <a:lnTo>
                    <a:pt x="64" y="74"/>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24" name="Freeform 49"/>
            <p:cNvSpPr>
              <a:spLocks/>
            </p:cNvSpPr>
            <p:nvPr/>
          </p:nvSpPr>
          <p:spPr bwMode="auto">
            <a:xfrm>
              <a:off x="4224" y="1863"/>
              <a:ext cx="58" cy="29"/>
            </a:xfrm>
            <a:custGeom>
              <a:avLst/>
              <a:gdLst>
                <a:gd name="T0" fmla="*/ 0 w 289"/>
                <a:gd name="T1" fmla="*/ 0 h 144"/>
                <a:gd name="T2" fmla="*/ 0 w 289"/>
                <a:gd name="T3" fmla="*/ 0 h 144"/>
                <a:gd name="T4" fmla="*/ 0 w 289"/>
                <a:gd name="T5" fmla="*/ 0 h 144"/>
                <a:gd name="T6" fmla="*/ 0 w 289"/>
                <a:gd name="T7" fmla="*/ 0 h 144"/>
                <a:gd name="T8" fmla="*/ 0 w 289"/>
                <a:gd name="T9" fmla="*/ 0 h 144"/>
                <a:gd name="T10" fmla="*/ 0 w 289"/>
                <a:gd name="T11" fmla="*/ 0 h 144"/>
                <a:gd name="T12" fmla="*/ 0 w 289"/>
                <a:gd name="T13" fmla="*/ 0 h 144"/>
                <a:gd name="T14" fmla="*/ 0 w 289"/>
                <a:gd name="T15" fmla="*/ 0 h 144"/>
                <a:gd name="T16" fmla="*/ 0 w 289"/>
                <a:gd name="T17" fmla="*/ 0 h 144"/>
                <a:gd name="T18" fmla="*/ 0 w 289"/>
                <a:gd name="T19" fmla="*/ 0 h 144"/>
                <a:gd name="T20" fmla="*/ 0 w 289"/>
                <a:gd name="T21" fmla="*/ 0 h 144"/>
                <a:gd name="T22" fmla="*/ 0 w 289"/>
                <a:gd name="T23" fmla="*/ 0 h 144"/>
                <a:gd name="T24" fmla="*/ 0 w 289"/>
                <a:gd name="T25" fmla="*/ 0 h 144"/>
                <a:gd name="T26" fmla="*/ 0 w 289"/>
                <a:gd name="T27" fmla="*/ 0 h 144"/>
                <a:gd name="T28" fmla="*/ 0 w 289"/>
                <a:gd name="T29" fmla="*/ 0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9"/>
                <a:gd name="T46" fmla="*/ 0 h 144"/>
                <a:gd name="T47" fmla="*/ 289 w 28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9" h="144">
                  <a:moveTo>
                    <a:pt x="247" y="0"/>
                  </a:moveTo>
                  <a:lnTo>
                    <a:pt x="237" y="51"/>
                  </a:lnTo>
                  <a:lnTo>
                    <a:pt x="196" y="85"/>
                  </a:lnTo>
                  <a:lnTo>
                    <a:pt x="133" y="92"/>
                  </a:lnTo>
                  <a:lnTo>
                    <a:pt x="0" y="75"/>
                  </a:lnTo>
                  <a:lnTo>
                    <a:pt x="90" y="122"/>
                  </a:lnTo>
                  <a:lnTo>
                    <a:pt x="138" y="105"/>
                  </a:lnTo>
                  <a:lnTo>
                    <a:pt x="150" y="144"/>
                  </a:lnTo>
                  <a:lnTo>
                    <a:pt x="173" y="115"/>
                  </a:lnTo>
                  <a:lnTo>
                    <a:pt x="216" y="122"/>
                  </a:lnTo>
                  <a:lnTo>
                    <a:pt x="270" y="121"/>
                  </a:lnTo>
                  <a:lnTo>
                    <a:pt x="253" y="85"/>
                  </a:lnTo>
                  <a:lnTo>
                    <a:pt x="289" y="75"/>
                  </a:lnTo>
                  <a:lnTo>
                    <a:pt x="268" y="32"/>
                  </a:lnTo>
                  <a:lnTo>
                    <a:pt x="247"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25" name="Freeform 50"/>
            <p:cNvSpPr>
              <a:spLocks/>
            </p:cNvSpPr>
            <p:nvPr/>
          </p:nvSpPr>
          <p:spPr bwMode="auto">
            <a:xfrm>
              <a:off x="4196" y="1859"/>
              <a:ext cx="24" cy="19"/>
            </a:xfrm>
            <a:custGeom>
              <a:avLst/>
              <a:gdLst>
                <a:gd name="T0" fmla="*/ 0 w 121"/>
                <a:gd name="T1" fmla="*/ 0 h 95"/>
                <a:gd name="T2" fmla="*/ 0 w 121"/>
                <a:gd name="T3" fmla="*/ 0 h 95"/>
                <a:gd name="T4" fmla="*/ 0 w 121"/>
                <a:gd name="T5" fmla="*/ 0 h 95"/>
                <a:gd name="T6" fmla="*/ 0 w 121"/>
                <a:gd name="T7" fmla="*/ 0 h 95"/>
                <a:gd name="T8" fmla="*/ 0 w 121"/>
                <a:gd name="T9" fmla="*/ 0 h 95"/>
                <a:gd name="T10" fmla="*/ 0 w 121"/>
                <a:gd name="T11" fmla="*/ 0 h 95"/>
                <a:gd name="T12" fmla="*/ 0 60000 65536"/>
                <a:gd name="T13" fmla="*/ 0 60000 65536"/>
                <a:gd name="T14" fmla="*/ 0 60000 65536"/>
                <a:gd name="T15" fmla="*/ 0 60000 65536"/>
                <a:gd name="T16" fmla="*/ 0 60000 65536"/>
                <a:gd name="T17" fmla="*/ 0 60000 65536"/>
                <a:gd name="T18" fmla="*/ 0 w 121"/>
                <a:gd name="T19" fmla="*/ 0 h 95"/>
                <a:gd name="T20" fmla="*/ 121 w 121"/>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21" h="95">
                  <a:moveTo>
                    <a:pt x="55" y="0"/>
                  </a:moveTo>
                  <a:lnTo>
                    <a:pt x="58" y="52"/>
                  </a:lnTo>
                  <a:lnTo>
                    <a:pt x="121" y="95"/>
                  </a:lnTo>
                  <a:lnTo>
                    <a:pt x="6" y="46"/>
                  </a:lnTo>
                  <a:lnTo>
                    <a:pt x="0" y="0"/>
                  </a:lnTo>
                  <a:lnTo>
                    <a:pt x="55"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26" name="Freeform 51"/>
            <p:cNvSpPr>
              <a:spLocks/>
            </p:cNvSpPr>
            <p:nvPr/>
          </p:nvSpPr>
          <p:spPr bwMode="auto">
            <a:xfrm>
              <a:off x="4036" y="1815"/>
              <a:ext cx="30" cy="27"/>
            </a:xfrm>
            <a:custGeom>
              <a:avLst/>
              <a:gdLst>
                <a:gd name="T0" fmla="*/ 0 w 149"/>
                <a:gd name="T1" fmla="*/ 0 h 139"/>
                <a:gd name="T2" fmla="*/ 0 w 149"/>
                <a:gd name="T3" fmla="*/ 0 h 139"/>
                <a:gd name="T4" fmla="*/ 0 w 149"/>
                <a:gd name="T5" fmla="*/ 0 h 139"/>
                <a:gd name="T6" fmla="*/ 0 w 149"/>
                <a:gd name="T7" fmla="*/ 0 h 139"/>
                <a:gd name="T8" fmla="*/ 0 w 149"/>
                <a:gd name="T9" fmla="*/ 0 h 139"/>
                <a:gd name="T10" fmla="*/ 0 w 149"/>
                <a:gd name="T11" fmla="*/ 0 h 139"/>
                <a:gd name="T12" fmla="*/ 0 w 149"/>
                <a:gd name="T13" fmla="*/ 0 h 139"/>
                <a:gd name="T14" fmla="*/ 0 w 149"/>
                <a:gd name="T15" fmla="*/ 0 h 139"/>
                <a:gd name="T16" fmla="*/ 0 w 149"/>
                <a:gd name="T17" fmla="*/ 0 h 139"/>
                <a:gd name="T18" fmla="*/ 0 w 149"/>
                <a:gd name="T19" fmla="*/ 0 h 139"/>
                <a:gd name="T20" fmla="*/ 0 w 149"/>
                <a:gd name="T21" fmla="*/ 0 h 139"/>
                <a:gd name="T22" fmla="*/ 0 w 149"/>
                <a:gd name="T23" fmla="*/ 0 h 139"/>
                <a:gd name="T24" fmla="*/ 0 w 149"/>
                <a:gd name="T25" fmla="*/ 0 h 139"/>
                <a:gd name="T26" fmla="*/ 0 w 149"/>
                <a:gd name="T27" fmla="*/ 0 h 139"/>
                <a:gd name="T28" fmla="*/ 0 w 149"/>
                <a:gd name="T29" fmla="*/ 0 h 139"/>
                <a:gd name="T30" fmla="*/ 0 w 149"/>
                <a:gd name="T31" fmla="*/ 0 h 139"/>
                <a:gd name="T32" fmla="*/ 0 w 149"/>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9"/>
                <a:gd name="T52" fmla="*/ 0 h 139"/>
                <a:gd name="T53" fmla="*/ 149 w 149"/>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9" h="139">
                  <a:moveTo>
                    <a:pt x="51" y="0"/>
                  </a:moveTo>
                  <a:lnTo>
                    <a:pt x="31" y="8"/>
                  </a:lnTo>
                  <a:lnTo>
                    <a:pt x="17" y="23"/>
                  </a:lnTo>
                  <a:lnTo>
                    <a:pt x="5" y="45"/>
                  </a:lnTo>
                  <a:lnTo>
                    <a:pt x="0" y="64"/>
                  </a:lnTo>
                  <a:lnTo>
                    <a:pt x="5" y="88"/>
                  </a:lnTo>
                  <a:lnTo>
                    <a:pt x="17" y="107"/>
                  </a:lnTo>
                  <a:lnTo>
                    <a:pt x="28" y="128"/>
                  </a:lnTo>
                  <a:lnTo>
                    <a:pt x="48" y="137"/>
                  </a:lnTo>
                  <a:lnTo>
                    <a:pt x="74" y="139"/>
                  </a:lnTo>
                  <a:lnTo>
                    <a:pt x="91" y="139"/>
                  </a:lnTo>
                  <a:lnTo>
                    <a:pt x="111" y="129"/>
                  </a:lnTo>
                  <a:lnTo>
                    <a:pt x="132" y="117"/>
                  </a:lnTo>
                  <a:lnTo>
                    <a:pt x="144" y="95"/>
                  </a:lnTo>
                  <a:lnTo>
                    <a:pt x="149" y="77"/>
                  </a:lnTo>
                  <a:lnTo>
                    <a:pt x="144" y="52"/>
                  </a:lnTo>
                  <a:lnTo>
                    <a:pt x="138" y="35"/>
                  </a:lnTo>
                </a:path>
              </a:pathLst>
            </a:custGeom>
            <a:noFill/>
            <a:ln w="0">
              <a:solidFill>
                <a:srgbClr val="000000"/>
              </a:solid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27" name="Freeform 52"/>
            <p:cNvSpPr>
              <a:spLocks/>
            </p:cNvSpPr>
            <p:nvPr/>
          </p:nvSpPr>
          <p:spPr bwMode="auto">
            <a:xfrm>
              <a:off x="4224" y="1852"/>
              <a:ext cx="29" cy="26"/>
            </a:xfrm>
            <a:custGeom>
              <a:avLst/>
              <a:gdLst>
                <a:gd name="T0" fmla="*/ 0 w 145"/>
                <a:gd name="T1" fmla="*/ 0 h 126"/>
                <a:gd name="T2" fmla="*/ 0 w 145"/>
                <a:gd name="T3" fmla="*/ 0 h 126"/>
                <a:gd name="T4" fmla="*/ 0 w 145"/>
                <a:gd name="T5" fmla="*/ 0 h 126"/>
                <a:gd name="T6" fmla="*/ 0 w 145"/>
                <a:gd name="T7" fmla="*/ 0 h 126"/>
                <a:gd name="T8" fmla="*/ 0 w 145"/>
                <a:gd name="T9" fmla="*/ 0 h 126"/>
                <a:gd name="T10" fmla="*/ 0 w 145"/>
                <a:gd name="T11" fmla="*/ 0 h 126"/>
                <a:gd name="T12" fmla="*/ 0 w 145"/>
                <a:gd name="T13" fmla="*/ 0 h 126"/>
                <a:gd name="T14" fmla="*/ 0 w 145"/>
                <a:gd name="T15" fmla="*/ 0 h 126"/>
                <a:gd name="T16" fmla="*/ 0 w 145"/>
                <a:gd name="T17" fmla="*/ 0 h 126"/>
                <a:gd name="T18" fmla="*/ 0 w 145"/>
                <a:gd name="T19" fmla="*/ 0 h 126"/>
                <a:gd name="T20" fmla="*/ 0 w 145"/>
                <a:gd name="T21" fmla="*/ 0 h 126"/>
                <a:gd name="T22" fmla="*/ 0 w 145"/>
                <a:gd name="T23" fmla="*/ 0 h 126"/>
                <a:gd name="T24" fmla="*/ 0 w 145"/>
                <a:gd name="T25" fmla="*/ 0 h 126"/>
                <a:gd name="T26" fmla="*/ 0 w 145"/>
                <a:gd name="T27" fmla="*/ 0 h 126"/>
                <a:gd name="T28" fmla="*/ 0 w 145"/>
                <a:gd name="T29" fmla="*/ 0 h 126"/>
                <a:gd name="T30" fmla="*/ 0 w 145"/>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
                <a:gd name="T49" fmla="*/ 0 h 126"/>
                <a:gd name="T50" fmla="*/ 145 w 145"/>
                <a:gd name="T51" fmla="*/ 126 h 1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 h="126">
                  <a:moveTo>
                    <a:pt x="29" y="0"/>
                  </a:moveTo>
                  <a:lnTo>
                    <a:pt x="15" y="17"/>
                  </a:lnTo>
                  <a:lnTo>
                    <a:pt x="5" y="32"/>
                  </a:lnTo>
                  <a:lnTo>
                    <a:pt x="0" y="61"/>
                  </a:lnTo>
                  <a:lnTo>
                    <a:pt x="7" y="80"/>
                  </a:lnTo>
                  <a:lnTo>
                    <a:pt x="15" y="96"/>
                  </a:lnTo>
                  <a:lnTo>
                    <a:pt x="32" y="116"/>
                  </a:lnTo>
                  <a:lnTo>
                    <a:pt x="55" y="126"/>
                  </a:lnTo>
                  <a:lnTo>
                    <a:pt x="75" y="126"/>
                  </a:lnTo>
                  <a:lnTo>
                    <a:pt x="94" y="126"/>
                  </a:lnTo>
                  <a:lnTo>
                    <a:pt x="113" y="114"/>
                  </a:lnTo>
                  <a:lnTo>
                    <a:pt x="129" y="96"/>
                  </a:lnTo>
                  <a:lnTo>
                    <a:pt x="139" y="80"/>
                  </a:lnTo>
                  <a:lnTo>
                    <a:pt x="145" y="61"/>
                  </a:lnTo>
                  <a:lnTo>
                    <a:pt x="139" y="32"/>
                  </a:lnTo>
                  <a:lnTo>
                    <a:pt x="129" y="17"/>
                  </a:lnTo>
                </a:path>
              </a:pathLst>
            </a:custGeom>
            <a:noFill/>
            <a:ln w="0">
              <a:solidFill>
                <a:srgbClr val="000000"/>
              </a:solid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28" name="Freeform 53"/>
            <p:cNvSpPr>
              <a:spLocks/>
            </p:cNvSpPr>
            <p:nvPr/>
          </p:nvSpPr>
          <p:spPr bwMode="auto">
            <a:xfrm>
              <a:off x="4046" y="1823"/>
              <a:ext cx="12" cy="11"/>
            </a:xfrm>
            <a:custGeom>
              <a:avLst/>
              <a:gdLst>
                <a:gd name="T0" fmla="*/ 0 w 60"/>
                <a:gd name="T1" fmla="*/ 0 h 52"/>
                <a:gd name="T2" fmla="*/ 0 w 60"/>
                <a:gd name="T3" fmla="*/ 0 h 52"/>
                <a:gd name="T4" fmla="*/ 0 w 60"/>
                <a:gd name="T5" fmla="*/ 0 h 52"/>
                <a:gd name="T6" fmla="*/ 0 w 60"/>
                <a:gd name="T7" fmla="*/ 0 h 52"/>
                <a:gd name="T8" fmla="*/ 0 w 60"/>
                <a:gd name="T9" fmla="*/ 0 h 52"/>
                <a:gd name="T10" fmla="*/ 0 w 60"/>
                <a:gd name="T11" fmla="*/ 0 h 52"/>
                <a:gd name="T12" fmla="*/ 0 w 60"/>
                <a:gd name="T13" fmla="*/ 0 h 52"/>
                <a:gd name="T14" fmla="*/ 0 w 60"/>
                <a:gd name="T15" fmla="*/ 0 h 52"/>
                <a:gd name="T16" fmla="*/ 0 w 60"/>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2"/>
                <a:gd name="T29" fmla="*/ 60 w 60"/>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2">
                  <a:moveTo>
                    <a:pt x="12" y="0"/>
                  </a:moveTo>
                  <a:lnTo>
                    <a:pt x="30" y="18"/>
                  </a:lnTo>
                  <a:lnTo>
                    <a:pt x="60" y="9"/>
                  </a:lnTo>
                  <a:lnTo>
                    <a:pt x="56" y="38"/>
                  </a:lnTo>
                  <a:lnTo>
                    <a:pt x="32" y="52"/>
                  </a:lnTo>
                  <a:lnTo>
                    <a:pt x="23" y="28"/>
                  </a:lnTo>
                  <a:lnTo>
                    <a:pt x="0" y="34"/>
                  </a:lnTo>
                  <a:lnTo>
                    <a:pt x="0" y="2"/>
                  </a:lnTo>
                  <a:lnTo>
                    <a:pt x="12"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29" name="Freeform 54"/>
            <p:cNvSpPr>
              <a:spLocks/>
            </p:cNvSpPr>
            <p:nvPr/>
          </p:nvSpPr>
          <p:spPr bwMode="auto">
            <a:xfrm>
              <a:off x="4235" y="1859"/>
              <a:ext cx="11" cy="9"/>
            </a:xfrm>
            <a:custGeom>
              <a:avLst/>
              <a:gdLst>
                <a:gd name="T0" fmla="*/ 0 w 53"/>
                <a:gd name="T1" fmla="*/ 0 h 46"/>
                <a:gd name="T2" fmla="*/ 0 w 53"/>
                <a:gd name="T3" fmla="*/ 0 h 46"/>
                <a:gd name="T4" fmla="*/ 0 w 53"/>
                <a:gd name="T5" fmla="*/ 0 h 46"/>
                <a:gd name="T6" fmla="*/ 0 w 53"/>
                <a:gd name="T7" fmla="*/ 0 h 46"/>
                <a:gd name="T8" fmla="*/ 0 w 53"/>
                <a:gd name="T9" fmla="*/ 0 h 46"/>
                <a:gd name="T10" fmla="*/ 0 w 53"/>
                <a:gd name="T11" fmla="*/ 0 h 46"/>
                <a:gd name="T12" fmla="*/ 0 w 53"/>
                <a:gd name="T13" fmla="*/ 0 h 46"/>
                <a:gd name="T14" fmla="*/ 0 w 53"/>
                <a:gd name="T15" fmla="*/ 0 h 46"/>
                <a:gd name="T16" fmla="*/ 0 w 53"/>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46"/>
                <a:gd name="T29" fmla="*/ 53 w 53"/>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46">
                  <a:moveTo>
                    <a:pt x="20" y="17"/>
                  </a:moveTo>
                  <a:lnTo>
                    <a:pt x="1" y="5"/>
                  </a:lnTo>
                  <a:lnTo>
                    <a:pt x="0" y="25"/>
                  </a:lnTo>
                  <a:lnTo>
                    <a:pt x="1" y="46"/>
                  </a:lnTo>
                  <a:lnTo>
                    <a:pt x="20" y="29"/>
                  </a:lnTo>
                  <a:lnTo>
                    <a:pt x="35" y="46"/>
                  </a:lnTo>
                  <a:lnTo>
                    <a:pt x="53" y="29"/>
                  </a:lnTo>
                  <a:lnTo>
                    <a:pt x="35" y="0"/>
                  </a:lnTo>
                  <a:lnTo>
                    <a:pt x="20" y="17"/>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30" name="Freeform 55"/>
            <p:cNvSpPr>
              <a:spLocks/>
            </p:cNvSpPr>
            <p:nvPr/>
          </p:nvSpPr>
          <p:spPr bwMode="auto">
            <a:xfrm>
              <a:off x="5057" y="2906"/>
              <a:ext cx="178" cy="133"/>
            </a:xfrm>
            <a:custGeom>
              <a:avLst/>
              <a:gdLst>
                <a:gd name="T0" fmla="*/ 0 w 886"/>
                <a:gd name="T1" fmla="*/ 0 h 665"/>
                <a:gd name="T2" fmla="*/ 0 w 886"/>
                <a:gd name="T3" fmla="*/ 0 h 665"/>
                <a:gd name="T4" fmla="*/ 0 w 886"/>
                <a:gd name="T5" fmla="*/ 0 h 665"/>
                <a:gd name="T6" fmla="*/ 0 w 886"/>
                <a:gd name="T7" fmla="*/ 0 h 665"/>
                <a:gd name="T8" fmla="*/ 0 w 886"/>
                <a:gd name="T9" fmla="*/ 0 h 665"/>
                <a:gd name="T10" fmla="*/ 0 w 886"/>
                <a:gd name="T11" fmla="*/ 0 h 665"/>
                <a:gd name="T12" fmla="*/ 0 w 886"/>
                <a:gd name="T13" fmla="*/ 0 h 665"/>
                <a:gd name="T14" fmla="*/ 0 w 886"/>
                <a:gd name="T15" fmla="*/ 0 h 665"/>
                <a:gd name="T16" fmla="*/ 0 w 886"/>
                <a:gd name="T17" fmla="*/ 0 h 665"/>
                <a:gd name="T18" fmla="*/ 0 w 886"/>
                <a:gd name="T19" fmla="*/ 0 h 665"/>
                <a:gd name="T20" fmla="*/ 0 w 886"/>
                <a:gd name="T21" fmla="*/ 0 h 665"/>
                <a:gd name="T22" fmla="*/ 0 w 886"/>
                <a:gd name="T23" fmla="*/ 0 h 665"/>
                <a:gd name="T24" fmla="*/ 0 w 886"/>
                <a:gd name="T25" fmla="*/ 0 h 665"/>
                <a:gd name="T26" fmla="*/ 0 w 886"/>
                <a:gd name="T27" fmla="*/ 0 h 665"/>
                <a:gd name="T28" fmla="*/ 0 w 886"/>
                <a:gd name="T29" fmla="*/ 0 h 665"/>
                <a:gd name="T30" fmla="*/ 0 w 886"/>
                <a:gd name="T31" fmla="*/ 0 h 665"/>
                <a:gd name="T32" fmla="*/ 0 w 886"/>
                <a:gd name="T33" fmla="*/ 0 h 665"/>
                <a:gd name="T34" fmla="*/ 0 w 886"/>
                <a:gd name="T35" fmla="*/ 0 h 665"/>
                <a:gd name="T36" fmla="*/ 0 w 886"/>
                <a:gd name="T37" fmla="*/ 0 h 665"/>
                <a:gd name="T38" fmla="*/ 0 w 886"/>
                <a:gd name="T39" fmla="*/ 0 h 665"/>
                <a:gd name="T40" fmla="*/ 0 w 886"/>
                <a:gd name="T41" fmla="*/ 0 h 665"/>
                <a:gd name="T42" fmla="*/ 0 w 886"/>
                <a:gd name="T43" fmla="*/ 0 h 665"/>
                <a:gd name="T44" fmla="*/ 0 w 886"/>
                <a:gd name="T45" fmla="*/ 0 h 665"/>
                <a:gd name="T46" fmla="*/ 0 w 886"/>
                <a:gd name="T47" fmla="*/ 0 h 665"/>
                <a:gd name="T48" fmla="*/ 0 w 886"/>
                <a:gd name="T49" fmla="*/ 0 h 665"/>
                <a:gd name="T50" fmla="*/ 0 w 886"/>
                <a:gd name="T51" fmla="*/ 0 h 665"/>
                <a:gd name="T52" fmla="*/ 0 w 886"/>
                <a:gd name="T53" fmla="*/ 0 h 665"/>
                <a:gd name="T54" fmla="*/ 0 w 886"/>
                <a:gd name="T55" fmla="*/ 0 h 665"/>
                <a:gd name="T56" fmla="*/ 0 w 886"/>
                <a:gd name="T57" fmla="*/ 0 h 665"/>
                <a:gd name="T58" fmla="*/ 0 w 886"/>
                <a:gd name="T59" fmla="*/ 0 h 665"/>
                <a:gd name="T60" fmla="*/ 0 w 886"/>
                <a:gd name="T61" fmla="*/ 0 h 665"/>
                <a:gd name="T62" fmla="*/ 0 w 886"/>
                <a:gd name="T63" fmla="*/ 0 h 665"/>
                <a:gd name="T64" fmla="*/ 0 w 886"/>
                <a:gd name="T65" fmla="*/ 0 h 665"/>
                <a:gd name="T66" fmla="*/ 0 w 886"/>
                <a:gd name="T67" fmla="*/ 0 h 6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6"/>
                <a:gd name="T103" fmla="*/ 0 h 665"/>
                <a:gd name="T104" fmla="*/ 886 w 886"/>
                <a:gd name="T105" fmla="*/ 665 h 6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6" h="665">
                  <a:moveTo>
                    <a:pt x="261" y="259"/>
                  </a:moveTo>
                  <a:lnTo>
                    <a:pt x="406" y="202"/>
                  </a:lnTo>
                  <a:lnTo>
                    <a:pt x="452" y="211"/>
                  </a:lnTo>
                  <a:lnTo>
                    <a:pt x="457" y="235"/>
                  </a:lnTo>
                  <a:lnTo>
                    <a:pt x="452" y="259"/>
                  </a:lnTo>
                  <a:lnTo>
                    <a:pt x="463" y="258"/>
                  </a:lnTo>
                  <a:lnTo>
                    <a:pt x="469" y="235"/>
                  </a:lnTo>
                  <a:lnTo>
                    <a:pt x="452" y="202"/>
                  </a:lnTo>
                  <a:lnTo>
                    <a:pt x="425" y="192"/>
                  </a:lnTo>
                  <a:lnTo>
                    <a:pt x="396" y="192"/>
                  </a:lnTo>
                  <a:lnTo>
                    <a:pt x="289" y="235"/>
                  </a:lnTo>
                  <a:lnTo>
                    <a:pt x="291" y="225"/>
                  </a:lnTo>
                  <a:lnTo>
                    <a:pt x="319" y="198"/>
                  </a:lnTo>
                  <a:lnTo>
                    <a:pt x="389" y="144"/>
                  </a:lnTo>
                  <a:lnTo>
                    <a:pt x="574" y="77"/>
                  </a:lnTo>
                  <a:lnTo>
                    <a:pt x="758" y="18"/>
                  </a:lnTo>
                  <a:lnTo>
                    <a:pt x="806" y="24"/>
                  </a:lnTo>
                  <a:lnTo>
                    <a:pt x="845" y="48"/>
                  </a:lnTo>
                  <a:lnTo>
                    <a:pt x="865" y="103"/>
                  </a:lnTo>
                  <a:lnTo>
                    <a:pt x="865" y="155"/>
                  </a:lnTo>
                  <a:lnTo>
                    <a:pt x="848" y="188"/>
                  </a:lnTo>
                  <a:lnTo>
                    <a:pt x="822" y="218"/>
                  </a:lnTo>
                  <a:lnTo>
                    <a:pt x="769" y="236"/>
                  </a:lnTo>
                  <a:lnTo>
                    <a:pt x="506" y="336"/>
                  </a:lnTo>
                  <a:lnTo>
                    <a:pt x="430" y="350"/>
                  </a:lnTo>
                  <a:lnTo>
                    <a:pt x="378" y="350"/>
                  </a:lnTo>
                  <a:lnTo>
                    <a:pt x="349" y="349"/>
                  </a:lnTo>
                  <a:lnTo>
                    <a:pt x="439" y="316"/>
                  </a:lnTo>
                  <a:lnTo>
                    <a:pt x="335" y="340"/>
                  </a:lnTo>
                  <a:lnTo>
                    <a:pt x="289" y="349"/>
                  </a:lnTo>
                  <a:lnTo>
                    <a:pt x="261" y="340"/>
                  </a:lnTo>
                  <a:lnTo>
                    <a:pt x="248" y="322"/>
                  </a:lnTo>
                  <a:lnTo>
                    <a:pt x="255" y="340"/>
                  </a:lnTo>
                  <a:lnTo>
                    <a:pt x="278" y="353"/>
                  </a:lnTo>
                  <a:lnTo>
                    <a:pt x="319" y="353"/>
                  </a:lnTo>
                  <a:lnTo>
                    <a:pt x="370" y="373"/>
                  </a:lnTo>
                  <a:lnTo>
                    <a:pt x="422" y="373"/>
                  </a:lnTo>
                  <a:lnTo>
                    <a:pt x="442" y="373"/>
                  </a:lnTo>
                  <a:lnTo>
                    <a:pt x="442" y="405"/>
                  </a:lnTo>
                  <a:lnTo>
                    <a:pt x="419" y="486"/>
                  </a:lnTo>
                  <a:lnTo>
                    <a:pt x="0" y="665"/>
                  </a:lnTo>
                  <a:lnTo>
                    <a:pt x="463" y="484"/>
                  </a:lnTo>
                  <a:lnTo>
                    <a:pt x="557" y="473"/>
                  </a:lnTo>
                  <a:lnTo>
                    <a:pt x="628" y="492"/>
                  </a:lnTo>
                  <a:lnTo>
                    <a:pt x="691" y="514"/>
                  </a:lnTo>
                  <a:lnTo>
                    <a:pt x="724" y="527"/>
                  </a:lnTo>
                  <a:lnTo>
                    <a:pt x="744" y="557"/>
                  </a:lnTo>
                  <a:lnTo>
                    <a:pt x="735" y="514"/>
                  </a:lnTo>
                  <a:lnTo>
                    <a:pt x="684" y="477"/>
                  </a:lnTo>
                  <a:lnTo>
                    <a:pt x="628" y="446"/>
                  </a:lnTo>
                  <a:lnTo>
                    <a:pt x="618" y="432"/>
                  </a:lnTo>
                  <a:lnTo>
                    <a:pt x="618" y="397"/>
                  </a:lnTo>
                  <a:lnTo>
                    <a:pt x="627" y="336"/>
                  </a:lnTo>
                  <a:lnTo>
                    <a:pt x="833" y="236"/>
                  </a:lnTo>
                  <a:lnTo>
                    <a:pt x="856" y="207"/>
                  </a:lnTo>
                  <a:lnTo>
                    <a:pt x="875" y="169"/>
                  </a:lnTo>
                  <a:lnTo>
                    <a:pt x="886" y="122"/>
                  </a:lnTo>
                  <a:lnTo>
                    <a:pt x="875" y="77"/>
                  </a:lnTo>
                  <a:lnTo>
                    <a:pt x="856" y="33"/>
                  </a:lnTo>
                  <a:lnTo>
                    <a:pt x="822" y="18"/>
                  </a:lnTo>
                  <a:lnTo>
                    <a:pt x="775" y="0"/>
                  </a:lnTo>
                  <a:lnTo>
                    <a:pt x="724" y="12"/>
                  </a:lnTo>
                  <a:lnTo>
                    <a:pt x="375" y="132"/>
                  </a:lnTo>
                  <a:lnTo>
                    <a:pt x="314" y="188"/>
                  </a:lnTo>
                  <a:lnTo>
                    <a:pt x="278" y="229"/>
                  </a:lnTo>
                  <a:lnTo>
                    <a:pt x="266" y="248"/>
                  </a:lnTo>
                  <a:lnTo>
                    <a:pt x="242" y="282"/>
                  </a:lnTo>
                  <a:lnTo>
                    <a:pt x="261" y="259"/>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31" name="Freeform 56"/>
            <p:cNvSpPr>
              <a:spLocks/>
            </p:cNvSpPr>
            <p:nvPr/>
          </p:nvSpPr>
          <p:spPr bwMode="auto">
            <a:xfrm>
              <a:off x="4990" y="3045"/>
              <a:ext cx="185" cy="120"/>
            </a:xfrm>
            <a:custGeom>
              <a:avLst/>
              <a:gdLst>
                <a:gd name="T0" fmla="*/ 0 w 923"/>
                <a:gd name="T1" fmla="*/ 0 h 600"/>
                <a:gd name="T2" fmla="*/ 0 w 923"/>
                <a:gd name="T3" fmla="*/ 0 h 600"/>
                <a:gd name="T4" fmla="*/ 0 w 923"/>
                <a:gd name="T5" fmla="*/ 0 h 600"/>
                <a:gd name="T6" fmla="*/ 0 w 923"/>
                <a:gd name="T7" fmla="*/ 0 h 600"/>
                <a:gd name="T8" fmla="*/ 0 w 923"/>
                <a:gd name="T9" fmla="*/ 0 h 600"/>
                <a:gd name="T10" fmla="*/ 0 w 923"/>
                <a:gd name="T11" fmla="*/ 0 h 600"/>
                <a:gd name="T12" fmla="*/ 0 w 923"/>
                <a:gd name="T13" fmla="*/ 0 h 600"/>
                <a:gd name="T14" fmla="*/ 0 w 923"/>
                <a:gd name="T15" fmla="*/ 0 h 600"/>
                <a:gd name="T16" fmla="*/ 0 w 923"/>
                <a:gd name="T17" fmla="*/ 0 h 600"/>
                <a:gd name="T18" fmla="*/ 0 w 923"/>
                <a:gd name="T19" fmla="*/ 0 h 600"/>
                <a:gd name="T20" fmla="*/ 0 w 923"/>
                <a:gd name="T21" fmla="*/ 0 h 600"/>
                <a:gd name="T22" fmla="*/ 0 w 923"/>
                <a:gd name="T23" fmla="*/ 0 h 600"/>
                <a:gd name="T24" fmla="*/ 0 w 923"/>
                <a:gd name="T25" fmla="*/ 0 h 600"/>
                <a:gd name="T26" fmla="*/ 0 w 923"/>
                <a:gd name="T27" fmla="*/ 0 h 600"/>
                <a:gd name="T28" fmla="*/ 0 w 923"/>
                <a:gd name="T29" fmla="*/ 0 h 600"/>
                <a:gd name="T30" fmla="*/ 0 w 923"/>
                <a:gd name="T31" fmla="*/ 0 h 600"/>
                <a:gd name="T32" fmla="*/ 0 w 923"/>
                <a:gd name="T33" fmla="*/ 0 h 600"/>
                <a:gd name="T34" fmla="*/ 0 w 923"/>
                <a:gd name="T35" fmla="*/ 0 h 600"/>
                <a:gd name="T36" fmla="*/ 0 w 923"/>
                <a:gd name="T37" fmla="*/ 0 h 600"/>
                <a:gd name="T38" fmla="*/ 0 w 923"/>
                <a:gd name="T39" fmla="*/ 0 h 600"/>
                <a:gd name="T40" fmla="*/ 0 w 923"/>
                <a:gd name="T41" fmla="*/ 0 h 600"/>
                <a:gd name="T42" fmla="*/ 0 w 923"/>
                <a:gd name="T43" fmla="*/ 0 h 600"/>
                <a:gd name="T44" fmla="*/ 0 w 923"/>
                <a:gd name="T45" fmla="*/ 0 h 600"/>
                <a:gd name="T46" fmla="*/ 0 w 923"/>
                <a:gd name="T47" fmla="*/ 0 h 600"/>
                <a:gd name="T48" fmla="*/ 0 w 923"/>
                <a:gd name="T49" fmla="*/ 0 h 600"/>
                <a:gd name="T50" fmla="*/ 0 w 923"/>
                <a:gd name="T51" fmla="*/ 0 h 600"/>
                <a:gd name="T52" fmla="*/ 0 w 923"/>
                <a:gd name="T53" fmla="*/ 0 h 600"/>
                <a:gd name="T54" fmla="*/ 0 w 923"/>
                <a:gd name="T55" fmla="*/ 0 h 600"/>
                <a:gd name="T56" fmla="*/ 0 w 923"/>
                <a:gd name="T57" fmla="*/ 0 h 600"/>
                <a:gd name="T58" fmla="*/ 0 w 923"/>
                <a:gd name="T59" fmla="*/ 0 h 600"/>
                <a:gd name="T60" fmla="*/ 0 w 923"/>
                <a:gd name="T61" fmla="*/ 0 h 600"/>
                <a:gd name="T62" fmla="*/ 0 w 923"/>
                <a:gd name="T63" fmla="*/ 0 h 600"/>
                <a:gd name="T64" fmla="*/ 0 w 923"/>
                <a:gd name="T65" fmla="*/ 0 h 600"/>
                <a:gd name="T66" fmla="*/ 0 w 923"/>
                <a:gd name="T67" fmla="*/ 0 h 600"/>
                <a:gd name="T68" fmla="*/ 0 w 923"/>
                <a:gd name="T69" fmla="*/ 0 h 600"/>
                <a:gd name="T70" fmla="*/ 0 w 923"/>
                <a:gd name="T71" fmla="*/ 0 h 600"/>
                <a:gd name="T72" fmla="*/ 0 w 923"/>
                <a:gd name="T73" fmla="*/ 0 h 600"/>
                <a:gd name="T74" fmla="*/ 0 w 923"/>
                <a:gd name="T75" fmla="*/ 0 h 600"/>
                <a:gd name="T76" fmla="*/ 0 w 923"/>
                <a:gd name="T77" fmla="*/ 0 h 600"/>
                <a:gd name="T78" fmla="*/ 0 w 923"/>
                <a:gd name="T79" fmla="*/ 0 h 600"/>
                <a:gd name="T80" fmla="*/ 0 w 923"/>
                <a:gd name="T81" fmla="*/ 0 h 6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3"/>
                <a:gd name="T124" fmla="*/ 0 h 600"/>
                <a:gd name="T125" fmla="*/ 923 w 923"/>
                <a:gd name="T126" fmla="*/ 600 h 6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3" h="600">
                  <a:moveTo>
                    <a:pt x="288" y="0"/>
                  </a:moveTo>
                  <a:lnTo>
                    <a:pt x="132" y="94"/>
                  </a:lnTo>
                  <a:lnTo>
                    <a:pt x="54" y="159"/>
                  </a:lnTo>
                  <a:lnTo>
                    <a:pt x="40" y="208"/>
                  </a:lnTo>
                  <a:lnTo>
                    <a:pt x="40" y="231"/>
                  </a:lnTo>
                  <a:lnTo>
                    <a:pt x="90" y="251"/>
                  </a:lnTo>
                  <a:lnTo>
                    <a:pt x="162" y="251"/>
                  </a:lnTo>
                  <a:lnTo>
                    <a:pt x="51" y="336"/>
                  </a:lnTo>
                  <a:lnTo>
                    <a:pt x="0" y="396"/>
                  </a:lnTo>
                  <a:lnTo>
                    <a:pt x="0" y="429"/>
                  </a:lnTo>
                  <a:lnTo>
                    <a:pt x="14" y="447"/>
                  </a:lnTo>
                  <a:lnTo>
                    <a:pt x="68" y="459"/>
                  </a:lnTo>
                  <a:lnTo>
                    <a:pt x="202" y="466"/>
                  </a:lnTo>
                  <a:lnTo>
                    <a:pt x="242" y="466"/>
                  </a:lnTo>
                  <a:lnTo>
                    <a:pt x="266" y="502"/>
                  </a:lnTo>
                  <a:lnTo>
                    <a:pt x="383" y="556"/>
                  </a:lnTo>
                  <a:lnTo>
                    <a:pt x="546" y="593"/>
                  </a:lnTo>
                  <a:lnTo>
                    <a:pt x="711" y="600"/>
                  </a:lnTo>
                  <a:lnTo>
                    <a:pt x="497" y="568"/>
                  </a:lnTo>
                  <a:lnTo>
                    <a:pt x="423" y="542"/>
                  </a:lnTo>
                  <a:lnTo>
                    <a:pt x="356" y="516"/>
                  </a:lnTo>
                  <a:lnTo>
                    <a:pt x="344" y="486"/>
                  </a:lnTo>
                  <a:lnTo>
                    <a:pt x="344" y="453"/>
                  </a:lnTo>
                  <a:lnTo>
                    <a:pt x="363" y="442"/>
                  </a:lnTo>
                  <a:lnTo>
                    <a:pt x="923" y="292"/>
                  </a:lnTo>
                  <a:lnTo>
                    <a:pt x="423" y="399"/>
                  </a:lnTo>
                  <a:lnTo>
                    <a:pt x="295" y="408"/>
                  </a:lnTo>
                  <a:lnTo>
                    <a:pt x="188" y="401"/>
                  </a:lnTo>
                  <a:lnTo>
                    <a:pt x="159" y="382"/>
                  </a:lnTo>
                  <a:lnTo>
                    <a:pt x="142" y="343"/>
                  </a:lnTo>
                  <a:lnTo>
                    <a:pt x="142" y="312"/>
                  </a:lnTo>
                  <a:lnTo>
                    <a:pt x="165" y="262"/>
                  </a:lnTo>
                  <a:lnTo>
                    <a:pt x="231" y="220"/>
                  </a:lnTo>
                  <a:lnTo>
                    <a:pt x="805" y="29"/>
                  </a:lnTo>
                  <a:lnTo>
                    <a:pt x="266" y="191"/>
                  </a:lnTo>
                  <a:lnTo>
                    <a:pt x="165" y="194"/>
                  </a:lnTo>
                  <a:lnTo>
                    <a:pt x="104" y="191"/>
                  </a:lnTo>
                  <a:lnTo>
                    <a:pt x="97" y="170"/>
                  </a:lnTo>
                  <a:lnTo>
                    <a:pt x="104" y="130"/>
                  </a:lnTo>
                  <a:lnTo>
                    <a:pt x="159" y="94"/>
                  </a:lnTo>
                  <a:lnTo>
                    <a:pt x="288"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32" name="Freeform 57"/>
            <p:cNvSpPr>
              <a:spLocks/>
            </p:cNvSpPr>
            <p:nvPr/>
          </p:nvSpPr>
          <p:spPr bwMode="auto">
            <a:xfrm>
              <a:off x="5001" y="3025"/>
              <a:ext cx="212" cy="229"/>
            </a:xfrm>
            <a:custGeom>
              <a:avLst/>
              <a:gdLst>
                <a:gd name="T0" fmla="*/ 0 w 1057"/>
                <a:gd name="T1" fmla="*/ 0 h 1141"/>
                <a:gd name="T2" fmla="*/ 0 w 1057"/>
                <a:gd name="T3" fmla="*/ 0 h 1141"/>
                <a:gd name="T4" fmla="*/ 0 w 1057"/>
                <a:gd name="T5" fmla="*/ 0 h 1141"/>
                <a:gd name="T6" fmla="*/ 0 w 1057"/>
                <a:gd name="T7" fmla="*/ 0 h 1141"/>
                <a:gd name="T8" fmla="*/ 0 w 1057"/>
                <a:gd name="T9" fmla="*/ 0 h 1141"/>
                <a:gd name="T10" fmla="*/ 0 w 1057"/>
                <a:gd name="T11" fmla="*/ 0 h 1141"/>
                <a:gd name="T12" fmla="*/ 0 w 1057"/>
                <a:gd name="T13" fmla="*/ 0 h 1141"/>
                <a:gd name="T14" fmla="*/ 0 w 1057"/>
                <a:gd name="T15" fmla="*/ 0 h 1141"/>
                <a:gd name="T16" fmla="*/ 0 w 1057"/>
                <a:gd name="T17" fmla="*/ 0 h 1141"/>
                <a:gd name="T18" fmla="*/ 0 w 1057"/>
                <a:gd name="T19" fmla="*/ 0 h 1141"/>
                <a:gd name="T20" fmla="*/ 0 w 1057"/>
                <a:gd name="T21" fmla="*/ 0 h 1141"/>
                <a:gd name="T22" fmla="*/ 0 w 1057"/>
                <a:gd name="T23" fmla="*/ 0 h 1141"/>
                <a:gd name="T24" fmla="*/ 0 w 1057"/>
                <a:gd name="T25" fmla="*/ 0 h 1141"/>
                <a:gd name="T26" fmla="*/ 0 w 1057"/>
                <a:gd name="T27" fmla="*/ 0 h 1141"/>
                <a:gd name="T28" fmla="*/ 0 w 1057"/>
                <a:gd name="T29" fmla="*/ 0 h 1141"/>
                <a:gd name="T30" fmla="*/ 0 w 1057"/>
                <a:gd name="T31" fmla="*/ 0 h 1141"/>
                <a:gd name="T32" fmla="*/ 0 w 1057"/>
                <a:gd name="T33" fmla="*/ 0 h 1141"/>
                <a:gd name="T34" fmla="*/ 0 w 1057"/>
                <a:gd name="T35" fmla="*/ 0 h 1141"/>
                <a:gd name="T36" fmla="*/ 0 w 1057"/>
                <a:gd name="T37" fmla="*/ 0 h 1141"/>
                <a:gd name="T38" fmla="*/ 0 w 1057"/>
                <a:gd name="T39" fmla="*/ 0 h 1141"/>
                <a:gd name="T40" fmla="*/ 0 w 1057"/>
                <a:gd name="T41" fmla="*/ 0 h 1141"/>
                <a:gd name="T42" fmla="*/ 0 w 1057"/>
                <a:gd name="T43" fmla="*/ 0 h 1141"/>
                <a:gd name="T44" fmla="*/ 0 w 1057"/>
                <a:gd name="T45" fmla="*/ 0 h 1141"/>
                <a:gd name="T46" fmla="*/ 0 w 1057"/>
                <a:gd name="T47" fmla="*/ 0 h 1141"/>
                <a:gd name="T48" fmla="*/ 0 w 1057"/>
                <a:gd name="T49" fmla="*/ 0 h 1141"/>
                <a:gd name="T50" fmla="*/ 0 w 1057"/>
                <a:gd name="T51" fmla="*/ 0 h 1141"/>
                <a:gd name="T52" fmla="*/ 0 w 1057"/>
                <a:gd name="T53" fmla="*/ 0 h 1141"/>
                <a:gd name="T54" fmla="*/ 0 w 1057"/>
                <a:gd name="T55" fmla="*/ 0 h 1141"/>
                <a:gd name="T56" fmla="*/ 0 w 1057"/>
                <a:gd name="T57" fmla="*/ 0 h 1141"/>
                <a:gd name="T58" fmla="*/ 0 w 1057"/>
                <a:gd name="T59" fmla="*/ 0 h 1141"/>
                <a:gd name="T60" fmla="*/ 0 w 1057"/>
                <a:gd name="T61" fmla="*/ 0 h 1141"/>
                <a:gd name="T62" fmla="*/ 0 w 1057"/>
                <a:gd name="T63" fmla="*/ 0 h 1141"/>
                <a:gd name="T64" fmla="*/ 0 w 1057"/>
                <a:gd name="T65" fmla="*/ 0 h 1141"/>
                <a:gd name="T66" fmla="*/ 0 w 1057"/>
                <a:gd name="T67" fmla="*/ 0 h 1141"/>
                <a:gd name="T68" fmla="*/ 0 w 1057"/>
                <a:gd name="T69" fmla="*/ 0 h 1141"/>
                <a:gd name="T70" fmla="*/ 0 w 1057"/>
                <a:gd name="T71" fmla="*/ 0 h 1141"/>
                <a:gd name="T72" fmla="*/ 0 w 1057"/>
                <a:gd name="T73" fmla="*/ 0 h 1141"/>
                <a:gd name="T74" fmla="*/ 0 w 1057"/>
                <a:gd name="T75" fmla="*/ 0 h 1141"/>
                <a:gd name="T76" fmla="*/ 0 w 1057"/>
                <a:gd name="T77" fmla="*/ 0 h 1141"/>
                <a:gd name="T78" fmla="*/ 0 w 1057"/>
                <a:gd name="T79" fmla="*/ 0 h 1141"/>
                <a:gd name="T80" fmla="*/ 0 w 1057"/>
                <a:gd name="T81" fmla="*/ 0 h 1141"/>
                <a:gd name="T82" fmla="*/ 0 w 1057"/>
                <a:gd name="T83" fmla="*/ 0 h 1141"/>
                <a:gd name="T84" fmla="*/ 0 w 1057"/>
                <a:gd name="T85" fmla="*/ 0 h 1141"/>
                <a:gd name="T86" fmla="*/ 0 w 1057"/>
                <a:gd name="T87" fmla="*/ 0 h 1141"/>
                <a:gd name="T88" fmla="*/ 0 w 1057"/>
                <a:gd name="T89" fmla="*/ 0 h 11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7"/>
                <a:gd name="T136" fmla="*/ 0 h 1141"/>
                <a:gd name="T137" fmla="*/ 1057 w 1057"/>
                <a:gd name="T138" fmla="*/ 1141 h 11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7" h="1141">
                  <a:moveTo>
                    <a:pt x="1019" y="0"/>
                  </a:moveTo>
                  <a:lnTo>
                    <a:pt x="987" y="68"/>
                  </a:lnTo>
                  <a:lnTo>
                    <a:pt x="972" y="128"/>
                  </a:lnTo>
                  <a:lnTo>
                    <a:pt x="992" y="175"/>
                  </a:lnTo>
                  <a:lnTo>
                    <a:pt x="1030" y="228"/>
                  </a:lnTo>
                  <a:lnTo>
                    <a:pt x="1045" y="279"/>
                  </a:lnTo>
                  <a:lnTo>
                    <a:pt x="1030" y="332"/>
                  </a:lnTo>
                  <a:lnTo>
                    <a:pt x="992" y="383"/>
                  </a:lnTo>
                  <a:lnTo>
                    <a:pt x="965" y="433"/>
                  </a:lnTo>
                  <a:lnTo>
                    <a:pt x="1025" y="497"/>
                  </a:lnTo>
                  <a:lnTo>
                    <a:pt x="1042" y="545"/>
                  </a:lnTo>
                  <a:lnTo>
                    <a:pt x="1039" y="615"/>
                  </a:lnTo>
                  <a:lnTo>
                    <a:pt x="1016" y="658"/>
                  </a:lnTo>
                  <a:lnTo>
                    <a:pt x="961" y="709"/>
                  </a:lnTo>
                  <a:lnTo>
                    <a:pt x="774" y="709"/>
                  </a:lnTo>
                  <a:lnTo>
                    <a:pt x="595" y="697"/>
                  </a:lnTo>
                  <a:lnTo>
                    <a:pt x="425" y="668"/>
                  </a:lnTo>
                  <a:lnTo>
                    <a:pt x="305" y="632"/>
                  </a:lnTo>
                  <a:lnTo>
                    <a:pt x="244" y="765"/>
                  </a:lnTo>
                  <a:lnTo>
                    <a:pt x="173" y="887"/>
                  </a:lnTo>
                  <a:lnTo>
                    <a:pt x="98" y="1000"/>
                  </a:lnTo>
                  <a:lnTo>
                    <a:pt x="47" y="1094"/>
                  </a:lnTo>
                  <a:lnTo>
                    <a:pt x="0" y="1141"/>
                  </a:lnTo>
                  <a:lnTo>
                    <a:pt x="240" y="1141"/>
                  </a:lnTo>
                  <a:lnTo>
                    <a:pt x="400" y="1098"/>
                  </a:lnTo>
                  <a:lnTo>
                    <a:pt x="546" y="1033"/>
                  </a:lnTo>
                  <a:lnTo>
                    <a:pt x="690" y="943"/>
                  </a:lnTo>
                  <a:lnTo>
                    <a:pt x="812" y="839"/>
                  </a:lnTo>
                  <a:lnTo>
                    <a:pt x="924" y="734"/>
                  </a:lnTo>
                  <a:lnTo>
                    <a:pt x="970" y="721"/>
                  </a:lnTo>
                  <a:lnTo>
                    <a:pt x="1030" y="658"/>
                  </a:lnTo>
                  <a:lnTo>
                    <a:pt x="1056" y="587"/>
                  </a:lnTo>
                  <a:lnTo>
                    <a:pt x="1057" y="527"/>
                  </a:lnTo>
                  <a:lnTo>
                    <a:pt x="1042" y="494"/>
                  </a:lnTo>
                  <a:lnTo>
                    <a:pt x="1019" y="439"/>
                  </a:lnTo>
                  <a:lnTo>
                    <a:pt x="1019" y="407"/>
                  </a:lnTo>
                  <a:lnTo>
                    <a:pt x="1045" y="356"/>
                  </a:lnTo>
                  <a:lnTo>
                    <a:pt x="1057" y="306"/>
                  </a:lnTo>
                  <a:lnTo>
                    <a:pt x="1057" y="255"/>
                  </a:lnTo>
                  <a:lnTo>
                    <a:pt x="1039" y="206"/>
                  </a:lnTo>
                  <a:lnTo>
                    <a:pt x="1005" y="157"/>
                  </a:lnTo>
                  <a:lnTo>
                    <a:pt x="1001" y="111"/>
                  </a:lnTo>
                  <a:lnTo>
                    <a:pt x="1002" y="68"/>
                  </a:lnTo>
                  <a:lnTo>
                    <a:pt x="1016" y="27"/>
                  </a:lnTo>
                  <a:lnTo>
                    <a:pt x="1019"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33" name="Freeform 58"/>
            <p:cNvSpPr>
              <a:spLocks/>
            </p:cNvSpPr>
            <p:nvPr/>
          </p:nvSpPr>
          <p:spPr bwMode="auto">
            <a:xfrm>
              <a:off x="4333" y="2601"/>
              <a:ext cx="824" cy="755"/>
            </a:xfrm>
            <a:custGeom>
              <a:avLst/>
              <a:gdLst>
                <a:gd name="T0" fmla="*/ 0 w 4118"/>
                <a:gd name="T1" fmla="*/ 0 h 3779"/>
                <a:gd name="T2" fmla="*/ 0 w 4118"/>
                <a:gd name="T3" fmla="*/ 0 h 3779"/>
                <a:gd name="T4" fmla="*/ 0 w 4118"/>
                <a:gd name="T5" fmla="*/ 0 h 3779"/>
                <a:gd name="T6" fmla="*/ 0 w 4118"/>
                <a:gd name="T7" fmla="*/ 0 h 3779"/>
                <a:gd name="T8" fmla="*/ 0 w 4118"/>
                <a:gd name="T9" fmla="*/ 0 h 3779"/>
                <a:gd name="T10" fmla="*/ 0 w 4118"/>
                <a:gd name="T11" fmla="*/ 0 h 3779"/>
                <a:gd name="T12" fmla="*/ 0 w 4118"/>
                <a:gd name="T13" fmla="*/ 0 h 3779"/>
                <a:gd name="T14" fmla="*/ 0 w 4118"/>
                <a:gd name="T15" fmla="*/ 0 h 3779"/>
                <a:gd name="T16" fmla="*/ 0 w 4118"/>
                <a:gd name="T17" fmla="*/ 0 h 3779"/>
                <a:gd name="T18" fmla="*/ 0 w 4118"/>
                <a:gd name="T19" fmla="*/ 0 h 3779"/>
                <a:gd name="T20" fmla="*/ 0 w 4118"/>
                <a:gd name="T21" fmla="*/ 0 h 3779"/>
                <a:gd name="T22" fmla="*/ 0 w 4118"/>
                <a:gd name="T23" fmla="*/ 0 h 3779"/>
                <a:gd name="T24" fmla="*/ 0 w 4118"/>
                <a:gd name="T25" fmla="*/ 0 h 3779"/>
                <a:gd name="T26" fmla="*/ 0 w 4118"/>
                <a:gd name="T27" fmla="*/ 0 h 3779"/>
                <a:gd name="T28" fmla="*/ 0 w 4118"/>
                <a:gd name="T29" fmla="*/ 0 h 3779"/>
                <a:gd name="T30" fmla="*/ 0 w 4118"/>
                <a:gd name="T31" fmla="*/ 0 h 3779"/>
                <a:gd name="T32" fmla="*/ 0 w 4118"/>
                <a:gd name="T33" fmla="*/ 0 h 3779"/>
                <a:gd name="T34" fmla="*/ 0 w 4118"/>
                <a:gd name="T35" fmla="*/ 0 h 3779"/>
                <a:gd name="T36" fmla="*/ 0 w 4118"/>
                <a:gd name="T37" fmla="*/ 0 h 3779"/>
                <a:gd name="T38" fmla="*/ 0 w 4118"/>
                <a:gd name="T39" fmla="*/ 0 h 3779"/>
                <a:gd name="T40" fmla="*/ 0 w 4118"/>
                <a:gd name="T41" fmla="*/ 0 h 3779"/>
                <a:gd name="T42" fmla="*/ 0 w 4118"/>
                <a:gd name="T43" fmla="*/ 0 h 3779"/>
                <a:gd name="T44" fmla="*/ 0 w 4118"/>
                <a:gd name="T45" fmla="*/ 0 h 3779"/>
                <a:gd name="T46" fmla="*/ 0 w 4118"/>
                <a:gd name="T47" fmla="*/ 0 h 3779"/>
                <a:gd name="T48" fmla="*/ 0 w 4118"/>
                <a:gd name="T49" fmla="*/ 0 h 3779"/>
                <a:gd name="T50" fmla="*/ 0 w 4118"/>
                <a:gd name="T51" fmla="*/ 0 h 3779"/>
                <a:gd name="T52" fmla="*/ 0 w 4118"/>
                <a:gd name="T53" fmla="*/ 0 h 3779"/>
                <a:gd name="T54" fmla="*/ 0 w 4118"/>
                <a:gd name="T55" fmla="*/ 0 h 3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18"/>
                <a:gd name="T85" fmla="*/ 0 h 3779"/>
                <a:gd name="T86" fmla="*/ 4118 w 4118"/>
                <a:gd name="T87" fmla="*/ 3779 h 37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18" h="3779">
                  <a:moveTo>
                    <a:pt x="4104" y="1634"/>
                  </a:moveTo>
                  <a:lnTo>
                    <a:pt x="4118" y="1457"/>
                  </a:lnTo>
                  <a:lnTo>
                    <a:pt x="4118" y="1116"/>
                  </a:lnTo>
                  <a:lnTo>
                    <a:pt x="4078" y="766"/>
                  </a:lnTo>
                  <a:lnTo>
                    <a:pt x="4027" y="326"/>
                  </a:lnTo>
                  <a:lnTo>
                    <a:pt x="3956" y="0"/>
                  </a:lnTo>
                  <a:lnTo>
                    <a:pt x="3551" y="270"/>
                  </a:lnTo>
                  <a:lnTo>
                    <a:pt x="2880" y="581"/>
                  </a:lnTo>
                  <a:lnTo>
                    <a:pt x="2283" y="779"/>
                  </a:lnTo>
                  <a:lnTo>
                    <a:pt x="1661" y="941"/>
                  </a:lnTo>
                  <a:lnTo>
                    <a:pt x="1256" y="1024"/>
                  </a:lnTo>
                  <a:lnTo>
                    <a:pt x="1268" y="1413"/>
                  </a:lnTo>
                  <a:lnTo>
                    <a:pt x="1256" y="1820"/>
                  </a:lnTo>
                  <a:lnTo>
                    <a:pt x="1162" y="2222"/>
                  </a:lnTo>
                  <a:lnTo>
                    <a:pt x="987" y="2563"/>
                  </a:lnTo>
                  <a:lnTo>
                    <a:pt x="760" y="2886"/>
                  </a:lnTo>
                  <a:lnTo>
                    <a:pt x="449" y="3265"/>
                  </a:lnTo>
                  <a:lnTo>
                    <a:pt x="147" y="3480"/>
                  </a:lnTo>
                  <a:lnTo>
                    <a:pt x="0" y="3564"/>
                  </a:lnTo>
                  <a:lnTo>
                    <a:pt x="273" y="3698"/>
                  </a:lnTo>
                  <a:lnTo>
                    <a:pt x="648" y="3764"/>
                  </a:lnTo>
                  <a:lnTo>
                    <a:pt x="1430" y="3779"/>
                  </a:lnTo>
                  <a:lnTo>
                    <a:pt x="2000" y="3724"/>
                  </a:lnTo>
                  <a:lnTo>
                    <a:pt x="2457" y="3683"/>
                  </a:lnTo>
                  <a:lnTo>
                    <a:pt x="2973" y="3590"/>
                  </a:lnTo>
                  <a:lnTo>
                    <a:pt x="3093" y="3558"/>
                  </a:lnTo>
                  <a:lnTo>
                    <a:pt x="3282" y="3349"/>
                  </a:lnTo>
                  <a:lnTo>
                    <a:pt x="3382" y="3228"/>
                  </a:lnTo>
                </a:path>
              </a:pathLst>
            </a:custGeom>
            <a:noFill/>
            <a:ln w="0">
              <a:solidFill>
                <a:srgbClr val="000000"/>
              </a:solid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34" name="Freeform 59"/>
            <p:cNvSpPr>
              <a:spLocks/>
            </p:cNvSpPr>
            <p:nvPr/>
          </p:nvSpPr>
          <p:spPr bwMode="auto">
            <a:xfrm>
              <a:off x="4406" y="3249"/>
              <a:ext cx="927" cy="288"/>
            </a:xfrm>
            <a:custGeom>
              <a:avLst/>
              <a:gdLst>
                <a:gd name="T0" fmla="*/ 0 w 4639"/>
                <a:gd name="T1" fmla="*/ 0 h 1439"/>
                <a:gd name="T2" fmla="*/ 0 w 4639"/>
                <a:gd name="T3" fmla="*/ 0 h 1439"/>
                <a:gd name="T4" fmla="*/ 0 w 4639"/>
                <a:gd name="T5" fmla="*/ 0 h 1439"/>
                <a:gd name="T6" fmla="*/ 0 w 4639"/>
                <a:gd name="T7" fmla="*/ 0 h 1439"/>
                <a:gd name="T8" fmla="*/ 0 w 4639"/>
                <a:gd name="T9" fmla="*/ 0 h 1439"/>
                <a:gd name="T10" fmla="*/ 0 w 4639"/>
                <a:gd name="T11" fmla="*/ 0 h 1439"/>
                <a:gd name="T12" fmla="*/ 0 w 4639"/>
                <a:gd name="T13" fmla="*/ 0 h 1439"/>
                <a:gd name="T14" fmla="*/ 0 w 4639"/>
                <a:gd name="T15" fmla="*/ 0 h 1439"/>
                <a:gd name="T16" fmla="*/ 0 w 4639"/>
                <a:gd name="T17" fmla="*/ 0 h 1439"/>
                <a:gd name="T18" fmla="*/ 0 w 4639"/>
                <a:gd name="T19" fmla="*/ 0 h 1439"/>
                <a:gd name="T20" fmla="*/ 0 w 4639"/>
                <a:gd name="T21" fmla="*/ 0 h 1439"/>
                <a:gd name="T22" fmla="*/ 0 w 4639"/>
                <a:gd name="T23" fmla="*/ 0 h 1439"/>
                <a:gd name="T24" fmla="*/ 0 w 4639"/>
                <a:gd name="T25" fmla="*/ 0 h 1439"/>
                <a:gd name="T26" fmla="*/ 0 w 4639"/>
                <a:gd name="T27" fmla="*/ 0 h 1439"/>
                <a:gd name="T28" fmla="*/ 0 w 4639"/>
                <a:gd name="T29" fmla="*/ 0 h 1439"/>
                <a:gd name="T30" fmla="*/ 0 w 4639"/>
                <a:gd name="T31" fmla="*/ 0 h 1439"/>
                <a:gd name="T32" fmla="*/ 0 w 4639"/>
                <a:gd name="T33" fmla="*/ 0 h 1439"/>
                <a:gd name="T34" fmla="*/ 0 w 4639"/>
                <a:gd name="T35" fmla="*/ 0 h 1439"/>
                <a:gd name="T36" fmla="*/ 0 w 4639"/>
                <a:gd name="T37" fmla="*/ 0 h 1439"/>
                <a:gd name="T38" fmla="*/ 0 w 4639"/>
                <a:gd name="T39" fmla="*/ 0 h 1439"/>
                <a:gd name="T40" fmla="*/ 0 w 4639"/>
                <a:gd name="T41" fmla="*/ 0 h 1439"/>
                <a:gd name="T42" fmla="*/ 0 w 4639"/>
                <a:gd name="T43" fmla="*/ 0 h 1439"/>
                <a:gd name="T44" fmla="*/ 0 w 4639"/>
                <a:gd name="T45" fmla="*/ 0 h 1439"/>
                <a:gd name="T46" fmla="*/ 0 w 4639"/>
                <a:gd name="T47" fmla="*/ 0 h 1439"/>
                <a:gd name="T48" fmla="*/ 0 w 4639"/>
                <a:gd name="T49" fmla="*/ 0 h 1439"/>
                <a:gd name="T50" fmla="*/ 0 w 4639"/>
                <a:gd name="T51" fmla="*/ 0 h 1439"/>
                <a:gd name="T52" fmla="*/ 0 w 4639"/>
                <a:gd name="T53" fmla="*/ 0 h 1439"/>
                <a:gd name="T54" fmla="*/ 0 w 4639"/>
                <a:gd name="T55" fmla="*/ 0 h 1439"/>
                <a:gd name="T56" fmla="*/ 0 w 4639"/>
                <a:gd name="T57" fmla="*/ 0 h 1439"/>
                <a:gd name="T58" fmla="*/ 0 w 4639"/>
                <a:gd name="T59" fmla="*/ 0 h 1439"/>
                <a:gd name="T60" fmla="*/ 0 w 4639"/>
                <a:gd name="T61" fmla="*/ 0 h 1439"/>
                <a:gd name="T62" fmla="*/ 0 w 4639"/>
                <a:gd name="T63" fmla="*/ 0 h 1439"/>
                <a:gd name="T64" fmla="*/ 0 w 4639"/>
                <a:gd name="T65" fmla="*/ 0 h 1439"/>
                <a:gd name="T66" fmla="*/ 0 w 4639"/>
                <a:gd name="T67" fmla="*/ 0 h 1439"/>
                <a:gd name="T68" fmla="*/ 0 w 4639"/>
                <a:gd name="T69" fmla="*/ 0 h 1439"/>
                <a:gd name="T70" fmla="*/ 0 w 4639"/>
                <a:gd name="T71" fmla="*/ 0 h 1439"/>
                <a:gd name="T72" fmla="*/ 0 w 4639"/>
                <a:gd name="T73" fmla="*/ 0 h 1439"/>
                <a:gd name="T74" fmla="*/ 0 w 4639"/>
                <a:gd name="T75" fmla="*/ 0 h 1439"/>
                <a:gd name="T76" fmla="*/ 0 w 4639"/>
                <a:gd name="T77" fmla="*/ 0 h 1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39"/>
                <a:gd name="T118" fmla="*/ 0 h 1439"/>
                <a:gd name="T119" fmla="*/ 4639 w 4639"/>
                <a:gd name="T120" fmla="*/ 1439 h 14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39" h="1439">
                  <a:moveTo>
                    <a:pt x="3203" y="18"/>
                  </a:moveTo>
                  <a:lnTo>
                    <a:pt x="3004" y="0"/>
                  </a:lnTo>
                  <a:lnTo>
                    <a:pt x="2948" y="61"/>
                  </a:lnTo>
                  <a:lnTo>
                    <a:pt x="2852" y="178"/>
                  </a:lnTo>
                  <a:lnTo>
                    <a:pt x="2740" y="314"/>
                  </a:lnTo>
                  <a:lnTo>
                    <a:pt x="2561" y="356"/>
                  </a:lnTo>
                  <a:lnTo>
                    <a:pt x="2257" y="413"/>
                  </a:lnTo>
                  <a:lnTo>
                    <a:pt x="1943" y="454"/>
                  </a:lnTo>
                  <a:lnTo>
                    <a:pt x="1578" y="487"/>
                  </a:lnTo>
                  <a:lnTo>
                    <a:pt x="1266" y="516"/>
                  </a:lnTo>
                  <a:lnTo>
                    <a:pt x="1049" y="527"/>
                  </a:lnTo>
                  <a:lnTo>
                    <a:pt x="944" y="527"/>
                  </a:lnTo>
                  <a:lnTo>
                    <a:pt x="883" y="535"/>
                  </a:lnTo>
                  <a:lnTo>
                    <a:pt x="609" y="584"/>
                  </a:lnTo>
                  <a:lnTo>
                    <a:pt x="286" y="642"/>
                  </a:lnTo>
                  <a:lnTo>
                    <a:pt x="0" y="669"/>
                  </a:lnTo>
                  <a:lnTo>
                    <a:pt x="98" y="752"/>
                  </a:lnTo>
                  <a:lnTo>
                    <a:pt x="450" y="1020"/>
                  </a:lnTo>
                  <a:lnTo>
                    <a:pt x="853" y="1224"/>
                  </a:lnTo>
                  <a:lnTo>
                    <a:pt x="1272" y="1375"/>
                  </a:lnTo>
                  <a:lnTo>
                    <a:pt x="2121" y="1439"/>
                  </a:lnTo>
                  <a:lnTo>
                    <a:pt x="2693" y="1439"/>
                  </a:lnTo>
                  <a:lnTo>
                    <a:pt x="3245" y="1416"/>
                  </a:lnTo>
                  <a:lnTo>
                    <a:pt x="3637" y="1346"/>
                  </a:lnTo>
                  <a:lnTo>
                    <a:pt x="4118" y="1252"/>
                  </a:lnTo>
                  <a:lnTo>
                    <a:pt x="4639" y="1103"/>
                  </a:lnTo>
                  <a:lnTo>
                    <a:pt x="4258" y="984"/>
                  </a:lnTo>
                  <a:lnTo>
                    <a:pt x="3991" y="845"/>
                  </a:lnTo>
                  <a:lnTo>
                    <a:pt x="3728" y="695"/>
                  </a:lnTo>
                  <a:lnTo>
                    <a:pt x="3594" y="584"/>
                  </a:lnTo>
                  <a:lnTo>
                    <a:pt x="3651" y="520"/>
                  </a:lnTo>
                  <a:lnTo>
                    <a:pt x="3651" y="454"/>
                  </a:lnTo>
                  <a:lnTo>
                    <a:pt x="3556" y="356"/>
                  </a:lnTo>
                  <a:lnTo>
                    <a:pt x="3431" y="320"/>
                  </a:lnTo>
                  <a:lnTo>
                    <a:pt x="3501" y="262"/>
                  </a:lnTo>
                  <a:lnTo>
                    <a:pt x="3582" y="171"/>
                  </a:lnTo>
                  <a:lnTo>
                    <a:pt x="3608" y="91"/>
                  </a:lnTo>
                  <a:lnTo>
                    <a:pt x="3608" y="21"/>
                  </a:lnTo>
                  <a:lnTo>
                    <a:pt x="3203" y="18"/>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35" name="Line 60"/>
            <p:cNvSpPr>
              <a:spLocks noChangeShapeType="1"/>
            </p:cNvSpPr>
            <p:nvPr/>
          </p:nvSpPr>
          <p:spPr bwMode="auto">
            <a:xfrm flipH="1">
              <a:off x="5031" y="3253"/>
              <a:ext cx="202" cy="1"/>
            </a:xfrm>
            <a:prstGeom prst="line">
              <a:avLst/>
            </a:prstGeom>
            <a:noFill/>
            <a:ln w="0">
              <a:solidFill>
                <a:srgbClr val="000000"/>
              </a:solidFill>
              <a:round/>
              <a:headEnd/>
              <a:tailEnd/>
            </a:ln>
          </p:spPr>
          <p:txBody>
            <a:bodyPr/>
            <a:lstStyle/>
            <a:p>
              <a:pPr>
                <a:defRPr/>
              </a:pPr>
              <a:endParaRPr lang="en-US"/>
            </a:p>
          </p:txBody>
        </p:sp>
        <p:sp>
          <p:nvSpPr>
            <p:cNvPr id="24636" name="Line 61"/>
            <p:cNvSpPr>
              <a:spLocks noChangeShapeType="1"/>
            </p:cNvSpPr>
            <p:nvPr/>
          </p:nvSpPr>
          <p:spPr bwMode="auto">
            <a:xfrm flipH="1">
              <a:off x="3019" y="3253"/>
              <a:ext cx="1401" cy="1"/>
            </a:xfrm>
            <a:prstGeom prst="line">
              <a:avLst/>
            </a:prstGeom>
            <a:noFill/>
            <a:ln w="0">
              <a:solidFill>
                <a:srgbClr val="000000"/>
              </a:solidFill>
              <a:round/>
              <a:headEnd/>
              <a:tailEnd/>
            </a:ln>
          </p:spPr>
          <p:txBody>
            <a:bodyPr/>
            <a:lstStyle/>
            <a:p>
              <a:pPr>
                <a:defRPr/>
              </a:pPr>
              <a:endParaRPr lang="en-US"/>
            </a:p>
          </p:txBody>
        </p:sp>
        <p:sp>
          <p:nvSpPr>
            <p:cNvPr id="24637" name="Freeform 63"/>
            <p:cNvSpPr>
              <a:spLocks/>
            </p:cNvSpPr>
            <p:nvPr/>
          </p:nvSpPr>
          <p:spPr bwMode="auto">
            <a:xfrm>
              <a:off x="4067" y="2487"/>
              <a:ext cx="518" cy="766"/>
            </a:xfrm>
            <a:custGeom>
              <a:avLst/>
              <a:gdLst>
                <a:gd name="T0" fmla="*/ 0 w 2589"/>
                <a:gd name="T1" fmla="*/ 0 h 3831"/>
                <a:gd name="T2" fmla="*/ 0 w 2589"/>
                <a:gd name="T3" fmla="*/ 0 h 3831"/>
                <a:gd name="T4" fmla="*/ 0 w 2589"/>
                <a:gd name="T5" fmla="*/ 0 h 3831"/>
                <a:gd name="T6" fmla="*/ 0 w 2589"/>
                <a:gd name="T7" fmla="*/ 0 h 3831"/>
                <a:gd name="T8" fmla="*/ 0 w 2589"/>
                <a:gd name="T9" fmla="*/ 0 h 3831"/>
                <a:gd name="T10" fmla="*/ 0 w 2589"/>
                <a:gd name="T11" fmla="*/ 0 h 3831"/>
                <a:gd name="T12" fmla="*/ 0 w 2589"/>
                <a:gd name="T13" fmla="*/ 0 h 3831"/>
                <a:gd name="T14" fmla="*/ 0 w 2589"/>
                <a:gd name="T15" fmla="*/ 0 h 3831"/>
                <a:gd name="T16" fmla="*/ 0 w 2589"/>
                <a:gd name="T17" fmla="*/ 0 h 3831"/>
                <a:gd name="T18" fmla="*/ 0 w 2589"/>
                <a:gd name="T19" fmla="*/ 0 h 3831"/>
                <a:gd name="T20" fmla="*/ 0 w 2589"/>
                <a:gd name="T21" fmla="*/ 0 h 3831"/>
                <a:gd name="T22" fmla="*/ 0 w 2589"/>
                <a:gd name="T23" fmla="*/ 0 h 3831"/>
                <a:gd name="T24" fmla="*/ 0 w 2589"/>
                <a:gd name="T25" fmla="*/ 0 h 3831"/>
                <a:gd name="T26" fmla="*/ 0 w 2589"/>
                <a:gd name="T27" fmla="*/ 0 h 3831"/>
                <a:gd name="T28" fmla="*/ 0 w 2589"/>
                <a:gd name="T29" fmla="*/ 0 h 3831"/>
                <a:gd name="T30" fmla="*/ 0 w 2589"/>
                <a:gd name="T31" fmla="*/ 0 h 3831"/>
                <a:gd name="T32" fmla="*/ 0 w 2589"/>
                <a:gd name="T33" fmla="*/ 0 h 3831"/>
                <a:gd name="T34" fmla="*/ 0 w 2589"/>
                <a:gd name="T35" fmla="*/ 0 h 3831"/>
                <a:gd name="T36" fmla="*/ 0 w 2589"/>
                <a:gd name="T37" fmla="*/ 0 h 3831"/>
                <a:gd name="T38" fmla="*/ 0 w 2589"/>
                <a:gd name="T39" fmla="*/ 0 h 3831"/>
                <a:gd name="T40" fmla="*/ 0 w 2589"/>
                <a:gd name="T41" fmla="*/ 0 h 3831"/>
                <a:gd name="T42" fmla="*/ 0 w 2589"/>
                <a:gd name="T43" fmla="*/ 0 h 3831"/>
                <a:gd name="T44" fmla="*/ 0 w 2589"/>
                <a:gd name="T45" fmla="*/ 0 h 3831"/>
                <a:gd name="T46" fmla="*/ 0 w 2589"/>
                <a:gd name="T47" fmla="*/ 0 h 3831"/>
                <a:gd name="T48" fmla="*/ 0 w 2589"/>
                <a:gd name="T49" fmla="*/ 0 h 3831"/>
                <a:gd name="T50" fmla="*/ 0 w 2589"/>
                <a:gd name="T51" fmla="*/ 0 h 38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9"/>
                <a:gd name="T79" fmla="*/ 0 h 3831"/>
                <a:gd name="T80" fmla="*/ 2589 w 2589"/>
                <a:gd name="T81" fmla="*/ 3831 h 38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9" h="3831">
                  <a:moveTo>
                    <a:pt x="1772" y="2256"/>
                  </a:moveTo>
                  <a:lnTo>
                    <a:pt x="1213" y="3063"/>
                  </a:lnTo>
                  <a:lnTo>
                    <a:pt x="772" y="3472"/>
                  </a:lnTo>
                  <a:lnTo>
                    <a:pt x="411" y="3736"/>
                  </a:lnTo>
                  <a:lnTo>
                    <a:pt x="664" y="3309"/>
                  </a:lnTo>
                  <a:lnTo>
                    <a:pt x="323" y="3666"/>
                  </a:lnTo>
                  <a:lnTo>
                    <a:pt x="21" y="3792"/>
                  </a:lnTo>
                  <a:lnTo>
                    <a:pt x="0" y="3831"/>
                  </a:lnTo>
                  <a:lnTo>
                    <a:pt x="1772" y="3831"/>
                  </a:lnTo>
                  <a:lnTo>
                    <a:pt x="2020" y="3543"/>
                  </a:lnTo>
                  <a:lnTo>
                    <a:pt x="2257" y="3221"/>
                  </a:lnTo>
                  <a:lnTo>
                    <a:pt x="2399" y="2985"/>
                  </a:lnTo>
                  <a:lnTo>
                    <a:pt x="2523" y="2702"/>
                  </a:lnTo>
                  <a:lnTo>
                    <a:pt x="2131" y="1755"/>
                  </a:lnTo>
                  <a:lnTo>
                    <a:pt x="2310" y="1665"/>
                  </a:lnTo>
                  <a:lnTo>
                    <a:pt x="2589" y="1451"/>
                  </a:lnTo>
                  <a:lnTo>
                    <a:pt x="1950" y="1432"/>
                  </a:lnTo>
                  <a:lnTo>
                    <a:pt x="2240" y="879"/>
                  </a:lnTo>
                  <a:lnTo>
                    <a:pt x="2453" y="377"/>
                  </a:lnTo>
                  <a:lnTo>
                    <a:pt x="2555" y="0"/>
                  </a:lnTo>
                  <a:lnTo>
                    <a:pt x="2357" y="485"/>
                  </a:lnTo>
                  <a:lnTo>
                    <a:pt x="2131" y="968"/>
                  </a:lnTo>
                  <a:lnTo>
                    <a:pt x="1735" y="1700"/>
                  </a:lnTo>
                  <a:lnTo>
                    <a:pt x="1899" y="1577"/>
                  </a:lnTo>
                  <a:lnTo>
                    <a:pt x="1913" y="1949"/>
                  </a:lnTo>
                  <a:lnTo>
                    <a:pt x="1772" y="2256"/>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38" name="Freeform 64"/>
            <p:cNvSpPr>
              <a:spLocks/>
            </p:cNvSpPr>
            <p:nvPr/>
          </p:nvSpPr>
          <p:spPr bwMode="auto">
            <a:xfrm>
              <a:off x="4453" y="2186"/>
              <a:ext cx="251" cy="597"/>
            </a:xfrm>
            <a:custGeom>
              <a:avLst/>
              <a:gdLst>
                <a:gd name="T0" fmla="*/ 0 w 1255"/>
                <a:gd name="T1" fmla="*/ 0 h 2985"/>
                <a:gd name="T2" fmla="*/ 0 w 1255"/>
                <a:gd name="T3" fmla="*/ 0 h 2985"/>
                <a:gd name="T4" fmla="*/ 0 w 1255"/>
                <a:gd name="T5" fmla="*/ 0 h 2985"/>
                <a:gd name="T6" fmla="*/ 0 w 1255"/>
                <a:gd name="T7" fmla="*/ 0 h 2985"/>
                <a:gd name="T8" fmla="*/ 0 w 1255"/>
                <a:gd name="T9" fmla="*/ 0 h 2985"/>
                <a:gd name="T10" fmla="*/ 0 w 1255"/>
                <a:gd name="T11" fmla="*/ 0 h 2985"/>
                <a:gd name="T12" fmla="*/ 0 w 1255"/>
                <a:gd name="T13" fmla="*/ 0 h 2985"/>
                <a:gd name="T14" fmla="*/ 0 w 1255"/>
                <a:gd name="T15" fmla="*/ 0 h 2985"/>
                <a:gd name="T16" fmla="*/ 0 w 1255"/>
                <a:gd name="T17" fmla="*/ 0 h 2985"/>
                <a:gd name="T18" fmla="*/ 0 w 1255"/>
                <a:gd name="T19" fmla="*/ 0 h 2985"/>
                <a:gd name="T20" fmla="*/ 0 w 1255"/>
                <a:gd name="T21" fmla="*/ 0 h 2985"/>
                <a:gd name="T22" fmla="*/ 0 w 1255"/>
                <a:gd name="T23" fmla="*/ 0 h 2985"/>
                <a:gd name="T24" fmla="*/ 0 w 1255"/>
                <a:gd name="T25" fmla="*/ 0 h 2985"/>
                <a:gd name="T26" fmla="*/ 0 w 1255"/>
                <a:gd name="T27" fmla="*/ 0 h 2985"/>
                <a:gd name="T28" fmla="*/ 0 w 1255"/>
                <a:gd name="T29" fmla="*/ 0 h 2985"/>
                <a:gd name="T30" fmla="*/ 0 w 1255"/>
                <a:gd name="T31" fmla="*/ 0 h 2985"/>
                <a:gd name="T32" fmla="*/ 0 w 1255"/>
                <a:gd name="T33" fmla="*/ 0 h 2985"/>
                <a:gd name="T34" fmla="*/ 0 w 1255"/>
                <a:gd name="T35" fmla="*/ 0 h 2985"/>
                <a:gd name="T36" fmla="*/ 0 w 1255"/>
                <a:gd name="T37" fmla="*/ 0 h 29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5"/>
                <a:gd name="T58" fmla="*/ 0 h 2985"/>
                <a:gd name="T59" fmla="*/ 1255 w 1255"/>
                <a:gd name="T60" fmla="*/ 2985 h 29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5" h="2985">
                  <a:moveTo>
                    <a:pt x="271" y="0"/>
                  </a:moveTo>
                  <a:lnTo>
                    <a:pt x="737" y="141"/>
                  </a:lnTo>
                  <a:lnTo>
                    <a:pt x="1237" y="359"/>
                  </a:lnTo>
                  <a:lnTo>
                    <a:pt x="1255" y="842"/>
                  </a:lnTo>
                  <a:lnTo>
                    <a:pt x="1188" y="1415"/>
                  </a:lnTo>
                  <a:lnTo>
                    <a:pt x="929" y="1987"/>
                  </a:lnTo>
                  <a:lnTo>
                    <a:pt x="574" y="2430"/>
                  </a:lnTo>
                  <a:lnTo>
                    <a:pt x="0" y="2985"/>
                  </a:lnTo>
                  <a:lnTo>
                    <a:pt x="288" y="2381"/>
                  </a:lnTo>
                  <a:lnTo>
                    <a:pt x="508" y="2381"/>
                  </a:lnTo>
                  <a:lnTo>
                    <a:pt x="844" y="1987"/>
                  </a:lnTo>
                  <a:lnTo>
                    <a:pt x="1057" y="1607"/>
                  </a:lnTo>
                  <a:lnTo>
                    <a:pt x="1167" y="1289"/>
                  </a:lnTo>
                  <a:lnTo>
                    <a:pt x="1199" y="860"/>
                  </a:lnTo>
                  <a:lnTo>
                    <a:pt x="1188" y="416"/>
                  </a:lnTo>
                  <a:lnTo>
                    <a:pt x="754" y="230"/>
                  </a:lnTo>
                  <a:lnTo>
                    <a:pt x="413" y="162"/>
                  </a:lnTo>
                  <a:lnTo>
                    <a:pt x="167" y="108"/>
                  </a:lnTo>
                  <a:lnTo>
                    <a:pt x="271"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39" name="Freeform 65"/>
            <p:cNvSpPr>
              <a:spLocks/>
            </p:cNvSpPr>
            <p:nvPr/>
          </p:nvSpPr>
          <p:spPr bwMode="auto">
            <a:xfrm>
              <a:off x="4633" y="2451"/>
              <a:ext cx="75" cy="268"/>
            </a:xfrm>
            <a:custGeom>
              <a:avLst/>
              <a:gdLst>
                <a:gd name="T0" fmla="*/ 0 w 374"/>
                <a:gd name="T1" fmla="*/ 0 h 1337"/>
                <a:gd name="T2" fmla="*/ 0 w 374"/>
                <a:gd name="T3" fmla="*/ 0 h 1337"/>
                <a:gd name="T4" fmla="*/ 0 w 374"/>
                <a:gd name="T5" fmla="*/ 0 h 1337"/>
                <a:gd name="T6" fmla="*/ 0 w 374"/>
                <a:gd name="T7" fmla="*/ 0 h 1337"/>
                <a:gd name="T8" fmla="*/ 0 w 374"/>
                <a:gd name="T9" fmla="*/ 0 h 1337"/>
                <a:gd name="T10" fmla="*/ 0 w 374"/>
                <a:gd name="T11" fmla="*/ 0 h 1337"/>
                <a:gd name="T12" fmla="*/ 0 w 374"/>
                <a:gd name="T13" fmla="*/ 0 h 1337"/>
                <a:gd name="T14" fmla="*/ 0 w 374"/>
                <a:gd name="T15" fmla="*/ 0 h 1337"/>
                <a:gd name="T16" fmla="*/ 0 w 374"/>
                <a:gd name="T17" fmla="*/ 0 h 1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4"/>
                <a:gd name="T28" fmla="*/ 0 h 1337"/>
                <a:gd name="T29" fmla="*/ 374 w 374"/>
                <a:gd name="T30" fmla="*/ 1337 h 1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4" h="1337">
                  <a:moveTo>
                    <a:pt x="302" y="0"/>
                  </a:moveTo>
                  <a:lnTo>
                    <a:pt x="374" y="90"/>
                  </a:lnTo>
                  <a:lnTo>
                    <a:pt x="358" y="410"/>
                  </a:lnTo>
                  <a:lnTo>
                    <a:pt x="210" y="875"/>
                  </a:lnTo>
                  <a:lnTo>
                    <a:pt x="0" y="1337"/>
                  </a:lnTo>
                  <a:lnTo>
                    <a:pt x="249" y="588"/>
                  </a:lnTo>
                  <a:lnTo>
                    <a:pt x="302" y="249"/>
                  </a:lnTo>
                  <a:lnTo>
                    <a:pt x="270" y="90"/>
                  </a:lnTo>
                  <a:lnTo>
                    <a:pt x="302"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40" name="Freeform 66"/>
            <p:cNvSpPr>
              <a:spLocks/>
            </p:cNvSpPr>
            <p:nvPr/>
          </p:nvSpPr>
          <p:spPr bwMode="auto">
            <a:xfrm>
              <a:off x="4654" y="2555"/>
              <a:ext cx="122" cy="207"/>
            </a:xfrm>
            <a:custGeom>
              <a:avLst/>
              <a:gdLst>
                <a:gd name="T0" fmla="*/ 0 w 611"/>
                <a:gd name="T1" fmla="*/ 0 h 1034"/>
                <a:gd name="T2" fmla="*/ 0 w 611"/>
                <a:gd name="T3" fmla="*/ 0 h 1034"/>
                <a:gd name="T4" fmla="*/ 0 w 611"/>
                <a:gd name="T5" fmla="*/ 0 h 1034"/>
                <a:gd name="T6" fmla="*/ 0 w 611"/>
                <a:gd name="T7" fmla="*/ 0 h 1034"/>
                <a:gd name="T8" fmla="*/ 0 w 611"/>
                <a:gd name="T9" fmla="*/ 0 h 1034"/>
                <a:gd name="T10" fmla="*/ 0 w 611"/>
                <a:gd name="T11" fmla="*/ 0 h 1034"/>
                <a:gd name="T12" fmla="*/ 0 w 611"/>
                <a:gd name="T13" fmla="*/ 0 h 1034"/>
                <a:gd name="T14" fmla="*/ 0 w 611"/>
                <a:gd name="T15" fmla="*/ 0 h 1034"/>
                <a:gd name="T16" fmla="*/ 0 w 611"/>
                <a:gd name="T17" fmla="*/ 0 h 1034"/>
                <a:gd name="T18" fmla="*/ 0 w 611"/>
                <a:gd name="T19" fmla="*/ 0 h 1034"/>
                <a:gd name="T20" fmla="*/ 0 w 611"/>
                <a:gd name="T21" fmla="*/ 0 h 10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1034"/>
                <a:gd name="T35" fmla="*/ 611 w 611"/>
                <a:gd name="T36" fmla="*/ 1034 h 10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1034">
                  <a:moveTo>
                    <a:pt x="217" y="0"/>
                  </a:moveTo>
                  <a:lnTo>
                    <a:pt x="236" y="248"/>
                  </a:lnTo>
                  <a:lnTo>
                    <a:pt x="324" y="553"/>
                  </a:lnTo>
                  <a:lnTo>
                    <a:pt x="611" y="1000"/>
                  </a:lnTo>
                  <a:lnTo>
                    <a:pt x="540" y="1034"/>
                  </a:lnTo>
                  <a:lnTo>
                    <a:pt x="341" y="766"/>
                  </a:lnTo>
                  <a:lnTo>
                    <a:pt x="217" y="515"/>
                  </a:lnTo>
                  <a:lnTo>
                    <a:pt x="93" y="500"/>
                  </a:lnTo>
                  <a:lnTo>
                    <a:pt x="0" y="553"/>
                  </a:lnTo>
                  <a:lnTo>
                    <a:pt x="145" y="248"/>
                  </a:lnTo>
                  <a:lnTo>
                    <a:pt x="217"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41" name="Freeform 67"/>
            <p:cNvSpPr>
              <a:spLocks/>
            </p:cNvSpPr>
            <p:nvPr/>
          </p:nvSpPr>
          <p:spPr bwMode="auto">
            <a:xfrm>
              <a:off x="4194" y="2279"/>
              <a:ext cx="231" cy="172"/>
            </a:xfrm>
            <a:custGeom>
              <a:avLst/>
              <a:gdLst>
                <a:gd name="T0" fmla="*/ 0 w 1158"/>
                <a:gd name="T1" fmla="*/ 0 h 859"/>
                <a:gd name="T2" fmla="*/ 0 w 1158"/>
                <a:gd name="T3" fmla="*/ 0 h 859"/>
                <a:gd name="T4" fmla="*/ 0 w 1158"/>
                <a:gd name="T5" fmla="*/ 0 h 859"/>
                <a:gd name="T6" fmla="*/ 0 w 1158"/>
                <a:gd name="T7" fmla="*/ 0 h 859"/>
                <a:gd name="T8" fmla="*/ 0 w 1158"/>
                <a:gd name="T9" fmla="*/ 0 h 859"/>
                <a:gd name="T10" fmla="*/ 0 w 1158"/>
                <a:gd name="T11" fmla="*/ 0 h 859"/>
                <a:gd name="T12" fmla="*/ 0 w 1158"/>
                <a:gd name="T13" fmla="*/ 0 h 859"/>
                <a:gd name="T14" fmla="*/ 0 w 1158"/>
                <a:gd name="T15" fmla="*/ 0 h 859"/>
                <a:gd name="T16" fmla="*/ 0 w 1158"/>
                <a:gd name="T17" fmla="*/ 0 h 8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8"/>
                <a:gd name="T28" fmla="*/ 0 h 859"/>
                <a:gd name="T29" fmla="*/ 1158 w 1158"/>
                <a:gd name="T30" fmla="*/ 859 h 8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8" h="859">
                  <a:moveTo>
                    <a:pt x="407" y="18"/>
                  </a:moveTo>
                  <a:lnTo>
                    <a:pt x="517" y="571"/>
                  </a:lnTo>
                  <a:lnTo>
                    <a:pt x="0" y="859"/>
                  </a:lnTo>
                  <a:lnTo>
                    <a:pt x="443" y="698"/>
                  </a:lnTo>
                  <a:lnTo>
                    <a:pt x="837" y="521"/>
                  </a:lnTo>
                  <a:lnTo>
                    <a:pt x="1158" y="376"/>
                  </a:lnTo>
                  <a:lnTo>
                    <a:pt x="604" y="521"/>
                  </a:lnTo>
                  <a:lnTo>
                    <a:pt x="517" y="0"/>
                  </a:lnTo>
                  <a:lnTo>
                    <a:pt x="407" y="18"/>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42" name="Freeform 68"/>
            <p:cNvSpPr>
              <a:spLocks/>
            </p:cNvSpPr>
            <p:nvPr/>
          </p:nvSpPr>
          <p:spPr bwMode="auto">
            <a:xfrm>
              <a:off x="3256" y="2151"/>
              <a:ext cx="457" cy="1102"/>
            </a:xfrm>
            <a:custGeom>
              <a:avLst/>
              <a:gdLst>
                <a:gd name="T0" fmla="*/ 0 w 2282"/>
                <a:gd name="T1" fmla="*/ 0 h 5509"/>
                <a:gd name="T2" fmla="*/ 0 w 2282"/>
                <a:gd name="T3" fmla="*/ 0 h 5509"/>
                <a:gd name="T4" fmla="*/ 0 w 2282"/>
                <a:gd name="T5" fmla="*/ 0 h 5509"/>
                <a:gd name="T6" fmla="*/ 0 w 2282"/>
                <a:gd name="T7" fmla="*/ 0 h 5509"/>
                <a:gd name="T8" fmla="*/ 0 w 2282"/>
                <a:gd name="T9" fmla="*/ 0 h 5509"/>
                <a:gd name="T10" fmla="*/ 0 w 2282"/>
                <a:gd name="T11" fmla="*/ 0 h 5509"/>
                <a:gd name="T12" fmla="*/ 0 w 2282"/>
                <a:gd name="T13" fmla="*/ 0 h 5509"/>
                <a:gd name="T14" fmla="*/ 0 w 2282"/>
                <a:gd name="T15" fmla="*/ 0 h 5509"/>
                <a:gd name="T16" fmla="*/ 0 w 2282"/>
                <a:gd name="T17" fmla="*/ 0 h 5509"/>
                <a:gd name="T18" fmla="*/ 0 w 2282"/>
                <a:gd name="T19" fmla="*/ 0 h 5509"/>
                <a:gd name="T20" fmla="*/ 0 w 2282"/>
                <a:gd name="T21" fmla="*/ 0 h 5509"/>
                <a:gd name="T22" fmla="*/ 0 w 2282"/>
                <a:gd name="T23" fmla="*/ 0 h 5509"/>
                <a:gd name="T24" fmla="*/ 0 w 2282"/>
                <a:gd name="T25" fmla="*/ 0 h 5509"/>
                <a:gd name="T26" fmla="*/ 0 w 2282"/>
                <a:gd name="T27" fmla="*/ 0 h 5509"/>
                <a:gd name="T28" fmla="*/ 0 w 2282"/>
                <a:gd name="T29" fmla="*/ 0 h 5509"/>
                <a:gd name="T30" fmla="*/ 0 w 2282"/>
                <a:gd name="T31" fmla="*/ 0 h 5509"/>
                <a:gd name="T32" fmla="*/ 0 w 2282"/>
                <a:gd name="T33" fmla="*/ 0 h 5509"/>
                <a:gd name="T34" fmla="*/ 0 w 2282"/>
                <a:gd name="T35" fmla="*/ 0 h 5509"/>
                <a:gd name="T36" fmla="*/ 0 w 2282"/>
                <a:gd name="T37" fmla="*/ 0 h 5509"/>
                <a:gd name="T38" fmla="*/ 0 w 2282"/>
                <a:gd name="T39" fmla="*/ 0 h 5509"/>
                <a:gd name="T40" fmla="*/ 0 w 2282"/>
                <a:gd name="T41" fmla="*/ 0 h 5509"/>
                <a:gd name="T42" fmla="*/ 0 w 2282"/>
                <a:gd name="T43" fmla="*/ 0 h 5509"/>
                <a:gd name="T44" fmla="*/ 0 w 2282"/>
                <a:gd name="T45" fmla="*/ 0 h 5509"/>
                <a:gd name="T46" fmla="*/ 0 w 2282"/>
                <a:gd name="T47" fmla="*/ 0 h 5509"/>
                <a:gd name="T48" fmla="*/ 0 w 2282"/>
                <a:gd name="T49" fmla="*/ 0 h 5509"/>
                <a:gd name="T50" fmla="*/ 0 w 2282"/>
                <a:gd name="T51" fmla="*/ 0 h 5509"/>
                <a:gd name="T52" fmla="*/ 0 w 2282"/>
                <a:gd name="T53" fmla="*/ 0 h 5509"/>
                <a:gd name="T54" fmla="*/ 0 w 2282"/>
                <a:gd name="T55" fmla="*/ 0 h 5509"/>
                <a:gd name="T56" fmla="*/ 0 w 2282"/>
                <a:gd name="T57" fmla="*/ 0 h 5509"/>
                <a:gd name="T58" fmla="*/ 0 w 2282"/>
                <a:gd name="T59" fmla="*/ 0 h 5509"/>
                <a:gd name="T60" fmla="*/ 0 w 2282"/>
                <a:gd name="T61" fmla="*/ 0 h 5509"/>
                <a:gd name="T62" fmla="*/ 0 w 2282"/>
                <a:gd name="T63" fmla="*/ 0 h 5509"/>
                <a:gd name="T64" fmla="*/ 0 w 2282"/>
                <a:gd name="T65" fmla="*/ 0 h 5509"/>
                <a:gd name="T66" fmla="*/ 0 w 2282"/>
                <a:gd name="T67" fmla="*/ 0 h 5509"/>
                <a:gd name="T68" fmla="*/ 0 w 2282"/>
                <a:gd name="T69" fmla="*/ 0 h 55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82"/>
                <a:gd name="T106" fmla="*/ 0 h 5509"/>
                <a:gd name="T107" fmla="*/ 2282 w 2282"/>
                <a:gd name="T108" fmla="*/ 5509 h 55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82" h="5509">
                  <a:moveTo>
                    <a:pt x="2282" y="0"/>
                  </a:moveTo>
                  <a:lnTo>
                    <a:pt x="1820" y="72"/>
                  </a:lnTo>
                  <a:lnTo>
                    <a:pt x="1302" y="196"/>
                  </a:lnTo>
                  <a:lnTo>
                    <a:pt x="888" y="338"/>
                  </a:lnTo>
                  <a:lnTo>
                    <a:pt x="801" y="908"/>
                  </a:lnTo>
                  <a:lnTo>
                    <a:pt x="801" y="1304"/>
                  </a:lnTo>
                  <a:lnTo>
                    <a:pt x="835" y="1804"/>
                  </a:lnTo>
                  <a:lnTo>
                    <a:pt x="855" y="1963"/>
                  </a:lnTo>
                  <a:lnTo>
                    <a:pt x="693" y="2253"/>
                  </a:lnTo>
                  <a:lnTo>
                    <a:pt x="693" y="2410"/>
                  </a:lnTo>
                  <a:lnTo>
                    <a:pt x="707" y="2732"/>
                  </a:lnTo>
                  <a:lnTo>
                    <a:pt x="675" y="2895"/>
                  </a:lnTo>
                  <a:lnTo>
                    <a:pt x="516" y="3433"/>
                  </a:lnTo>
                  <a:lnTo>
                    <a:pt x="438" y="4093"/>
                  </a:lnTo>
                  <a:lnTo>
                    <a:pt x="318" y="4543"/>
                  </a:lnTo>
                  <a:lnTo>
                    <a:pt x="103" y="5150"/>
                  </a:lnTo>
                  <a:lnTo>
                    <a:pt x="0" y="5509"/>
                  </a:lnTo>
                  <a:lnTo>
                    <a:pt x="49" y="5489"/>
                  </a:lnTo>
                  <a:lnTo>
                    <a:pt x="175" y="5077"/>
                  </a:lnTo>
                  <a:lnTo>
                    <a:pt x="318" y="4663"/>
                  </a:lnTo>
                  <a:lnTo>
                    <a:pt x="530" y="4325"/>
                  </a:lnTo>
                  <a:lnTo>
                    <a:pt x="586" y="3523"/>
                  </a:lnTo>
                  <a:lnTo>
                    <a:pt x="707" y="3037"/>
                  </a:lnTo>
                  <a:lnTo>
                    <a:pt x="801" y="2804"/>
                  </a:lnTo>
                  <a:lnTo>
                    <a:pt x="779" y="2303"/>
                  </a:lnTo>
                  <a:lnTo>
                    <a:pt x="888" y="2055"/>
                  </a:lnTo>
                  <a:lnTo>
                    <a:pt x="1087" y="2467"/>
                  </a:lnTo>
                  <a:lnTo>
                    <a:pt x="925" y="1929"/>
                  </a:lnTo>
                  <a:lnTo>
                    <a:pt x="871" y="1501"/>
                  </a:lnTo>
                  <a:lnTo>
                    <a:pt x="871" y="1018"/>
                  </a:lnTo>
                  <a:lnTo>
                    <a:pt x="925" y="549"/>
                  </a:lnTo>
                  <a:lnTo>
                    <a:pt x="977" y="406"/>
                  </a:lnTo>
                  <a:lnTo>
                    <a:pt x="1284" y="284"/>
                  </a:lnTo>
                  <a:lnTo>
                    <a:pt x="1750" y="157"/>
                  </a:lnTo>
                  <a:lnTo>
                    <a:pt x="2282" y="0"/>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43" name="Freeform 69"/>
            <p:cNvSpPr>
              <a:spLocks/>
            </p:cNvSpPr>
            <p:nvPr/>
          </p:nvSpPr>
          <p:spPr bwMode="auto">
            <a:xfrm>
              <a:off x="3505" y="2258"/>
              <a:ext cx="548" cy="995"/>
            </a:xfrm>
            <a:custGeom>
              <a:avLst/>
              <a:gdLst>
                <a:gd name="T0" fmla="*/ 0 w 2736"/>
                <a:gd name="T1" fmla="*/ 0 h 4974"/>
                <a:gd name="T2" fmla="*/ 0 w 2736"/>
                <a:gd name="T3" fmla="*/ 0 h 4974"/>
                <a:gd name="T4" fmla="*/ 0 w 2736"/>
                <a:gd name="T5" fmla="*/ 0 h 4974"/>
                <a:gd name="T6" fmla="*/ 0 w 2736"/>
                <a:gd name="T7" fmla="*/ 0 h 4974"/>
                <a:gd name="T8" fmla="*/ 0 w 2736"/>
                <a:gd name="T9" fmla="*/ 0 h 4974"/>
                <a:gd name="T10" fmla="*/ 0 w 2736"/>
                <a:gd name="T11" fmla="*/ 0 h 4974"/>
                <a:gd name="T12" fmla="*/ 0 w 2736"/>
                <a:gd name="T13" fmla="*/ 0 h 4974"/>
                <a:gd name="T14" fmla="*/ 0 w 2736"/>
                <a:gd name="T15" fmla="*/ 0 h 4974"/>
                <a:gd name="T16" fmla="*/ 0 w 2736"/>
                <a:gd name="T17" fmla="*/ 0 h 4974"/>
                <a:gd name="T18" fmla="*/ 0 w 2736"/>
                <a:gd name="T19" fmla="*/ 0 h 4974"/>
                <a:gd name="T20" fmla="*/ 0 w 2736"/>
                <a:gd name="T21" fmla="*/ 0 h 4974"/>
                <a:gd name="T22" fmla="*/ 0 w 2736"/>
                <a:gd name="T23" fmla="*/ 0 h 4974"/>
                <a:gd name="T24" fmla="*/ 0 w 2736"/>
                <a:gd name="T25" fmla="*/ 0 h 4974"/>
                <a:gd name="T26" fmla="*/ 0 w 2736"/>
                <a:gd name="T27" fmla="*/ 0 h 4974"/>
                <a:gd name="T28" fmla="*/ 0 w 2736"/>
                <a:gd name="T29" fmla="*/ 0 h 4974"/>
                <a:gd name="T30" fmla="*/ 0 w 2736"/>
                <a:gd name="T31" fmla="*/ 0 h 4974"/>
                <a:gd name="T32" fmla="*/ 0 w 2736"/>
                <a:gd name="T33" fmla="*/ 0 h 4974"/>
                <a:gd name="T34" fmla="*/ 0 w 2736"/>
                <a:gd name="T35" fmla="*/ 0 h 4974"/>
                <a:gd name="T36" fmla="*/ 0 w 2736"/>
                <a:gd name="T37" fmla="*/ 0 h 4974"/>
                <a:gd name="T38" fmla="*/ 0 w 2736"/>
                <a:gd name="T39" fmla="*/ 0 h 4974"/>
                <a:gd name="T40" fmla="*/ 0 w 2736"/>
                <a:gd name="T41" fmla="*/ 0 h 4974"/>
                <a:gd name="T42" fmla="*/ 0 w 2736"/>
                <a:gd name="T43" fmla="*/ 0 h 4974"/>
                <a:gd name="T44" fmla="*/ 0 w 2736"/>
                <a:gd name="T45" fmla="*/ 0 h 4974"/>
                <a:gd name="T46" fmla="*/ 0 w 2736"/>
                <a:gd name="T47" fmla="*/ 0 h 4974"/>
                <a:gd name="T48" fmla="*/ 0 w 2736"/>
                <a:gd name="T49" fmla="*/ 0 h 4974"/>
                <a:gd name="T50" fmla="*/ 0 w 2736"/>
                <a:gd name="T51" fmla="*/ 0 h 4974"/>
                <a:gd name="T52" fmla="*/ 0 w 2736"/>
                <a:gd name="T53" fmla="*/ 0 h 4974"/>
                <a:gd name="T54" fmla="*/ 0 w 2736"/>
                <a:gd name="T55" fmla="*/ 0 h 4974"/>
                <a:gd name="T56" fmla="*/ 0 w 2736"/>
                <a:gd name="T57" fmla="*/ 0 h 4974"/>
                <a:gd name="T58" fmla="*/ 0 w 2736"/>
                <a:gd name="T59" fmla="*/ 0 h 4974"/>
                <a:gd name="T60" fmla="*/ 0 w 2736"/>
                <a:gd name="T61" fmla="*/ 0 h 4974"/>
                <a:gd name="T62" fmla="*/ 0 w 2736"/>
                <a:gd name="T63" fmla="*/ 0 h 4974"/>
                <a:gd name="T64" fmla="*/ 0 w 2736"/>
                <a:gd name="T65" fmla="*/ 0 h 4974"/>
                <a:gd name="T66" fmla="*/ 0 w 2736"/>
                <a:gd name="T67" fmla="*/ 0 h 4974"/>
                <a:gd name="T68" fmla="*/ 0 w 2736"/>
                <a:gd name="T69" fmla="*/ 0 h 4974"/>
                <a:gd name="T70" fmla="*/ 0 w 2736"/>
                <a:gd name="T71" fmla="*/ 0 h 49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36"/>
                <a:gd name="T109" fmla="*/ 0 h 4974"/>
                <a:gd name="T110" fmla="*/ 2736 w 2736"/>
                <a:gd name="T111" fmla="*/ 4974 h 49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36" h="4974">
                  <a:moveTo>
                    <a:pt x="23" y="322"/>
                  </a:moveTo>
                  <a:lnTo>
                    <a:pt x="197" y="1248"/>
                  </a:lnTo>
                  <a:lnTo>
                    <a:pt x="429" y="2179"/>
                  </a:lnTo>
                  <a:lnTo>
                    <a:pt x="714" y="3126"/>
                  </a:lnTo>
                  <a:lnTo>
                    <a:pt x="1525" y="4206"/>
                  </a:lnTo>
                  <a:lnTo>
                    <a:pt x="1630" y="3488"/>
                  </a:lnTo>
                  <a:lnTo>
                    <a:pt x="1237" y="2412"/>
                  </a:lnTo>
                  <a:lnTo>
                    <a:pt x="967" y="1500"/>
                  </a:lnTo>
                  <a:lnTo>
                    <a:pt x="824" y="729"/>
                  </a:lnTo>
                  <a:lnTo>
                    <a:pt x="790" y="233"/>
                  </a:lnTo>
                  <a:lnTo>
                    <a:pt x="1200" y="430"/>
                  </a:lnTo>
                  <a:lnTo>
                    <a:pt x="1415" y="0"/>
                  </a:lnTo>
                  <a:lnTo>
                    <a:pt x="1294" y="448"/>
                  </a:lnTo>
                  <a:lnTo>
                    <a:pt x="1757" y="769"/>
                  </a:lnTo>
                  <a:lnTo>
                    <a:pt x="1294" y="569"/>
                  </a:lnTo>
                  <a:lnTo>
                    <a:pt x="824" y="303"/>
                  </a:lnTo>
                  <a:lnTo>
                    <a:pt x="952" y="1093"/>
                  </a:lnTo>
                  <a:lnTo>
                    <a:pt x="1237" y="2111"/>
                  </a:lnTo>
                  <a:lnTo>
                    <a:pt x="1542" y="2933"/>
                  </a:lnTo>
                  <a:lnTo>
                    <a:pt x="1881" y="3826"/>
                  </a:lnTo>
                  <a:lnTo>
                    <a:pt x="2111" y="4469"/>
                  </a:lnTo>
                  <a:lnTo>
                    <a:pt x="2223" y="4865"/>
                  </a:lnTo>
                  <a:lnTo>
                    <a:pt x="2736" y="4794"/>
                  </a:lnTo>
                  <a:lnTo>
                    <a:pt x="2736" y="4974"/>
                  </a:lnTo>
                  <a:lnTo>
                    <a:pt x="412" y="4974"/>
                  </a:lnTo>
                  <a:lnTo>
                    <a:pt x="450" y="4629"/>
                  </a:lnTo>
                  <a:lnTo>
                    <a:pt x="558" y="4239"/>
                  </a:lnTo>
                  <a:lnTo>
                    <a:pt x="537" y="4113"/>
                  </a:lnTo>
                  <a:lnTo>
                    <a:pt x="483" y="4059"/>
                  </a:lnTo>
                  <a:lnTo>
                    <a:pt x="376" y="4059"/>
                  </a:lnTo>
                  <a:lnTo>
                    <a:pt x="0" y="4271"/>
                  </a:lnTo>
                  <a:lnTo>
                    <a:pt x="505" y="3541"/>
                  </a:lnTo>
                  <a:lnTo>
                    <a:pt x="558" y="3347"/>
                  </a:lnTo>
                  <a:lnTo>
                    <a:pt x="412" y="2594"/>
                  </a:lnTo>
                  <a:lnTo>
                    <a:pt x="163" y="1428"/>
                  </a:lnTo>
                  <a:lnTo>
                    <a:pt x="23" y="322"/>
                  </a:lnTo>
                  <a:close/>
                </a:path>
              </a:pathLst>
            </a:custGeom>
            <a:solidFill>
              <a:srgbClr val="000000"/>
            </a:solid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4644" name="Freeform 70"/>
            <p:cNvSpPr>
              <a:spLocks/>
            </p:cNvSpPr>
            <p:nvPr/>
          </p:nvSpPr>
          <p:spPr bwMode="auto">
            <a:xfrm>
              <a:off x="3517" y="3285"/>
              <a:ext cx="833" cy="139"/>
            </a:xfrm>
            <a:custGeom>
              <a:avLst/>
              <a:gdLst>
                <a:gd name="T0" fmla="*/ 0 w 4166"/>
                <a:gd name="T1" fmla="*/ 0 h 696"/>
                <a:gd name="T2" fmla="*/ 0 w 4166"/>
                <a:gd name="T3" fmla="*/ 0 h 696"/>
                <a:gd name="T4" fmla="*/ 0 w 4166"/>
                <a:gd name="T5" fmla="*/ 0 h 696"/>
                <a:gd name="T6" fmla="*/ 0 w 4166"/>
                <a:gd name="T7" fmla="*/ 0 h 696"/>
                <a:gd name="T8" fmla="*/ 0 w 4166"/>
                <a:gd name="T9" fmla="*/ 0 h 696"/>
                <a:gd name="T10" fmla="*/ 0 60000 65536"/>
                <a:gd name="T11" fmla="*/ 0 60000 65536"/>
                <a:gd name="T12" fmla="*/ 0 60000 65536"/>
                <a:gd name="T13" fmla="*/ 0 60000 65536"/>
                <a:gd name="T14" fmla="*/ 0 60000 65536"/>
                <a:gd name="T15" fmla="*/ 0 w 4166"/>
                <a:gd name="T16" fmla="*/ 0 h 696"/>
                <a:gd name="T17" fmla="*/ 4166 w 4166"/>
                <a:gd name="T18" fmla="*/ 696 h 696"/>
              </a:gdLst>
              <a:ahLst/>
              <a:cxnLst>
                <a:cxn ang="T10">
                  <a:pos x="T0" y="T1"/>
                </a:cxn>
                <a:cxn ang="T11">
                  <a:pos x="T2" y="T3"/>
                </a:cxn>
                <a:cxn ang="T12">
                  <a:pos x="T4" y="T5"/>
                </a:cxn>
                <a:cxn ang="T13">
                  <a:pos x="T6" y="T7"/>
                </a:cxn>
                <a:cxn ang="T14">
                  <a:pos x="T8" y="T9"/>
                </a:cxn>
              </a:cxnLst>
              <a:rect l="T15" t="T16" r="T17" b="T18"/>
              <a:pathLst>
                <a:path w="4166" h="696">
                  <a:moveTo>
                    <a:pt x="426" y="0"/>
                  </a:moveTo>
                  <a:lnTo>
                    <a:pt x="0" y="696"/>
                  </a:lnTo>
                  <a:lnTo>
                    <a:pt x="4166" y="696"/>
                  </a:lnTo>
                  <a:lnTo>
                    <a:pt x="3827" y="0"/>
                  </a:lnTo>
                  <a:lnTo>
                    <a:pt x="426" y="0"/>
                  </a:lnTo>
                  <a:close/>
                </a:path>
              </a:pathLst>
            </a:custGeom>
            <a:noFill/>
            <a:ln w="9525">
              <a:noFill/>
              <a:round/>
              <a:headEnd/>
              <a:tailEnd/>
            </a:ln>
          </p:spPr>
          <p:txBody>
            <a:bodyP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gr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578" name="Straight Connector 7"/>
          <p:cNvCxnSpPr>
            <a:cxnSpLocks noChangeShapeType="1"/>
          </p:cNvCxnSpPr>
          <p:nvPr/>
        </p:nvCxnSpPr>
        <p:spPr bwMode="auto">
          <a:xfrm flipV="1">
            <a:off x="1981200" y="6019800"/>
            <a:ext cx="7010400" cy="228600"/>
          </a:xfrm>
          <a:prstGeom prst="line">
            <a:avLst/>
          </a:prstGeom>
          <a:noFill/>
          <a:ln w="9525" algn="ctr">
            <a:noFill/>
            <a:round/>
            <a:headEnd/>
            <a:tailEnd/>
          </a:ln>
        </p:spPr>
      </p:cxnSp>
      <p:pic>
        <p:nvPicPr>
          <p:cNvPr id="24579" name="Picture 5" descr="L:\McGraw-Hill Projects\HOMEWORK MANAGER Finance &amp; Accounts Projects\255_Subramanyam FSA Text (Christina Lane)\Source\Subramanyam_10e Digital Image Library\ch01_digital_files\sub79433_ex010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4580" name="Text Box 5"/>
          <p:cNvSpPr txBox="1">
            <a:spLocks noChangeArrowheads="1"/>
          </p:cNvSpPr>
          <p:nvPr/>
        </p:nvSpPr>
        <p:spPr bwMode="auto">
          <a:xfrm>
            <a:off x="8521700" y="0"/>
            <a:ext cx="622300" cy="244475"/>
          </a:xfrm>
          <a:prstGeom prst="rect">
            <a:avLst/>
          </a:prstGeom>
          <a:noFill/>
          <a:ln w="9525">
            <a:noFill/>
            <a:miter lim="800000"/>
            <a:headEnd/>
            <a:tailEnd/>
          </a:ln>
        </p:spPr>
        <p:txBody>
          <a:bodyPr>
            <a:spAutoFit/>
          </a:bodyPr>
          <a:lstStyle/>
          <a:p>
            <a:pPr algn="r"/>
            <a:r>
              <a:rPr lang="en-US" sz="1000"/>
              <a:t>1-</a:t>
            </a:r>
            <a:fld id="{8EF9477F-5C2F-49B6-8CFC-33DE88556D49}" type="slidenum">
              <a:rPr lang="en-US" sz="1000"/>
              <a:pPr algn="r"/>
              <a:t>16</a:t>
            </a:fld>
            <a:endParaRPr lang="en-US" sz="3800">
              <a:latin typeface="Book Antiqua" pitchFamily="18" charset="0"/>
            </a:endParaRPr>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5800" y="360363"/>
            <a:ext cx="8001000" cy="792162"/>
          </a:xfrm>
        </p:spPr>
        <p:txBody>
          <a:bodyPr anchor="b"/>
          <a:lstStyle/>
          <a:p>
            <a:pPr eaLnBrk="1" hangingPunct="1"/>
            <a:r>
              <a:rPr lang="en-US" altLang="zh-TW" b="1" smtClean="0">
                <a:ea typeface="新細明體" pitchFamily="18" charset="-120"/>
              </a:rPr>
              <a:t>Balance Sheet</a:t>
            </a:r>
          </a:p>
        </p:txBody>
      </p:sp>
      <p:sp>
        <p:nvSpPr>
          <p:cNvPr id="26627" name="Rectangle 3"/>
          <p:cNvSpPr>
            <a:spLocks noGrp="1" noChangeArrowheads="1"/>
          </p:cNvSpPr>
          <p:nvPr>
            <p:ph type="body" idx="4294967295"/>
          </p:nvPr>
        </p:nvSpPr>
        <p:spPr>
          <a:xfrm>
            <a:off x="457200" y="1981200"/>
            <a:ext cx="8610600" cy="1066800"/>
          </a:xfrm>
          <a:effectLst>
            <a:outerShdw blurRad="50800" dist="38100" dir="5400000" algn="t" rotWithShape="0">
              <a:prstClr val="black">
                <a:alpha val="40000"/>
              </a:prstClr>
            </a:outerShdw>
          </a:effectLst>
        </p:spPr>
        <p:txBody>
          <a:bodyPr/>
          <a:lstStyle/>
          <a:p>
            <a:pPr defTabSz="742950" eaLnBrk="1" hangingPunct="1">
              <a:buFontTx/>
              <a:buNone/>
              <a:tabLst>
                <a:tab pos="1376363" algn="l"/>
              </a:tabLst>
              <a:defRPr/>
            </a:pPr>
            <a:r>
              <a:rPr lang="en-US" altLang="zh-TW" sz="2400" b="1" dirty="0" smtClean="0">
                <a:solidFill>
                  <a:srgbClr val="336699"/>
                </a:solidFill>
                <a:ea typeface="新細明體" pitchFamily="18" charset="-120"/>
              </a:rPr>
              <a:t> Total Investing = Total Financing</a:t>
            </a:r>
          </a:p>
          <a:p>
            <a:pPr defTabSz="742950" eaLnBrk="1" hangingPunct="1">
              <a:buFontTx/>
              <a:buNone/>
              <a:tabLst>
                <a:tab pos="1376363" algn="l"/>
              </a:tabLst>
              <a:defRPr/>
            </a:pPr>
            <a:r>
              <a:rPr lang="en-US" altLang="zh-TW" sz="2400" b="1" dirty="0" smtClean="0">
                <a:solidFill>
                  <a:srgbClr val="336699"/>
                </a:solidFill>
                <a:ea typeface="新細明體" pitchFamily="18" charset="-120"/>
              </a:rPr>
              <a:t>				  = Creditor Financing + Owner Financing</a:t>
            </a:r>
            <a:endParaRPr lang="en-US" altLang="zh-TW" sz="2800" dirty="0" smtClean="0">
              <a:solidFill>
                <a:srgbClr val="336699"/>
              </a:solidFill>
              <a:ea typeface="新細明體" pitchFamily="18" charset="-120"/>
            </a:endParaRPr>
          </a:p>
        </p:txBody>
      </p:sp>
      <p:grpSp>
        <p:nvGrpSpPr>
          <p:cNvPr id="2" name="Group 6"/>
          <p:cNvGrpSpPr>
            <a:grpSpLocks/>
          </p:cNvGrpSpPr>
          <p:nvPr/>
        </p:nvGrpSpPr>
        <p:grpSpPr bwMode="auto">
          <a:xfrm>
            <a:off x="762000" y="3657600"/>
            <a:ext cx="7924800" cy="1524000"/>
            <a:chOff x="685800" y="4038600"/>
            <a:chExt cx="7924800" cy="1524000"/>
          </a:xfrm>
          <a:effectLst>
            <a:outerShdw blurRad="50800" dist="38100" dir="5400000" algn="t" rotWithShape="0">
              <a:prstClr val="black">
                <a:alpha val="40000"/>
              </a:prstClr>
            </a:outerShdw>
          </a:effectLst>
        </p:grpSpPr>
        <p:sp>
          <p:nvSpPr>
            <p:cNvPr id="26629" name="Rectangle 4"/>
            <p:cNvSpPr>
              <a:spLocks noChangeArrowheads="1"/>
            </p:cNvSpPr>
            <p:nvPr/>
          </p:nvSpPr>
          <p:spPr bwMode="auto">
            <a:xfrm>
              <a:off x="685800" y="4114800"/>
              <a:ext cx="7924800" cy="1447800"/>
            </a:xfrm>
            <a:prstGeom prst="rect">
              <a:avLst/>
            </a:prstGeom>
            <a:solidFill>
              <a:schemeClr val="bg1"/>
            </a:solidFill>
            <a:ln w="9525">
              <a:solidFill>
                <a:srgbClr val="41709F"/>
              </a:solidFill>
              <a:miter lim="800000"/>
              <a:headEnd/>
              <a:tailEnd/>
            </a:ln>
          </p:spPr>
          <p:txBody>
            <a:bodyPr wrap="none" anchor="ct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6630" name="Text Box 6"/>
            <p:cNvSpPr txBox="1">
              <a:spLocks noChangeArrowheads="1"/>
            </p:cNvSpPr>
            <p:nvPr/>
          </p:nvSpPr>
          <p:spPr bwMode="auto">
            <a:xfrm>
              <a:off x="3124200" y="4038600"/>
              <a:ext cx="3276600" cy="946150"/>
            </a:xfrm>
            <a:prstGeom prst="rect">
              <a:avLst/>
            </a:prstGeom>
            <a:noFill/>
            <a:ln w="9525">
              <a:noFill/>
              <a:miter lim="800000"/>
              <a:headEnd/>
              <a:tailEnd/>
            </a:ln>
          </p:spPr>
          <p:txBody>
            <a:bodyPr>
              <a:spAutoFit/>
            </a:bodyPr>
            <a:lstStyle/>
            <a:p>
              <a:pPr algn="ctr" eaLnBrk="0" hangingPunct="0">
                <a:defRPr/>
              </a:pPr>
              <a:r>
                <a:rPr lang="en-US" altLang="zh-TW" sz="2800" b="1">
                  <a:solidFill>
                    <a:srgbClr val="336699"/>
                  </a:solidFill>
                  <a:latin typeface="Times New Roman" pitchFamily="18" charset="0"/>
                  <a:ea typeface="新細明體" pitchFamily="18" charset="-120"/>
                </a:rPr>
                <a:t>Colgate Financing</a:t>
              </a:r>
            </a:p>
            <a:p>
              <a:pPr algn="ctr" eaLnBrk="0" hangingPunct="0">
                <a:defRPr/>
              </a:pPr>
              <a:r>
                <a:rPr lang="en-US" altLang="zh-TW" sz="2800" b="1">
                  <a:solidFill>
                    <a:srgbClr val="336699"/>
                  </a:solidFill>
                  <a:latin typeface="Times New Roman" pitchFamily="18" charset="0"/>
                  <a:ea typeface="新細明體" pitchFamily="18" charset="-120"/>
                </a:rPr>
                <a:t>(in $billions)</a:t>
              </a:r>
              <a:endParaRPr lang="en-US" altLang="zh-TW" sz="2400">
                <a:solidFill>
                  <a:srgbClr val="336699"/>
                </a:solidFill>
                <a:latin typeface="Times New Roman" pitchFamily="18" charset="0"/>
                <a:ea typeface="新細明體" pitchFamily="18" charset="-120"/>
              </a:endParaRPr>
            </a:p>
          </p:txBody>
        </p:sp>
        <p:sp>
          <p:nvSpPr>
            <p:cNvPr id="26631" name="Text Box 7"/>
            <p:cNvSpPr txBox="1">
              <a:spLocks noChangeArrowheads="1"/>
            </p:cNvSpPr>
            <p:nvPr/>
          </p:nvSpPr>
          <p:spPr bwMode="auto">
            <a:xfrm>
              <a:off x="2133600" y="5029200"/>
              <a:ext cx="5105400" cy="519113"/>
            </a:xfrm>
            <a:prstGeom prst="rect">
              <a:avLst/>
            </a:prstGeom>
            <a:noFill/>
            <a:ln w="9525">
              <a:noFill/>
              <a:miter lim="800000"/>
              <a:headEnd/>
              <a:tailEnd/>
            </a:ln>
          </p:spPr>
          <p:txBody>
            <a:bodyPr>
              <a:spAutoFit/>
            </a:bodyPr>
            <a:lstStyle/>
            <a:p>
              <a:pPr algn="ctr" eaLnBrk="0" hangingPunct="0">
                <a:spcBef>
                  <a:spcPct val="50000"/>
                </a:spcBef>
                <a:defRPr/>
              </a:pPr>
              <a:r>
                <a:rPr lang="zh-TW" altLang="en-US" sz="2800" b="1">
                  <a:solidFill>
                    <a:srgbClr val="336699"/>
                  </a:solidFill>
                  <a:latin typeface="Times New Roman" pitchFamily="18" charset="0"/>
                  <a:ea typeface="新細明體" pitchFamily="18" charset="-120"/>
                </a:rPr>
                <a:t>$</a:t>
              </a:r>
              <a:r>
                <a:rPr lang="en-US" altLang="zh-TW" sz="2800" b="1">
                  <a:solidFill>
                    <a:srgbClr val="336699"/>
                  </a:solidFill>
                  <a:latin typeface="Times New Roman" pitchFamily="18" charset="0"/>
                  <a:ea typeface="新細明體" pitchFamily="18" charset="-120"/>
                </a:rPr>
                <a:t>9.138 = $7.727 + $1.410</a:t>
              </a:r>
            </a:p>
          </p:txBody>
        </p:sp>
      </p:grpSp>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4" descr="L:\McGraw-Hill Projects\HOMEWORK MANAGER Finance &amp; Accounts Projects\255_Subramanyam FSA Text (Christina Lane)\Source\Subramanyam_10e Digital Image Library\ch01_digital_files\sub79433_ex0106.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7" name="Text Box 4"/>
          <p:cNvSpPr txBox="1">
            <a:spLocks noChangeArrowheads="1"/>
          </p:cNvSpPr>
          <p:nvPr/>
        </p:nvSpPr>
        <p:spPr bwMode="auto">
          <a:xfrm>
            <a:off x="8521700" y="0"/>
            <a:ext cx="622300" cy="244475"/>
          </a:xfrm>
          <a:prstGeom prst="rect">
            <a:avLst/>
          </a:prstGeom>
          <a:noFill/>
          <a:ln w="9525">
            <a:noFill/>
            <a:miter lim="800000"/>
            <a:headEnd/>
            <a:tailEnd/>
          </a:ln>
        </p:spPr>
        <p:txBody>
          <a:bodyPr>
            <a:spAutoFit/>
          </a:bodyPr>
          <a:lstStyle/>
          <a:p>
            <a:pPr algn="r"/>
            <a:r>
              <a:rPr lang="en-US" sz="1000"/>
              <a:t>1-</a:t>
            </a:r>
            <a:fld id="{C07B30EE-B0FE-4316-B066-CFC8BD13F0E5}" type="slidenum">
              <a:rPr lang="en-US" sz="1000"/>
              <a:pPr algn="r"/>
              <a:t>18</a:t>
            </a:fld>
            <a:endParaRPr lang="en-US" sz="3800">
              <a:latin typeface="Book Antiqua" pitchFamily="18" charset="0"/>
            </a:endParaRPr>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57200" y="457200"/>
            <a:ext cx="8686800" cy="914400"/>
          </a:xfrm>
        </p:spPr>
        <p:txBody>
          <a:bodyPr anchor="b"/>
          <a:lstStyle/>
          <a:p>
            <a:pPr eaLnBrk="1" hangingPunct="1"/>
            <a:r>
              <a:rPr lang="en-US" altLang="zh-TW" b="1" smtClean="0">
                <a:ea typeface="新細明體" pitchFamily="18" charset="-120"/>
              </a:rPr>
              <a:t>Income Statement</a:t>
            </a:r>
          </a:p>
        </p:txBody>
      </p:sp>
      <p:sp>
        <p:nvSpPr>
          <p:cNvPr id="28675" name="Rectangle 3"/>
          <p:cNvSpPr>
            <a:spLocks noGrp="1" noChangeArrowheads="1"/>
          </p:cNvSpPr>
          <p:nvPr>
            <p:ph type="body" idx="4294967295"/>
          </p:nvPr>
        </p:nvSpPr>
        <p:spPr>
          <a:xfrm>
            <a:off x="457200" y="1828800"/>
            <a:ext cx="8610600" cy="1066800"/>
          </a:xfrm>
          <a:effectLst>
            <a:outerShdw blurRad="50800" dist="38100" dir="5400000" algn="t" rotWithShape="0">
              <a:prstClr val="black">
                <a:alpha val="40000"/>
              </a:prstClr>
            </a:outerShdw>
          </a:effectLst>
        </p:spPr>
        <p:txBody>
          <a:bodyPr/>
          <a:lstStyle/>
          <a:p>
            <a:pPr defTabSz="742950" eaLnBrk="1" hangingPunct="1">
              <a:buFontTx/>
              <a:buNone/>
              <a:tabLst>
                <a:tab pos="1376363" algn="l"/>
              </a:tabLst>
              <a:defRPr/>
            </a:pPr>
            <a:r>
              <a:rPr lang="en-US" altLang="zh-TW" sz="2600" b="1" dirty="0" smtClean="0">
                <a:solidFill>
                  <a:srgbClr val="41709F"/>
                </a:solidFill>
                <a:ea typeface="新細明體" pitchFamily="18" charset="-120"/>
              </a:rPr>
              <a:t> Revenues – Cost of goods sold = Gross Profit</a:t>
            </a:r>
          </a:p>
          <a:p>
            <a:pPr defTabSz="742950" eaLnBrk="1" hangingPunct="1">
              <a:buFontTx/>
              <a:buNone/>
              <a:tabLst>
                <a:tab pos="1376363" algn="l"/>
              </a:tabLst>
              <a:defRPr/>
            </a:pPr>
            <a:r>
              <a:rPr lang="en-US" altLang="zh-TW" sz="2600" b="1" dirty="0" smtClean="0">
                <a:solidFill>
                  <a:srgbClr val="41709F"/>
                </a:solidFill>
                <a:ea typeface="新細明體" pitchFamily="18" charset="-120"/>
              </a:rPr>
              <a:t>Gross profit – Operating expenses = Operating Profit</a:t>
            </a:r>
            <a:endParaRPr lang="en-US" altLang="zh-TW" dirty="0" smtClean="0">
              <a:solidFill>
                <a:srgbClr val="41709F"/>
              </a:solidFill>
              <a:ea typeface="新細明體" pitchFamily="18" charset="-120"/>
            </a:endParaRPr>
          </a:p>
        </p:txBody>
      </p:sp>
      <p:sp>
        <p:nvSpPr>
          <p:cNvPr id="28676" name="Rectangle 4"/>
          <p:cNvSpPr>
            <a:spLocks noChangeArrowheads="1"/>
          </p:cNvSpPr>
          <p:nvPr/>
        </p:nvSpPr>
        <p:spPr bwMode="auto">
          <a:xfrm>
            <a:off x="685800" y="3429000"/>
            <a:ext cx="7924800" cy="2590800"/>
          </a:xfrm>
          <a:prstGeom prst="rect">
            <a:avLst/>
          </a:prstGeom>
          <a:solidFill>
            <a:schemeClr val="bg1"/>
          </a:solidFill>
          <a:ln w="9525">
            <a:solidFill>
              <a:srgbClr val="41709F"/>
            </a:solidFill>
            <a:miter lim="800000"/>
            <a:headEnd/>
            <a:tailEnd/>
          </a:ln>
          <a:effectLst>
            <a:outerShdw blurRad="50800" dist="38100" dir="5400000" algn="t" rotWithShape="0">
              <a:prstClr val="black">
                <a:alpha val="40000"/>
              </a:prstClr>
            </a:outerShdw>
          </a:effectLst>
        </p:spPr>
        <p:txBody>
          <a:bodyPr wrap="none" anchor="ctr"/>
          <a:lstStyle/>
          <a:p>
            <a:pPr eaLnBrk="0" hangingPunct="0">
              <a:spcBef>
                <a:spcPct val="20000"/>
              </a:spcBef>
              <a:buClr>
                <a:schemeClr val="accent2"/>
              </a:buClr>
              <a:buFont typeface="Monotype Sorts" pitchFamily="2" charset="2"/>
              <a:buChar char="z"/>
              <a:defRPr/>
            </a:pPr>
            <a:endParaRPr kumimoji="1" lang="en-IN" sz="2800">
              <a:latin typeface="Tahoma" pitchFamily="34" charset="0"/>
              <a:ea typeface="新細明體" pitchFamily="18" charset="-120"/>
            </a:endParaRPr>
          </a:p>
        </p:txBody>
      </p:sp>
      <p:sp>
        <p:nvSpPr>
          <p:cNvPr id="27653" name="Text Box 6"/>
          <p:cNvSpPr txBox="1">
            <a:spLocks noChangeArrowheads="1"/>
          </p:cNvSpPr>
          <p:nvPr/>
        </p:nvSpPr>
        <p:spPr bwMode="auto">
          <a:xfrm>
            <a:off x="3124200" y="3581400"/>
            <a:ext cx="3657600" cy="954088"/>
          </a:xfrm>
          <a:prstGeom prst="rect">
            <a:avLst/>
          </a:prstGeom>
          <a:noFill/>
          <a:ln w="9525">
            <a:noFill/>
            <a:miter lim="800000"/>
            <a:headEnd/>
            <a:tailEnd/>
          </a:ln>
        </p:spPr>
        <p:txBody>
          <a:bodyPr>
            <a:spAutoFit/>
          </a:bodyPr>
          <a:lstStyle/>
          <a:p>
            <a:pPr eaLnBrk="0" hangingPunct="0"/>
            <a:r>
              <a:rPr lang="en-US" altLang="zh-TW" sz="2800" b="1">
                <a:solidFill>
                  <a:srgbClr val="41709F"/>
                </a:solidFill>
                <a:latin typeface="Times New Roman" pitchFamily="18" charset="0"/>
                <a:ea typeface="新細明體" pitchFamily="18" charset="-120"/>
              </a:rPr>
              <a:t>Colgate’s Profitability</a:t>
            </a:r>
          </a:p>
          <a:p>
            <a:pPr algn="ctr" eaLnBrk="0" hangingPunct="0"/>
            <a:r>
              <a:rPr lang="en-US" altLang="zh-TW" sz="2800" b="1">
                <a:solidFill>
                  <a:srgbClr val="41709F"/>
                </a:solidFill>
                <a:latin typeface="Times New Roman" pitchFamily="18" charset="0"/>
                <a:ea typeface="新細明體" pitchFamily="18" charset="-120"/>
              </a:rPr>
              <a:t>(in $billions)</a:t>
            </a:r>
            <a:endParaRPr lang="en-US" altLang="zh-TW" sz="2400">
              <a:solidFill>
                <a:srgbClr val="41709F"/>
              </a:solidFill>
              <a:latin typeface="Times New Roman" pitchFamily="18" charset="0"/>
              <a:ea typeface="新細明體" pitchFamily="18" charset="-120"/>
            </a:endParaRPr>
          </a:p>
        </p:txBody>
      </p:sp>
      <p:sp>
        <p:nvSpPr>
          <p:cNvPr id="27654" name="Text Box 7"/>
          <p:cNvSpPr txBox="1">
            <a:spLocks noChangeArrowheads="1"/>
          </p:cNvSpPr>
          <p:nvPr/>
        </p:nvSpPr>
        <p:spPr bwMode="auto">
          <a:xfrm>
            <a:off x="1600200" y="4724400"/>
            <a:ext cx="6781800" cy="1160463"/>
          </a:xfrm>
          <a:prstGeom prst="rect">
            <a:avLst/>
          </a:prstGeom>
          <a:noFill/>
          <a:ln w="9525">
            <a:noFill/>
            <a:miter lim="800000"/>
            <a:headEnd/>
            <a:tailEnd/>
          </a:ln>
        </p:spPr>
        <p:txBody>
          <a:bodyPr>
            <a:spAutoFit/>
          </a:bodyPr>
          <a:lstStyle/>
          <a:p>
            <a:pPr algn="ctr" eaLnBrk="0" hangingPunct="0">
              <a:spcBef>
                <a:spcPct val="50000"/>
              </a:spcBef>
            </a:pPr>
            <a:r>
              <a:rPr lang="zh-TW" altLang="en-US" sz="2800" b="1">
                <a:solidFill>
                  <a:srgbClr val="41709F"/>
                </a:solidFill>
                <a:latin typeface="Times New Roman" pitchFamily="18" charset="0"/>
                <a:ea typeface="新細明體" pitchFamily="18" charset="-120"/>
              </a:rPr>
              <a:t>$</a:t>
            </a:r>
            <a:r>
              <a:rPr lang="en-US" altLang="zh-TW" sz="2800" b="1">
                <a:solidFill>
                  <a:srgbClr val="41709F"/>
                </a:solidFill>
                <a:latin typeface="Times New Roman" pitchFamily="18" charset="0"/>
                <a:ea typeface="新細明體" pitchFamily="18" charset="-120"/>
              </a:rPr>
              <a:t>12.238 - $5.536 = $6.701 Gross Profit</a:t>
            </a:r>
          </a:p>
          <a:p>
            <a:pPr eaLnBrk="0" hangingPunct="0">
              <a:spcBef>
                <a:spcPct val="50000"/>
              </a:spcBef>
            </a:pPr>
            <a:r>
              <a:rPr lang="en-US" altLang="zh-TW" sz="2800" b="1">
                <a:solidFill>
                  <a:srgbClr val="41709F"/>
                </a:solidFill>
                <a:latin typeface="Times New Roman" pitchFamily="18" charset="0"/>
                <a:ea typeface="新細明體" pitchFamily="18" charset="-120"/>
              </a:rPr>
              <a:t>$6.701 - $4.5411 = $2.160 Operating profit</a:t>
            </a:r>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NZ"/>
              <a:t>© Mary Low</a:t>
            </a:r>
          </a:p>
        </p:txBody>
      </p:sp>
      <p:sp>
        <p:nvSpPr>
          <p:cNvPr id="4098" name="Rectangle 2"/>
          <p:cNvSpPr>
            <a:spLocks noGrp="1" noChangeArrowheads="1"/>
          </p:cNvSpPr>
          <p:nvPr>
            <p:ph type="title"/>
          </p:nvPr>
        </p:nvSpPr>
        <p:spPr>
          <a:xfrm>
            <a:off x="457200" y="228600"/>
            <a:ext cx="8229600" cy="1066800"/>
          </a:xfrm>
        </p:spPr>
        <p:txBody>
          <a:bodyPr/>
          <a:lstStyle/>
          <a:p>
            <a:r>
              <a:rPr lang="en-GB"/>
              <a:t>Business Survival:</a:t>
            </a:r>
          </a:p>
        </p:txBody>
      </p:sp>
      <p:sp>
        <p:nvSpPr>
          <p:cNvPr id="4099" name="Rectangle 3"/>
          <p:cNvSpPr>
            <a:spLocks noGrp="1" noChangeArrowheads="1"/>
          </p:cNvSpPr>
          <p:nvPr>
            <p:ph type="body" sz="half" idx="1"/>
          </p:nvPr>
        </p:nvSpPr>
        <p:spPr>
          <a:xfrm>
            <a:off x="533400" y="1371600"/>
            <a:ext cx="8077200" cy="4906963"/>
          </a:xfrm>
        </p:spPr>
        <p:txBody>
          <a:bodyPr/>
          <a:lstStyle/>
          <a:p>
            <a:pPr algn="just">
              <a:buFontTx/>
              <a:buNone/>
            </a:pPr>
            <a:r>
              <a:rPr lang="en-GB" sz="2800"/>
              <a:t>There are two key factors for business survival:</a:t>
            </a:r>
          </a:p>
          <a:p>
            <a:pPr algn="just"/>
            <a:r>
              <a:rPr lang="en-GB" sz="2800"/>
              <a:t>Profitability </a:t>
            </a:r>
          </a:p>
          <a:p>
            <a:pPr algn="just"/>
            <a:r>
              <a:rPr lang="en-GB" sz="2800"/>
              <a:t>Solvency </a:t>
            </a:r>
          </a:p>
          <a:p>
            <a:pPr lvl="1" algn="just">
              <a:buFontTx/>
              <a:buNone/>
            </a:pPr>
            <a:endParaRPr lang="en-GB" sz="2400"/>
          </a:p>
          <a:p>
            <a:pPr algn="just"/>
            <a:r>
              <a:rPr lang="en-GB" sz="2800"/>
              <a:t>Profitability is important if the business is to generate revenue (income) in excess of the expenses incurred in operating that business.</a:t>
            </a:r>
          </a:p>
          <a:p>
            <a:pPr algn="just"/>
            <a:r>
              <a:rPr lang="en-GB" sz="2800"/>
              <a:t>The solvency of a business is important because it looks at the ability of the business in meeting its financial obligations.</a:t>
            </a:r>
          </a:p>
        </p:txBody>
      </p:sp>
      <p:pic>
        <p:nvPicPr>
          <p:cNvPr id="4103" name="Picture 7"/>
          <p:cNvPicPr>
            <a:picLocks noGrp="1" noChangeAspect="1" noChangeArrowheads="1"/>
          </p:cNvPicPr>
          <p:nvPr>
            <p:ph sz="half" idx="2"/>
          </p:nvPr>
        </p:nvPicPr>
        <p:blipFill>
          <a:blip r:embed="rId2"/>
          <a:srcRect/>
          <a:stretch>
            <a:fillRect/>
          </a:stretch>
        </p:blipFill>
        <p:spPr>
          <a:xfrm>
            <a:off x="3810000" y="1905000"/>
            <a:ext cx="1087438" cy="1295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3" descr="L:\McGraw-Hill Projects\HOMEWORK MANAGER Finance &amp; Accounts Projects\255_Subramanyam FSA Text (Christina Lane)\Source\Subramanyam_10e Digital Image Library\ch01_digital_files\sub79433_ex0107.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5" name="Text Box 4"/>
          <p:cNvSpPr txBox="1">
            <a:spLocks noChangeArrowheads="1"/>
          </p:cNvSpPr>
          <p:nvPr/>
        </p:nvSpPr>
        <p:spPr bwMode="auto">
          <a:xfrm>
            <a:off x="8521700" y="0"/>
            <a:ext cx="622300" cy="244475"/>
          </a:xfrm>
          <a:prstGeom prst="rect">
            <a:avLst/>
          </a:prstGeom>
          <a:noFill/>
          <a:ln w="9525">
            <a:noFill/>
            <a:miter lim="800000"/>
            <a:headEnd/>
            <a:tailEnd/>
          </a:ln>
        </p:spPr>
        <p:txBody>
          <a:bodyPr>
            <a:spAutoFit/>
          </a:bodyPr>
          <a:lstStyle/>
          <a:p>
            <a:pPr algn="r"/>
            <a:r>
              <a:rPr lang="en-US" sz="1000"/>
              <a:t>1-</a:t>
            </a:r>
            <a:fld id="{825C9784-367F-4A0C-968C-2AB107A6BE57}" type="slidenum">
              <a:rPr lang="en-US" sz="1000"/>
              <a:pPr algn="r"/>
              <a:t>20</a:t>
            </a:fld>
            <a:endParaRPr lang="en-US" sz="3800">
              <a:latin typeface="Book Antiqua" pitchFamily="18" charset="0"/>
            </a:endParaRPr>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33400" y="457200"/>
            <a:ext cx="8534400" cy="990600"/>
          </a:xfrm>
        </p:spPr>
        <p:txBody>
          <a:bodyPr anchor="b"/>
          <a:lstStyle/>
          <a:p>
            <a:pPr eaLnBrk="1" hangingPunct="1"/>
            <a:r>
              <a:rPr lang="en-US" altLang="zh-TW" b="1" smtClean="0">
                <a:ea typeface="新細明體" pitchFamily="18" charset="-120"/>
              </a:rPr>
              <a:t>Statement of Cash Flows</a:t>
            </a:r>
          </a:p>
        </p:txBody>
      </p:sp>
      <p:graphicFrame>
        <p:nvGraphicFramePr>
          <p:cNvPr id="4" name="Diagram 3"/>
          <p:cNvGraphicFramePr/>
          <p:nvPr/>
        </p:nvGraphicFramePr>
        <p:xfrm>
          <a:off x="838200" y="1981200"/>
          <a:ext cx="7467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4" descr="L:\McGraw-Hill Projects\HOMEWORK MANAGER Finance &amp; Accounts Projects\255_Subramanyam FSA Text (Christina Lane)\Source\Subramanyam_10e Digital Image Library\ch01_digital_files\sub79433_ex0108.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23" name="Text Box 4"/>
          <p:cNvSpPr txBox="1">
            <a:spLocks noChangeArrowheads="1"/>
          </p:cNvSpPr>
          <p:nvPr/>
        </p:nvSpPr>
        <p:spPr bwMode="auto">
          <a:xfrm>
            <a:off x="8521700" y="0"/>
            <a:ext cx="622300" cy="244475"/>
          </a:xfrm>
          <a:prstGeom prst="rect">
            <a:avLst/>
          </a:prstGeom>
          <a:noFill/>
          <a:ln w="9525">
            <a:noFill/>
            <a:miter lim="800000"/>
            <a:headEnd/>
            <a:tailEnd/>
          </a:ln>
        </p:spPr>
        <p:txBody>
          <a:bodyPr>
            <a:spAutoFit/>
          </a:bodyPr>
          <a:lstStyle/>
          <a:p>
            <a:pPr algn="r"/>
            <a:r>
              <a:rPr lang="en-US" sz="1000"/>
              <a:t>1-</a:t>
            </a:r>
            <a:fld id="{E5529026-60FC-4E24-A94F-77BE3E9431B2}" type="slidenum">
              <a:rPr lang="en-US" sz="1000"/>
              <a:pPr algn="r"/>
              <a:t>22</a:t>
            </a:fld>
            <a:endParaRPr lang="en-US" sz="3800">
              <a:latin typeface="Book Antiqua" pitchFamily="18" charset="0"/>
            </a:endParaRP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NZ"/>
              <a:t>© Mary Low</a:t>
            </a:r>
          </a:p>
        </p:txBody>
      </p:sp>
      <p:sp>
        <p:nvSpPr>
          <p:cNvPr id="24578" name="Rectangle 2"/>
          <p:cNvSpPr>
            <a:spLocks noGrp="1" noChangeArrowheads="1"/>
          </p:cNvSpPr>
          <p:nvPr>
            <p:ph type="title"/>
          </p:nvPr>
        </p:nvSpPr>
        <p:spPr/>
        <p:txBody>
          <a:bodyPr/>
          <a:lstStyle/>
          <a:p>
            <a:r>
              <a:rPr lang="en-GB"/>
              <a:t>Financial Statement Analysis</a:t>
            </a:r>
            <a:endParaRPr lang="en-NZ"/>
          </a:p>
        </p:txBody>
      </p:sp>
      <p:sp>
        <p:nvSpPr>
          <p:cNvPr id="24579" name="Rectangle 3"/>
          <p:cNvSpPr>
            <a:spLocks noGrp="1" noChangeArrowheads="1"/>
          </p:cNvSpPr>
          <p:nvPr>
            <p:ph type="body" sz="half" idx="1"/>
          </p:nvPr>
        </p:nvSpPr>
        <p:spPr>
          <a:xfrm>
            <a:off x="381000" y="1524000"/>
            <a:ext cx="8229600" cy="4525963"/>
          </a:xfrm>
        </p:spPr>
        <p:txBody>
          <a:bodyPr/>
          <a:lstStyle/>
          <a:p>
            <a:pPr algn="just"/>
            <a:r>
              <a:rPr lang="en-GB" sz="2800"/>
              <a:t>Financial Statement Analysis will help business owners and other interested people to analyse the data in financial statements to provide them with better information about such key factors for decision making and ultimate business survival.</a:t>
            </a:r>
            <a:endParaRPr lang="en-NZ" sz="2800"/>
          </a:p>
        </p:txBody>
      </p:sp>
      <p:pic>
        <p:nvPicPr>
          <p:cNvPr id="24580" name="Picture 4" descr="BD19694_"/>
          <p:cNvPicPr>
            <a:picLocks noGrp="1" noChangeAspect="1" noChangeArrowheads="1"/>
          </p:cNvPicPr>
          <p:nvPr>
            <p:ph sz="half" idx="2"/>
          </p:nvPr>
        </p:nvPicPr>
        <p:blipFill>
          <a:blip r:embed="rId2"/>
          <a:srcRect/>
          <a:stretch>
            <a:fillRect/>
          </a:stretch>
        </p:blipFill>
        <p:spPr>
          <a:xfrm>
            <a:off x="3886200" y="4114800"/>
            <a:ext cx="1370013" cy="1412875"/>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NZ"/>
              <a:t>© Mary Low</a:t>
            </a:r>
          </a:p>
        </p:txBody>
      </p:sp>
      <p:sp>
        <p:nvSpPr>
          <p:cNvPr id="5122" name="Rectangle 2"/>
          <p:cNvSpPr>
            <a:spLocks noGrp="1" noChangeArrowheads="1"/>
          </p:cNvSpPr>
          <p:nvPr>
            <p:ph type="title"/>
          </p:nvPr>
        </p:nvSpPr>
        <p:spPr/>
        <p:txBody>
          <a:bodyPr/>
          <a:lstStyle/>
          <a:p>
            <a:r>
              <a:rPr lang="en-GB"/>
              <a:t>Financial Statement Analysis</a:t>
            </a:r>
          </a:p>
        </p:txBody>
      </p:sp>
      <p:sp>
        <p:nvSpPr>
          <p:cNvPr id="5123" name="Rectangle 3"/>
          <p:cNvSpPr>
            <a:spLocks noGrp="1" noChangeArrowheads="1"/>
          </p:cNvSpPr>
          <p:nvPr>
            <p:ph type="body" sz="half" idx="1"/>
          </p:nvPr>
        </p:nvSpPr>
        <p:spPr>
          <a:xfrm>
            <a:off x="457200" y="1371600"/>
            <a:ext cx="8077200" cy="5105400"/>
          </a:xfrm>
        </p:spPr>
        <p:txBody>
          <a:bodyPr/>
          <a:lstStyle/>
          <a:p>
            <a:pPr algn="just">
              <a:lnSpc>
                <a:spcPct val="90000"/>
              </a:lnSpc>
              <a:buFontTx/>
              <a:buNone/>
            </a:pPr>
            <a:r>
              <a:rPr lang="en-GB" sz="2400"/>
              <a:t>Purpose:</a:t>
            </a:r>
          </a:p>
          <a:p>
            <a:pPr algn="just">
              <a:lnSpc>
                <a:spcPct val="90000"/>
              </a:lnSpc>
            </a:pPr>
            <a:r>
              <a:rPr lang="en-GB" sz="2400"/>
              <a:t>To use financial statements to evaluate an organisation’s</a:t>
            </a:r>
          </a:p>
          <a:p>
            <a:pPr marL="758825" lvl="1" algn="just">
              <a:lnSpc>
                <a:spcPct val="90000"/>
              </a:lnSpc>
            </a:pPr>
            <a:r>
              <a:rPr lang="en-GB" sz="2000"/>
              <a:t>Financial performance</a:t>
            </a:r>
          </a:p>
          <a:p>
            <a:pPr marL="758825" lvl="1" algn="just">
              <a:lnSpc>
                <a:spcPct val="90000"/>
              </a:lnSpc>
            </a:pPr>
            <a:r>
              <a:rPr lang="en-GB" sz="2000"/>
              <a:t>Financial position.</a:t>
            </a:r>
          </a:p>
          <a:p>
            <a:pPr algn="just">
              <a:lnSpc>
                <a:spcPct val="90000"/>
              </a:lnSpc>
            </a:pPr>
            <a:r>
              <a:rPr lang="en-GB" sz="2400"/>
              <a:t>To have a means of comparative analysis across time in terms of:</a:t>
            </a:r>
          </a:p>
          <a:p>
            <a:pPr marL="758825" lvl="1" algn="just">
              <a:lnSpc>
                <a:spcPct val="90000"/>
              </a:lnSpc>
            </a:pPr>
            <a:r>
              <a:rPr lang="en-GB" sz="2000"/>
              <a:t>Intracompany basis (within the company itself)</a:t>
            </a:r>
          </a:p>
          <a:p>
            <a:pPr marL="758825" lvl="1" algn="just">
              <a:lnSpc>
                <a:spcPct val="90000"/>
              </a:lnSpc>
            </a:pPr>
            <a:r>
              <a:rPr lang="en-GB" sz="2000"/>
              <a:t>Intercompany basis (between companies)</a:t>
            </a:r>
          </a:p>
          <a:p>
            <a:pPr marL="758825" lvl="1" algn="just">
              <a:lnSpc>
                <a:spcPct val="90000"/>
              </a:lnSpc>
            </a:pPr>
            <a:r>
              <a:rPr lang="en-GB" sz="2000"/>
              <a:t>Industry Averages (against that particular industry’s averages)</a:t>
            </a:r>
          </a:p>
          <a:p>
            <a:pPr algn="just">
              <a:lnSpc>
                <a:spcPct val="90000"/>
              </a:lnSpc>
            </a:pPr>
            <a:r>
              <a:rPr lang="en-GB" sz="2400"/>
              <a:t>To apply analytical tools and techniques to financial statements to obtain useful information to aid decision making.</a:t>
            </a:r>
          </a:p>
        </p:txBody>
      </p:sp>
      <p:pic>
        <p:nvPicPr>
          <p:cNvPr id="5124" name="Picture 4"/>
          <p:cNvPicPr>
            <a:picLocks noGrp="1" noChangeAspect="1" noChangeArrowheads="1"/>
          </p:cNvPicPr>
          <p:nvPr>
            <p:ph sz="half" idx="2"/>
          </p:nvPr>
        </p:nvPicPr>
        <p:blipFill>
          <a:blip r:embed="rId3"/>
          <a:srcRect/>
          <a:stretch>
            <a:fillRect/>
          </a:stretch>
        </p:blipFill>
        <p:spPr>
          <a:xfrm>
            <a:off x="3200400" y="5632450"/>
            <a:ext cx="1295400" cy="9382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 calcmode="lin" valueType="num">
                                      <p:cBhvr additive="base">
                                        <p:cTn id="21"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calcmode="lin" valueType="num">
                                      <p:cBhvr additive="base">
                                        <p:cTn id="27"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23">
                                            <p:txEl>
                                              <p:pRg st="5" end="5"/>
                                            </p:txEl>
                                          </p:spTgt>
                                        </p:tgtEl>
                                        <p:attrNameLst>
                                          <p:attrName>style.visibility</p:attrName>
                                        </p:attrNameLst>
                                      </p:cBhvr>
                                      <p:to>
                                        <p:strVal val="visible"/>
                                      </p:to>
                                    </p:set>
                                    <p:anim calcmode="lin" valueType="num">
                                      <p:cBhvr additive="base">
                                        <p:cTn id="31"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123">
                                            <p:txEl>
                                              <p:pRg st="6" end="6"/>
                                            </p:txEl>
                                          </p:spTgt>
                                        </p:tgtEl>
                                        <p:attrNameLst>
                                          <p:attrName>style.visibility</p:attrName>
                                        </p:attrNameLst>
                                      </p:cBhvr>
                                      <p:to>
                                        <p:strVal val="visible"/>
                                      </p:to>
                                    </p:set>
                                    <p:anim calcmode="lin" valueType="num">
                                      <p:cBhvr additive="base">
                                        <p:cTn id="35"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2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123">
                                            <p:txEl>
                                              <p:pRg st="7" end="7"/>
                                            </p:txEl>
                                          </p:spTgt>
                                        </p:tgtEl>
                                        <p:attrNameLst>
                                          <p:attrName>style.visibility</p:attrName>
                                        </p:attrNameLst>
                                      </p:cBhvr>
                                      <p:to>
                                        <p:strVal val="visible"/>
                                      </p:to>
                                    </p:set>
                                    <p:anim calcmode="lin" valueType="num">
                                      <p:cBhvr additive="base">
                                        <p:cTn id="39" dur="500" fill="hold"/>
                                        <p:tgtEl>
                                          <p:spTgt spid="512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123">
                                            <p:txEl>
                                              <p:pRg st="8" end="8"/>
                                            </p:txEl>
                                          </p:spTgt>
                                        </p:tgtEl>
                                        <p:attrNameLst>
                                          <p:attrName>style.visibility</p:attrName>
                                        </p:attrNameLst>
                                      </p:cBhvr>
                                      <p:to>
                                        <p:strVal val="visible"/>
                                      </p:to>
                                    </p:set>
                                    <p:anim calcmode="lin" valueType="num">
                                      <p:cBhvr additive="base">
                                        <p:cTn id="45" dur="500" fill="hold"/>
                                        <p:tgtEl>
                                          <p:spTgt spid="512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12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Profitability</a:t>
            </a:r>
          </a:p>
        </p:txBody>
      </p:sp>
      <p:sp>
        <p:nvSpPr>
          <p:cNvPr id="18435" name="Rectangle 3"/>
          <p:cNvSpPr>
            <a:spLocks noGrp="1" noChangeArrowheads="1"/>
          </p:cNvSpPr>
          <p:nvPr>
            <p:ph type="body" idx="1"/>
          </p:nvPr>
        </p:nvSpPr>
        <p:spPr/>
        <p:txBody>
          <a:bodyPr/>
          <a:lstStyle/>
          <a:p>
            <a:pPr>
              <a:lnSpc>
                <a:spcPct val="90000"/>
              </a:lnSpc>
            </a:pPr>
            <a:r>
              <a:rPr lang="en-GB" sz="2800"/>
              <a:t>Profitability measures look at how much profit the firm generates from sales or from its capital assets</a:t>
            </a:r>
          </a:p>
          <a:p>
            <a:pPr>
              <a:lnSpc>
                <a:spcPct val="90000"/>
              </a:lnSpc>
            </a:pPr>
            <a:r>
              <a:rPr lang="en-GB" sz="2800"/>
              <a:t>Different measures of profit – gross and net</a:t>
            </a:r>
          </a:p>
          <a:p>
            <a:pPr lvl="1">
              <a:lnSpc>
                <a:spcPct val="90000"/>
              </a:lnSpc>
            </a:pPr>
            <a:r>
              <a:rPr lang="en-GB" sz="2400" b="1">
                <a:solidFill>
                  <a:srgbClr val="336699"/>
                </a:solidFill>
              </a:rPr>
              <a:t>Gross profit</a:t>
            </a:r>
            <a:r>
              <a:rPr lang="en-GB" sz="2400"/>
              <a:t> – effectively total revenue (turnover) – variable costs (cost of sales)</a:t>
            </a:r>
          </a:p>
          <a:p>
            <a:pPr lvl="1">
              <a:lnSpc>
                <a:spcPct val="90000"/>
              </a:lnSpc>
            </a:pPr>
            <a:r>
              <a:rPr lang="en-GB" sz="2400" b="1">
                <a:solidFill>
                  <a:srgbClr val="336699"/>
                </a:solidFill>
              </a:rPr>
              <a:t>Net Profit</a:t>
            </a:r>
            <a:r>
              <a:rPr lang="en-GB" sz="2400"/>
              <a:t> – effectively total revenue (turnover) – variable costs and fixed costs (overheads)</a:t>
            </a:r>
          </a:p>
        </p:txBody>
      </p:sp>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t>Profitability</a:t>
            </a:r>
          </a:p>
        </p:txBody>
      </p:sp>
      <p:sp>
        <p:nvSpPr>
          <p:cNvPr id="19459" name="Rectangle 3"/>
          <p:cNvSpPr>
            <a:spLocks noGrp="1" noChangeArrowheads="1"/>
          </p:cNvSpPr>
          <p:nvPr>
            <p:ph type="body" idx="1"/>
          </p:nvPr>
        </p:nvSpPr>
        <p:spPr/>
        <p:txBody>
          <a:bodyPr/>
          <a:lstStyle/>
          <a:p>
            <a:pPr>
              <a:lnSpc>
                <a:spcPct val="90000"/>
              </a:lnSpc>
            </a:pPr>
            <a:r>
              <a:rPr lang="en-GB" sz="2800" b="1">
                <a:solidFill>
                  <a:srgbClr val="336699"/>
                </a:solidFill>
              </a:rPr>
              <a:t>Gross Profit Margin = Gross profit / turnover x 100</a:t>
            </a:r>
          </a:p>
          <a:p>
            <a:pPr>
              <a:lnSpc>
                <a:spcPct val="90000"/>
              </a:lnSpc>
            </a:pPr>
            <a:r>
              <a:rPr lang="en-GB" sz="2800"/>
              <a:t>The higher the better</a:t>
            </a:r>
          </a:p>
          <a:p>
            <a:pPr>
              <a:lnSpc>
                <a:spcPct val="90000"/>
              </a:lnSpc>
            </a:pPr>
            <a:r>
              <a:rPr lang="en-GB" sz="2800"/>
              <a:t>Enables the firm to assess the impact of its sales and how much it cost to generate (produce) those sales</a:t>
            </a:r>
          </a:p>
          <a:p>
            <a:pPr>
              <a:lnSpc>
                <a:spcPct val="90000"/>
              </a:lnSpc>
            </a:pPr>
            <a:r>
              <a:rPr lang="en-GB" sz="2800"/>
              <a:t>A gross profit margin of 45% means that for every £1 of sales, the firm makes 45p in gross profit</a:t>
            </a:r>
          </a:p>
        </p:txBody>
      </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t>Profitability</a:t>
            </a:r>
          </a:p>
        </p:txBody>
      </p:sp>
      <p:sp>
        <p:nvSpPr>
          <p:cNvPr id="20483" name="Rectangle 3"/>
          <p:cNvSpPr>
            <a:spLocks noGrp="1" noChangeArrowheads="1"/>
          </p:cNvSpPr>
          <p:nvPr>
            <p:ph type="body" idx="1"/>
          </p:nvPr>
        </p:nvSpPr>
        <p:spPr>
          <a:xfrm>
            <a:off x="685800" y="1752600"/>
            <a:ext cx="7772400" cy="4114800"/>
          </a:xfrm>
        </p:spPr>
        <p:txBody>
          <a:bodyPr/>
          <a:lstStyle/>
          <a:p>
            <a:pPr>
              <a:lnSpc>
                <a:spcPct val="90000"/>
              </a:lnSpc>
            </a:pPr>
            <a:r>
              <a:rPr lang="en-GB" sz="2400" b="1">
                <a:solidFill>
                  <a:srgbClr val="336699"/>
                </a:solidFill>
              </a:rPr>
              <a:t>Net Profit Margin = Net Profit / Turnover x 100</a:t>
            </a:r>
          </a:p>
          <a:p>
            <a:pPr>
              <a:lnSpc>
                <a:spcPct val="90000"/>
              </a:lnSpc>
            </a:pPr>
            <a:r>
              <a:rPr lang="en-GB" sz="2400"/>
              <a:t>Net profit takes into account the fixed costs involved in production – the overheads</a:t>
            </a:r>
          </a:p>
          <a:p>
            <a:pPr>
              <a:lnSpc>
                <a:spcPct val="90000"/>
              </a:lnSpc>
            </a:pPr>
            <a:r>
              <a:rPr lang="en-GB" sz="2400"/>
              <a:t>Keeping control over fixed costs is important – could be easy to overlook for example the amount of waste - paper, stationery, lighting, heating, water, etc.</a:t>
            </a:r>
          </a:p>
          <a:p>
            <a:pPr lvl="1">
              <a:lnSpc>
                <a:spcPct val="90000"/>
              </a:lnSpc>
            </a:pPr>
            <a:r>
              <a:rPr lang="en-GB" sz="1800"/>
              <a:t>e.g. – leaving a photocopier on overnight uses enough electricity to make 5,300 A4 copies. (1,934,500 per year)</a:t>
            </a:r>
          </a:p>
          <a:p>
            <a:pPr lvl="1">
              <a:lnSpc>
                <a:spcPct val="90000"/>
              </a:lnSpc>
            </a:pPr>
            <a:r>
              <a:rPr lang="en-GB" sz="1800"/>
              <a:t>1 ream = 500 copies. 1 ream = £5.00 (on average)</a:t>
            </a:r>
          </a:p>
          <a:p>
            <a:pPr lvl="1">
              <a:lnSpc>
                <a:spcPct val="90000"/>
              </a:lnSpc>
            </a:pPr>
            <a:r>
              <a:rPr lang="en-GB" sz="1800"/>
              <a:t>Total cost therefore</a:t>
            </a:r>
            <a:r>
              <a:rPr lang="en-GB" sz="2000"/>
              <a:t> </a:t>
            </a:r>
            <a:r>
              <a:rPr lang="en-GB" sz="1800"/>
              <a:t>= £19,345 per year – or 1 person’s salary</a:t>
            </a:r>
          </a:p>
          <a:p>
            <a:pPr>
              <a:lnSpc>
                <a:spcPct val="90000"/>
              </a:lnSpc>
            </a:pPr>
            <a:endParaRPr lang="en-GB" sz="2000"/>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NZ"/>
              <a:t>© Mary Low</a:t>
            </a:r>
          </a:p>
        </p:txBody>
      </p:sp>
      <p:sp>
        <p:nvSpPr>
          <p:cNvPr id="34818" name="Rectangle 2"/>
          <p:cNvSpPr>
            <a:spLocks noGrp="1" noChangeArrowheads="1"/>
          </p:cNvSpPr>
          <p:nvPr>
            <p:ph type="title"/>
          </p:nvPr>
        </p:nvSpPr>
        <p:spPr/>
        <p:txBody>
          <a:bodyPr/>
          <a:lstStyle/>
          <a:p>
            <a:r>
              <a:rPr lang="en-GB"/>
              <a:t>Profitability Ratios</a:t>
            </a:r>
            <a:endParaRPr lang="en-US"/>
          </a:p>
        </p:txBody>
      </p:sp>
      <p:sp>
        <p:nvSpPr>
          <p:cNvPr id="34819" name="Rectangle 3"/>
          <p:cNvSpPr>
            <a:spLocks noGrp="1" noChangeArrowheads="1"/>
          </p:cNvSpPr>
          <p:nvPr>
            <p:ph type="body" sz="half" idx="1"/>
          </p:nvPr>
        </p:nvSpPr>
        <p:spPr>
          <a:xfrm>
            <a:off x="381000" y="1371600"/>
            <a:ext cx="8229600" cy="5105400"/>
          </a:xfrm>
        </p:spPr>
        <p:txBody>
          <a:bodyPr/>
          <a:lstStyle/>
          <a:p>
            <a:pPr>
              <a:lnSpc>
                <a:spcPct val="90000"/>
              </a:lnSpc>
            </a:pPr>
            <a:r>
              <a:rPr lang="en-US" sz="2000"/>
              <a:t>Gross Profit % = </a:t>
            </a:r>
            <a:r>
              <a:rPr lang="en-US" sz="2000" u="sng"/>
              <a:t>Gross Profit</a:t>
            </a:r>
            <a:r>
              <a:rPr lang="en-US" sz="2000"/>
              <a:t> * 100</a:t>
            </a:r>
          </a:p>
          <a:p>
            <a:pPr>
              <a:lnSpc>
                <a:spcPct val="90000"/>
              </a:lnSpc>
              <a:buFontTx/>
              <a:buNone/>
            </a:pPr>
            <a:r>
              <a:rPr lang="en-US" sz="2000"/>
              <a:t>				 Net Sales</a:t>
            </a:r>
          </a:p>
          <a:p>
            <a:pPr>
              <a:lnSpc>
                <a:spcPct val="90000"/>
              </a:lnSpc>
            </a:pPr>
            <a:r>
              <a:rPr lang="en-US" sz="2000"/>
              <a:t>Net Profit % = </a:t>
            </a:r>
            <a:r>
              <a:rPr lang="en-US" sz="2000" u="sng"/>
              <a:t>Net Profit after tax</a:t>
            </a:r>
            <a:r>
              <a:rPr lang="en-US" sz="2000"/>
              <a:t> * 100</a:t>
            </a:r>
          </a:p>
          <a:p>
            <a:pPr>
              <a:lnSpc>
                <a:spcPct val="90000"/>
              </a:lnSpc>
              <a:buFontTx/>
              <a:buNone/>
            </a:pPr>
            <a:r>
              <a:rPr lang="en-US" sz="2000"/>
              <a:t>				Net Sales</a:t>
            </a:r>
          </a:p>
          <a:p>
            <a:pPr>
              <a:lnSpc>
                <a:spcPct val="90000"/>
              </a:lnSpc>
              <a:buFontTx/>
              <a:buNone/>
            </a:pPr>
            <a:r>
              <a:rPr lang="en-US" sz="2000"/>
              <a:t>	Or in some cases, firms use the net profit before tax figure. Firms have no control over tax expense as they would have over other expenses.</a:t>
            </a:r>
          </a:p>
          <a:p>
            <a:pPr lvl="1">
              <a:lnSpc>
                <a:spcPct val="90000"/>
              </a:lnSpc>
              <a:buFont typeface="Symbol" pitchFamily="18" charset="2"/>
              <a:buChar char="Þ"/>
            </a:pPr>
            <a:r>
              <a:rPr lang="en-US" sz="1800"/>
              <a:t>Net Profit % = </a:t>
            </a:r>
            <a:r>
              <a:rPr lang="en-US" sz="1800" u="sng"/>
              <a:t>Net Profit before tax</a:t>
            </a:r>
            <a:r>
              <a:rPr lang="en-US" sz="1800"/>
              <a:t> *100</a:t>
            </a:r>
          </a:p>
          <a:p>
            <a:pPr lvl="1">
              <a:lnSpc>
                <a:spcPct val="90000"/>
              </a:lnSpc>
              <a:buFont typeface="Symbol" pitchFamily="18" charset="2"/>
              <a:buNone/>
            </a:pPr>
            <a:r>
              <a:rPr lang="en-US" sz="1800"/>
              <a:t>				 Net Sales </a:t>
            </a:r>
          </a:p>
          <a:p>
            <a:pPr lvl="1">
              <a:lnSpc>
                <a:spcPct val="90000"/>
              </a:lnSpc>
              <a:buFont typeface="Symbol" pitchFamily="18" charset="2"/>
              <a:buNone/>
            </a:pPr>
            <a:endParaRPr lang="en-US" sz="1800"/>
          </a:p>
          <a:p>
            <a:pPr>
              <a:lnSpc>
                <a:spcPct val="90000"/>
              </a:lnSpc>
            </a:pPr>
            <a:r>
              <a:rPr lang="en-US" sz="2000"/>
              <a:t>Return on Assets = 	      Net Profit  	   	* 100</a:t>
            </a:r>
          </a:p>
          <a:p>
            <a:pPr>
              <a:lnSpc>
                <a:spcPct val="90000"/>
              </a:lnSpc>
              <a:buFontTx/>
              <a:buNone/>
            </a:pPr>
            <a:r>
              <a:rPr lang="en-US" sz="2000"/>
              <a:t>				 Average Total Assets</a:t>
            </a:r>
          </a:p>
          <a:p>
            <a:pPr>
              <a:lnSpc>
                <a:spcPct val="90000"/>
              </a:lnSpc>
              <a:buFontTx/>
              <a:buNone/>
            </a:pPr>
            <a:endParaRPr lang="en-US" sz="2000"/>
          </a:p>
          <a:p>
            <a:pPr>
              <a:lnSpc>
                <a:spcPct val="90000"/>
              </a:lnSpc>
            </a:pPr>
            <a:r>
              <a:rPr lang="en-US" sz="2000"/>
              <a:t>Return on Equity = 	  Net Profit   		   *100</a:t>
            </a:r>
          </a:p>
          <a:p>
            <a:pPr>
              <a:lnSpc>
                <a:spcPct val="90000"/>
              </a:lnSpc>
              <a:buFontTx/>
              <a:buNone/>
            </a:pPr>
            <a:r>
              <a:rPr lang="en-US" sz="2000"/>
              <a:t>				Average Total Equity</a:t>
            </a:r>
          </a:p>
        </p:txBody>
      </p:sp>
      <p:sp>
        <p:nvSpPr>
          <p:cNvPr id="34820" name="Line 4"/>
          <p:cNvSpPr>
            <a:spLocks noChangeShapeType="1"/>
          </p:cNvSpPr>
          <p:nvPr/>
        </p:nvSpPr>
        <p:spPr bwMode="auto">
          <a:xfrm flipV="1">
            <a:off x="3124200" y="4800600"/>
            <a:ext cx="2819400" cy="0"/>
          </a:xfrm>
          <a:prstGeom prst="line">
            <a:avLst/>
          </a:prstGeom>
          <a:noFill/>
          <a:ln w="9525">
            <a:solidFill>
              <a:schemeClr val="tx1"/>
            </a:solidFill>
            <a:round/>
            <a:headEnd/>
            <a:tailEnd/>
          </a:ln>
          <a:effectLst/>
        </p:spPr>
        <p:txBody>
          <a:bodyPr/>
          <a:lstStyle/>
          <a:p>
            <a:endParaRPr lang="id-ID"/>
          </a:p>
        </p:txBody>
      </p:sp>
      <p:sp>
        <p:nvSpPr>
          <p:cNvPr id="34822" name="Line 6"/>
          <p:cNvSpPr>
            <a:spLocks noChangeShapeType="1"/>
          </p:cNvSpPr>
          <p:nvPr/>
        </p:nvSpPr>
        <p:spPr bwMode="auto">
          <a:xfrm flipV="1">
            <a:off x="3124200" y="5791200"/>
            <a:ext cx="2819400" cy="0"/>
          </a:xfrm>
          <a:prstGeom prst="line">
            <a:avLst/>
          </a:prstGeom>
          <a:noFill/>
          <a:ln w="9525">
            <a:solidFill>
              <a:schemeClr val="tx1"/>
            </a:solidFill>
            <a:round/>
            <a:headEnd/>
            <a:tailEnd/>
          </a:ln>
          <a:effectLst/>
        </p:spPr>
        <p:txBody>
          <a:bodyPr/>
          <a:lstStyle/>
          <a:p>
            <a:endParaRPr lang="id-ID"/>
          </a:p>
        </p:txBody>
      </p:sp>
      <p:pic>
        <p:nvPicPr>
          <p:cNvPr id="34825" name="Picture 9" descr="J0172573"/>
          <p:cNvPicPr>
            <a:picLocks noGrp="1" noChangeAspect="1" noChangeArrowheads="1" noCrop="1"/>
          </p:cNvPicPr>
          <p:nvPr>
            <p:ph sz="half" idx="2"/>
          </p:nvPr>
        </p:nvPicPr>
        <p:blipFill>
          <a:blip r:embed="rId2"/>
          <a:srcRect/>
          <a:stretch>
            <a:fillRect/>
          </a:stretch>
        </p:blipFill>
        <p:spPr>
          <a:xfrm>
            <a:off x="7315200" y="381000"/>
            <a:ext cx="1362075" cy="1362075"/>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825750" y="3206750"/>
            <a:ext cx="977900" cy="520700"/>
          </a:xfrm>
          <a:prstGeom prst="rect">
            <a:avLst/>
          </a:prstGeom>
          <a:solidFill>
            <a:schemeClr val="accent1"/>
          </a:solidFill>
          <a:ln w="12700">
            <a:solidFill>
              <a:srgbClr val="000000"/>
            </a:solidFill>
            <a:miter lim="800000"/>
            <a:headEnd/>
            <a:tailEnd/>
          </a:ln>
          <a:effectLst/>
        </p:spPr>
        <p:txBody>
          <a:bodyPr wrap="none" anchor="ctr"/>
          <a:lstStyle/>
          <a:p>
            <a:endParaRPr lang="id-ID"/>
          </a:p>
        </p:txBody>
      </p:sp>
      <p:sp>
        <p:nvSpPr>
          <p:cNvPr id="62467" name="Rectangle 3"/>
          <p:cNvSpPr>
            <a:spLocks noChangeArrowheads="1"/>
          </p:cNvSpPr>
          <p:nvPr/>
        </p:nvSpPr>
        <p:spPr bwMode="auto">
          <a:xfrm>
            <a:off x="768350" y="1987550"/>
            <a:ext cx="2959100" cy="520700"/>
          </a:xfrm>
          <a:prstGeom prst="rect">
            <a:avLst/>
          </a:prstGeom>
          <a:solidFill>
            <a:schemeClr val="accent1"/>
          </a:solidFill>
          <a:ln w="12700">
            <a:solidFill>
              <a:srgbClr val="000000"/>
            </a:solidFill>
            <a:miter lim="800000"/>
            <a:headEnd/>
            <a:tailEnd/>
          </a:ln>
          <a:effectLst/>
        </p:spPr>
        <p:txBody>
          <a:bodyPr wrap="none" anchor="ctr"/>
          <a:lstStyle/>
          <a:p>
            <a:endParaRPr lang="id-ID"/>
          </a:p>
        </p:txBody>
      </p:sp>
      <p:sp>
        <p:nvSpPr>
          <p:cNvPr id="62468" name="Line 4"/>
          <p:cNvSpPr>
            <a:spLocks noChangeShapeType="1"/>
          </p:cNvSpPr>
          <p:nvPr/>
        </p:nvSpPr>
        <p:spPr bwMode="auto">
          <a:xfrm>
            <a:off x="1905000" y="1676400"/>
            <a:ext cx="6858000" cy="0"/>
          </a:xfrm>
          <a:prstGeom prst="line">
            <a:avLst/>
          </a:prstGeom>
          <a:noFill/>
          <a:ln w="76200">
            <a:solidFill>
              <a:schemeClr val="bg2"/>
            </a:solidFill>
            <a:round/>
            <a:headEnd/>
            <a:tailEnd/>
          </a:ln>
          <a:effectLst/>
        </p:spPr>
        <p:txBody>
          <a:bodyPr/>
          <a:lstStyle/>
          <a:p>
            <a:endParaRPr lang="id-ID"/>
          </a:p>
        </p:txBody>
      </p:sp>
      <p:sp>
        <p:nvSpPr>
          <p:cNvPr id="62469" name="Rectangle 5"/>
          <p:cNvSpPr>
            <a:spLocks noGrp="1" noChangeArrowheads="1"/>
          </p:cNvSpPr>
          <p:nvPr>
            <p:ph type="title"/>
          </p:nvPr>
        </p:nvSpPr>
        <p:spPr>
          <a:xfrm>
            <a:off x="1676400" y="0"/>
            <a:ext cx="7391400" cy="1752600"/>
          </a:xfrm>
          <a:noFill/>
          <a:ln/>
          <a:effectLst>
            <a:outerShdw dist="71842" dir="2700000" algn="ctr" rotWithShape="0">
              <a:schemeClr val="bg2"/>
            </a:outerShdw>
          </a:effectLst>
        </p:spPr>
        <p:txBody>
          <a:bodyPr/>
          <a:lstStyle/>
          <a:p>
            <a:r>
              <a:rPr lang="en-US" b="1"/>
              <a:t>Return on Investment and the Du Pont Approach</a:t>
            </a:r>
          </a:p>
        </p:txBody>
      </p:sp>
      <p:sp>
        <p:nvSpPr>
          <p:cNvPr id="62470" name="Rectangle 6"/>
          <p:cNvSpPr>
            <a:spLocks noGrp="1" noChangeArrowheads="1"/>
          </p:cNvSpPr>
          <p:nvPr>
            <p:ph type="body" sz="half" idx="1"/>
          </p:nvPr>
        </p:nvSpPr>
        <p:spPr>
          <a:xfrm>
            <a:off x="381000" y="4343400"/>
            <a:ext cx="8686800" cy="1676400"/>
          </a:xfrm>
          <a:noFill/>
          <a:ln/>
          <a:effectLst>
            <a:outerShdw algn="ctr" rotWithShape="0">
              <a:schemeClr val="bg2"/>
            </a:outerShdw>
          </a:effectLst>
        </p:spPr>
        <p:txBody>
          <a:bodyPr/>
          <a:lstStyle/>
          <a:p>
            <a:pPr marL="0" indent="0">
              <a:buFont typeface="Monotype Sorts" pitchFamily="2" charset="2"/>
              <a:buNone/>
            </a:pPr>
            <a:r>
              <a:rPr lang="en-US" sz="3600">
                <a:solidFill>
                  <a:schemeClr val="hlink"/>
                </a:solidFill>
                <a:effectLst>
                  <a:outerShdw blurRad="38100" dist="38100" dir="2700000" algn="tl">
                    <a:srgbClr val="C0C0C0"/>
                  </a:outerShdw>
                </a:effectLst>
              </a:rPr>
              <a:t>ROI</a:t>
            </a:r>
            <a:r>
              <a:rPr lang="en-US" sz="3600" baseline="-25000"/>
              <a:t>2007</a:t>
            </a:r>
            <a:r>
              <a:rPr lang="en-US" sz="3600"/>
              <a:t>     </a:t>
            </a:r>
            <a:r>
              <a:rPr lang="en-US" sz="3600" baseline="30000"/>
              <a:t> </a:t>
            </a:r>
            <a:r>
              <a:rPr lang="en-US" sz="3600"/>
              <a:t>= </a:t>
            </a:r>
            <a:r>
              <a:rPr lang="en-US" sz="3600">
                <a:solidFill>
                  <a:srgbClr val="42B200"/>
                </a:solidFill>
              </a:rPr>
              <a:t>.041 </a:t>
            </a:r>
            <a:r>
              <a:rPr lang="en-US" sz="3600"/>
              <a:t>x </a:t>
            </a:r>
            <a:r>
              <a:rPr lang="en-US" sz="3600">
                <a:solidFill>
                  <a:schemeClr val="tx2"/>
                </a:solidFill>
              </a:rPr>
              <a:t>1.02</a:t>
            </a:r>
            <a:r>
              <a:rPr lang="en-US" sz="3600"/>
              <a:t> =</a:t>
            </a:r>
            <a:r>
              <a:rPr lang="en-US" sz="3600">
                <a:solidFill>
                  <a:schemeClr val="hlink"/>
                </a:solidFill>
              </a:rPr>
              <a:t> </a:t>
            </a:r>
            <a:r>
              <a:rPr lang="en-US" sz="3600">
                <a:solidFill>
                  <a:schemeClr val="hlink"/>
                </a:solidFill>
                <a:effectLst>
                  <a:outerShdw blurRad="38100" dist="38100" dir="2700000" algn="tl">
                    <a:srgbClr val="C0C0C0"/>
                  </a:outerShdw>
                </a:effectLst>
              </a:rPr>
              <a:t>.042</a:t>
            </a:r>
            <a:r>
              <a:rPr lang="en-US" sz="3600">
                <a:solidFill>
                  <a:schemeClr val="hlink"/>
                </a:solidFill>
              </a:rPr>
              <a:t> </a:t>
            </a:r>
            <a:r>
              <a:rPr lang="en-US" sz="3600"/>
              <a:t>or </a:t>
            </a:r>
            <a:r>
              <a:rPr lang="en-US" sz="3600">
                <a:solidFill>
                  <a:schemeClr val="hlink"/>
                </a:solidFill>
                <a:effectLst>
                  <a:outerShdw blurRad="38100" dist="38100" dir="2700000" algn="tl">
                    <a:srgbClr val="C0C0C0"/>
                  </a:outerShdw>
                </a:effectLst>
              </a:rPr>
              <a:t>4.2%</a:t>
            </a:r>
            <a:endParaRPr lang="en-US" sz="3600">
              <a:solidFill>
                <a:srgbClr val="A75151"/>
              </a:solidFill>
              <a:effectLst>
                <a:outerShdw blurRad="38100" dist="38100" dir="2700000" algn="tl">
                  <a:srgbClr val="C0C0C0"/>
                </a:outerShdw>
              </a:effectLst>
            </a:endParaRPr>
          </a:p>
          <a:p>
            <a:pPr marL="0" indent="0">
              <a:buFont typeface="Monotype Sorts" pitchFamily="2" charset="2"/>
              <a:buNone/>
            </a:pPr>
            <a:r>
              <a:rPr lang="en-US" sz="3600">
                <a:solidFill>
                  <a:schemeClr val="hlink"/>
                </a:solidFill>
                <a:effectLst>
                  <a:outerShdw blurRad="38100" dist="38100" dir="2700000" algn="tl">
                    <a:srgbClr val="C0C0C0"/>
                  </a:outerShdw>
                </a:effectLst>
              </a:rPr>
              <a:t>ROI</a:t>
            </a:r>
            <a:r>
              <a:rPr lang="en-US" sz="3600" baseline="-25000"/>
              <a:t>Industry </a:t>
            </a:r>
            <a:r>
              <a:rPr lang="en-US" sz="3600"/>
              <a:t> = </a:t>
            </a:r>
            <a:r>
              <a:rPr lang="en-US" sz="3600">
                <a:solidFill>
                  <a:srgbClr val="42B200"/>
                </a:solidFill>
              </a:rPr>
              <a:t>.082 </a:t>
            </a:r>
            <a:r>
              <a:rPr lang="en-US" sz="3600"/>
              <a:t>x </a:t>
            </a:r>
            <a:r>
              <a:rPr lang="en-US" sz="3600">
                <a:solidFill>
                  <a:schemeClr val="tx2"/>
                </a:solidFill>
              </a:rPr>
              <a:t>1.17</a:t>
            </a:r>
            <a:r>
              <a:rPr lang="en-US" sz="3600"/>
              <a:t> =</a:t>
            </a:r>
            <a:r>
              <a:rPr lang="en-US" sz="3600">
                <a:solidFill>
                  <a:schemeClr val="hlink"/>
                </a:solidFill>
              </a:rPr>
              <a:t> </a:t>
            </a:r>
            <a:r>
              <a:rPr lang="en-US" sz="3600">
                <a:solidFill>
                  <a:schemeClr val="hlink"/>
                </a:solidFill>
                <a:effectLst>
                  <a:outerShdw blurRad="38100" dist="38100" dir="2700000" algn="tl">
                    <a:srgbClr val="C0C0C0"/>
                  </a:outerShdw>
                </a:effectLst>
              </a:rPr>
              <a:t>.098</a:t>
            </a:r>
            <a:r>
              <a:rPr lang="en-US" sz="3600">
                <a:solidFill>
                  <a:schemeClr val="hlink"/>
                </a:solidFill>
              </a:rPr>
              <a:t> </a:t>
            </a:r>
            <a:r>
              <a:rPr lang="en-US" sz="3600"/>
              <a:t>or </a:t>
            </a:r>
            <a:r>
              <a:rPr lang="en-US" sz="3600">
                <a:solidFill>
                  <a:schemeClr val="hlink"/>
                </a:solidFill>
                <a:effectLst>
                  <a:outerShdw blurRad="38100" dist="38100" dir="2700000" algn="tl">
                    <a:srgbClr val="C0C0C0"/>
                  </a:outerShdw>
                </a:effectLst>
              </a:rPr>
              <a:t>9.8%</a:t>
            </a:r>
          </a:p>
        </p:txBody>
      </p:sp>
      <p:sp>
        <p:nvSpPr>
          <p:cNvPr id="62471" name="Line 7"/>
          <p:cNvSpPr>
            <a:spLocks noChangeShapeType="1"/>
          </p:cNvSpPr>
          <p:nvPr/>
        </p:nvSpPr>
        <p:spPr bwMode="auto">
          <a:xfrm>
            <a:off x="1905000" y="1600200"/>
            <a:ext cx="6858000" cy="0"/>
          </a:xfrm>
          <a:prstGeom prst="line">
            <a:avLst/>
          </a:prstGeom>
          <a:noFill/>
          <a:ln w="76200">
            <a:solidFill>
              <a:schemeClr val="tx2"/>
            </a:solidFill>
            <a:round/>
            <a:headEnd/>
            <a:tailEnd/>
          </a:ln>
          <a:effectLst/>
        </p:spPr>
        <p:txBody>
          <a:bodyPr/>
          <a:lstStyle/>
          <a:p>
            <a:endParaRPr lang="id-ID"/>
          </a:p>
        </p:txBody>
      </p:sp>
      <p:sp>
        <p:nvSpPr>
          <p:cNvPr id="62472" name="Rectangle 8"/>
          <p:cNvSpPr>
            <a:spLocks noChangeArrowheads="1"/>
          </p:cNvSpPr>
          <p:nvPr/>
        </p:nvSpPr>
        <p:spPr bwMode="auto">
          <a:xfrm>
            <a:off x="2862263" y="3171825"/>
            <a:ext cx="5310187" cy="1063625"/>
          </a:xfrm>
          <a:prstGeom prst="rect">
            <a:avLst/>
          </a:prstGeom>
          <a:noFill/>
          <a:ln w="12700">
            <a:noFill/>
            <a:miter lim="800000"/>
            <a:headEnd/>
            <a:tailEnd/>
          </a:ln>
          <a:effectLst/>
        </p:spPr>
        <p:txBody>
          <a:bodyPr wrap="none" lIns="90488" tIns="44450" rIns="90488" bIns="44450">
            <a:spAutoFit/>
          </a:bodyPr>
          <a:lstStyle/>
          <a:p>
            <a:pPr eaLnBrk="0" hangingPunct="0"/>
            <a:r>
              <a:rPr lang="en-US" sz="3200">
                <a:solidFill>
                  <a:schemeClr val="hlink"/>
                </a:solidFill>
                <a:effectLst>
                  <a:outerShdw blurRad="38100" dist="38100" dir="2700000" algn="tl">
                    <a:srgbClr val="C0C0C0"/>
                  </a:outerShdw>
                </a:effectLst>
              </a:rPr>
              <a:t>ROI </a:t>
            </a:r>
            <a:r>
              <a:rPr lang="en-US" sz="3200">
                <a:solidFill>
                  <a:srgbClr val="A75151"/>
                </a:solidFill>
                <a:effectLst>
                  <a:outerShdw blurRad="38100" dist="38100" dir="2700000" algn="tl">
                    <a:srgbClr val="C0C0C0"/>
                  </a:outerShdw>
                </a:effectLst>
              </a:rPr>
              <a:t> </a:t>
            </a:r>
            <a:r>
              <a:rPr lang="en-US" sz="3200"/>
              <a:t>= </a:t>
            </a:r>
            <a:r>
              <a:rPr lang="en-US" sz="3200">
                <a:solidFill>
                  <a:srgbClr val="42B200"/>
                </a:solidFill>
              </a:rPr>
              <a:t>Net profit margin </a:t>
            </a:r>
            <a:r>
              <a:rPr lang="en-US" sz="3200"/>
              <a:t>X</a:t>
            </a:r>
          </a:p>
          <a:p>
            <a:pPr eaLnBrk="0" hangingPunct="0"/>
            <a:r>
              <a:rPr lang="en-US" sz="3200"/>
              <a:t>	   </a:t>
            </a:r>
            <a:r>
              <a:rPr lang="en-US" sz="3200">
                <a:solidFill>
                  <a:schemeClr val="tx2"/>
                </a:solidFill>
              </a:rPr>
              <a:t>Total asset turnover</a:t>
            </a:r>
          </a:p>
        </p:txBody>
      </p:sp>
      <p:sp>
        <p:nvSpPr>
          <p:cNvPr id="62473" name="Rectangle 9"/>
          <p:cNvSpPr>
            <a:spLocks noChangeArrowheads="1"/>
          </p:cNvSpPr>
          <p:nvPr/>
        </p:nvSpPr>
        <p:spPr bwMode="auto">
          <a:xfrm>
            <a:off x="747713" y="1952625"/>
            <a:ext cx="7366000" cy="1063625"/>
          </a:xfrm>
          <a:prstGeom prst="rect">
            <a:avLst/>
          </a:prstGeom>
          <a:noFill/>
          <a:ln w="12700">
            <a:noFill/>
            <a:miter lim="800000"/>
            <a:headEnd/>
            <a:tailEnd/>
          </a:ln>
          <a:effectLst/>
        </p:spPr>
        <p:txBody>
          <a:bodyPr wrap="none" lIns="90488" tIns="44450" rIns="90488" bIns="44450">
            <a:spAutoFit/>
          </a:bodyPr>
          <a:lstStyle/>
          <a:p>
            <a:pPr eaLnBrk="0" hangingPunct="0"/>
            <a:r>
              <a:rPr lang="en-US" sz="3200">
                <a:solidFill>
                  <a:schemeClr val="hlink"/>
                </a:solidFill>
                <a:effectLst>
                  <a:outerShdw blurRad="38100" dist="38100" dir="2700000" algn="tl">
                    <a:srgbClr val="C0C0C0"/>
                  </a:outerShdw>
                </a:effectLst>
              </a:rPr>
              <a:t>Earning Power </a:t>
            </a:r>
            <a:r>
              <a:rPr lang="en-US" sz="3200">
                <a:solidFill>
                  <a:schemeClr val="hlink"/>
                </a:solidFill>
              </a:rPr>
              <a:t> </a:t>
            </a:r>
            <a:r>
              <a:rPr lang="en-US" sz="3200"/>
              <a:t>= </a:t>
            </a:r>
            <a:r>
              <a:rPr lang="en-US" sz="3200">
                <a:solidFill>
                  <a:srgbClr val="42B200"/>
                </a:solidFill>
              </a:rPr>
              <a:t>Sales profitability </a:t>
            </a:r>
            <a:r>
              <a:rPr lang="en-US" sz="3200"/>
              <a:t>X</a:t>
            </a:r>
          </a:p>
          <a:p>
            <a:pPr eaLnBrk="0" hangingPunct="0"/>
            <a:r>
              <a:rPr lang="en-US" sz="3200"/>
              <a:t>			      </a:t>
            </a:r>
            <a:r>
              <a:rPr lang="en-US" sz="3200">
                <a:solidFill>
                  <a:schemeClr val="tx2"/>
                </a:solidFill>
              </a:rPr>
              <a:t>Asset efficiency</a:t>
            </a:r>
          </a:p>
        </p:txBody>
      </p:sp>
    </p:spTree>
  </p:cSld>
  <p:clrMapOvr>
    <a:masterClrMapping/>
  </p:clrMapOvr>
  <p:transition>
    <p:zoom dir="in"/>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769</Words>
  <Application>Microsoft PowerPoint</Application>
  <PresentationFormat>On-screen Show (4:3)</PresentationFormat>
  <Paragraphs>203</Paragraphs>
  <Slides>22</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Default Design</vt:lpstr>
      <vt:lpstr>Clip</vt:lpstr>
      <vt:lpstr>Slide 1</vt:lpstr>
      <vt:lpstr>Business Survival:</vt:lpstr>
      <vt:lpstr>Financial Statement Analysis</vt:lpstr>
      <vt:lpstr>Financial Statement Analysis</vt:lpstr>
      <vt:lpstr>Profitability</vt:lpstr>
      <vt:lpstr>Profitability</vt:lpstr>
      <vt:lpstr>Profitability</vt:lpstr>
      <vt:lpstr>Profitability Ratios</vt:lpstr>
      <vt:lpstr>Return on Investment and the Du Pont Approach</vt:lpstr>
      <vt:lpstr>Return on Equity and  the Du Pont Approach</vt:lpstr>
      <vt:lpstr>Business Analysis</vt:lpstr>
      <vt:lpstr>Information Sources for Business Analysis</vt:lpstr>
      <vt:lpstr>Slide 13</vt:lpstr>
      <vt:lpstr>Financial Statements Reflect Business Activities</vt:lpstr>
      <vt:lpstr>Financial Statements</vt:lpstr>
      <vt:lpstr>Slide 16</vt:lpstr>
      <vt:lpstr>Balance Sheet</vt:lpstr>
      <vt:lpstr>Slide 18</vt:lpstr>
      <vt:lpstr>Income Statement</vt:lpstr>
      <vt:lpstr>Slide 20</vt:lpstr>
      <vt:lpstr>Statement of Cash Flows</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Anant</dc:creator>
  <cp:lastModifiedBy>PERSONAL</cp:lastModifiedBy>
  <cp:revision>216</cp:revision>
  <dcterms:created xsi:type="dcterms:W3CDTF">2008-05-12T20:33:01Z</dcterms:created>
  <dcterms:modified xsi:type="dcterms:W3CDTF">2012-11-08T06:28:18Z</dcterms:modified>
</cp:coreProperties>
</file>