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64" r:id="rId4"/>
    <p:sldId id="263" r:id="rId5"/>
    <p:sldId id="266" r:id="rId6"/>
    <p:sldId id="267" r:id="rId7"/>
    <p:sldId id="268" r:id="rId8"/>
    <p:sldId id="269" r:id="rId9"/>
    <p:sldId id="271" r:id="rId10"/>
    <p:sldId id="272" r:id="rId11"/>
    <p:sldId id="275" r:id="rId12"/>
    <p:sldId id="276" r:id="rId13"/>
    <p:sldId id="277" r:id="rId14"/>
    <p:sldId id="278" r:id="rId15"/>
    <p:sldId id="279" r:id="rId16"/>
    <p:sldId id="280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5253DE8-BF2B-4BCA-A9FE-328D017E0C9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685800"/>
            <a:ext cx="7772400" cy="3657600"/>
          </a:xfrm>
          <a:solidFill>
            <a:srgbClr val="FFFF99"/>
          </a:solidFill>
        </p:spPr>
        <p:txBody>
          <a:bodyPr/>
          <a:lstStyle/>
          <a:p>
            <a:r>
              <a:rPr lang="id-ID" sz="4000" dirty="0" smtClean="0"/>
              <a:t>FEASIBILITY STUDY 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Aspects </a:t>
            </a:r>
            <a:r>
              <a:rPr lang="en-US" sz="4000" dirty="0"/>
              <a:t>of Operating a Business</a:t>
            </a:r>
          </a:p>
        </p:txBody>
      </p:sp>
      <p:pic>
        <p:nvPicPr>
          <p:cNvPr id="2053" name="Picture 5" descr="MCj0295974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165725"/>
            <a:ext cx="971550" cy="1692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/>
              <a:t>Technical Feasibility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Availability and suitability of site</a:t>
            </a:r>
          </a:p>
          <a:p>
            <a:pPr lvl="1"/>
            <a:r>
              <a:rPr lang="en-US" dirty="0"/>
              <a:t>Access to markets</a:t>
            </a:r>
          </a:p>
          <a:p>
            <a:pPr lvl="1"/>
            <a:r>
              <a:rPr lang="en-US" dirty="0"/>
              <a:t>Access to transportation</a:t>
            </a:r>
          </a:p>
          <a:p>
            <a:pPr lvl="1"/>
            <a:r>
              <a:rPr lang="en-US" dirty="0"/>
              <a:t>Access to a qualified labor pool</a:t>
            </a:r>
          </a:p>
          <a:p>
            <a:pPr lvl="1"/>
            <a:r>
              <a:rPr lang="en-US" dirty="0"/>
              <a:t>Access to production inputs</a:t>
            </a:r>
          </a:p>
          <a:p>
            <a:pPr lvl="1"/>
            <a:r>
              <a:rPr lang="en-US" dirty="0"/>
              <a:t>Explore economic development incentives</a:t>
            </a:r>
          </a:p>
          <a:p>
            <a:pPr lvl="1"/>
            <a:r>
              <a:rPr lang="en-US" dirty="0"/>
              <a:t>Explore community receptiveness to have service located there.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305800" cy="533400"/>
          </a:xfrm>
        </p:spPr>
        <p:txBody>
          <a:bodyPr/>
          <a:lstStyle/>
          <a:p>
            <a:r>
              <a:rPr lang="en-US" dirty="0"/>
              <a:t>Technical risk</a:t>
            </a:r>
          </a:p>
          <a:p>
            <a:pPr lvl="1"/>
            <a:r>
              <a:rPr lang="en-US" dirty="0"/>
              <a:t>larger projects are riskier</a:t>
            </a:r>
          </a:p>
          <a:p>
            <a:pPr lvl="2"/>
            <a:r>
              <a:rPr lang="en-US" dirty="0"/>
              <a:t>project team size, project duration, number of organizational units involved, programming effort</a:t>
            </a:r>
          </a:p>
          <a:p>
            <a:pPr lvl="1"/>
            <a:r>
              <a:rPr lang="en-US" dirty="0"/>
              <a:t>structured and easily obtainable requirements less risky</a:t>
            </a:r>
          </a:p>
          <a:p>
            <a:pPr lvl="1"/>
            <a:r>
              <a:rPr lang="en-US" dirty="0"/>
              <a:t>use of standard technology less risky than novel or non standard technology</a:t>
            </a:r>
          </a:p>
          <a:p>
            <a:pPr lvl="2"/>
            <a:r>
              <a:rPr lang="en-US" dirty="0"/>
              <a:t>development team familiarity with hardware, software development environment, OS; application area; systems of similar scope</a:t>
            </a:r>
          </a:p>
          <a:p>
            <a:pPr lvl="1"/>
            <a:r>
              <a:rPr lang="en-US" dirty="0"/>
              <a:t>less risk when user group is familiar with system development process and application area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305800" cy="5638800"/>
          </a:xfrm>
        </p:spPr>
        <p:txBody>
          <a:bodyPr/>
          <a:lstStyle/>
          <a:p>
            <a:r>
              <a:rPr lang="en-US"/>
              <a:t>Operational feasibility</a:t>
            </a:r>
          </a:p>
          <a:p>
            <a:pPr lvl="1"/>
            <a:r>
              <a:rPr lang="en-US"/>
              <a:t>likelihood of project attaining desired objectives</a:t>
            </a:r>
          </a:p>
          <a:p>
            <a:pPr lvl="1"/>
            <a:r>
              <a:rPr lang="en-US"/>
              <a:t>how new system will affect organizational structures and processes, </a:t>
            </a:r>
          </a:p>
          <a:p>
            <a:pPr lvl="1"/>
            <a:r>
              <a:rPr lang="en-US"/>
              <a:t>how it fits into current day-to-day operations</a:t>
            </a:r>
          </a:p>
          <a:p>
            <a:r>
              <a:rPr lang="en-US"/>
              <a:t>Organizational/political feasibility</a:t>
            </a:r>
          </a:p>
          <a:p>
            <a:pPr lvl="1"/>
            <a:r>
              <a:rPr lang="en-US"/>
              <a:t>how key stakeholders in organization view system</a:t>
            </a:r>
          </a:p>
          <a:p>
            <a:pPr lvl="1"/>
            <a:r>
              <a:rPr lang="en-US"/>
              <a:t>system can affect distribution of information, thus power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"/>
            <a:ext cx="8077200" cy="5562600"/>
          </a:xfrm>
        </p:spPr>
        <p:txBody>
          <a:bodyPr/>
          <a:lstStyle/>
          <a:p>
            <a:r>
              <a:rPr lang="en-US" dirty="0"/>
              <a:t>Schedule feasibility</a:t>
            </a:r>
          </a:p>
          <a:p>
            <a:pPr lvl="1"/>
            <a:r>
              <a:rPr lang="en-US" dirty="0"/>
              <a:t>likelihood that timeframes can be met and that this is adequate to meet organization’s needs</a:t>
            </a:r>
          </a:p>
          <a:p>
            <a:pPr lvl="2"/>
            <a:r>
              <a:rPr lang="en-US" dirty="0"/>
              <a:t>resource availability to enable </a:t>
            </a:r>
            <a:r>
              <a:rPr lang="en-US" dirty="0" smtClean="0"/>
              <a:t>schedule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"/>
            <a:ext cx="8077200" cy="61722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u="sng">
                <a:latin typeface="Arial" pitchFamily="34" charset="0"/>
              </a:rPr>
              <a:t>Economic Feasibility</a:t>
            </a:r>
            <a:r>
              <a:rPr lang="en-US" sz="2800">
                <a:latin typeface="Arial" pitchFamily="34" charset="0"/>
              </a:rPr>
              <a:t>:</a:t>
            </a:r>
          </a:p>
          <a:p>
            <a:r>
              <a:rPr lang="en-US" sz="2800">
                <a:latin typeface="Arial" pitchFamily="34" charset="0"/>
              </a:rPr>
              <a:t>System Costs:</a:t>
            </a:r>
          </a:p>
          <a:p>
            <a:pPr lvl="1"/>
            <a:r>
              <a:rPr lang="en-US" sz="2400">
                <a:latin typeface="Arial" pitchFamily="34" charset="0"/>
              </a:rPr>
              <a:t>Development Costs</a:t>
            </a:r>
          </a:p>
          <a:p>
            <a:pPr lvl="2"/>
            <a:r>
              <a:rPr lang="en-US" sz="2000">
                <a:latin typeface="Arial" pitchFamily="34" charset="0"/>
              </a:rPr>
              <a:t>IS Personnel, consultants</a:t>
            </a:r>
          </a:p>
          <a:p>
            <a:pPr lvl="2"/>
            <a:r>
              <a:rPr lang="en-US" sz="2000">
                <a:latin typeface="Arial" pitchFamily="34" charset="0"/>
              </a:rPr>
              <a:t>hardware, software procurement</a:t>
            </a:r>
          </a:p>
          <a:p>
            <a:pPr lvl="2"/>
            <a:r>
              <a:rPr lang="en-US" sz="2000">
                <a:latin typeface="Arial" pitchFamily="34" charset="0"/>
              </a:rPr>
              <a:t>data conversion</a:t>
            </a:r>
          </a:p>
          <a:p>
            <a:pPr lvl="2"/>
            <a:r>
              <a:rPr lang="en-US" sz="2000">
                <a:latin typeface="Arial" pitchFamily="34" charset="0"/>
              </a:rPr>
              <a:t>documentation, user trg</a:t>
            </a:r>
          </a:p>
          <a:p>
            <a:pPr lvl="2"/>
            <a:r>
              <a:rPr lang="en-US" sz="2000">
                <a:latin typeface="Arial" pitchFamily="34" charset="0"/>
              </a:rPr>
              <a:t>Computer room, etc</a:t>
            </a:r>
          </a:p>
          <a:p>
            <a:pPr lvl="1"/>
            <a:r>
              <a:rPr lang="en-US" sz="2400">
                <a:latin typeface="Arial" pitchFamily="34" charset="0"/>
              </a:rPr>
              <a:t>Production Costs</a:t>
            </a:r>
          </a:p>
          <a:p>
            <a:pPr lvl="2"/>
            <a:r>
              <a:rPr lang="en-US" sz="2000">
                <a:latin typeface="Arial" pitchFamily="34" charset="0"/>
              </a:rPr>
              <a:t>operation and maintenance</a:t>
            </a:r>
          </a:p>
          <a:p>
            <a:pPr lvl="2"/>
            <a:r>
              <a:rPr lang="en-US" sz="2000">
                <a:latin typeface="Arial" pitchFamily="34" charset="0"/>
              </a:rPr>
              <a:t>manpower, software / hardware upgrading,supplies</a:t>
            </a:r>
          </a:p>
          <a:p>
            <a:r>
              <a:rPr lang="en-US" sz="2800">
                <a:latin typeface="Arial" pitchFamily="34" charset="0"/>
              </a:rPr>
              <a:t>System Benefits:</a:t>
            </a:r>
          </a:p>
          <a:p>
            <a:pPr lvl="1"/>
            <a:r>
              <a:rPr lang="en-US" sz="2400">
                <a:latin typeface="Arial" pitchFamily="34" charset="0"/>
              </a:rPr>
              <a:t>Tangible</a:t>
            </a:r>
          </a:p>
          <a:p>
            <a:pPr lvl="2"/>
            <a:r>
              <a:rPr lang="en-US" sz="2000">
                <a:latin typeface="Arial" pitchFamily="34" charset="0"/>
              </a:rPr>
              <a:t>reduced operating costs, transaction costs errors</a:t>
            </a:r>
          </a:p>
          <a:p>
            <a:pPr lvl="2"/>
            <a:endParaRPr lang="en-US" sz="2000">
              <a:latin typeface="Arial" pitchFamily="34" charset="0"/>
            </a:endParaRPr>
          </a:p>
          <a:p>
            <a:pPr>
              <a:buFontTx/>
              <a:buNone/>
            </a:pPr>
            <a:endParaRPr lang="en-US" sz="280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"/>
            <a:ext cx="8077200" cy="6172200"/>
          </a:xfrm>
        </p:spPr>
        <p:txBody>
          <a:bodyPr/>
          <a:lstStyle/>
          <a:p>
            <a:pPr lvl="2"/>
            <a:r>
              <a:rPr lang="en-US" sz="2000">
                <a:latin typeface="Arial" pitchFamily="34" charset="0"/>
              </a:rPr>
              <a:t>Increased transaction throughput</a:t>
            </a:r>
          </a:p>
          <a:p>
            <a:pPr lvl="1"/>
            <a:r>
              <a:rPr lang="en-US" sz="2400">
                <a:latin typeface="Arial" pitchFamily="34" charset="0"/>
              </a:rPr>
              <a:t>Intangible</a:t>
            </a:r>
          </a:p>
          <a:p>
            <a:pPr lvl="2"/>
            <a:r>
              <a:rPr lang="en-US" sz="2000">
                <a:latin typeface="Arial" pitchFamily="34" charset="0"/>
              </a:rPr>
              <a:t>improved customer relations</a:t>
            </a:r>
          </a:p>
          <a:p>
            <a:pPr lvl="2"/>
            <a:r>
              <a:rPr lang="en-US" sz="2000">
                <a:latin typeface="Arial" pitchFamily="34" charset="0"/>
              </a:rPr>
              <a:t>better decision making, etc</a:t>
            </a:r>
          </a:p>
          <a:p>
            <a:pPr lvl="2"/>
            <a:endParaRPr lang="en-US" sz="2000"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2800" u="sng">
                <a:latin typeface="Arial" pitchFamily="34" charset="0"/>
              </a:rPr>
              <a:t>Cost Benefit Analysis</a:t>
            </a:r>
            <a:r>
              <a:rPr lang="en-US" sz="2800">
                <a:latin typeface="Arial" pitchFamily="34" charset="0"/>
              </a:rPr>
              <a:t>:</a:t>
            </a:r>
          </a:p>
          <a:p>
            <a:r>
              <a:rPr lang="en-US" sz="2400">
                <a:latin typeface="Arial" pitchFamily="34" charset="0"/>
              </a:rPr>
              <a:t>Payback Point:		Development Costs</a:t>
            </a:r>
          </a:p>
          <a:p>
            <a:pPr>
              <a:buFontTx/>
              <a:buNone/>
            </a:pPr>
            <a:r>
              <a:rPr lang="en-US" sz="2400">
                <a:latin typeface="Arial" pitchFamily="34" charset="0"/>
              </a:rPr>
              <a:t>	(Years to payback)	Benefits per year</a:t>
            </a:r>
          </a:p>
          <a:p>
            <a:endParaRPr lang="en-US" sz="2400">
              <a:latin typeface="Arial" pitchFamily="34" charset="0"/>
            </a:endParaRPr>
          </a:p>
          <a:p>
            <a:r>
              <a:rPr lang="en-US" sz="2400">
                <a:latin typeface="Arial" pitchFamily="34" charset="0"/>
              </a:rPr>
              <a:t>Sensitivity Factors</a:t>
            </a:r>
          </a:p>
          <a:p>
            <a:pPr lvl="1"/>
            <a:r>
              <a:rPr lang="en-US" sz="2000">
                <a:latin typeface="Arial" pitchFamily="34" charset="0"/>
              </a:rPr>
              <a:t>Possible variation in cost/benefit estimates</a:t>
            </a:r>
          </a:p>
          <a:p>
            <a:pPr lvl="1">
              <a:buFontTx/>
              <a:buNone/>
            </a:pPr>
            <a:r>
              <a:rPr lang="en-US" sz="2000">
                <a:latin typeface="Arial" pitchFamily="34" charset="0"/>
              </a:rPr>
              <a:t>	1.1	Cost can be higher by 10%</a:t>
            </a:r>
          </a:p>
          <a:p>
            <a:pPr lvl="1">
              <a:buFontTx/>
              <a:buNone/>
            </a:pPr>
            <a:endParaRPr lang="en-US" sz="2000">
              <a:latin typeface="Arial" pitchFamily="34" charset="0"/>
            </a:endParaRPr>
          </a:p>
          <a:p>
            <a:r>
              <a:rPr lang="en-US" sz="2400">
                <a:latin typeface="Arial" pitchFamily="34" charset="0"/>
              </a:rPr>
              <a:t>Effect of Inflation</a:t>
            </a:r>
          </a:p>
          <a:p>
            <a:pPr>
              <a:buFontTx/>
              <a:buNone/>
            </a:pPr>
            <a:endParaRPr lang="en-US" sz="2800">
              <a:latin typeface="Arial" pitchFamily="34" charset="0"/>
            </a:endParaRPr>
          </a:p>
          <a:p>
            <a:pPr lvl="2"/>
            <a:endParaRPr lang="en-US" sz="2000">
              <a:latin typeface="Arial" pitchFamily="34" charset="0"/>
            </a:endParaRPr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1752600" y="4953000"/>
            <a:ext cx="457200" cy="228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d-ID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534400" cy="6172200"/>
          </a:xfrm>
        </p:spPr>
        <p:txBody>
          <a:bodyPr/>
          <a:lstStyle/>
          <a:p>
            <a:r>
              <a:rPr lang="en-US" sz="2400">
                <a:latin typeface="Arial" pitchFamily="34" charset="0"/>
              </a:rPr>
              <a:t>Time Value of Money</a:t>
            </a:r>
          </a:p>
          <a:p>
            <a:pPr lvl="1"/>
            <a:r>
              <a:rPr lang="en-US" sz="2000">
                <a:latin typeface="Arial" pitchFamily="34" charset="0"/>
              </a:rPr>
              <a:t>Present Value (PV) = amt * 1 / (1 +c) ^ n</a:t>
            </a:r>
          </a:p>
          <a:p>
            <a:pPr lvl="1">
              <a:buFontTx/>
              <a:buNone/>
            </a:pPr>
            <a:r>
              <a:rPr lang="en-US" sz="2000">
                <a:latin typeface="Arial" pitchFamily="34" charset="0"/>
              </a:rPr>
              <a:t>		n : # of periods in time</a:t>
            </a:r>
          </a:p>
          <a:p>
            <a:pPr lvl="1">
              <a:buFontTx/>
              <a:buNone/>
            </a:pPr>
            <a:r>
              <a:rPr lang="en-US" sz="2000">
                <a:latin typeface="Arial" pitchFamily="34" charset="0"/>
              </a:rPr>
              <a:t>		c : Cost of Money ( discount rate )</a:t>
            </a:r>
          </a:p>
          <a:p>
            <a:pPr lvl="1">
              <a:buFontTx/>
              <a:buNone/>
            </a:pPr>
            <a:endParaRPr lang="en-US" sz="2000">
              <a:latin typeface="Arial" pitchFamily="34" charset="0"/>
            </a:endParaRPr>
          </a:p>
          <a:p>
            <a:r>
              <a:rPr lang="en-US" sz="2400">
                <a:latin typeface="Arial" pitchFamily="34" charset="0"/>
              </a:rPr>
              <a:t>Profitability Index</a:t>
            </a:r>
          </a:p>
          <a:p>
            <a:pPr lvl="1"/>
            <a:r>
              <a:rPr lang="en-US" sz="2000">
                <a:latin typeface="Arial" pitchFamily="34" charset="0"/>
              </a:rPr>
              <a:t>Earnings per dollar invested</a:t>
            </a:r>
          </a:p>
          <a:p>
            <a:pPr lvl="1"/>
            <a:r>
              <a:rPr lang="en-US" sz="2000">
                <a:latin typeface="Arial" pitchFamily="34" charset="0"/>
              </a:rPr>
              <a:t>(Present value of total cash flow)   (value of initial investment )</a:t>
            </a:r>
          </a:p>
          <a:p>
            <a:pPr lvl="1"/>
            <a:r>
              <a:rPr lang="en-US" sz="2000">
                <a:latin typeface="Arial" pitchFamily="34" charset="0"/>
              </a:rPr>
              <a:t>Yearly cash flow = (Projected Annual Benefits)    (Projected Annual							Production Cost)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6400800" y="3505200"/>
            <a:ext cx="152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 flipH="1">
            <a:off x="4800600" y="2971800"/>
            <a:ext cx="22860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FF00"/>
          </a:solidFill>
        </p:spPr>
        <p:txBody>
          <a:bodyPr/>
          <a:lstStyle/>
          <a:p>
            <a:r>
              <a:rPr lang="en-US"/>
              <a:t>Types of Deals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sz="half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u="sng"/>
              <a:t>Contract</a:t>
            </a:r>
            <a:r>
              <a:rPr lang="en-US"/>
              <a:t> </a:t>
            </a:r>
          </a:p>
          <a:p>
            <a:pPr lvl="1"/>
            <a:r>
              <a:rPr lang="en-US"/>
              <a:t>Contracts include three parts:</a:t>
            </a:r>
          </a:p>
          <a:p>
            <a:pPr lvl="2"/>
            <a:r>
              <a:rPr lang="en-US"/>
              <a:t>Serious and definite offer</a:t>
            </a:r>
          </a:p>
          <a:p>
            <a:pPr lvl="2"/>
            <a:r>
              <a:rPr lang="en-US"/>
              <a:t>A consideration, something for which a person is bargaining.</a:t>
            </a:r>
          </a:p>
          <a:p>
            <a:pPr lvl="2"/>
            <a:r>
              <a:rPr lang="en-US"/>
              <a:t>A serious acceptance of the offer.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sz="half" idx="2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u="sng"/>
              <a:t>Agreement</a:t>
            </a:r>
          </a:p>
          <a:p>
            <a:pPr lvl="1"/>
            <a:r>
              <a:rPr lang="en-US"/>
              <a:t>A non-legally binding deal, often with few set details, and often is not considered official.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build="p"/>
      <p:bldP spid="307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533400"/>
            <a:ext cx="81534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Legal feasibility</a:t>
            </a:r>
            <a:endParaRPr lang="id-ID" sz="3200" b="1" dirty="0" smtClean="0"/>
          </a:p>
          <a:p>
            <a:endParaRPr lang="en-US" sz="3200" b="1" dirty="0" smtClean="0"/>
          </a:p>
          <a:p>
            <a:pPr lvl="2"/>
            <a:r>
              <a:rPr lang="en-US" sz="3200" b="1" dirty="0" smtClean="0"/>
              <a:t>copyrights, anti-trust laws (systems that share data across organizations), financial reporting requirements, contractual obligations, software ownership, outsourcing arrangements, etc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800"/>
              <a:t>Special permission from the government is needed for some businesses.  Often, you need special training and have to take a test.  See your lawyer to find out if you must:</a:t>
            </a:r>
          </a:p>
          <a:p>
            <a:pPr lvl="1"/>
            <a:r>
              <a:rPr lang="en-US" sz="2400"/>
              <a:t>Just </a:t>
            </a:r>
            <a:r>
              <a:rPr lang="en-US" sz="2400" u="sng"/>
              <a:t>register</a:t>
            </a:r>
            <a:r>
              <a:rPr lang="en-US" sz="2400"/>
              <a:t> with the local or state government.  “Hello…I’m in the home repair business.”</a:t>
            </a:r>
          </a:p>
          <a:p>
            <a:pPr lvl="1"/>
            <a:r>
              <a:rPr lang="en-US" sz="2400"/>
              <a:t>Gain a permit from the local government.   “Hello, I’d like to go door-to-door, and need a </a:t>
            </a:r>
            <a:r>
              <a:rPr lang="en-US" sz="2400" u="sng"/>
              <a:t>permit</a:t>
            </a:r>
            <a:r>
              <a:rPr lang="en-US" sz="2400"/>
              <a:t>.”</a:t>
            </a:r>
          </a:p>
          <a:p>
            <a:pPr lvl="1"/>
            <a:r>
              <a:rPr lang="en-US" sz="2400"/>
              <a:t>Prove you have special skills to get a </a:t>
            </a:r>
            <a:r>
              <a:rPr lang="en-US" sz="2400" u="sng"/>
              <a:t>license</a:t>
            </a:r>
            <a:r>
              <a:rPr lang="en-US" sz="2400"/>
              <a:t>.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solidFill>
            <a:srgbClr val="FF6600"/>
          </a:solidFill>
          <a:ln/>
        </p:spPr>
        <p:txBody>
          <a:bodyPr/>
          <a:lstStyle/>
          <a:p>
            <a:r>
              <a:rPr lang="en-US"/>
              <a:t>Business Permits and Licenses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Market Feasibility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Industry Description</a:t>
            </a:r>
          </a:p>
          <a:p>
            <a:pPr lvl="1"/>
            <a:r>
              <a:rPr lang="en-US"/>
              <a:t>Describe the size and scope of the market</a:t>
            </a:r>
          </a:p>
          <a:p>
            <a:pPr lvl="1"/>
            <a:r>
              <a:rPr lang="en-US"/>
              <a:t>Estimate the future direction of the market</a:t>
            </a:r>
          </a:p>
          <a:p>
            <a:pPr lvl="1"/>
            <a:r>
              <a:rPr lang="en-US"/>
              <a:t>Describe the nature of the market</a:t>
            </a:r>
          </a:p>
          <a:p>
            <a:pPr lvl="1"/>
            <a:r>
              <a:rPr lang="en-US"/>
              <a:t>Identify the life-cycle of the market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Market Feasibility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“Industry” Competitiveness</a:t>
            </a:r>
          </a:p>
          <a:p>
            <a:pPr lvl="1"/>
            <a:r>
              <a:rPr lang="en-US"/>
              <a:t>Investigate industry concentration</a:t>
            </a:r>
          </a:p>
          <a:p>
            <a:pPr lvl="1"/>
            <a:r>
              <a:rPr lang="en-US"/>
              <a:t>Analyze major competitors</a:t>
            </a:r>
          </a:p>
          <a:p>
            <a:pPr lvl="1"/>
            <a:r>
              <a:rPr lang="en-US"/>
              <a:t>Explore barriers of entry into market</a:t>
            </a:r>
          </a:p>
          <a:p>
            <a:pPr lvl="1"/>
            <a:r>
              <a:rPr lang="en-US"/>
              <a:t>Determine concentration and competitiveness of input suppliers</a:t>
            </a:r>
          </a:p>
          <a:p>
            <a:pPr lvl="1"/>
            <a:r>
              <a:rPr lang="en-US"/>
              <a:t>Identify price competitiveness of service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Market potential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Identify the demand and usage trends of the market or market segment</a:t>
            </a:r>
          </a:p>
          <a:p>
            <a:r>
              <a:rPr lang="en-US"/>
              <a:t>Examine the potential for emerging market opportunities</a:t>
            </a:r>
          </a:p>
          <a:p>
            <a:r>
              <a:rPr lang="en-US"/>
              <a:t>Assess estimated market usage and potential share of the market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Market Feasibility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Access to market outlets</a:t>
            </a:r>
          </a:p>
          <a:p>
            <a:pPr lvl="1"/>
            <a:r>
              <a:rPr lang="en-US"/>
              <a:t>Identify the potential “buyers” of the service and the associated marketing costs</a:t>
            </a:r>
          </a:p>
          <a:p>
            <a:pPr lvl="1"/>
            <a:r>
              <a:rPr lang="en-US"/>
              <a:t>Investigate the distribution system and the costs involved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Technical Feasibility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Determine facility needs</a:t>
            </a:r>
          </a:p>
          <a:p>
            <a:pPr lvl="1"/>
            <a:r>
              <a:rPr lang="en-US"/>
              <a:t>Estimate the size and type of production facilities</a:t>
            </a:r>
          </a:p>
          <a:p>
            <a:pPr lvl="1"/>
            <a:r>
              <a:rPr lang="en-US"/>
              <a:t>Investigate the need for related building and equipment</a:t>
            </a:r>
          </a:p>
          <a:p>
            <a:pPr lvl="1"/>
            <a:r>
              <a:rPr lang="en-US"/>
              <a:t>Investigate and compare technology providers</a:t>
            </a:r>
          </a:p>
          <a:p>
            <a:pPr lvl="1"/>
            <a:r>
              <a:rPr lang="en-US"/>
              <a:t>Identify limitations or constraints of technology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</TotalTime>
  <Words>582</Words>
  <Application>Microsoft Office PowerPoint</Application>
  <PresentationFormat>On-screen Show (4:3)</PresentationFormat>
  <Paragraphs>106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Default Design</vt:lpstr>
      <vt:lpstr>FEASIBILITY STUDY  Aspects of Operating a Business</vt:lpstr>
      <vt:lpstr>Types of Deals</vt:lpstr>
      <vt:lpstr>Slide 3</vt:lpstr>
      <vt:lpstr>Business Permits and Licenses</vt:lpstr>
      <vt:lpstr>Market Feasibility</vt:lpstr>
      <vt:lpstr>Market Feasibility</vt:lpstr>
      <vt:lpstr>Market potential</vt:lpstr>
      <vt:lpstr>Market Feasibility</vt:lpstr>
      <vt:lpstr>Technical Feasibility</vt:lpstr>
      <vt:lpstr>Technical Feasibility</vt:lpstr>
      <vt:lpstr>Slide 11</vt:lpstr>
      <vt:lpstr>Slide 12</vt:lpstr>
      <vt:lpstr>Slide 13</vt:lpstr>
      <vt:lpstr>Slide 14</vt:lpstr>
      <vt:lpstr>Slide 15</vt:lpstr>
      <vt:lpstr>Slide 16</vt:lpstr>
    </vt:vector>
  </TitlesOfParts>
  <Company>Liberty SD J-4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10.2, Lesson 2-7 Legal Aspects of Operating a Business</dc:title>
  <dc:creator>browns</dc:creator>
  <cp:lastModifiedBy>PERSONAL</cp:lastModifiedBy>
  <cp:revision>9</cp:revision>
  <dcterms:created xsi:type="dcterms:W3CDTF">2006-04-22T21:12:55Z</dcterms:created>
  <dcterms:modified xsi:type="dcterms:W3CDTF">2012-10-10T18:39:39Z</dcterms:modified>
</cp:coreProperties>
</file>