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70" r:id="rId4"/>
    <p:sldId id="260" r:id="rId5"/>
    <p:sldId id="261" r:id="rId6"/>
    <p:sldId id="258" r:id="rId7"/>
    <p:sldId id="262" r:id="rId8"/>
    <p:sldId id="267" r:id="rId9"/>
    <p:sldId id="263" r:id="rId10"/>
    <p:sldId id="271" r:id="rId11"/>
    <p:sldId id="272" r:id="rId12"/>
    <p:sldId id="273" r:id="rId13"/>
    <p:sldId id="274" r:id="rId14"/>
    <p:sldId id="265" r:id="rId15"/>
    <p:sldId id="268" r:id="rId16"/>
  </p:sldIdLst>
  <p:sldSz cx="9144000" cy="6858000" type="screen4x3"/>
  <p:notesSz cx="7102475" cy="1178877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3C4402"/>
    <a:srgbClr val="12028C"/>
    <a:srgbClr val="008000"/>
    <a:srgbClr val="FF9900"/>
    <a:srgbClr val="993300"/>
    <a:srgbClr val="027415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706" autoAdjust="0"/>
    <p:restoredTop sz="94624" autoAdjust="0"/>
  </p:normalViewPr>
  <p:slideViewPr>
    <p:cSldViewPr>
      <p:cViewPr>
        <p:scale>
          <a:sx n="66" d="100"/>
          <a:sy n="66" d="100"/>
        </p:scale>
        <p:origin x="-145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06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7945" tIns="53972" rIns="107945" bIns="53972" numCol="1" anchor="t" anchorCtr="0" compatLnSpc="1">
            <a:prstTxWarp prst="textNoShape">
              <a:avLst/>
            </a:prstTxWarp>
          </a:bodyPr>
          <a:lstStyle>
            <a:lvl1pPr defTabSz="1079500" eaLnBrk="1" hangingPunct="1">
              <a:defRPr sz="14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7945" tIns="53972" rIns="107945" bIns="53972" numCol="1" anchor="t" anchorCtr="0" compatLnSpc="1">
            <a:prstTxWarp prst="textNoShape">
              <a:avLst/>
            </a:prstTxWarp>
          </a:bodyPr>
          <a:lstStyle>
            <a:lvl1pPr algn="r" defTabSz="1079500" eaLnBrk="1" hangingPunct="1">
              <a:defRPr sz="14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1199813"/>
            <a:ext cx="3078163" cy="58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7945" tIns="53972" rIns="107945" bIns="53972" numCol="1" anchor="b" anchorCtr="0" compatLnSpc="1">
            <a:prstTxWarp prst="textNoShape">
              <a:avLst/>
            </a:prstTxWarp>
          </a:bodyPr>
          <a:lstStyle>
            <a:lvl1pPr defTabSz="1079500" eaLnBrk="1" hangingPunct="1">
              <a:defRPr sz="14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11199813"/>
            <a:ext cx="3078162" cy="58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7945" tIns="53972" rIns="107945" bIns="53972" numCol="1" anchor="b" anchorCtr="0" compatLnSpc="1">
            <a:prstTxWarp prst="textNoShape">
              <a:avLst/>
            </a:prstTxWarp>
          </a:bodyPr>
          <a:lstStyle>
            <a:lvl1pPr algn="r" defTabSz="1079500" eaLnBrk="1" hangingPunct="1">
              <a:defRPr sz="1400">
                <a:latin typeface="Times New Roman" pitchFamily="18" charset="0"/>
              </a:defRPr>
            </a:lvl1pPr>
          </a:lstStyle>
          <a:p>
            <a:fld id="{99920377-D652-4C46-8F9D-B3068A1018CD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88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588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D32BD-7C14-4F68-88CF-CFA3E179C69A}" type="datetimeFigureOut">
              <a:rPr lang="id-ID" smtClean="0"/>
              <a:t>22/10/2012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04838" y="884238"/>
            <a:ext cx="5892800" cy="4421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5599113"/>
            <a:ext cx="5683250" cy="5305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1196638"/>
            <a:ext cx="3078163" cy="590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11196638"/>
            <a:ext cx="3078163" cy="590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6F809-7AA1-4D1E-B170-E1B17F1D62B6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d-ID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C7EDD7-6F0F-41D7-B7F4-33459A250844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24579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grpSp>
          <p:nvGrpSpPr>
            <p:cNvPr id="24580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24581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582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583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584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585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586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587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588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589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590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591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</p:grpSp>
        <p:grpSp>
          <p:nvGrpSpPr>
            <p:cNvPr id="24592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24593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594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595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596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597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598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599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600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601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602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603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604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605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606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607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608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609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610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</p:grpSp>
        <p:grpSp>
          <p:nvGrpSpPr>
            <p:cNvPr id="24611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461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61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61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61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61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61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61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61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62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62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62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62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62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62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62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62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62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</p:grpSp>
        <p:grpSp>
          <p:nvGrpSpPr>
            <p:cNvPr id="2462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2463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63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63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63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63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63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63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grpSp>
            <p:nvGrpSpPr>
              <p:cNvPr id="2463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2463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2463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2464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2464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id-ID"/>
                </a:p>
              </p:txBody>
            </p:sp>
          </p:grpSp>
        </p:grpSp>
      </p:grpSp>
      <p:sp>
        <p:nvSpPr>
          <p:cNvPr id="24642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4643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644" name="Rectangle 68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4645" name="Rectangle 6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4646" name="Rectangle 7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A026D5B-0DCE-4FC4-A55B-CA6B506E1B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1C34ED-02B4-4C5C-B541-53DA535DD3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6880F1-0F75-417C-A4F1-A0C8A284C8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CEF96F-6146-4156-96EB-65E7207DE2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CF8A6B-698D-4530-94A2-EB86817C2F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2CAA13-816C-496D-B998-2E0F9F8505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CDDA0C-240E-4D2D-BBAB-E83FB8E94B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635822-126B-4A5D-9AB1-4838F53771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82177-00F4-49B8-9E97-80E3C570B0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CF1978-778A-4D2F-ABA2-7A9E0CF694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179423-1D29-463B-85DE-651E28BEFE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grpSp>
        <p:nvGrpSpPr>
          <p:cNvPr id="23555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23556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grpSp>
          <p:nvGrpSpPr>
            <p:cNvPr id="23557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23558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559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560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561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562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563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564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565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566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567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568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</p:grpSp>
        <p:grpSp>
          <p:nvGrpSpPr>
            <p:cNvPr id="23569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23570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571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572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573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574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575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576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577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578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579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580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581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582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583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584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585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586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587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</p:grpSp>
        <p:grpSp>
          <p:nvGrpSpPr>
            <p:cNvPr id="23588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3589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590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591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592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593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594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595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596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597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598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599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600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601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602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603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604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605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</p:grpSp>
        <p:grpSp>
          <p:nvGrpSpPr>
            <p:cNvPr id="23606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23607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608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609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610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611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612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613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grpSp>
            <p:nvGrpSpPr>
              <p:cNvPr id="23614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23615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23616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23617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23618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id-ID"/>
                </a:p>
              </p:txBody>
            </p:sp>
          </p:grpSp>
        </p:grpSp>
      </p:grpSp>
      <p:sp>
        <p:nvSpPr>
          <p:cNvPr id="23619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620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621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23622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23623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E818A9E0-8CB9-4551-B1B3-3896718285B0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685800" y="457200"/>
            <a:ext cx="8077200" cy="30480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71431"/>
              </a:avLst>
            </a:prstTxWarp>
          </a:bodyPr>
          <a:lstStyle/>
          <a:p>
            <a:pPr algn="ctr"/>
            <a:r>
              <a:rPr lang="id-ID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/>
              </a:rPr>
              <a:t>BUDAYA ORGANISASI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09800" y="4419600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d-ID" sz="3600" b="1" dirty="0" smtClean="0">
                <a:solidFill>
                  <a:schemeClr val="accent4">
                    <a:lumMod val="10000"/>
                  </a:schemeClr>
                </a:solidFill>
              </a:rPr>
              <a:t>FANNY WIDADIE </a:t>
            </a:r>
            <a:endParaRPr lang="id-ID" sz="3600" b="1" dirty="0">
              <a:solidFill>
                <a:schemeClr val="accent4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371600"/>
          </a:xfrm>
          <a:solidFill>
            <a:srgbClr val="333300"/>
          </a:solidFill>
        </p:spPr>
        <p:txBody>
          <a:bodyPr/>
          <a:lstStyle/>
          <a:p>
            <a:r>
              <a:rPr lang="en-US" sz="4000" dirty="0" err="1" smtClean="0"/>
              <a:t>Proses</a:t>
            </a:r>
            <a:r>
              <a:rPr lang="en-US" sz="4000" dirty="0" smtClean="0"/>
              <a:t> </a:t>
            </a:r>
            <a:r>
              <a:rPr lang="en-US" sz="4000" dirty="0" err="1" smtClean="0"/>
              <a:t>Penciptaan</a:t>
            </a:r>
            <a:r>
              <a:rPr lang="en-US" sz="4000" dirty="0" smtClean="0"/>
              <a:t> </a:t>
            </a:r>
            <a:r>
              <a:rPr lang="en-US" sz="4000" dirty="0" err="1" smtClean="0"/>
              <a:t>Kultur</a:t>
            </a:r>
            <a:r>
              <a:rPr lang="en-US" sz="4000" dirty="0" smtClean="0"/>
              <a:t> </a:t>
            </a:r>
            <a:r>
              <a:rPr lang="en-US" sz="4000" dirty="0" err="1" smtClean="0"/>
              <a:t>Organisasi</a:t>
            </a:r>
            <a:endParaRPr lang="en-US" sz="4000" dirty="0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610600" cy="4495800"/>
          </a:xfrm>
          <a:solidFill>
            <a:srgbClr val="003300"/>
          </a:solidFill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800" dirty="0" smtClean="0"/>
              <a:t>Robbins  </a:t>
            </a:r>
            <a:r>
              <a:rPr lang="en-US" sz="2800" dirty="0" err="1" smtClean="0"/>
              <a:t>dan</a:t>
            </a:r>
            <a:r>
              <a:rPr lang="en-US" sz="2800" dirty="0" smtClean="0"/>
              <a:t> Judge (2008:262), </a:t>
            </a:r>
            <a:r>
              <a:rPr lang="en-US" sz="2800" dirty="0" err="1" smtClean="0"/>
              <a:t>proses</a:t>
            </a:r>
            <a:r>
              <a:rPr lang="en-US" sz="2800" dirty="0" smtClean="0"/>
              <a:t> </a:t>
            </a:r>
            <a:r>
              <a:rPr lang="en-US" sz="2800" dirty="0" err="1" smtClean="0"/>
              <a:t>pencptaan</a:t>
            </a:r>
            <a:r>
              <a:rPr lang="en-US" sz="2800" dirty="0" smtClean="0"/>
              <a:t> </a:t>
            </a:r>
            <a:r>
              <a:rPr lang="en-US" sz="2800" dirty="0" err="1" smtClean="0"/>
              <a:t>kultur</a:t>
            </a:r>
            <a:r>
              <a:rPr lang="en-US" sz="2800" dirty="0" smtClean="0"/>
              <a:t> </a:t>
            </a:r>
            <a:r>
              <a:rPr lang="en-US" sz="2800" dirty="0" err="1" smtClean="0"/>
              <a:t>terjadi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tiga</a:t>
            </a:r>
            <a:r>
              <a:rPr lang="en-US" sz="2800" dirty="0" smtClean="0"/>
              <a:t> </a:t>
            </a:r>
            <a:r>
              <a:rPr lang="en-US" sz="2800" dirty="0" err="1" smtClean="0"/>
              <a:t>cara</a:t>
            </a:r>
            <a:r>
              <a:rPr lang="en-US" sz="2800" dirty="0" smtClean="0"/>
              <a:t> </a:t>
            </a:r>
            <a:r>
              <a:rPr lang="en-US" sz="2800" dirty="0" err="1" smtClean="0"/>
              <a:t>yaitu</a:t>
            </a:r>
            <a:r>
              <a:rPr lang="en-US" sz="2800" dirty="0" smtClean="0"/>
              <a:t>:</a:t>
            </a:r>
          </a:p>
          <a:p>
            <a:pPr>
              <a:defRPr/>
            </a:pPr>
            <a:r>
              <a:rPr lang="en-US" sz="2400" dirty="0" err="1" smtClean="0"/>
              <a:t>Pertama</a:t>
            </a:r>
            <a:r>
              <a:rPr lang="en-US" sz="2400" dirty="0" smtClean="0"/>
              <a:t>, </a:t>
            </a:r>
            <a:r>
              <a:rPr lang="en-US" sz="2400" dirty="0" err="1" smtClean="0"/>
              <a:t>pendiri</a:t>
            </a:r>
            <a:r>
              <a:rPr lang="en-US" sz="2400" dirty="0" smtClean="0"/>
              <a:t>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merekrut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mempertahankan</a:t>
            </a:r>
            <a:r>
              <a:rPr lang="en-US" sz="2400" dirty="0" smtClean="0"/>
              <a:t> </a:t>
            </a:r>
            <a:r>
              <a:rPr lang="en-US" sz="2400" dirty="0" err="1" smtClean="0"/>
              <a:t>karyawan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sepikiran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seperasaan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mereka</a:t>
            </a:r>
            <a:endParaRPr lang="en-US" sz="2400" dirty="0" smtClean="0"/>
          </a:p>
          <a:p>
            <a:pPr>
              <a:defRPr/>
            </a:pPr>
            <a:r>
              <a:rPr lang="en-US" sz="2400" dirty="0" err="1" smtClean="0"/>
              <a:t>Kedua</a:t>
            </a:r>
            <a:r>
              <a:rPr lang="en-US" sz="2400" dirty="0" smtClean="0"/>
              <a:t>, </a:t>
            </a:r>
            <a:r>
              <a:rPr lang="en-US" sz="2400" dirty="0" err="1" smtClean="0"/>
              <a:t>mereka</a:t>
            </a:r>
            <a:r>
              <a:rPr lang="en-US" sz="2400" dirty="0" smtClean="0"/>
              <a:t> </a:t>
            </a:r>
            <a:r>
              <a:rPr lang="en-US" sz="2400" dirty="0" err="1" smtClean="0"/>
              <a:t>melakukan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indoktrinasi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sosialisasi</a:t>
            </a:r>
            <a:r>
              <a:rPr lang="en-US" sz="2400" dirty="0" smtClean="0"/>
              <a:t> </a:t>
            </a:r>
            <a:r>
              <a:rPr lang="en-US" sz="2400" dirty="0" err="1" smtClean="0"/>
              <a:t>cara</a:t>
            </a:r>
            <a:r>
              <a:rPr lang="en-US" sz="2400" dirty="0" smtClean="0"/>
              <a:t> </a:t>
            </a:r>
            <a:r>
              <a:rPr lang="en-US" sz="2400" dirty="0" err="1" smtClean="0"/>
              <a:t>pikir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perilaku</a:t>
            </a:r>
            <a:r>
              <a:rPr lang="en-US" sz="2400" dirty="0" smtClean="0"/>
              <a:t> </a:t>
            </a:r>
            <a:r>
              <a:rPr lang="en-US" sz="2400" dirty="0" err="1" smtClean="0"/>
              <a:t>mereka</a:t>
            </a:r>
            <a:r>
              <a:rPr lang="en-US" sz="2400" dirty="0" smtClean="0"/>
              <a:t> </a:t>
            </a:r>
            <a:r>
              <a:rPr lang="en-US" sz="2400" dirty="0" err="1" smtClean="0"/>
              <a:t>kepada</a:t>
            </a:r>
            <a:r>
              <a:rPr lang="en-US" sz="2400" dirty="0" smtClean="0"/>
              <a:t> </a:t>
            </a:r>
            <a:r>
              <a:rPr lang="en-US" sz="2400" dirty="0" err="1" smtClean="0"/>
              <a:t>karyawan</a:t>
            </a:r>
            <a:endParaRPr lang="en-US" sz="2400" dirty="0" smtClean="0"/>
          </a:p>
          <a:p>
            <a:pPr>
              <a:defRPr/>
            </a:pPr>
            <a:r>
              <a:rPr lang="en-US" sz="2400" dirty="0" err="1" smtClean="0"/>
              <a:t>Ketiga</a:t>
            </a:r>
            <a:r>
              <a:rPr lang="en-US" sz="2400" dirty="0" smtClean="0"/>
              <a:t>, </a:t>
            </a:r>
            <a:r>
              <a:rPr lang="en-US" sz="2400" dirty="0" err="1" smtClean="0"/>
              <a:t>perilaku</a:t>
            </a:r>
            <a:r>
              <a:rPr lang="en-US" sz="2400" dirty="0" smtClean="0"/>
              <a:t> </a:t>
            </a:r>
            <a:r>
              <a:rPr lang="en-US" sz="2400" dirty="0" err="1" smtClean="0"/>
              <a:t>pendiri</a:t>
            </a:r>
            <a:r>
              <a:rPr lang="en-US" sz="2400" dirty="0" smtClean="0"/>
              <a:t> </a:t>
            </a:r>
            <a:r>
              <a:rPr lang="en-US" sz="2400" dirty="0" err="1" smtClean="0"/>
              <a:t>sendiri</a:t>
            </a:r>
            <a:r>
              <a:rPr lang="en-US" sz="2400" dirty="0" smtClean="0"/>
              <a:t> </a:t>
            </a:r>
            <a:r>
              <a:rPr lang="en-US" sz="2400" dirty="0" err="1" smtClean="0"/>
              <a:t>bertindak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model </a:t>
            </a:r>
            <a:r>
              <a:rPr lang="en-US" sz="2400" dirty="0" err="1" smtClean="0"/>
              <a:t>peran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mendorong</a:t>
            </a:r>
            <a:r>
              <a:rPr lang="en-US" sz="2400" dirty="0" smtClean="0"/>
              <a:t> </a:t>
            </a:r>
            <a:r>
              <a:rPr lang="en-US" sz="2400" dirty="0" err="1" smtClean="0"/>
              <a:t>karyawan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mengidentifikasi</a:t>
            </a:r>
            <a:r>
              <a:rPr lang="en-US" sz="2400" dirty="0" smtClean="0"/>
              <a:t> </a:t>
            </a:r>
            <a:r>
              <a:rPr lang="en-US" sz="2400" dirty="0" err="1" smtClean="0"/>
              <a:t>diri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dg </a:t>
            </a:r>
            <a:r>
              <a:rPr lang="en-US" sz="2400" dirty="0" err="1" smtClean="0"/>
              <a:t>demikian</a:t>
            </a:r>
            <a:r>
              <a:rPr lang="en-US" sz="2400" dirty="0" smtClean="0"/>
              <a:t>  </a:t>
            </a:r>
            <a:r>
              <a:rPr lang="en-US" sz="2400" dirty="0" err="1" smtClean="0"/>
              <a:t>menginter-nalsisai</a:t>
            </a:r>
            <a:r>
              <a:rPr lang="en-US" sz="2400" dirty="0" smtClean="0"/>
              <a:t> </a:t>
            </a:r>
            <a:r>
              <a:rPr lang="en-US" sz="2400" dirty="0" err="1" smtClean="0"/>
              <a:t>keyakinan</a:t>
            </a:r>
            <a:r>
              <a:rPr lang="en-US" sz="2400" dirty="0" smtClean="0"/>
              <a:t>, </a:t>
            </a:r>
            <a:r>
              <a:rPr lang="en-US" sz="2400" dirty="0" err="1" smtClean="0"/>
              <a:t>nilai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asumsi</a:t>
            </a:r>
            <a:r>
              <a:rPr lang="en-US" sz="2400" dirty="0" smtClean="0"/>
              <a:t> </a:t>
            </a:r>
            <a:r>
              <a:rPr lang="en-US" sz="2400" dirty="0" err="1" smtClean="0"/>
              <a:t>pendiri</a:t>
            </a:r>
            <a:r>
              <a:rPr lang="en-US" sz="2400" dirty="0" smtClean="0"/>
              <a:t> </a:t>
            </a:r>
            <a:r>
              <a:rPr lang="en-US" sz="2400" dirty="0" err="1" smtClean="0"/>
              <a:t>tsb</a:t>
            </a:r>
            <a:r>
              <a:rPr lang="en-US" sz="2400" dirty="0" smtClean="0"/>
              <a:t>. </a:t>
            </a:r>
          </a:p>
        </p:txBody>
      </p:sp>
      <p:sp>
        <p:nvSpPr>
          <p:cNvPr id="1126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B6D774-0AE6-4039-902E-104E2C371B72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0"/>
          <p:cNvSpPr>
            <a:spLocks noChangeArrowheads="1"/>
          </p:cNvSpPr>
          <p:nvPr/>
        </p:nvSpPr>
        <p:spPr bwMode="auto">
          <a:xfrm>
            <a:off x="152400" y="1295400"/>
            <a:ext cx="8991600" cy="3124200"/>
          </a:xfrm>
          <a:prstGeom prst="rect">
            <a:avLst/>
          </a:prstGeom>
          <a:solidFill>
            <a:schemeClr val="accent1"/>
          </a:solidFill>
          <a:ln w="9525" cap="sq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id-ID"/>
          </a:p>
        </p:txBody>
      </p:sp>
      <p:sp>
        <p:nvSpPr>
          <p:cNvPr id="16387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458200" cy="1143000"/>
          </a:xfrm>
        </p:spPr>
        <p:txBody>
          <a:bodyPr/>
          <a:lstStyle/>
          <a:p>
            <a:pPr algn="l"/>
            <a:r>
              <a:rPr lang="en-US" sz="2800" dirty="0" err="1" smtClean="0"/>
              <a:t>Bagaimana</a:t>
            </a:r>
            <a:r>
              <a:rPr lang="en-US" sz="2800" dirty="0" smtClean="0"/>
              <a:t>  </a:t>
            </a:r>
            <a:r>
              <a:rPr lang="en-US" sz="2800" dirty="0" err="1" smtClean="0"/>
              <a:t>Kultur</a:t>
            </a:r>
            <a:r>
              <a:rPr lang="en-US" sz="2800" dirty="0" smtClean="0"/>
              <a:t> </a:t>
            </a:r>
            <a:r>
              <a:rPr lang="en-US" sz="2800" dirty="0" err="1" smtClean="0"/>
              <a:t>Organisasi</a:t>
            </a:r>
            <a:r>
              <a:rPr lang="en-US" sz="2800" dirty="0" smtClean="0"/>
              <a:t> </a:t>
            </a:r>
            <a:r>
              <a:rPr lang="en-US" sz="2800" dirty="0" err="1" smtClean="0"/>
              <a:t>Terbangun</a:t>
            </a:r>
            <a:endParaRPr lang="en-US" sz="2800" b="1" dirty="0" smtClean="0"/>
          </a:p>
        </p:txBody>
      </p:sp>
      <p:sp>
        <p:nvSpPr>
          <p:cNvPr id="16388" name="Content Placeholder 2"/>
          <p:cNvSpPr>
            <a:spLocks noGrp="1"/>
          </p:cNvSpPr>
          <p:nvPr>
            <p:ph idx="1"/>
          </p:nvPr>
        </p:nvSpPr>
        <p:spPr>
          <a:xfrm>
            <a:off x="4267200" y="1524000"/>
            <a:ext cx="1676400" cy="914400"/>
          </a:xfrm>
          <a:solidFill>
            <a:srgbClr val="990000"/>
          </a:solidFill>
        </p:spPr>
        <p:txBody>
          <a:bodyPr/>
          <a:lstStyle/>
          <a:p>
            <a:pPr marL="0" indent="0" algn="ctr">
              <a:buFontTx/>
              <a:buNone/>
            </a:pPr>
            <a:r>
              <a:rPr lang="en-US" sz="2400" smtClean="0"/>
              <a:t>Manajemen Puncak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52400" y="2362200"/>
            <a:ext cx="2133600" cy="9144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kern="0" dirty="0" err="1">
                <a:latin typeface="+mn-lt"/>
              </a:rPr>
              <a:t>Filsafat</a:t>
            </a:r>
            <a:r>
              <a:rPr lang="en-US" kern="0" dirty="0">
                <a:latin typeface="+mn-lt"/>
              </a:rPr>
              <a:t> </a:t>
            </a:r>
            <a:r>
              <a:rPr lang="en-US" kern="0" dirty="0" err="1">
                <a:latin typeface="+mn-lt"/>
              </a:rPr>
              <a:t>Pendiri</a:t>
            </a:r>
            <a:r>
              <a:rPr lang="en-US" kern="0" dirty="0">
                <a:latin typeface="+mn-lt"/>
              </a:rPr>
              <a:t> </a:t>
            </a:r>
            <a:r>
              <a:rPr lang="en-US" kern="0" dirty="0" err="1">
                <a:latin typeface="+mn-lt"/>
              </a:rPr>
              <a:t>Organisasi</a:t>
            </a:r>
            <a:endParaRPr lang="en-US" kern="0" dirty="0">
              <a:latin typeface="+mn-lt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2514600" y="2362200"/>
            <a:ext cx="1447800" cy="91440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kern="0" dirty="0" err="1">
                <a:latin typeface="+mn-lt"/>
              </a:rPr>
              <a:t>Kriteria</a:t>
            </a:r>
            <a:r>
              <a:rPr lang="en-US" kern="0" dirty="0">
                <a:latin typeface="+mn-lt"/>
              </a:rPr>
              <a:t> 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kern="0" dirty="0" err="1">
                <a:latin typeface="+mn-lt"/>
              </a:rPr>
              <a:t>seleksi</a:t>
            </a:r>
            <a:endParaRPr lang="en-US" kern="0" dirty="0">
              <a:latin typeface="+mn-lt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477000" y="2286000"/>
            <a:ext cx="2438400" cy="1219200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kern="0" dirty="0" err="1">
                <a:latin typeface="+mn-lt"/>
              </a:rPr>
              <a:t>Budaya</a:t>
            </a:r>
            <a:r>
              <a:rPr lang="en-US" kern="0" dirty="0">
                <a:latin typeface="+mn-lt"/>
              </a:rPr>
              <a:t> </a:t>
            </a:r>
            <a:r>
              <a:rPr lang="en-US" kern="0" dirty="0" err="1">
                <a:latin typeface="+mn-lt"/>
              </a:rPr>
              <a:t>organisasi</a:t>
            </a:r>
            <a:endParaRPr lang="en-US" kern="0" dirty="0">
              <a:latin typeface="+mn-lt"/>
            </a:endParaRPr>
          </a:p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kern="0" dirty="0">
                <a:latin typeface="+mn-lt"/>
              </a:rPr>
              <a:t>(</a:t>
            </a:r>
            <a:r>
              <a:rPr lang="en-US" sz="2000" kern="0" dirty="0" err="1">
                <a:latin typeface="+mn-lt"/>
              </a:rPr>
              <a:t>cerita</a:t>
            </a:r>
            <a:r>
              <a:rPr lang="en-US" sz="2000" kern="0" dirty="0">
                <a:latin typeface="+mn-lt"/>
              </a:rPr>
              <a:t>, ritual, </a:t>
            </a:r>
            <a:r>
              <a:rPr lang="en-US" sz="2000" kern="0" dirty="0" err="1">
                <a:latin typeface="+mn-lt"/>
              </a:rPr>
              <a:t>simbol</a:t>
            </a:r>
            <a:r>
              <a:rPr lang="en-US" sz="2000" kern="0" dirty="0">
                <a:latin typeface="+mn-lt"/>
              </a:rPr>
              <a:t> </a:t>
            </a:r>
            <a:r>
              <a:rPr lang="en-US" sz="2000" kern="0" dirty="0" err="1">
                <a:latin typeface="+mn-lt"/>
              </a:rPr>
              <a:t>material,bahasa</a:t>
            </a:r>
            <a:r>
              <a:rPr lang="en-US" sz="2000" kern="0" dirty="0">
                <a:latin typeface="+mn-lt"/>
              </a:rPr>
              <a:t>)</a:t>
            </a:r>
          </a:p>
        </p:txBody>
      </p:sp>
      <p:sp>
        <p:nvSpPr>
          <p:cNvPr id="16394" name="Line 17"/>
          <p:cNvSpPr>
            <a:spLocks noChangeShapeType="1"/>
          </p:cNvSpPr>
          <p:nvPr/>
        </p:nvSpPr>
        <p:spPr bwMode="auto">
          <a:xfrm>
            <a:off x="457200" y="914400"/>
            <a:ext cx="8458200" cy="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7" name="Title 1"/>
          <p:cNvSpPr txBox="1">
            <a:spLocks/>
          </p:cNvSpPr>
          <p:nvPr/>
        </p:nvSpPr>
        <p:spPr bwMode="auto">
          <a:xfrm>
            <a:off x="304800" y="46482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98525" indent="-898525" algn="l" eaLnBrk="0" hangingPunct="0">
              <a:defRPr/>
            </a:pPr>
            <a:r>
              <a:rPr lang="en-US" sz="20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Sumber</a:t>
            </a:r>
            <a:r>
              <a:rPr lang="en-US" sz="2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:  </a:t>
            </a:r>
            <a:r>
              <a:rPr lang="en-US" sz="20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Diadaptasi</a:t>
            </a:r>
            <a:r>
              <a:rPr lang="en-US" sz="2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dari</a:t>
            </a:r>
            <a:r>
              <a:rPr lang="en-US" sz="2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Robbin</a:t>
            </a:r>
            <a:r>
              <a:rPr lang="en-US" sz="2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dan</a:t>
            </a:r>
            <a:r>
              <a:rPr lang="en-US" sz="2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Judge, </a:t>
            </a:r>
            <a:r>
              <a:rPr lang="en-US" sz="20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Perlaku</a:t>
            </a:r>
            <a:r>
              <a:rPr lang="en-US" sz="2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Organisasi</a:t>
            </a:r>
            <a:r>
              <a:rPr lang="en-US" sz="2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</a:t>
            </a:r>
            <a:r>
              <a:rPr lang="en-US" sz="20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buku</a:t>
            </a:r>
            <a:r>
              <a:rPr lang="en-US" sz="2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2, 2008. h. 274</a:t>
            </a:r>
          </a:p>
        </p:txBody>
      </p:sp>
      <p:sp>
        <p:nvSpPr>
          <p:cNvPr id="27" name="Content Placeholder 2"/>
          <p:cNvSpPr txBox="1">
            <a:spLocks/>
          </p:cNvSpPr>
          <p:nvPr/>
        </p:nvSpPr>
        <p:spPr bwMode="auto">
          <a:xfrm>
            <a:off x="4267200" y="3200400"/>
            <a:ext cx="1676400" cy="9144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spcBef>
                <a:spcPct val="20000"/>
              </a:spcBef>
              <a:defRPr/>
            </a:pPr>
            <a:r>
              <a:rPr lang="en-US" kern="0" dirty="0" err="1">
                <a:latin typeface="+mn-lt"/>
              </a:rPr>
              <a:t>Sosialisasi</a:t>
            </a:r>
            <a:endParaRPr lang="en-US" kern="0" dirty="0">
              <a:latin typeface="+mn-lt"/>
            </a:endParaRPr>
          </a:p>
        </p:txBody>
      </p:sp>
      <p:cxnSp>
        <p:nvCxnSpPr>
          <p:cNvPr id="16397" name="Straight Arrow Connector 29"/>
          <p:cNvCxnSpPr>
            <a:cxnSpLocks noChangeShapeType="1"/>
            <a:stCxn id="7" idx="3"/>
            <a:endCxn id="8" idx="1"/>
          </p:cNvCxnSpPr>
          <p:nvPr/>
        </p:nvCxnSpPr>
        <p:spPr bwMode="auto">
          <a:xfrm>
            <a:off x="2286000" y="2819400"/>
            <a:ext cx="228600" cy="1588"/>
          </a:xfrm>
          <a:prstGeom prst="straightConnector1">
            <a:avLst/>
          </a:prstGeom>
          <a:noFill/>
          <a:ln w="41275" cap="sq" algn="ctr">
            <a:solidFill>
              <a:schemeClr val="tx1"/>
            </a:solidFill>
            <a:miter lim="800000"/>
            <a:headEnd/>
            <a:tailEnd type="arrow" w="med" len="med"/>
          </a:ln>
        </p:spPr>
      </p:cxnSp>
      <p:cxnSp>
        <p:nvCxnSpPr>
          <p:cNvPr id="16398" name="Straight Arrow Connector 31"/>
          <p:cNvCxnSpPr>
            <a:cxnSpLocks noChangeShapeType="1"/>
            <a:stCxn id="8" idx="3"/>
            <a:endCxn id="16388" idx="1"/>
          </p:cNvCxnSpPr>
          <p:nvPr/>
        </p:nvCxnSpPr>
        <p:spPr bwMode="auto">
          <a:xfrm flipV="1">
            <a:off x="3962400" y="1981200"/>
            <a:ext cx="304800" cy="838200"/>
          </a:xfrm>
          <a:prstGeom prst="straightConnector1">
            <a:avLst/>
          </a:prstGeom>
          <a:noFill/>
          <a:ln w="41275" cap="sq" algn="ctr">
            <a:solidFill>
              <a:schemeClr val="tx1"/>
            </a:solidFill>
            <a:miter lim="800000"/>
            <a:headEnd/>
            <a:tailEnd type="arrow" w="med" len="med"/>
          </a:ln>
        </p:spPr>
      </p:cxnSp>
      <p:cxnSp>
        <p:nvCxnSpPr>
          <p:cNvPr id="16399" name="Straight Arrow Connector 33"/>
          <p:cNvCxnSpPr>
            <a:cxnSpLocks noChangeShapeType="1"/>
            <a:stCxn id="8" idx="3"/>
            <a:endCxn id="27" idx="1"/>
          </p:cNvCxnSpPr>
          <p:nvPr/>
        </p:nvCxnSpPr>
        <p:spPr bwMode="auto">
          <a:xfrm>
            <a:off x="3962400" y="2819400"/>
            <a:ext cx="304800" cy="838200"/>
          </a:xfrm>
          <a:prstGeom prst="straightConnector1">
            <a:avLst/>
          </a:prstGeom>
          <a:noFill/>
          <a:ln w="41275" cap="sq" algn="ctr">
            <a:solidFill>
              <a:schemeClr val="tx1"/>
            </a:solidFill>
            <a:miter lim="800000"/>
            <a:headEnd/>
            <a:tailEnd type="arrow" w="med" len="med"/>
          </a:ln>
        </p:spPr>
      </p:cxnSp>
      <p:cxnSp>
        <p:nvCxnSpPr>
          <p:cNvPr id="16400" name="Straight Arrow Connector 35"/>
          <p:cNvCxnSpPr>
            <a:cxnSpLocks noChangeShapeType="1"/>
            <a:stCxn id="16388" idx="3"/>
            <a:endCxn id="9" idx="1"/>
          </p:cNvCxnSpPr>
          <p:nvPr/>
        </p:nvCxnSpPr>
        <p:spPr bwMode="auto">
          <a:xfrm>
            <a:off x="5943600" y="1981200"/>
            <a:ext cx="533400" cy="914400"/>
          </a:xfrm>
          <a:prstGeom prst="straightConnector1">
            <a:avLst/>
          </a:prstGeom>
          <a:noFill/>
          <a:ln w="41275" cap="sq" algn="ctr">
            <a:solidFill>
              <a:schemeClr val="tx1"/>
            </a:solidFill>
            <a:miter lim="800000"/>
            <a:headEnd/>
            <a:tailEnd type="arrow" w="med" len="med"/>
          </a:ln>
        </p:spPr>
      </p:cxnSp>
      <p:cxnSp>
        <p:nvCxnSpPr>
          <p:cNvPr id="16401" name="Straight Arrow Connector 37"/>
          <p:cNvCxnSpPr>
            <a:cxnSpLocks noChangeShapeType="1"/>
            <a:stCxn id="27" idx="3"/>
            <a:endCxn id="9" idx="1"/>
          </p:cNvCxnSpPr>
          <p:nvPr/>
        </p:nvCxnSpPr>
        <p:spPr bwMode="auto">
          <a:xfrm flipV="1">
            <a:off x="5943600" y="2895600"/>
            <a:ext cx="533400" cy="762000"/>
          </a:xfrm>
          <a:prstGeom prst="straightConnector1">
            <a:avLst/>
          </a:prstGeom>
          <a:noFill/>
          <a:ln w="41275" cap="sq" algn="ctr">
            <a:solidFill>
              <a:schemeClr val="tx1"/>
            </a:solidFill>
            <a:miter lim="800000"/>
            <a:headEnd/>
            <a:tailEnd type="arrow" w="med" len="med"/>
          </a:ln>
        </p:spPr>
      </p:cxnSp>
      <p:cxnSp>
        <p:nvCxnSpPr>
          <p:cNvPr id="16402" name="Straight Arrow Connector 39"/>
          <p:cNvCxnSpPr>
            <a:cxnSpLocks noChangeShapeType="1"/>
            <a:stCxn id="16388" idx="2"/>
            <a:endCxn id="27" idx="0"/>
          </p:cNvCxnSpPr>
          <p:nvPr/>
        </p:nvCxnSpPr>
        <p:spPr bwMode="auto">
          <a:xfrm rot="5400000">
            <a:off x="4724401" y="2819400"/>
            <a:ext cx="762000" cy="3175"/>
          </a:xfrm>
          <a:prstGeom prst="straightConnector1">
            <a:avLst/>
          </a:prstGeom>
          <a:noFill/>
          <a:ln w="41275" cap="sq" algn="ctr">
            <a:solidFill>
              <a:schemeClr val="tx1"/>
            </a:solidFill>
            <a:miter lim="800000"/>
            <a:headEnd/>
            <a:tailEnd type="arrow" w="med" len="med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60438"/>
          </a:xfrm>
        </p:spPr>
        <p:txBody>
          <a:bodyPr/>
          <a:lstStyle/>
          <a:p>
            <a:pPr algn="l"/>
            <a:r>
              <a:rPr lang="en-US" dirty="0" err="1" smtClean="0"/>
              <a:t>Keterangan</a:t>
            </a:r>
            <a:endParaRPr 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8077200" cy="4114800"/>
          </a:xfrm>
        </p:spPr>
        <p:txBody>
          <a:bodyPr/>
          <a:lstStyle/>
          <a:p>
            <a:r>
              <a:rPr lang="en-US" sz="2400" dirty="0" err="1" smtClean="0"/>
              <a:t>Kultur</a:t>
            </a:r>
            <a:r>
              <a:rPr lang="en-US" sz="2400" dirty="0" smtClean="0"/>
              <a:t> </a:t>
            </a:r>
            <a:r>
              <a:rPr lang="en-US" sz="2400" dirty="0" err="1" smtClean="0"/>
              <a:t>asli</a:t>
            </a:r>
            <a:r>
              <a:rPr lang="en-US" sz="2400" dirty="0" smtClean="0"/>
              <a:t> </a:t>
            </a:r>
            <a:r>
              <a:rPr lang="en-US" sz="2400" dirty="0" err="1" smtClean="0"/>
              <a:t>berasal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filosofi</a:t>
            </a:r>
            <a:r>
              <a:rPr lang="en-US" sz="2400" dirty="0" smtClean="0"/>
              <a:t> </a:t>
            </a:r>
            <a:r>
              <a:rPr lang="en-US" sz="2400" dirty="0" err="1" smtClean="0"/>
              <a:t>pendirinya</a:t>
            </a:r>
            <a:r>
              <a:rPr lang="en-US" sz="2400" dirty="0" smtClean="0"/>
              <a:t>. </a:t>
            </a:r>
            <a:r>
              <a:rPr lang="en-US" sz="2400" dirty="0" err="1" smtClean="0"/>
              <a:t>Filosofi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gilirannya</a:t>
            </a:r>
            <a:r>
              <a:rPr lang="en-US" sz="2400" dirty="0" smtClean="0"/>
              <a:t> </a:t>
            </a:r>
            <a:r>
              <a:rPr lang="en-US" sz="2400" dirty="0" err="1" smtClean="0"/>
              <a:t>berpengaruh</a:t>
            </a:r>
            <a:r>
              <a:rPr lang="en-US" sz="2400" dirty="0" smtClean="0"/>
              <a:t> </a:t>
            </a:r>
            <a:r>
              <a:rPr lang="en-US" sz="2400" dirty="0" err="1" smtClean="0"/>
              <a:t>kuat</a:t>
            </a:r>
            <a:r>
              <a:rPr lang="en-US" sz="2400" dirty="0" smtClean="0"/>
              <a:t> 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kriteria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digu-nakan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perekrutan</a:t>
            </a:r>
            <a:r>
              <a:rPr lang="en-US" sz="2400" dirty="0" smtClean="0"/>
              <a:t>. </a:t>
            </a:r>
          </a:p>
          <a:p>
            <a:r>
              <a:rPr lang="en-US" sz="2400" dirty="0" err="1" smtClean="0"/>
              <a:t>Tindakan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ucapan</a:t>
            </a:r>
            <a:r>
              <a:rPr lang="en-US" sz="2400" dirty="0" smtClean="0"/>
              <a:t> </a:t>
            </a:r>
            <a:r>
              <a:rPr lang="en-US" sz="2400" dirty="0" err="1" smtClean="0"/>
              <a:t>manajemen</a:t>
            </a:r>
            <a:r>
              <a:rPr lang="en-US" sz="2400" dirty="0" smtClean="0"/>
              <a:t> </a:t>
            </a:r>
            <a:r>
              <a:rPr lang="en-US" sz="2400" dirty="0" err="1" smtClean="0"/>
              <a:t>puncak</a:t>
            </a:r>
            <a:r>
              <a:rPr lang="en-US" sz="2400" dirty="0" smtClean="0"/>
              <a:t>  </a:t>
            </a:r>
            <a:r>
              <a:rPr lang="en-US" sz="2400" dirty="0" err="1" smtClean="0"/>
              <a:t>memantapkan</a:t>
            </a:r>
            <a:r>
              <a:rPr lang="en-US" sz="2400" dirty="0" smtClean="0"/>
              <a:t> </a:t>
            </a:r>
            <a:r>
              <a:rPr lang="en-US" sz="2400" dirty="0" err="1" smtClean="0"/>
              <a:t>norma-norma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berlaku</a:t>
            </a:r>
            <a:r>
              <a:rPr lang="en-US" sz="2400" dirty="0" smtClean="0"/>
              <a:t>  yang </a:t>
            </a:r>
            <a:r>
              <a:rPr lang="en-US" sz="2400" dirty="0" err="1" smtClean="0"/>
              <a:t>terkait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perilaku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diterima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diterima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organisasi</a:t>
            </a:r>
            <a:r>
              <a:rPr lang="en-US" sz="2400" dirty="0" smtClean="0"/>
              <a:t>. </a:t>
            </a:r>
          </a:p>
          <a:p>
            <a:r>
              <a:rPr lang="en-US" sz="2400" dirty="0" err="1" smtClean="0"/>
              <a:t>Organisasi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membantu</a:t>
            </a:r>
            <a:r>
              <a:rPr lang="en-US" sz="2400" dirty="0" smtClean="0"/>
              <a:t> </a:t>
            </a:r>
            <a:r>
              <a:rPr lang="en-US" sz="2400" dirty="0" err="1" smtClean="0"/>
              <a:t>karyawan</a:t>
            </a:r>
            <a:r>
              <a:rPr lang="en-US" sz="2400" dirty="0" smtClean="0"/>
              <a:t> (</a:t>
            </a:r>
            <a:r>
              <a:rPr lang="en-US" sz="2400" dirty="0" err="1" smtClean="0"/>
              <a:t>baru</a:t>
            </a:r>
            <a:r>
              <a:rPr lang="en-US" sz="2400" dirty="0" smtClean="0"/>
              <a:t>) 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beradap-tasi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kuklturnya</a:t>
            </a:r>
            <a:r>
              <a:rPr lang="en-US" sz="2400" dirty="0" smtClean="0"/>
              <a:t>.  </a:t>
            </a:r>
            <a:r>
              <a:rPr lang="en-US" sz="2400" dirty="0" err="1" smtClean="0"/>
              <a:t>Proses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disebut</a:t>
            </a:r>
            <a:r>
              <a:rPr lang="en-US" sz="2400" dirty="0" smtClean="0"/>
              <a:t> </a:t>
            </a:r>
            <a:r>
              <a:rPr lang="en-US" sz="2400" dirty="0" err="1" smtClean="0"/>
              <a:t>sosialisasi</a:t>
            </a:r>
            <a:r>
              <a:rPr lang="en-US" sz="2400" dirty="0" smtClean="0"/>
              <a:t> .</a:t>
            </a:r>
          </a:p>
          <a:p>
            <a:r>
              <a:rPr lang="en-US" sz="2400" dirty="0" err="1" smtClean="0"/>
              <a:t>Kultur</a:t>
            </a:r>
            <a:r>
              <a:rPr lang="en-US" sz="2400" dirty="0" smtClean="0"/>
              <a:t> </a:t>
            </a:r>
            <a:r>
              <a:rPr lang="en-US" sz="2400" dirty="0" err="1" smtClean="0"/>
              <a:t>ditransmisikan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karyawan</a:t>
            </a:r>
            <a:r>
              <a:rPr lang="en-US" sz="2400" dirty="0" smtClean="0"/>
              <a:t> </a:t>
            </a:r>
            <a:r>
              <a:rPr lang="en-US" sz="2400" dirty="0" err="1" smtClean="0"/>
              <a:t>melalui</a:t>
            </a:r>
            <a:r>
              <a:rPr lang="en-US" sz="2400" dirty="0" smtClean="0"/>
              <a:t> </a:t>
            </a:r>
            <a:r>
              <a:rPr lang="en-US" sz="2400" dirty="0" err="1" smtClean="0"/>
              <a:t>penceritaan</a:t>
            </a:r>
            <a:r>
              <a:rPr lang="en-US" sz="2400" dirty="0" smtClean="0"/>
              <a:t> </a:t>
            </a:r>
            <a:r>
              <a:rPr lang="en-US" sz="2400" dirty="0" err="1" smtClean="0"/>
              <a:t>kisah</a:t>
            </a:r>
            <a:r>
              <a:rPr lang="en-US" sz="2400" dirty="0" smtClean="0"/>
              <a:t>, ritual, </a:t>
            </a:r>
            <a:r>
              <a:rPr lang="en-US" sz="2400" dirty="0" err="1" smtClean="0"/>
              <a:t>simbol-simbol</a:t>
            </a:r>
            <a:r>
              <a:rPr lang="en-US" sz="2400" dirty="0" smtClean="0"/>
              <a:t> material,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8"/>
          <p:cNvSpPr>
            <a:spLocks noChangeArrowheads="1"/>
          </p:cNvSpPr>
          <p:nvPr/>
        </p:nvSpPr>
        <p:spPr bwMode="auto">
          <a:xfrm>
            <a:off x="0" y="1143000"/>
            <a:ext cx="9144000" cy="4343400"/>
          </a:xfrm>
          <a:prstGeom prst="rect">
            <a:avLst/>
          </a:prstGeom>
          <a:solidFill>
            <a:schemeClr val="accent1"/>
          </a:solidFill>
          <a:ln w="9525" cap="sq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id-ID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153400" cy="1143000"/>
          </a:xfrm>
        </p:spPr>
        <p:txBody>
          <a:bodyPr/>
          <a:lstStyle/>
          <a:p>
            <a:r>
              <a:rPr lang="en-US" sz="2400" dirty="0" err="1" smtClean="0"/>
              <a:t>Dampak</a:t>
            </a:r>
            <a:r>
              <a:rPr lang="en-US" sz="2400" dirty="0" smtClean="0"/>
              <a:t> </a:t>
            </a:r>
            <a:r>
              <a:rPr lang="en-US" sz="2400" dirty="0" err="1" smtClean="0"/>
              <a:t>Budaya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Organisasi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Kinerja</a:t>
            </a:r>
            <a:r>
              <a:rPr lang="en-US" sz="2400" dirty="0" smtClean="0"/>
              <a:t> Dan </a:t>
            </a:r>
            <a:r>
              <a:rPr lang="en-US" sz="2400" dirty="0" err="1" smtClean="0"/>
              <a:t>Kepuasan</a:t>
            </a:r>
            <a:endParaRPr lang="en-US" sz="2400" dirty="0" smtClean="0"/>
          </a:p>
        </p:txBody>
      </p:sp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0" y="1905000"/>
            <a:ext cx="2743200" cy="2862322"/>
          </a:xfrm>
          <a:prstGeom prst="rect">
            <a:avLst/>
          </a:prstGeom>
          <a:solidFill>
            <a:srgbClr val="3333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dirty="0" err="1"/>
              <a:t>Faktor</a:t>
            </a:r>
            <a:r>
              <a:rPr lang="en-US" dirty="0"/>
              <a:t> –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Obyektif</a:t>
            </a:r>
            <a:r>
              <a:rPr lang="en-US" dirty="0"/>
              <a:t>:</a:t>
            </a:r>
          </a:p>
          <a:p>
            <a:pPr marL="173038" indent="-173038" algn="l">
              <a:buFont typeface="Arial" pitchFamily="34" charset="0"/>
              <a:buChar char="•"/>
              <a:defRPr/>
            </a:pPr>
            <a:r>
              <a:rPr lang="en-US" dirty="0" err="1"/>
              <a:t>Inovasi</a:t>
            </a:r>
            <a:r>
              <a:rPr lang="en-US" dirty="0"/>
              <a:t>  &amp; </a:t>
            </a:r>
            <a:r>
              <a:rPr lang="en-US" dirty="0" err="1"/>
              <a:t>peng-ambilan</a:t>
            </a:r>
            <a:r>
              <a:rPr lang="en-US" dirty="0"/>
              <a:t> </a:t>
            </a:r>
            <a:r>
              <a:rPr lang="en-US" dirty="0" err="1"/>
              <a:t>resiko</a:t>
            </a:r>
            <a:endParaRPr lang="en-US" dirty="0"/>
          </a:p>
          <a:p>
            <a:pPr marL="173038" indent="-173038" algn="l">
              <a:buFont typeface="Arial" pitchFamily="34" charset="0"/>
              <a:buChar char="•"/>
              <a:defRPr/>
            </a:pPr>
            <a:r>
              <a:rPr lang="en-US" dirty="0" err="1"/>
              <a:t>Perhatian</a:t>
            </a:r>
            <a:r>
              <a:rPr lang="en-US" dirty="0"/>
              <a:t>  pd detail</a:t>
            </a:r>
          </a:p>
          <a:p>
            <a:pPr marL="173038" indent="-173038" algn="l">
              <a:buFont typeface="Arial" pitchFamily="34" charset="0"/>
              <a:buChar char="•"/>
              <a:defRPr/>
            </a:pPr>
            <a:r>
              <a:rPr lang="en-US" dirty="0" err="1"/>
              <a:t>Orientasi</a:t>
            </a:r>
            <a:r>
              <a:rPr lang="en-US" dirty="0"/>
              <a:t> pd </a:t>
            </a:r>
            <a:r>
              <a:rPr lang="en-US" dirty="0" err="1"/>
              <a:t>hasil</a:t>
            </a:r>
            <a:endParaRPr lang="en-US" dirty="0"/>
          </a:p>
          <a:p>
            <a:pPr marL="173038" indent="-173038" algn="l">
              <a:buFont typeface="Arial" pitchFamily="34" charset="0"/>
              <a:buChar char="•"/>
              <a:defRPr/>
            </a:pPr>
            <a:r>
              <a:rPr lang="en-US" dirty="0" err="1"/>
              <a:t>Orientasi</a:t>
            </a:r>
            <a:r>
              <a:rPr lang="en-US" dirty="0"/>
              <a:t> pd </a:t>
            </a:r>
            <a:r>
              <a:rPr lang="en-US" dirty="0" err="1"/>
              <a:t>orang</a:t>
            </a:r>
            <a:endParaRPr lang="en-US" dirty="0"/>
          </a:p>
          <a:p>
            <a:pPr marL="173038" indent="-173038" algn="l">
              <a:buFont typeface="Arial" pitchFamily="34" charset="0"/>
              <a:buChar char="•"/>
              <a:defRPr/>
            </a:pPr>
            <a:r>
              <a:rPr lang="en-US" dirty="0" err="1"/>
              <a:t>Orientasi</a:t>
            </a:r>
            <a:r>
              <a:rPr lang="en-US" dirty="0"/>
              <a:t>  pd </a:t>
            </a:r>
            <a:r>
              <a:rPr lang="en-US" dirty="0" err="1"/>
              <a:t>tim</a:t>
            </a:r>
            <a:endParaRPr lang="en-US" dirty="0"/>
          </a:p>
          <a:p>
            <a:pPr marL="173038" indent="-173038" algn="l">
              <a:buFont typeface="Arial" pitchFamily="34" charset="0"/>
              <a:buChar char="•"/>
              <a:defRPr/>
            </a:pPr>
            <a:r>
              <a:rPr lang="en-US" dirty="0" err="1"/>
              <a:t>Keagresifan</a:t>
            </a:r>
            <a:endParaRPr lang="en-US" dirty="0"/>
          </a:p>
          <a:p>
            <a:pPr marL="173038" indent="-173038" algn="l">
              <a:buFont typeface="Arial" pitchFamily="34" charset="0"/>
              <a:buChar char="•"/>
              <a:defRPr/>
            </a:pPr>
            <a:r>
              <a:rPr lang="en-US" dirty="0" err="1"/>
              <a:t>Kemantapan</a:t>
            </a:r>
            <a:endParaRPr lang="en-US" dirty="0"/>
          </a:p>
          <a:p>
            <a:pPr>
              <a:buFontTx/>
              <a:buChar char="-"/>
              <a:defRPr/>
            </a:pPr>
            <a:endParaRPr lang="en-US" dirty="0"/>
          </a:p>
        </p:txBody>
      </p:sp>
      <p:sp>
        <p:nvSpPr>
          <p:cNvPr id="18437" name="Rectangle 6"/>
          <p:cNvSpPr>
            <a:spLocks noChangeArrowheads="1"/>
          </p:cNvSpPr>
          <p:nvPr/>
        </p:nvSpPr>
        <p:spPr bwMode="auto">
          <a:xfrm>
            <a:off x="4267200" y="3048000"/>
            <a:ext cx="1371600" cy="838200"/>
          </a:xfrm>
          <a:prstGeom prst="rect">
            <a:avLst/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Budaya</a:t>
            </a:r>
          </a:p>
          <a:p>
            <a:r>
              <a:rPr lang="en-US"/>
              <a:t>Organisasi</a:t>
            </a:r>
          </a:p>
        </p:txBody>
      </p:sp>
      <p:sp>
        <p:nvSpPr>
          <p:cNvPr id="18438" name="Rectangle 10"/>
          <p:cNvSpPr>
            <a:spLocks noChangeArrowheads="1"/>
          </p:cNvSpPr>
          <p:nvPr/>
        </p:nvSpPr>
        <p:spPr bwMode="auto">
          <a:xfrm>
            <a:off x="2895600" y="3011488"/>
            <a:ext cx="13716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/>
              <a:t>Dipersepsi-kan  sbg</a:t>
            </a:r>
          </a:p>
        </p:txBody>
      </p:sp>
      <p:cxnSp>
        <p:nvCxnSpPr>
          <p:cNvPr id="18439" name="Straight Arrow Connector 17"/>
          <p:cNvCxnSpPr>
            <a:cxnSpLocks noChangeShapeType="1"/>
            <a:stCxn id="75781" idx="3"/>
            <a:endCxn id="18438" idx="3"/>
          </p:cNvCxnSpPr>
          <p:nvPr/>
        </p:nvCxnSpPr>
        <p:spPr bwMode="auto">
          <a:xfrm flipV="1">
            <a:off x="2743200" y="3334544"/>
            <a:ext cx="1524000" cy="1617"/>
          </a:xfrm>
          <a:prstGeom prst="straightConnector1">
            <a:avLst/>
          </a:prstGeom>
          <a:noFill/>
          <a:ln w="50800" cap="sq" algn="ctr">
            <a:solidFill>
              <a:schemeClr val="tx1"/>
            </a:solidFill>
            <a:miter lim="800000"/>
            <a:headEnd/>
            <a:tailEnd type="arrow" w="med" len="med"/>
          </a:ln>
        </p:spPr>
      </p:cxnSp>
      <p:sp>
        <p:nvSpPr>
          <p:cNvPr id="18440" name="Rectangle 18"/>
          <p:cNvSpPr>
            <a:spLocks noChangeArrowheads="1"/>
          </p:cNvSpPr>
          <p:nvPr/>
        </p:nvSpPr>
        <p:spPr bwMode="auto">
          <a:xfrm>
            <a:off x="6096000" y="2133600"/>
            <a:ext cx="1066800" cy="2667000"/>
          </a:xfrm>
          <a:prstGeom prst="rect">
            <a:avLst/>
          </a:prstGeom>
          <a:solidFill>
            <a:srgbClr val="C00000"/>
          </a:solidFill>
          <a:ln w="9525" cap="sq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id-ID"/>
          </a:p>
        </p:txBody>
      </p:sp>
      <p:sp>
        <p:nvSpPr>
          <p:cNvPr id="18441" name="Rectangle 19"/>
          <p:cNvSpPr>
            <a:spLocks noChangeArrowheads="1"/>
          </p:cNvSpPr>
          <p:nvPr/>
        </p:nvSpPr>
        <p:spPr bwMode="auto">
          <a:xfrm>
            <a:off x="6096000" y="2133600"/>
            <a:ext cx="1066800" cy="457200"/>
          </a:xfrm>
          <a:prstGeom prst="rect">
            <a:avLst/>
          </a:prstGeom>
          <a:noFill/>
          <a:ln w="9525" cap="sq" algn="ctr">
            <a:noFill/>
            <a:miter lim="800000"/>
            <a:headEnd/>
            <a:tailEnd/>
          </a:ln>
        </p:spPr>
        <p:txBody>
          <a:bodyPr wrap="none"/>
          <a:lstStyle/>
          <a:p>
            <a:r>
              <a:rPr lang="en-US"/>
              <a:t>Tinggi </a:t>
            </a:r>
          </a:p>
        </p:txBody>
      </p:sp>
      <p:sp>
        <p:nvSpPr>
          <p:cNvPr id="18442" name="Rectangle 20"/>
          <p:cNvSpPr>
            <a:spLocks noChangeArrowheads="1"/>
          </p:cNvSpPr>
          <p:nvPr/>
        </p:nvSpPr>
        <p:spPr bwMode="auto">
          <a:xfrm>
            <a:off x="6096000" y="4343400"/>
            <a:ext cx="1066800" cy="457200"/>
          </a:xfrm>
          <a:prstGeom prst="rect">
            <a:avLst/>
          </a:prstGeom>
          <a:noFill/>
          <a:ln w="9525" cap="sq" algn="ctr">
            <a:noFill/>
            <a:miter lim="800000"/>
            <a:headEnd/>
            <a:tailEnd/>
          </a:ln>
        </p:spPr>
        <p:txBody>
          <a:bodyPr wrap="none"/>
          <a:lstStyle/>
          <a:p>
            <a:r>
              <a:rPr lang="en-US"/>
              <a:t>Rendah </a:t>
            </a:r>
          </a:p>
        </p:txBody>
      </p:sp>
      <p:cxnSp>
        <p:nvCxnSpPr>
          <p:cNvPr id="18443" name="Straight Arrow Connector 24"/>
          <p:cNvCxnSpPr>
            <a:cxnSpLocks noChangeShapeType="1"/>
          </p:cNvCxnSpPr>
          <p:nvPr/>
        </p:nvCxnSpPr>
        <p:spPr bwMode="auto">
          <a:xfrm rot="5400000">
            <a:off x="5714207" y="3582194"/>
            <a:ext cx="1828800" cy="1587"/>
          </a:xfrm>
          <a:prstGeom prst="straightConnector1">
            <a:avLst/>
          </a:prstGeom>
          <a:noFill/>
          <a:ln w="9525" cap="sq" algn="ctr">
            <a:solidFill>
              <a:schemeClr val="tx1"/>
            </a:solidFill>
            <a:miter lim="800000"/>
            <a:headEnd type="triangle" w="med" len="med"/>
            <a:tailEnd type="arrow" w="med" len="med"/>
          </a:ln>
        </p:spPr>
      </p:cxnSp>
      <p:cxnSp>
        <p:nvCxnSpPr>
          <p:cNvPr id="18444" name="Straight Arrow Connector 28"/>
          <p:cNvCxnSpPr>
            <a:cxnSpLocks noChangeShapeType="1"/>
            <a:stCxn id="18437" idx="3"/>
            <a:endCxn id="18440" idx="1"/>
          </p:cNvCxnSpPr>
          <p:nvPr/>
        </p:nvCxnSpPr>
        <p:spPr bwMode="auto">
          <a:xfrm>
            <a:off x="5638800" y="3467100"/>
            <a:ext cx="457200" cy="1588"/>
          </a:xfrm>
          <a:prstGeom prst="straightConnector1">
            <a:avLst/>
          </a:prstGeom>
          <a:noFill/>
          <a:ln w="50800" cap="sq" algn="ctr">
            <a:solidFill>
              <a:schemeClr val="tx1"/>
            </a:solidFill>
            <a:miter lim="800000"/>
            <a:headEnd/>
            <a:tailEnd type="arrow" w="med" len="med"/>
          </a:ln>
        </p:spPr>
      </p:cxnSp>
      <p:sp>
        <p:nvSpPr>
          <p:cNvPr id="31" name="Rounded Rectangle 30"/>
          <p:cNvSpPr/>
          <p:nvPr/>
        </p:nvSpPr>
        <p:spPr bwMode="auto">
          <a:xfrm>
            <a:off x="7620000" y="2667000"/>
            <a:ext cx="1371600" cy="685800"/>
          </a:xfrm>
          <a:prstGeom prst="roundRect">
            <a:avLst/>
          </a:prstGeom>
          <a:solidFill>
            <a:schemeClr val="accent6">
              <a:lumMod val="90000"/>
              <a:lumOff val="10000"/>
            </a:schemeClr>
          </a:solidFill>
          <a:ln w="9525" cap="sq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r>
              <a:rPr lang="en-US" dirty="0" err="1"/>
              <a:t>Kinerja</a:t>
            </a:r>
            <a:r>
              <a:rPr lang="en-US" dirty="0"/>
              <a:t> </a:t>
            </a:r>
          </a:p>
        </p:txBody>
      </p:sp>
      <p:sp>
        <p:nvSpPr>
          <p:cNvPr id="32" name="Rounded Rectangle 31"/>
          <p:cNvSpPr/>
          <p:nvPr/>
        </p:nvSpPr>
        <p:spPr bwMode="auto">
          <a:xfrm>
            <a:off x="7620000" y="3810000"/>
            <a:ext cx="1371600" cy="685800"/>
          </a:xfrm>
          <a:prstGeom prst="roundRect">
            <a:avLst/>
          </a:prstGeom>
          <a:solidFill>
            <a:schemeClr val="accent6">
              <a:lumMod val="90000"/>
              <a:lumOff val="10000"/>
            </a:schemeClr>
          </a:solidFill>
          <a:ln w="9525" cap="sq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r>
              <a:rPr lang="en-US" dirty="0" err="1"/>
              <a:t>Kepuasan</a:t>
            </a:r>
            <a:r>
              <a:rPr lang="en-US" dirty="0"/>
              <a:t> </a:t>
            </a:r>
          </a:p>
        </p:txBody>
      </p:sp>
      <p:cxnSp>
        <p:nvCxnSpPr>
          <p:cNvPr id="18447" name="Straight Arrow Connector 35"/>
          <p:cNvCxnSpPr>
            <a:cxnSpLocks noChangeShapeType="1"/>
            <a:stCxn id="18440" idx="3"/>
            <a:endCxn id="31" idx="1"/>
          </p:cNvCxnSpPr>
          <p:nvPr/>
        </p:nvCxnSpPr>
        <p:spPr bwMode="auto">
          <a:xfrm flipV="1">
            <a:off x="7162800" y="3009900"/>
            <a:ext cx="457200" cy="457200"/>
          </a:xfrm>
          <a:prstGeom prst="straightConnector1">
            <a:avLst/>
          </a:prstGeom>
          <a:noFill/>
          <a:ln w="50800" cap="sq" algn="ctr">
            <a:solidFill>
              <a:schemeClr val="tx1"/>
            </a:solidFill>
            <a:miter lim="800000"/>
            <a:headEnd/>
            <a:tailEnd type="arrow" w="med" len="med"/>
          </a:ln>
        </p:spPr>
      </p:cxnSp>
      <p:cxnSp>
        <p:nvCxnSpPr>
          <p:cNvPr id="18448" name="Straight Arrow Connector 37"/>
          <p:cNvCxnSpPr>
            <a:cxnSpLocks noChangeShapeType="1"/>
            <a:stCxn id="18440" idx="3"/>
            <a:endCxn id="32" idx="1"/>
          </p:cNvCxnSpPr>
          <p:nvPr/>
        </p:nvCxnSpPr>
        <p:spPr bwMode="auto">
          <a:xfrm>
            <a:off x="7162800" y="3467100"/>
            <a:ext cx="457200" cy="685800"/>
          </a:xfrm>
          <a:prstGeom prst="straightConnector1">
            <a:avLst/>
          </a:prstGeom>
          <a:noFill/>
          <a:ln w="50800" cap="sq" algn="ctr">
            <a:solidFill>
              <a:schemeClr val="tx1"/>
            </a:solidFill>
            <a:miter lim="800000"/>
            <a:headEnd/>
            <a:tailEnd type="arrow" w="med" len="med"/>
          </a:ln>
        </p:spPr>
      </p:cxnSp>
      <p:sp>
        <p:nvSpPr>
          <p:cNvPr id="40" name="Title 1"/>
          <p:cNvSpPr txBox="1">
            <a:spLocks/>
          </p:cNvSpPr>
          <p:nvPr/>
        </p:nvSpPr>
        <p:spPr bwMode="auto">
          <a:xfrm>
            <a:off x="228600" y="5638800"/>
            <a:ext cx="7924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98525" indent="-898525" algn="l" eaLnBrk="0" hangingPunct="0">
              <a:defRPr/>
            </a:pPr>
            <a:r>
              <a:rPr lang="en-US" sz="20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Sumber</a:t>
            </a:r>
            <a:r>
              <a:rPr lang="en-US" sz="2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: </a:t>
            </a:r>
            <a:r>
              <a:rPr lang="en-US" sz="20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Robbin</a:t>
            </a:r>
            <a:r>
              <a:rPr lang="en-US" sz="2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dan</a:t>
            </a:r>
            <a:r>
              <a:rPr lang="en-US" sz="2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Judge, </a:t>
            </a:r>
            <a:r>
              <a:rPr lang="en-US" sz="20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Perlaku</a:t>
            </a:r>
            <a:r>
              <a:rPr lang="en-US" sz="2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Organisasi</a:t>
            </a:r>
            <a:r>
              <a:rPr lang="en-US" sz="2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</a:t>
            </a:r>
            <a:r>
              <a:rPr lang="en-US" sz="20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buku</a:t>
            </a:r>
            <a:r>
              <a:rPr lang="en-US" sz="2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2, </a:t>
            </a:r>
            <a:r>
              <a:rPr lang="en-US" sz="20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Salemba</a:t>
            </a:r>
            <a:r>
              <a:rPr lang="en-US" sz="2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Empat</a:t>
            </a:r>
            <a:r>
              <a:rPr lang="en-US" sz="2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Jakarta 2008. h. 286</a:t>
            </a:r>
          </a:p>
        </p:txBody>
      </p:sp>
      <p:sp>
        <p:nvSpPr>
          <p:cNvPr id="18450" name="Rectangle 10"/>
          <p:cNvSpPr>
            <a:spLocks noChangeArrowheads="1"/>
          </p:cNvSpPr>
          <p:nvPr/>
        </p:nvSpPr>
        <p:spPr bwMode="auto">
          <a:xfrm>
            <a:off x="5867400" y="1371600"/>
            <a:ext cx="1371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/>
              <a:t>Kekuatan kultur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39825"/>
          </a:xfrm>
          <a:solidFill>
            <a:srgbClr val="993300"/>
          </a:solidFill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93300"/>
            </a:extrusionClr>
          </a:sp3d>
        </p:spPr>
        <p:txBody>
          <a:bodyPr>
            <a:flatTx/>
          </a:bodyPr>
          <a:lstStyle/>
          <a:p>
            <a:r>
              <a:rPr lang="id-ID" sz="5400" b="1"/>
              <a:t>ETIKA ORGANISASI</a:t>
            </a:r>
            <a:endParaRPr lang="en-GB" sz="5400" b="1"/>
          </a:p>
        </p:txBody>
      </p:sp>
      <p:sp>
        <p:nvSpPr>
          <p:cNvPr id="11270" name="AutoShape 6"/>
          <p:cNvSpPr>
            <a:spLocks noChangeArrowheads="1"/>
          </p:cNvSpPr>
          <p:nvPr/>
        </p:nvSpPr>
        <p:spPr bwMode="auto">
          <a:xfrm>
            <a:off x="3124200" y="1981200"/>
            <a:ext cx="5715000" cy="1371600"/>
          </a:xfrm>
          <a:prstGeom prst="flowChartPunchedTape">
            <a:avLst/>
          </a:prstGeom>
          <a:solidFill>
            <a:srgbClr val="12028C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id-ID" sz="2400">
                <a:latin typeface="Times New Roman" pitchFamily="18" charset="0"/>
              </a:rPr>
              <a:t>STUDI MENGENAI PILIHAN DAN ISU</a:t>
            </a:r>
          </a:p>
          <a:p>
            <a:pPr eaLnBrk="1" hangingPunct="1"/>
            <a:r>
              <a:rPr lang="id-ID" sz="2400">
                <a:latin typeface="Times New Roman" pitchFamily="18" charset="0"/>
              </a:rPr>
              <a:t>MORAL.</a:t>
            </a: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 flipV="1">
            <a:off x="2362200" y="3200400"/>
            <a:ext cx="762000" cy="457200"/>
          </a:xfrm>
          <a:prstGeom prst="line">
            <a:avLst/>
          </a:prstGeom>
          <a:noFill/>
          <a:ln w="76200">
            <a:solidFill>
              <a:srgbClr val="00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2895600" y="5181600"/>
            <a:ext cx="5867400" cy="1066800"/>
          </a:xfrm>
          <a:prstGeom prst="rect">
            <a:avLst/>
          </a:prstGeom>
          <a:solidFill>
            <a:srgbClr val="FF00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 wrap="none" anchor="ctr">
            <a:flatTx/>
          </a:bodyPr>
          <a:lstStyle/>
          <a:p>
            <a:pPr eaLnBrk="1" hangingPunct="1"/>
            <a:r>
              <a:rPr lang="id-ID" sz="2000" b="1">
                <a:latin typeface="Times New Roman" pitchFamily="18" charset="0"/>
              </a:rPr>
              <a:t>YG MEWARNAI PERILAKU DAN TINDAKAN</a:t>
            </a:r>
          </a:p>
          <a:p>
            <a:pPr eaLnBrk="1" hangingPunct="1"/>
            <a:r>
              <a:rPr lang="id-ID" sz="2000" b="1">
                <a:latin typeface="Times New Roman" pitchFamily="18" charset="0"/>
              </a:rPr>
              <a:t>SETIAP INDIVIDU DALAM ORGANISASI</a:t>
            </a:r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2895600" y="4648200"/>
            <a:ext cx="5867400" cy="457200"/>
          </a:xfrm>
          <a:prstGeom prst="rect">
            <a:avLst/>
          </a:prstGeom>
          <a:solidFill>
            <a:srgbClr val="FF00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 wrap="none" anchor="ctr">
            <a:flatTx/>
          </a:bodyPr>
          <a:lstStyle/>
          <a:p>
            <a:pPr eaLnBrk="1" hangingPunct="1"/>
            <a:r>
              <a:rPr lang="id-ID" sz="2400">
                <a:latin typeface="Times New Roman" pitchFamily="18" charset="0"/>
              </a:rPr>
              <a:t>BAIK ATAU BURUK, </a:t>
            </a:r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2895600" y="3962400"/>
            <a:ext cx="5867400" cy="609600"/>
          </a:xfrm>
          <a:prstGeom prst="rect">
            <a:avLst/>
          </a:prstGeom>
          <a:solidFill>
            <a:srgbClr val="FF00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 wrap="none" anchor="ctr">
            <a:flatTx/>
          </a:bodyPr>
          <a:lstStyle/>
          <a:p>
            <a:r>
              <a:rPr lang="id-ID" sz="2400" b="1">
                <a:latin typeface="Times New Roman" pitchFamily="18" charset="0"/>
              </a:rPr>
              <a:t>MENYANGKUT BENAR ATAU SALAH,</a:t>
            </a:r>
            <a:endParaRPr lang="en-GB" sz="2400" b="1">
              <a:latin typeface="Times New Roman" pitchFamily="18" charset="0"/>
            </a:endParaRPr>
          </a:p>
        </p:txBody>
      </p:sp>
      <p:sp>
        <p:nvSpPr>
          <p:cNvPr id="11284" name="AutoShape 20"/>
          <p:cNvSpPr>
            <a:spLocks noChangeArrowheads="1"/>
          </p:cNvSpPr>
          <p:nvPr/>
        </p:nvSpPr>
        <p:spPr bwMode="auto">
          <a:xfrm flipV="1">
            <a:off x="304800" y="2895600"/>
            <a:ext cx="2514600" cy="3124200"/>
          </a:xfrm>
          <a:custGeom>
            <a:avLst/>
            <a:gdLst>
              <a:gd name="G0" fmla="+- 14192 0 0"/>
              <a:gd name="G1" fmla="+- 5341 0 0"/>
              <a:gd name="G2" fmla="+- 12158 0 5341"/>
              <a:gd name="G3" fmla="+- G2 0 5341"/>
              <a:gd name="G4" fmla="*/ G3 32768 32059"/>
              <a:gd name="G5" fmla="*/ G4 1 2"/>
              <a:gd name="G6" fmla="+- 21600 0 14192"/>
              <a:gd name="G7" fmla="*/ G6 5341 6079"/>
              <a:gd name="G8" fmla="+- G7 14192 0"/>
              <a:gd name="T0" fmla="*/ 14192 w 21600"/>
              <a:gd name="T1" fmla="*/ 0 h 21600"/>
              <a:gd name="T2" fmla="*/ 14192 w 21600"/>
              <a:gd name="T3" fmla="*/ 12158 h 21600"/>
              <a:gd name="T4" fmla="*/ 755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4192" y="0"/>
                </a:lnTo>
                <a:lnTo>
                  <a:pt x="14192" y="5341"/>
                </a:lnTo>
                <a:lnTo>
                  <a:pt x="12427" y="5341"/>
                </a:lnTo>
                <a:cubicBezTo>
                  <a:pt x="5564" y="5341"/>
                  <a:pt x="0" y="8393"/>
                  <a:pt x="0" y="12158"/>
                </a:cubicBezTo>
                <a:lnTo>
                  <a:pt x="0" y="21600"/>
                </a:lnTo>
                <a:lnTo>
                  <a:pt x="1509" y="21600"/>
                </a:lnTo>
                <a:lnTo>
                  <a:pt x="1509" y="12158"/>
                </a:lnTo>
                <a:cubicBezTo>
                  <a:pt x="1509" y="9208"/>
                  <a:pt x="6397" y="6817"/>
                  <a:pt x="12427" y="6817"/>
                </a:cubicBezTo>
                <a:lnTo>
                  <a:pt x="14192" y="6817"/>
                </a:lnTo>
                <a:lnTo>
                  <a:pt x="14192" y="12158"/>
                </a:lnTo>
                <a:close/>
              </a:path>
            </a:pathLst>
          </a:cu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609600" y="3657600"/>
            <a:ext cx="1752600" cy="617538"/>
          </a:xfrm>
          <a:prstGeom prst="rect">
            <a:avLst/>
          </a:prstGeom>
          <a:noFill/>
          <a:ln w="38100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 b="1"/>
              <a:t>adalah</a:t>
            </a:r>
            <a:endParaRPr lang="en-GB" sz="3200" b="1"/>
          </a:p>
        </p:txBody>
      </p:sp>
      <p:sp>
        <p:nvSpPr>
          <p:cNvPr id="11287" name="Oval 23"/>
          <p:cNvSpPr>
            <a:spLocks noChangeArrowheads="1"/>
          </p:cNvSpPr>
          <p:nvPr/>
        </p:nvSpPr>
        <p:spPr bwMode="auto">
          <a:xfrm>
            <a:off x="76200" y="1676400"/>
            <a:ext cx="1524000" cy="1447800"/>
          </a:xfrm>
          <a:prstGeom prst="ellipse">
            <a:avLst/>
          </a:prstGeom>
          <a:solidFill>
            <a:srgbClr val="993300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/>
              <a:t>ETIKA</a:t>
            </a:r>
            <a:endParaRPr lang="en-GB" sz="3200" b="1"/>
          </a:p>
        </p:txBody>
      </p:sp>
      <p:sp>
        <p:nvSpPr>
          <p:cNvPr id="11288" name="Line 24"/>
          <p:cNvSpPr>
            <a:spLocks noChangeShapeType="1"/>
          </p:cNvSpPr>
          <p:nvPr/>
        </p:nvSpPr>
        <p:spPr bwMode="auto">
          <a:xfrm>
            <a:off x="914400" y="3124200"/>
            <a:ext cx="0" cy="533400"/>
          </a:xfrm>
          <a:prstGeom prst="line">
            <a:avLst/>
          </a:prstGeom>
          <a:noFill/>
          <a:ln w="76200">
            <a:solidFill>
              <a:srgbClr val="00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686800" cy="954088"/>
          </a:xfrm>
          <a:solidFill>
            <a:srgbClr val="FF0000"/>
          </a:solidFill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>
            <a:flatTx/>
          </a:bodyPr>
          <a:lstStyle/>
          <a:p>
            <a:r>
              <a:rPr lang="id-ID" sz="3200" b="1" dirty="0"/>
              <a:t>MENGEMBANGKAN ETIKA </a:t>
            </a:r>
            <a:br>
              <a:rPr lang="id-ID" sz="3200" b="1" dirty="0"/>
            </a:br>
            <a:r>
              <a:rPr lang="id-ID" sz="3200" b="1" dirty="0"/>
              <a:t>DITEMPAT KERJA</a:t>
            </a:r>
            <a:endParaRPr lang="en-GB" sz="3200" b="1" dirty="0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1219200" y="1484313"/>
            <a:ext cx="7696200" cy="877887"/>
          </a:xfrm>
          <a:prstGeom prst="rect">
            <a:avLst/>
          </a:prstGeom>
          <a:solidFill>
            <a:srgbClr val="9933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93300"/>
            </a:extrusionClr>
          </a:sp3d>
        </p:spPr>
        <p:txBody>
          <a:bodyPr wrap="none" anchor="ctr">
            <a:flatTx/>
          </a:bodyPr>
          <a:lstStyle/>
          <a:p>
            <a:r>
              <a:rPr lang="en-US" sz="2200"/>
              <a:t>1. </a:t>
            </a:r>
            <a:r>
              <a:rPr lang="id-ID" sz="2200">
                <a:latin typeface="Times New Roman" pitchFamily="18" charset="0"/>
              </a:rPr>
              <a:t>MENERAPKAN TINGKAH LAKU ETIS (PEMIMPIN/MGR</a:t>
            </a:r>
          </a:p>
          <a:p>
            <a:pPr eaLnBrk="1" hangingPunct="1"/>
            <a:r>
              <a:rPr lang="id-ID" sz="2200">
                <a:latin typeface="Times New Roman" pitchFamily="18" charset="0"/>
              </a:rPr>
              <a:t>   SEBAGAI MODEL PERAN)</a:t>
            </a:r>
            <a:endParaRPr lang="en-GB" sz="2200">
              <a:latin typeface="Times New Roman" pitchFamily="18" charset="0"/>
            </a:endParaRP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219200" y="2682875"/>
            <a:ext cx="7696200" cy="365125"/>
          </a:xfrm>
          <a:prstGeom prst="rect">
            <a:avLst/>
          </a:prstGeom>
          <a:solidFill>
            <a:srgbClr val="027415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27415"/>
            </a:extrusionClr>
          </a:sp3d>
        </p:spPr>
        <p:txBody>
          <a:bodyPr wrap="none" anchor="ctr">
            <a:flatTx/>
          </a:bodyPr>
          <a:lstStyle/>
          <a:p>
            <a:pPr marL="457200" indent="-457200" eaLnBrk="1" hangingPunct="1"/>
            <a:r>
              <a:rPr lang="id-ID" sz="2000" b="1">
                <a:latin typeface="Times New Roman" pitchFamily="18" charset="0"/>
              </a:rPr>
              <a:t>2. PENYARINGAN KARYAWAN DALAM SELEKSI AWAL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1219200" y="3336925"/>
            <a:ext cx="7696200" cy="625475"/>
          </a:xfrm>
          <a:prstGeom prst="rect">
            <a:avLst/>
          </a:prstGeom>
          <a:solidFill>
            <a:srgbClr val="FF99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9900"/>
            </a:extrusionClr>
          </a:sp3d>
        </p:spPr>
        <p:txBody>
          <a:bodyPr wrap="none" anchor="ctr">
            <a:flatTx/>
          </a:bodyPr>
          <a:lstStyle/>
          <a:p>
            <a:pPr marL="187325" indent="-187325" eaLnBrk="1" hangingPunct="1">
              <a:buFontTx/>
              <a:buAutoNum type="arabicPeriod" startAt="3"/>
            </a:pPr>
            <a:r>
              <a:rPr lang="id-ID" sz="2400" b="1">
                <a:latin typeface="Times New Roman" pitchFamily="18" charset="0"/>
              </a:rPr>
              <a:t> MENGEMBANGKAN KODE ETIK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1219200" y="4208463"/>
            <a:ext cx="7696200" cy="592137"/>
          </a:xfrm>
          <a:prstGeom prst="rect">
            <a:avLst/>
          </a:prstGeom>
          <a:solidFill>
            <a:srgbClr val="FF00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 wrap="none" anchor="ctr">
            <a:flatTx/>
          </a:bodyPr>
          <a:lstStyle/>
          <a:p>
            <a:pPr marL="457200" indent="-457200" eaLnBrk="1" hangingPunct="1"/>
            <a:r>
              <a:rPr lang="id-ID" sz="2400">
                <a:latin typeface="Times New Roman" pitchFamily="18" charset="0"/>
              </a:rPr>
              <a:t>4. MENYEDIAKAN PELATIHAN ETIKA</a:t>
            </a: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1219200" y="5053013"/>
            <a:ext cx="7696200" cy="585787"/>
          </a:xfrm>
          <a:prstGeom prst="rect">
            <a:avLst/>
          </a:prstGeom>
          <a:solidFill>
            <a:srgbClr val="3C440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C4402"/>
            </a:extrusionClr>
          </a:sp3d>
        </p:spPr>
        <p:txBody>
          <a:bodyPr wrap="none" anchor="ctr">
            <a:flatTx/>
          </a:bodyPr>
          <a:lstStyle/>
          <a:p>
            <a:pPr marL="457200" indent="-457200" eaLnBrk="1" hangingPunct="1"/>
            <a:r>
              <a:rPr lang="id-ID" sz="2400">
                <a:latin typeface="Times New Roman" pitchFamily="18" charset="0"/>
              </a:rPr>
              <a:t>5. MEMBERIKAN DUKUNGAN THD PERILAKU ETIS</a:t>
            </a: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1219200" y="5891213"/>
            <a:ext cx="7696200" cy="585787"/>
          </a:xfrm>
          <a:prstGeom prst="rect">
            <a:avLst/>
          </a:prstGeom>
          <a:solidFill>
            <a:srgbClr val="12028C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12028C"/>
            </a:extrusionClr>
          </a:sp3d>
        </p:spPr>
        <p:txBody>
          <a:bodyPr wrap="none" anchor="ctr">
            <a:flatTx/>
          </a:bodyPr>
          <a:lstStyle/>
          <a:p>
            <a:pPr marL="457200" indent="-457200" eaLnBrk="1" hangingPunct="1"/>
            <a:r>
              <a:rPr lang="id-ID" sz="2000">
                <a:latin typeface="Times New Roman" pitchFamily="18" charset="0"/>
              </a:rPr>
              <a:t>6. MENERAPKAN ETIKA DALAM PRAKTEK SEHARI-HARI</a:t>
            </a:r>
            <a:endParaRPr lang="en-GB" sz="2000">
              <a:latin typeface="Times New Roman" pitchFamily="18" charset="0"/>
            </a:endParaRPr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152400" y="1143000"/>
            <a:ext cx="990600" cy="5029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26640" name="Line 16"/>
          <p:cNvSpPr>
            <a:spLocks noChangeShapeType="1"/>
          </p:cNvSpPr>
          <p:nvPr/>
        </p:nvSpPr>
        <p:spPr bwMode="auto">
          <a:xfrm>
            <a:off x="152400" y="1219200"/>
            <a:ext cx="990600" cy="396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>
            <a:off x="152400" y="1219200"/>
            <a:ext cx="990600" cy="3048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>
            <a:off x="152400" y="1219200"/>
            <a:ext cx="990600" cy="2209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26643" name="Line 19"/>
          <p:cNvSpPr>
            <a:spLocks noChangeShapeType="1"/>
          </p:cNvSpPr>
          <p:nvPr/>
        </p:nvSpPr>
        <p:spPr bwMode="auto">
          <a:xfrm>
            <a:off x="152400" y="1143000"/>
            <a:ext cx="914400" cy="1524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>
            <a:off x="228600" y="1219200"/>
            <a:ext cx="914400" cy="533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26645" name="Oval 21"/>
          <p:cNvSpPr>
            <a:spLocks noChangeArrowheads="1"/>
          </p:cNvSpPr>
          <p:nvPr/>
        </p:nvSpPr>
        <p:spPr bwMode="auto">
          <a:xfrm>
            <a:off x="76200" y="1066800"/>
            <a:ext cx="304800" cy="30480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12028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81025"/>
            <a:ext cx="8229600" cy="684213"/>
          </a:xfrm>
          <a:solidFill>
            <a:srgbClr val="FF0000"/>
          </a:solidFill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>
            <a:flatTx/>
          </a:bodyPr>
          <a:lstStyle/>
          <a:p>
            <a:r>
              <a:rPr lang="id-ID" b="1"/>
              <a:t>PENGERTIAN</a:t>
            </a:r>
            <a:endParaRPr lang="en-GB" b="1"/>
          </a:p>
        </p:txBody>
      </p:sp>
      <p:sp>
        <p:nvSpPr>
          <p:cNvPr id="3076" name="Oval 4"/>
          <p:cNvSpPr>
            <a:spLocks noChangeArrowheads="1"/>
          </p:cNvSpPr>
          <p:nvPr/>
        </p:nvSpPr>
        <p:spPr bwMode="auto">
          <a:xfrm>
            <a:off x="228600" y="1524000"/>
            <a:ext cx="2133600" cy="2133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d-ID" sz="3200">
                <a:latin typeface="Times New Roman" pitchFamily="18" charset="0"/>
              </a:rPr>
              <a:t>Budaya</a:t>
            </a:r>
          </a:p>
          <a:p>
            <a:pPr algn="ctr"/>
            <a:r>
              <a:rPr lang="id-ID" sz="3200">
                <a:latin typeface="Times New Roman" pitchFamily="18" charset="0"/>
              </a:rPr>
              <a:t>Organisasi</a:t>
            </a:r>
            <a:endParaRPr lang="en-GB" sz="3200">
              <a:latin typeface="Times New Roman" pitchFamily="18" charset="0"/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2514600" y="3200400"/>
            <a:ext cx="6477000" cy="990600"/>
          </a:xfrm>
          <a:prstGeom prst="rect">
            <a:avLst/>
          </a:prstGeom>
          <a:solidFill>
            <a:srgbClr val="027415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marL="457200" indent="-457200" eaLnBrk="1" hangingPunct="1">
              <a:spcBef>
                <a:spcPct val="20000"/>
              </a:spcBef>
              <a:buFontTx/>
              <a:buAutoNum type="arabicPeriod"/>
            </a:pPr>
            <a:r>
              <a:rPr lang="id-ID" sz="2400">
                <a:latin typeface="Times New Roman" pitchFamily="18" charset="0"/>
              </a:rPr>
              <a:t>Nilai dan keyakinan bersama  yang mendasari </a:t>
            </a:r>
          </a:p>
          <a:p>
            <a:pPr marL="457200" indent="-457200" eaLnBrk="1" hangingPunct="1">
              <a:spcBef>
                <a:spcPct val="20000"/>
              </a:spcBef>
            </a:pPr>
            <a:r>
              <a:rPr lang="id-ID" sz="2400">
                <a:latin typeface="Times New Roman" pitchFamily="18" charset="0"/>
              </a:rPr>
              <a:t>      identitas organisasi/perusahaan.</a:t>
            </a:r>
            <a:endParaRPr lang="en-GB" sz="2400">
              <a:latin typeface="Times New Roman" pitchFamily="18" charset="0"/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609600" y="4648200"/>
            <a:ext cx="13128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/>
              <a:t>adalah</a:t>
            </a:r>
            <a:endParaRPr lang="en-GB" sz="2800" b="1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2514600" y="4343400"/>
            <a:ext cx="6477000" cy="2133600"/>
          </a:xfrm>
          <a:prstGeom prst="rect">
            <a:avLst/>
          </a:prstGeom>
          <a:solidFill>
            <a:srgbClr val="027415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marL="457200" indent="-4572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d-ID" sz="2800">
                <a:latin typeface="Times New Roman" pitchFamily="18" charset="0"/>
              </a:rPr>
              <a:t>2. seperangkat nilai-nilai pokok, asumsi, </a:t>
            </a:r>
          </a:p>
          <a:p>
            <a:pPr marL="457200" indent="-4572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d-ID" sz="2800">
                <a:latin typeface="Times New Roman" pitchFamily="18" charset="0"/>
              </a:rPr>
              <a:t>    pemahaman dan cara berfikir yang </a:t>
            </a:r>
          </a:p>
          <a:p>
            <a:pPr marL="457200" indent="-4572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d-ID" sz="2800">
                <a:latin typeface="Times New Roman" pitchFamily="18" charset="0"/>
              </a:rPr>
              <a:t>    dimiliki bersama oleh anggota organisasi </a:t>
            </a:r>
          </a:p>
          <a:p>
            <a:pPr marL="457200" indent="-4572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d-ID" sz="2800">
                <a:latin typeface="Times New Roman" pitchFamily="18" charset="0"/>
              </a:rPr>
              <a:t>    dan diajarkan kepada anggota baru.</a:t>
            </a:r>
            <a:endParaRPr lang="en-GB" sz="2800">
              <a:latin typeface="Times New Roman" pitchFamily="18" charset="0"/>
            </a:endParaRPr>
          </a:p>
        </p:txBody>
      </p:sp>
      <p:sp>
        <p:nvSpPr>
          <p:cNvPr id="3082" name="AutoShape 10"/>
          <p:cNvSpPr>
            <a:spLocks noChangeArrowheads="1"/>
          </p:cNvSpPr>
          <p:nvPr/>
        </p:nvSpPr>
        <p:spPr bwMode="auto">
          <a:xfrm>
            <a:off x="990600" y="3657600"/>
            <a:ext cx="685800" cy="838200"/>
          </a:xfrm>
          <a:prstGeom prst="downArrow">
            <a:avLst>
              <a:gd name="adj1" fmla="val 25463"/>
              <a:gd name="adj2" fmla="val 6296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3083" name="Line 11"/>
          <p:cNvSpPr>
            <a:spLocks noChangeShapeType="1"/>
          </p:cNvSpPr>
          <p:nvPr/>
        </p:nvSpPr>
        <p:spPr bwMode="auto">
          <a:xfrm flipV="1">
            <a:off x="1828800" y="3962400"/>
            <a:ext cx="533400" cy="914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3084" name="Line 12"/>
          <p:cNvSpPr>
            <a:spLocks noChangeShapeType="1"/>
          </p:cNvSpPr>
          <p:nvPr/>
        </p:nvSpPr>
        <p:spPr bwMode="auto">
          <a:xfrm>
            <a:off x="1828800" y="4876800"/>
            <a:ext cx="609600" cy="609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14400"/>
          </a:xfrm>
          <a:solidFill>
            <a:srgbClr val="C00000"/>
          </a:solidFill>
        </p:spPr>
        <p:txBody>
          <a:bodyPr/>
          <a:lstStyle/>
          <a:p>
            <a:pPr eaLnBrk="1" hangingPunct="1"/>
            <a:r>
              <a:rPr lang="en-US" sz="3200" b="1" smtClean="0"/>
              <a:t>PENGERETIAN BUDAYA  ORGANISASI</a:t>
            </a:r>
            <a:endParaRPr lang="en-US" sz="320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447800"/>
            <a:ext cx="8763000" cy="3581400"/>
          </a:xfrm>
          <a:solidFill>
            <a:srgbClr val="003300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Robbins  </a:t>
            </a:r>
            <a:r>
              <a:rPr lang="en-US" sz="2400" dirty="0" err="1" smtClean="0"/>
              <a:t>dan</a:t>
            </a:r>
            <a:r>
              <a:rPr lang="en-US" sz="2400" dirty="0" smtClean="0"/>
              <a:t> Judge (2008:256) </a:t>
            </a:r>
            <a:r>
              <a:rPr lang="en-US" sz="2400" dirty="0" err="1" smtClean="0"/>
              <a:t>kultur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organisasi</a:t>
            </a:r>
            <a:r>
              <a:rPr lang="en-US" sz="2400" dirty="0" smtClean="0"/>
              <a:t> </a:t>
            </a:r>
            <a:r>
              <a:rPr lang="en-US" sz="2400" dirty="0" err="1" smtClean="0"/>
              <a:t>mengacu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makna</a:t>
            </a:r>
            <a:r>
              <a:rPr lang="en-US" sz="2400" dirty="0" smtClean="0"/>
              <a:t> </a:t>
            </a:r>
            <a:r>
              <a:rPr lang="en-US" sz="2400" dirty="0" err="1" smtClean="0"/>
              <a:t>bersama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dianut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para</a:t>
            </a:r>
            <a:r>
              <a:rPr lang="en-US" sz="2400" dirty="0" smtClean="0"/>
              <a:t> </a:t>
            </a:r>
            <a:r>
              <a:rPr lang="en-US" sz="2400" dirty="0" err="1" smtClean="0"/>
              <a:t>anggota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membedakan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organisasi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organisasi</a:t>
            </a:r>
            <a:r>
              <a:rPr lang="en-US" sz="2400" dirty="0" smtClean="0"/>
              <a:t> </a:t>
            </a:r>
            <a:r>
              <a:rPr lang="en-US" sz="2400" dirty="0" err="1" smtClean="0"/>
              <a:t>lainnya</a:t>
            </a:r>
            <a:r>
              <a:rPr lang="en-US" sz="2400" dirty="0" smtClean="0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makna</a:t>
            </a:r>
            <a:r>
              <a:rPr lang="en-US" sz="2400" dirty="0" smtClean="0"/>
              <a:t> </a:t>
            </a:r>
            <a:r>
              <a:rPr lang="en-US" sz="2400" dirty="0" err="1" smtClean="0"/>
              <a:t>bersama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sekumpulan</a:t>
            </a:r>
            <a:r>
              <a:rPr lang="en-US" sz="2400" dirty="0" smtClean="0"/>
              <a:t> </a:t>
            </a:r>
            <a:r>
              <a:rPr lang="en-US" sz="2400" dirty="0" err="1" smtClean="0"/>
              <a:t>karakteristik</a:t>
            </a:r>
            <a:r>
              <a:rPr lang="en-US" sz="2400" dirty="0" smtClean="0"/>
              <a:t> </a:t>
            </a:r>
            <a:r>
              <a:rPr lang="en-US" sz="2400" dirty="0" err="1" smtClean="0"/>
              <a:t>kunci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dijunjung</a:t>
            </a:r>
            <a:r>
              <a:rPr lang="en-US" sz="2400" dirty="0" smtClean="0"/>
              <a:t> </a:t>
            </a:r>
            <a:r>
              <a:rPr lang="en-US" sz="2400" dirty="0" err="1" smtClean="0"/>
              <a:t>tinggi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organisasi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   </a:t>
            </a:r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DBD220-59E1-43E0-A0C2-35CD9D0B6E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52400" y="3352800"/>
            <a:ext cx="8610600" cy="1421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23888" indent="-361950" algn="l">
              <a:lnSpc>
                <a:spcPct val="90000"/>
              </a:lnSpc>
            </a:pPr>
            <a:r>
              <a:rPr lang="id-ID" dirty="0" smtClean="0"/>
              <a:t>     </a:t>
            </a:r>
            <a:r>
              <a:rPr lang="en-US" sz="2400" dirty="0" smtClean="0"/>
              <a:t>(</a:t>
            </a:r>
            <a:r>
              <a:rPr lang="en-US" sz="2400" dirty="0" err="1"/>
              <a:t>Luthans</a:t>
            </a:r>
            <a:r>
              <a:rPr lang="en-US" sz="2400" dirty="0"/>
              <a:t>, 2006:47) </a:t>
            </a:r>
            <a:r>
              <a:rPr lang="en-US" sz="2400" dirty="0" err="1"/>
              <a:t>budaya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didefinisikan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pengetahuan</a:t>
            </a:r>
            <a:r>
              <a:rPr lang="en-US" sz="2400" dirty="0"/>
              <a:t> yang </a:t>
            </a:r>
            <a:r>
              <a:rPr lang="id-ID" sz="2400" dirty="0" smtClean="0"/>
              <a:t>   </a:t>
            </a:r>
            <a:r>
              <a:rPr lang="en-US" sz="2400" dirty="0" err="1" smtClean="0"/>
              <a:t>diperoleh</a:t>
            </a:r>
            <a:r>
              <a:rPr lang="en-US" sz="2400" dirty="0" smtClean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menginterpretasikan</a:t>
            </a:r>
            <a:r>
              <a:rPr lang="en-US" sz="2400" dirty="0"/>
              <a:t> </a:t>
            </a:r>
            <a:r>
              <a:rPr lang="en-US" sz="2400" dirty="0" err="1"/>
              <a:t>pengalaman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mengha-silkan</a:t>
            </a:r>
            <a:r>
              <a:rPr lang="en-US" sz="2400" dirty="0"/>
              <a:t> </a:t>
            </a:r>
            <a:r>
              <a:rPr lang="en-US" sz="2400" dirty="0" err="1"/>
              <a:t>perilaku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endParaRPr lang="en-US" sz="2400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57200" y="5029200"/>
            <a:ext cx="8229600" cy="1295400"/>
          </a:xfrm>
          <a:prstGeom prst="rect">
            <a:avLst/>
          </a:prstGeom>
          <a:solidFill>
            <a:srgbClr val="22040A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id-ID" kern="0" dirty="0">
                <a:latin typeface="Arial Black" pitchFamily="34" charset="0"/>
              </a:rPr>
              <a:t>Siagian,</a:t>
            </a:r>
            <a:r>
              <a:rPr lang="en-US" kern="0" dirty="0">
                <a:latin typeface="Arial Black" pitchFamily="34" charset="0"/>
              </a:rPr>
              <a:t> (</a:t>
            </a:r>
            <a:r>
              <a:rPr lang="id-ID" kern="0" dirty="0">
                <a:latin typeface="Arial Black" pitchFamily="34" charset="0"/>
              </a:rPr>
              <a:t>1995:126).</a:t>
            </a:r>
            <a:r>
              <a:rPr lang="en-US" kern="0" dirty="0">
                <a:latin typeface="Arial Black" pitchFamily="34" charset="0"/>
              </a:rPr>
              <a:t> </a:t>
            </a:r>
            <a:r>
              <a:rPr lang="en-US" kern="0" dirty="0" err="1">
                <a:latin typeface="Arial Black" pitchFamily="34" charset="0"/>
              </a:rPr>
              <a:t>Budaya</a:t>
            </a:r>
            <a:r>
              <a:rPr lang="en-US" kern="0" dirty="0">
                <a:latin typeface="Arial Black" pitchFamily="34" charset="0"/>
              </a:rPr>
              <a:t> </a:t>
            </a:r>
            <a:r>
              <a:rPr lang="en-US" kern="0" dirty="0" err="1">
                <a:latin typeface="Arial Black" pitchFamily="34" charset="0"/>
              </a:rPr>
              <a:t>organisasi</a:t>
            </a:r>
            <a:r>
              <a:rPr lang="en-US" kern="0" dirty="0">
                <a:latin typeface="Arial Black" pitchFamily="34" charset="0"/>
              </a:rPr>
              <a:t> m</a:t>
            </a:r>
            <a:r>
              <a:rPr lang="id-ID" kern="0" dirty="0">
                <a:latin typeface="Arial Black" pitchFamily="34" charset="0"/>
              </a:rPr>
              <a:t>erupakan kesepa</a:t>
            </a:r>
            <a:r>
              <a:rPr lang="en-US" kern="0" dirty="0">
                <a:latin typeface="Arial Black" pitchFamily="34" charset="0"/>
              </a:rPr>
              <a:t>-</a:t>
            </a:r>
            <a:r>
              <a:rPr lang="id-ID" kern="0" dirty="0">
                <a:latin typeface="Arial Black" pitchFamily="34" charset="0"/>
              </a:rPr>
              <a:t>katan</a:t>
            </a:r>
            <a:r>
              <a:rPr lang="en-US" kern="0" dirty="0">
                <a:latin typeface="Arial Black" pitchFamily="34" charset="0"/>
              </a:rPr>
              <a:t> (</a:t>
            </a:r>
            <a:r>
              <a:rPr lang="en-US" kern="0" dirty="0" err="1">
                <a:latin typeface="Arial Black" pitchFamily="34" charset="0"/>
              </a:rPr>
              <a:t>komitmen</a:t>
            </a:r>
            <a:r>
              <a:rPr lang="en-US" kern="0" dirty="0">
                <a:latin typeface="Arial Black" pitchFamily="34" charset="0"/>
              </a:rPr>
              <a:t>)</a:t>
            </a:r>
            <a:r>
              <a:rPr lang="id-ID" kern="0" dirty="0">
                <a:latin typeface="Arial Black" pitchFamily="34" charset="0"/>
              </a:rPr>
              <a:t> bersama tentang nilai-nilai bersama dalam kehidupan organisasi dan mengikat semua orang dalam organisasi yang bersangkutan</a:t>
            </a:r>
            <a:endParaRPr lang="en-US" kern="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6587"/>
          </a:xfrm>
          <a:solidFill>
            <a:srgbClr val="027415"/>
          </a:solidFill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27415"/>
            </a:extrusionClr>
          </a:sp3d>
        </p:spPr>
        <p:txBody>
          <a:bodyPr>
            <a:flatTx/>
          </a:bodyPr>
          <a:lstStyle/>
          <a:p>
            <a:r>
              <a:rPr lang="id-ID" sz="3200" b="1"/>
              <a:t>TIGA TINGKAT BUDAYA ORGANISASI</a:t>
            </a:r>
            <a:endParaRPr lang="en-GB" sz="3200" b="1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44488" y="6477000"/>
            <a:ext cx="48895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457200" indent="-457200" eaLnBrk="1" hangingPunct="1">
              <a:spcBef>
                <a:spcPct val="20000"/>
              </a:spcBef>
            </a:pPr>
            <a:endParaRPr lang="id-ID" sz="2400">
              <a:latin typeface="Times New Roman" pitchFamily="18" charset="0"/>
            </a:endParaRPr>
          </a:p>
          <a:p>
            <a:pPr marL="457200" indent="-457200" eaLnBrk="1" hangingPunct="1">
              <a:spcBef>
                <a:spcPct val="20000"/>
              </a:spcBef>
            </a:pPr>
            <a:r>
              <a:rPr lang="id-ID" sz="2400">
                <a:latin typeface="Times New Roman" pitchFamily="18" charset="0"/>
              </a:rPr>
              <a:t>    </a:t>
            </a:r>
            <a:endParaRPr lang="en-GB" sz="2400">
              <a:latin typeface="Times New Roman" pitchFamily="18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76200" y="1371600"/>
            <a:ext cx="5257800" cy="685800"/>
          </a:xfrm>
          <a:prstGeom prst="rect">
            <a:avLst/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</a:pPr>
            <a:r>
              <a:rPr lang="id-ID" sz="2800">
                <a:latin typeface="Times New Roman" pitchFamily="18" charset="0"/>
              </a:rPr>
              <a:t>Budaya Organisasi ada 3 tingkat :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762000" y="2209800"/>
            <a:ext cx="5562600" cy="533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marL="457200" indent="-457200" eaLnBrk="1" hangingPunct="1">
              <a:spcBef>
                <a:spcPct val="20000"/>
              </a:spcBef>
            </a:pPr>
            <a:r>
              <a:rPr lang="id-ID" sz="2400">
                <a:latin typeface="Times New Roman" pitchFamily="18" charset="0"/>
              </a:rPr>
              <a:t>1. Budaya Organisasi yg tampak (Visible) 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2438400" y="2743200"/>
            <a:ext cx="5562600" cy="914400"/>
          </a:xfrm>
          <a:prstGeom prst="rect">
            <a:avLst/>
          </a:prstGeom>
          <a:solidFill>
            <a:srgbClr val="12028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marL="457200" indent="-457200" eaLnBrk="1" hangingPunct="1">
              <a:spcBef>
                <a:spcPct val="20000"/>
              </a:spcBef>
            </a:pPr>
            <a:r>
              <a:rPr lang="id-ID" sz="2400">
                <a:latin typeface="Times New Roman" pitchFamily="18" charset="0"/>
              </a:rPr>
              <a:t>“cara berpakaian, simbol2 fisik, perayaan/</a:t>
            </a:r>
          </a:p>
          <a:p>
            <a:pPr marL="457200" indent="-457200" eaLnBrk="1" hangingPunct="1">
              <a:spcBef>
                <a:spcPct val="20000"/>
              </a:spcBef>
            </a:pPr>
            <a:r>
              <a:rPr lang="id-ID" sz="2400">
                <a:latin typeface="Times New Roman" pitchFamily="18" charset="0"/>
              </a:rPr>
              <a:t>seremonial, dan tata ruang kantor.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762000" y="3810000"/>
            <a:ext cx="6248400" cy="533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marL="457200" indent="-457200" eaLnBrk="1" hangingPunct="1">
              <a:spcBef>
                <a:spcPct val="20000"/>
              </a:spcBef>
            </a:pPr>
            <a:r>
              <a:rPr lang="id-ID" sz="2400">
                <a:latin typeface="Times New Roman" pitchFamily="18" charset="0"/>
              </a:rPr>
              <a:t>2. Budaya Organisasi yg tidak tampak (Invisible)</a:t>
            </a: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2438400" y="4343400"/>
            <a:ext cx="5562600" cy="457200"/>
          </a:xfrm>
          <a:prstGeom prst="rect">
            <a:avLst/>
          </a:prstGeom>
          <a:solidFill>
            <a:srgbClr val="12028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marL="457200" indent="-457200" eaLnBrk="1" hangingPunct="1">
              <a:spcBef>
                <a:spcPct val="20000"/>
              </a:spcBef>
            </a:pPr>
            <a:r>
              <a:rPr lang="id-ID" sz="2400">
                <a:latin typeface="Times New Roman" pitchFamily="18" charset="0"/>
              </a:rPr>
              <a:t>“ disiplin dan makna prestasi.</a:t>
            </a:r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762000" y="4953000"/>
            <a:ext cx="8229600" cy="533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marL="457200" indent="-457200" eaLnBrk="1" hangingPunct="1">
              <a:spcBef>
                <a:spcPct val="20000"/>
              </a:spcBef>
            </a:pPr>
            <a:r>
              <a:rPr lang="id-ID" sz="2400">
                <a:latin typeface="Times New Roman" pitchFamily="18" charset="0"/>
              </a:rPr>
              <a:t>3. Keyakinan yg paling dalam atau asumsi-asumsi yg tersembunyi</a:t>
            </a:r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2438400" y="5486400"/>
            <a:ext cx="5562600" cy="1143000"/>
          </a:xfrm>
          <a:prstGeom prst="rect">
            <a:avLst/>
          </a:prstGeom>
          <a:solidFill>
            <a:srgbClr val="12028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marL="457200" indent="-457200" eaLnBrk="1" hangingPunct="1">
              <a:lnSpc>
                <a:spcPct val="75000"/>
              </a:lnSpc>
              <a:spcBef>
                <a:spcPct val="20000"/>
              </a:spcBef>
            </a:pPr>
            <a:r>
              <a:rPr lang="id-ID" sz="2400">
                <a:latin typeface="Times New Roman" pitchFamily="18" charset="0"/>
              </a:rPr>
              <a:t>“adanya keyakinan bahwa atasan tdk pernah </a:t>
            </a:r>
          </a:p>
          <a:p>
            <a:pPr marL="457200" indent="-457200" eaLnBrk="1" hangingPunct="1">
              <a:lnSpc>
                <a:spcPct val="75000"/>
              </a:lnSpc>
              <a:spcBef>
                <a:spcPct val="20000"/>
              </a:spcBef>
            </a:pPr>
            <a:r>
              <a:rPr lang="id-ID" sz="2400">
                <a:latin typeface="Times New Roman" pitchFamily="18" charset="0"/>
              </a:rPr>
              <a:t>salah-anak buah selalu salah atau konsumen </a:t>
            </a:r>
          </a:p>
          <a:p>
            <a:pPr marL="457200" indent="-457200" eaLnBrk="1" hangingPunct="1">
              <a:lnSpc>
                <a:spcPct val="75000"/>
              </a:lnSpc>
              <a:spcBef>
                <a:spcPct val="20000"/>
              </a:spcBef>
            </a:pPr>
            <a:r>
              <a:rPr lang="id-ID" sz="2400">
                <a:latin typeface="Times New Roman" pitchFamily="18" charset="0"/>
              </a:rPr>
              <a:t>adalah raja.</a:t>
            </a:r>
            <a:endParaRPr lang="en-GB" sz="2400">
              <a:latin typeface="Times New Roman" pitchFamily="18" charset="0"/>
            </a:endParaRPr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>
            <a:off x="381000" y="2438400"/>
            <a:ext cx="38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>
            <a:off x="381000" y="4038600"/>
            <a:ext cx="38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>
            <a:off x="381000" y="5181600"/>
            <a:ext cx="38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6160" name="Line 16"/>
          <p:cNvSpPr>
            <a:spLocks noChangeShapeType="1"/>
          </p:cNvSpPr>
          <p:nvPr/>
        </p:nvSpPr>
        <p:spPr bwMode="auto">
          <a:xfrm>
            <a:off x="381000" y="2057400"/>
            <a:ext cx="0" cy="3200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6161" name="AutoShape 17"/>
          <p:cNvSpPr>
            <a:spLocks noChangeArrowheads="1"/>
          </p:cNvSpPr>
          <p:nvPr/>
        </p:nvSpPr>
        <p:spPr bwMode="auto">
          <a:xfrm flipV="1">
            <a:off x="1905000" y="2743200"/>
            <a:ext cx="457200" cy="685800"/>
          </a:xfrm>
          <a:custGeom>
            <a:avLst/>
            <a:gdLst>
              <a:gd name="G0" fmla="+- 12427 0 0"/>
              <a:gd name="G1" fmla="+- 5100 0 0"/>
              <a:gd name="G2" fmla="+- 12158 0 5100"/>
              <a:gd name="G3" fmla="+- G2 0 5100"/>
              <a:gd name="G4" fmla="*/ G3 32768 32059"/>
              <a:gd name="G5" fmla="*/ G4 1 2"/>
              <a:gd name="G6" fmla="+- 21600 0 12427"/>
              <a:gd name="G7" fmla="*/ G6 5100 6079"/>
              <a:gd name="G8" fmla="+- G7 12427 0"/>
              <a:gd name="T0" fmla="*/ 12427 w 21600"/>
              <a:gd name="T1" fmla="*/ 0 h 21600"/>
              <a:gd name="T2" fmla="*/ 12427 w 21600"/>
              <a:gd name="T3" fmla="*/ 12158 h 21600"/>
              <a:gd name="T4" fmla="*/ 1001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5100"/>
                </a:lnTo>
                <a:cubicBezTo>
                  <a:pt x="5564" y="5100"/>
                  <a:pt x="0" y="8260"/>
                  <a:pt x="0" y="12158"/>
                </a:cubicBezTo>
                <a:lnTo>
                  <a:pt x="0" y="21600"/>
                </a:lnTo>
                <a:lnTo>
                  <a:pt x="2001" y="21600"/>
                </a:lnTo>
                <a:lnTo>
                  <a:pt x="2001" y="12158"/>
                </a:lnTo>
                <a:cubicBezTo>
                  <a:pt x="2001" y="9341"/>
                  <a:pt x="6669" y="7058"/>
                  <a:pt x="12427" y="7058"/>
                </a:cubicBezTo>
                <a:lnTo>
                  <a:pt x="12427" y="12158"/>
                </a:lnTo>
                <a:close/>
              </a:path>
            </a:pathLst>
          </a:custGeom>
          <a:solidFill>
            <a:srgbClr val="02741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6162" name="AutoShape 18"/>
          <p:cNvSpPr>
            <a:spLocks noChangeArrowheads="1"/>
          </p:cNvSpPr>
          <p:nvPr/>
        </p:nvSpPr>
        <p:spPr bwMode="auto">
          <a:xfrm flipV="1">
            <a:off x="1905000" y="4343400"/>
            <a:ext cx="457200" cy="457200"/>
          </a:xfrm>
          <a:custGeom>
            <a:avLst/>
            <a:gdLst>
              <a:gd name="G0" fmla="+- 12427 0 0"/>
              <a:gd name="G1" fmla="+- 5100 0 0"/>
              <a:gd name="G2" fmla="+- 12158 0 5100"/>
              <a:gd name="G3" fmla="+- G2 0 5100"/>
              <a:gd name="G4" fmla="*/ G3 32768 32059"/>
              <a:gd name="G5" fmla="*/ G4 1 2"/>
              <a:gd name="G6" fmla="+- 21600 0 12427"/>
              <a:gd name="G7" fmla="*/ G6 5100 6079"/>
              <a:gd name="G8" fmla="+- G7 12427 0"/>
              <a:gd name="T0" fmla="*/ 12427 w 21600"/>
              <a:gd name="T1" fmla="*/ 0 h 21600"/>
              <a:gd name="T2" fmla="*/ 12427 w 21600"/>
              <a:gd name="T3" fmla="*/ 12158 h 21600"/>
              <a:gd name="T4" fmla="*/ 1001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5100"/>
                </a:lnTo>
                <a:cubicBezTo>
                  <a:pt x="5564" y="5100"/>
                  <a:pt x="0" y="8260"/>
                  <a:pt x="0" y="12158"/>
                </a:cubicBezTo>
                <a:lnTo>
                  <a:pt x="0" y="21600"/>
                </a:lnTo>
                <a:lnTo>
                  <a:pt x="2001" y="21600"/>
                </a:lnTo>
                <a:lnTo>
                  <a:pt x="2001" y="12158"/>
                </a:lnTo>
                <a:cubicBezTo>
                  <a:pt x="2001" y="9341"/>
                  <a:pt x="6669" y="7058"/>
                  <a:pt x="12427" y="7058"/>
                </a:cubicBezTo>
                <a:lnTo>
                  <a:pt x="12427" y="12158"/>
                </a:lnTo>
                <a:close/>
              </a:path>
            </a:pathLst>
          </a:custGeom>
          <a:solidFill>
            <a:srgbClr val="02741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6163" name="AutoShape 19"/>
          <p:cNvSpPr>
            <a:spLocks noChangeArrowheads="1"/>
          </p:cNvSpPr>
          <p:nvPr/>
        </p:nvSpPr>
        <p:spPr bwMode="auto">
          <a:xfrm flipV="1">
            <a:off x="1905000" y="5486400"/>
            <a:ext cx="457200" cy="685800"/>
          </a:xfrm>
          <a:custGeom>
            <a:avLst/>
            <a:gdLst>
              <a:gd name="G0" fmla="+- 12427 0 0"/>
              <a:gd name="G1" fmla="+- 5100 0 0"/>
              <a:gd name="G2" fmla="+- 12158 0 5100"/>
              <a:gd name="G3" fmla="+- G2 0 5100"/>
              <a:gd name="G4" fmla="*/ G3 32768 32059"/>
              <a:gd name="G5" fmla="*/ G4 1 2"/>
              <a:gd name="G6" fmla="+- 21600 0 12427"/>
              <a:gd name="G7" fmla="*/ G6 5100 6079"/>
              <a:gd name="G8" fmla="+- G7 12427 0"/>
              <a:gd name="T0" fmla="*/ 12427 w 21600"/>
              <a:gd name="T1" fmla="*/ 0 h 21600"/>
              <a:gd name="T2" fmla="*/ 12427 w 21600"/>
              <a:gd name="T3" fmla="*/ 12158 h 21600"/>
              <a:gd name="T4" fmla="*/ 1001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5100"/>
                </a:lnTo>
                <a:cubicBezTo>
                  <a:pt x="5564" y="5100"/>
                  <a:pt x="0" y="8260"/>
                  <a:pt x="0" y="12158"/>
                </a:cubicBezTo>
                <a:lnTo>
                  <a:pt x="0" y="21600"/>
                </a:lnTo>
                <a:lnTo>
                  <a:pt x="2001" y="21600"/>
                </a:lnTo>
                <a:lnTo>
                  <a:pt x="2001" y="12158"/>
                </a:lnTo>
                <a:cubicBezTo>
                  <a:pt x="2001" y="9341"/>
                  <a:pt x="6669" y="7058"/>
                  <a:pt x="12427" y="7058"/>
                </a:cubicBezTo>
                <a:lnTo>
                  <a:pt x="12427" y="12158"/>
                </a:lnTo>
                <a:close/>
              </a:path>
            </a:pathLst>
          </a:custGeom>
          <a:solidFill>
            <a:srgbClr val="02741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36612"/>
          </a:xfrm>
          <a:solidFill>
            <a:srgbClr val="027415"/>
          </a:solidFill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27415"/>
            </a:extrusionClr>
          </a:sp3d>
        </p:spPr>
        <p:txBody>
          <a:bodyPr>
            <a:flatTx/>
          </a:bodyPr>
          <a:lstStyle/>
          <a:p>
            <a:r>
              <a:rPr lang="id-ID" b="1"/>
              <a:t>Tiga Konsep NILAI</a:t>
            </a:r>
            <a:endParaRPr lang="en-GB" b="1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533400" y="1371600"/>
            <a:ext cx="3886200" cy="533400"/>
          </a:xfrm>
          <a:prstGeom prst="rect">
            <a:avLst/>
          </a:prstGeom>
          <a:solidFill>
            <a:srgbClr val="12028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id-ID" sz="2400">
                <a:latin typeface="Times New Roman" pitchFamily="18" charset="0"/>
              </a:rPr>
              <a:t>1.  NILAI</a:t>
            </a:r>
            <a:endParaRPr lang="en-GB" sz="2400">
              <a:latin typeface="Times New Roman" pitchFamily="18" charset="0"/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1828800" y="1905000"/>
            <a:ext cx="7086600" cy="990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/>
            <a:r>
              <a:rPr lang="id-ID" sz="2800">
                <a:latin typeface="Times New Roman" pitchFamily="18" charset="0"/>
              </a:rPr>
              <a:t>Keyakinan yang dipegang teguh dan </a:t>
            </a:r>
          </a:p>
          <a:p>
            <a:pPr eaLnBrk="1" hangingPunct="1"/>
            <a:r>
              <a:rPr lang="id-ID" sz="2800">
                <a:latin typeface="Times New Roman" pitchFamily="18" charset="0"/>
              </a:rPr>
              <a:t>tampil dalam tingkah laku.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533400" y="3200400"/>
            <a:ext cx="6248400" cy="533400"/>
          </a:xfrm>
          <a:prstGeom prst="rect">
            <a:avLst/>
          </a:prstGeom>
          <a:solidFill>
            <a:srgbClr val="12028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marL="457200" indent="-457200"/>
            <a:r>
              <a:rPr lang="id-ID" sz="2400">
                <a:latin typeface="Times New Roman" pitchFamily="18" charset="0"/>
              </a:rPr>
              <a:t>2. NILAI YG MENDUKUNG (Espaused Values)</a:t>
            </a:r>
            <a:endParaRPr lang="en-GB" sz="2400">
              <a:latin typeface="Times New Roman" pitchFamily="18" charset="0"/>
            </a:endParaRP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1828800" y="3733800"/>
            <a:ext cx="7086600" cy="990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/>
            <a:r>
              <a:rPr lang="id-ID" sz="2500">
                <a:latin typeface="Times New Roman" pitchFamily="18" charset="0"/>
              </a:rPr>
              <a:t>Nilai dan norma yang telah dibuat oleh organisasi.</a:t>
            </a:r>
          </a:p>
          <a:p>
            <a:pPr eaLnBrk="1" hangingPunct="1"/>
            <a:r>
              <a:rPr lang="id-ID" sz="2500">
                <a:latin typeface="Times New Roman" pitchFamily="18" charset="0"/>
              </a:rPr>
              <a:t>(Mis: Keanekragaman, rasa hormat, dan integritas...)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533400" y="4953000"/>
            <a:ext cx="6248400" cy="533400"/>
          </a:xfrm>
          <a:prstGeom prst="rect">
            <a:avLst/>
          </a:prstGeom>
          <a:solidFill>
            <a:srgbClr val="12028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marL="457200" indent="-457200"/>
            <a:r>
              <a:rPr lang="id-ID" sz="2400">
                <a:latin typeface="Times New Roman" pitchFamily="18" charset="0"/>
              </a:rPr>
              <a:t>3. NILAI YG DIPERANKAN (Enacted Values)</a:t>
            </a:r>
            <a:endParaRPr lang="en-GB" sz="2400">
              <a:latin typeface="Times New Roman" pitchFamily="18" charset="0"/>
            </a:endParaRP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1905000" y="5486400"/>
            <a:ext cx="7002463" cy="1143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/>
            <a:r>
              <a:rPr lang="id-ID" sz="2400">
                <a:latin typeface="Times New Roman" pitchFamily="18" charset="0"/>
              </a:rPr>
              <a:t>Nilai dan norma yang dimiliki karyawan.</a:t>
            </a:r>
          </a:p>
          <a:p>
            <a:pPr eaLnBrk="1" hangingPunct="1"/>
            <a:r>
              <a:rPr lang="id-ID" sz="2400">
                <a:latin typeface="Times New Roman" pitchFamily="18" charset="0"/>
              </a:rPr>
              <a:t>(Mis : Sejauhmana nilai rasa hormat tercermin dalam </a:t>
            </a:r>
          </a:p>
          <a:p>
            <a:pPr eaLnBrk="1" hangingPunct="1"/>
            <a:r>
              <a:rPr lang="id-ID" sz="2400">
                <a:latin typeface="Times New Roman" pitchFamily="18" charset="0"/>
              </a:rPr>
              <a:t>perilaku setiap karyawan...)</a:t>
            </a:r>
            <a:endParaRPr lang="en-GB" sz="2400">
              <a:latin typeface="Times New Roman" pitchFamily="18" charset="0"/>
            </a:endParaRPr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>
            <a:off x="685800" y="1905000"/>
            <a:ext cx="0" cy="1295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>
            <a:off x="685800" y="3733800"/>
            <a:ext cx="0" cy="1219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>
            <a:off x="685800" y="11430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7182" name="AutoShape 14"/>
          <p:cNvSpPr>
            <a:spLocks noChangeArrowheads="1"/>
          </p:cNvSpPr>
          <p:nvPr/>
        </p:nvSpPr>
        <p:spPr bwMode="auto">
          <a:xfrm rot="4309938">
            <a:off x="1181100" y="2247900"/>
            <a:ext cx="762000" cy="228600"/>
          </a:xfrm>
          <a:prstGeom prst="curvedUpArrow">
            <a:avLst>
              <a:gd name="adj1" fmla="val 46759"/>
              <a:gd name="adj2" fmla="val 113426"/>
              <a:gd name="adj3" fmla="val 44532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7183" name="AutoShape 15"/>
          <p:cNvSpPr>
            <a:spLocks noChangeArrowheads="1"/>
          </p:cNvSpPr>
          <p:nvPr/>
        </p:nvSpPr>
        <p:spPr bwMode="auto">
          <a:xfrm rot="4309938">
            <a:off x="1181100" y="4076700"/>
            <a:ext cx="762000" cy="228600"/>
          </a:xfrm>
          <a:prstGeom prst="curvedUpArrow">
            <a:avLst>
              <a:gd name="adj1" fmla="val 46759"/>
              <a:gd name="adj2" fmla="val 113426"/>
              <a:gd name="adj3" fmla="val 44532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7184" name="AutoShape 16"/>
          <p:cNvSpPr>
            <a:spLocks noChangeArrowheads="1"/>
          </p:cNvSpPr>
          <p:nvPr/>
        </p:nvSpPr>
        <p:spPr bwMode="auto">
          <a:xfrm rot="4309938">
            <a:off x="1181100" y="5753100"/>
            <a:ext cx="762000" cy="228600"/>
          </a:xfrm>
          <a:prstGeom prst="curvedUpArrow">
            <a:avLst>
              <a:gd name="adj1" fmla="val 46759"/>
              <a:gd name="adj2" fmla="val 113426"/>
              <a:gd name="adj3" fmla="val 44532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229600" cy="685800"/>
          </a:xfrm>
          <a:solidFill>
            <a:srgbClr val="12028C"/>
          </a:solidFill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12028C"/>
            </a:extrusionClr>
          </a:sp3d>
        </p:spPr>
        <p:txBody>
          <a:bodyPr>
            <a:flatTx/>
          </a:bodyPr>
          <a:lstStyle/>
          <a:p>
            <a:r>
              <a:rPr lang="id-ID" sz="3200" b="1"/>
              <a:t>FUNGSI UTAMA BUDAYA ORGANISASI</a:t>
            </a:r>
            <a:endParaRPr lang="en-GB" sz="3200" b="1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57200" y="1600200"/>
            <a:ext cx="7620000" cy="533400"/>
          </a:xfrm>
          <a:prstGeom prst="rect">
            <a:avLst/>
          </a:prstGeom>
          <a:solidFill>
            <a:srgbClr val="FF00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 wrap="none" anchor="ctr">
            <a:flatTx/>
          </a:bodyPr>
          <a:lstStyle/>
          <a:p>
            <a:r>
              <a:rPr lang="id-ID" sz="2800" b="1">
                <a:latin typeface="Times New Roman" pitchFamily="18" charset="0"/>
              </a:rPr>
              <a:t>SEBAGAI PROSES INTEGRASI INTERNAL</a:t>
            </a:r>
            <a:endParaRPr lang="en-GB" sz="2800" b="1">
              <a:latin typeface="Times New Roman" pitchFamily="18" charset="0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143000" y="2133600"/>
            <a:ext cx="7848600" cy="11430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spcBef>
                <a:spcPct val="20000"/>
              </a:spcBef>
            </a:pPr>
            <a:r>
              <a:rPr lang="id-ID" sz="2800">
                <a:latin typeface="Times New Roman" pitchFamily="18" charset="0"/>
              </a:rPr>
              <a:t>“Budaya organisasi berfungsi sebagai pemersatu</a:t>
            </a:r>
          </a:p>
          <a:p>
            <a:pPr eaLnBrk="1" hangingPunct="1">
              <a:spcBef>
                <a:spcPct val="20000"/>
              </a:spcBef>
            </a:pPr>
            <a:r>
              <a:rPr lang="id-ID" sz="2800">
                <a:latin typeface="Times New Roman" pitchFamily="18" charset="0"/>
              </a:rPr>
              <a:t>setiap komponen internal organisasi”</a:t>
            </a:r>
            <a:endParaRPr lang="en-GB" sz="2800">
              <a:latin typeface="Times New Roman" pitchFamily="18" charset="0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457200" y="3962400"/>
            <a:ext cx="7620000" cy="533400"/>
          </a:xfrm>
          <a:prstGeom prst="rect">
            <a:avLst/>
          </a:prstGeom>
          <a:solidFill>
            <a:srgbClr val="FF00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 wrap="none" anchor="ctr">
            <a:flatTx/>
          </a:bodyPr>
          <a:lstStyle/>
          <a:p>
            <a:r>
              <a:rPr lang="id-ID" sz="2800">
                <a:latin typeface="Times New Roman" pitchFamily="18" charset="0"/>
              </a:rPr>
              <a:t>SEBAGAI PROSES ADAPTASI EKSTERNAL</a:t>
            </a:r>
            <a:endParaRPr lang="en-GB" sz="2800">
              <a:latin typeface="Times New Roman" pitchFamily="18" charset="0"/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1143000" y="4495800"/>
            <a:ext cx="7848600" cy="15240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spcBef>
                <a:spcPct val="20000"/>
              </a:spcBef>
            </a:pPr>
            <a:r>
              <a:rPr lang="id-ID" sz="2800">
                <a:latin typeface="Times New Roman" pitchFamily="18" charset="0"/>
              </a:rPr>
              <a:t>“Budaya organisasi berfungsi sebagai sarana untuk</a:t>
            </a:r>
          </a:p>
          <a:p>
            <a:pPr eaLnBrk="1" hangingPunct="1">
              <a:spcBef>
                <a:spcPct val="20000"/>
              </a:spcBef>
            </a:pPr>
            <a:r>
              <a:rPr lang="id-ID" sz="2800">
                <a:latin typeface="Times New Roman" pitchFamily="18" charset="0"/>
              </a:rPr>
              <a:t>menyesuaikan diri dengan lingkungan luar organisasi”</a:t>
            </a:r>
          </a:p>
        </p:txBody>
      </p:sp>
      <p:sp>
        <p:nvSpPr>
          <p:cNvPr id="4105" name="AutoShape 9"/>
          <p:cNvSpPr>
            <a:spLocks noChangeArrowheads="1"/>
          </p:cNvSpPr>
          <p:nvPr/>
        </p:nvSpPr>
        <p:spPr bwMode="auto">
          <a:xfrm flipV="1">
            <a:off x="533400" y="2133600"/>
            <a:ext cx="609600" cy="60960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4106" name="AutoShape 10"/>
          <p:cNvSpPr>
            <a:spLocks noChangeArrowheads="1"/>
          </p:cNvSpPr>
          <p:nvPr/>
        </p:nvSpPr>
        <p:spPr bwMode="auto">
          <a:xfrm flipV="1">
            <a:off x="533400" y="4495800"/>
            <a:ext cx="609600" cy="60960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>
            <a:off x="228600" y="1066800"/>
            <a:ext cx="0" cy="3200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>
            <a:off x="228600" y="4191000"/>
            <a:ext cx="2286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>
            <a:off x="304800" y="1066800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>
            <a:off x="381000" y="1752600"/>
            <a:ext cx="76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69987"/>
          </a:xfrm>
          <a:solidFill>
            <a:srgbClr val="12028C"/>
          </a:solidFill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12028C"/>
            </a:extrusionClr>
          </a:sp3d>
        </p:spPr>
        <p:txBody>
          <a:bodyPr>
            <a:flatTx/>
          </a:bodyPr>
          <a:lstStyle/>
          <a:p>
            <a:r>
              <a:rPr lang="id-ID" sz="3200" b="1"/>
              <a:t>EMPAT FUNGSI BUDAYA ORGANISASI SECARA INTERNAL</a:t>
            </a:r>
            <a:endParaRPr lang="en-GB" sz="3200" b="1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676400" y="1828800"/>
            <a:ext cx="6934200" cy="762000"/>
          </a:xfrm>
          <a:prstGeom prst="rect">
            <a:avLst/>
          </a:prstGeom>
          <a:solidFill>
            <a:srgbClr val="FF00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 wrap="none" anchor="ctr">
            <a:flatTx/>
          </a:bodyPr>
          <a:lstStyle/>
          <a:p>
            <a:pPr marL="457200" indent="-457200" eaLnBrk="1" hangingPunct="1">
              <a:buFontTx/>
              <a:buAutoNum type="arabicPeriod"/>
            </a:pPr>
            <a:r>
              <a:rPr lang="id-ID" sz="2000" b="1">
                <a:latin typeface="Times New Roman" pitchFamily="18" charset="0"/>
              </a:rPr>
              <a:t>MEMBERIKAN IDENTITAS ORGANISASI KEPADA</a:t>
            </a:r>
          </a:p>
          <a:p>
            <a:pPr marL="457200" indent="-457200" eaLnBrk="1" hangingPunct="1"/>
            <a:r>
              <a:rPr lang="id-ID" sz="2000" b="1">
                <a:latin typeface="Times New Roman" pitchFamily="18" charset="0"/>
              </a:rPr>
              <a:t>	KARYAWANNYA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1676400" y="2895600"/>
            <a:ext cx="6934200" cy="457200"/>
          </a:xfrm>
          <a:prstGeom prst="rect">
            <a:avLst/>
          </a:prstGeom>
          <a:solidFill>
            <a:srgbClr val="FF00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 wrap="none" anchor="ctr">
            <a:flatTx/>
          </a:bodyPr>
          <a:lstStyle/>
          <a:p>
            <a:pPr marL="457200" indent="-457200"/>
            <a:r>
              <a:rPr lang="id-ID" sz="2400">
                <a:latin typeface="Times New Roman" pitchFamily="18" charset="0"/>
              </a:rPr>
              <a:t>2.   MEMUDAHKAN KOMITMEN KOLEKTIF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1676400" y="3657600"/>
            <a:ext cx="6934200" cy="762000"/>
          </a:xfrm>
          <a:prstGeom prst="rect">
            <a:avLst/>
          </a:prstGeom>
          <a:solidFill>
            <a:srgbClr val="FF00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 wrap="none" anchor="ctr">
            <a:flatTx/>
          </a:bodyPr>
          <a:lstStyle/>
          <a:p>
            <a:pPr marL="457200" indent="-457200" eaLnBrk="1" hangingPunct="1"/>
            <a:r>
              <a:rPr lang="id-ID" sz="2000">
                <a:latin typeface="Times New Roman" pitchFamily="18" charset="0"/>
              </a:rPr>
              <a:t>3.    MENDUKUNG STABILITAS SISTEM(HUBUNGAN)</a:t>
            </a:r>
          </a:p>
          <a:p>
            <a:pPr marL="457200" indent="-457200" eaLnBrk="1" hangingPunct="1"/>
            <a:r>
              <a:rPr lang="id-ID" sz="2000">
                <a:latin typeface="Times New Roman" pitchFamily="18" charset="0"/>
              </a:rPr>
              <a:t>	SOSIAL ANTAR PERSONAL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676400" y="4724400"/>
            <a:ext cx="6934200" cy="762000"/>
          </a:xfrm>
          <a:prstGeom prst="rect">
            <a:avLst/>
          </a:prstGeom>
          <a:solidFill>
            <a:srgbClr val="FF00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 wrap="none" anchor="ctr">
            <a:flatTx/>
          </a:bodyPr>
          <a:lstStyle/>
          <a:p>
            <a:pPr marL="457200" indent="-457200" eaLnBrk="1" hangingPunct="1">
              <a:buFontTx/>
              <a:buAutoNum type="arabicPeriod" startAt="4"/>
            </a:pPr>
            <a:r>
              <a:rPr lang="id-ID" sz="2000">
                <a:latin typeface="Times New Roman" pitchFamily="18" charset="0"/>
              </a:rPr>
              <a:t>MEMUDAHKAN KARYAWAN MEMAHAMI TUJUAN</a:t>
            </a:r>
          </a:p>
          <a:p>
            <a:pPr marL="457200" indent="-457200" eaLnBrk="1" hangingPunct="1"/>
            <a:r>
              <a:rPr lang="id-ID" sz="2000">
                <a:latin typeface="Times New Roman" pitchFamily="18" charset="0"/>
              </a:rPr>
              <a:t>	ORGANISASI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1295400" y="1905000"/>
            <a:ext cx="38100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1143000" y="2590800"/>
            <a:ext cx="533400" cy="533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914400" y="3276600"/>
            <a:ext cx="762000" cy="685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685800" y="4114800"/>
            <a:ext cx="990600" cy="914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1295400" y="1447800"/>
            <a:ext cx="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1143000" y="1447800"/>
            <a:ext cx="0" cy="1219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914400" y="1447800"/>
            <a:ext cx="0" cy="1905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>
            <a:off x="685800" y="1447800"/>
            <a:ext cx="0" cy="2743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229600" cy="685800"/>
          </a:xfrm>
          <a:solidFill>
            <a:srgbClr val="FF0000"/>
          </a:solidFill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>
            <a:flatTx/>
          </a:bodyPr>
          <a:lstStyle/>
          <a:p>
            <a:r>
              <a:rPr lang="id-ID" sz="3600" b="1"/>
              <a:t>DUA SIFAT BUDAYA ORGANISASI</a:t>
            </a:r>
            <a:endParaRPr lang="en-GB" sz="3600" b="1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457200" y="1600200"/>
            <a:ext cx="7620000" cy="533400"/>
          </a:xfrm>
          <a:prstGeom prst="rect">
            <a:avLst/>
          </a:prstGeom>
          <a:solidFill>
            <a:srgbClr val="12028C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12028C"/>
            </a:extrusionClr>
          </a:sp3d>
        </p:spPr>
        <p:txBody>
          <a:bodyPr wrap="none" anchor="ctr">
            <a:flatTx/>
          </a:bodyPr>
          <a:lstStyle/>
          <a:p>
            <a:r>
              <a:rPr lang="id-ID" sz="3200" b="1">
                <a:latin typeface="Times New Roman" pitchFamily="18" charset="0"/>
              </a:rPr>
              <a:t>BUDAYA ORGANISASI YG ADAPTIF</a:t>
            </a:r>
            <a:endParaRPr lang="en-GB" sz="3200" b="1">
              <a:latin typeface="Times New Roman" pitchFamily="18" charset="0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1143000" y="2133600"/>
            <a:ext cx="7848600" cy="11430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spcBef>
                <a:spcPct val="20000"/>
              </a:spcBef>
            </a:pPr>
            <a:r>
              <a:rPr lang="id-ID" sz="2800">
                <a:latin typeface="Times New Roman" pitchFamily="18" charset="0"/>
              </a:rPr>
              <a:t>“Budaya organisasi yang mampu menyesuaikan dg</a:t>
            </a:r>
          </a:p>
          <a:p>
            <a:pPr eaLnBrk="1" hangingPunct="1">
              <a:spcBef>
                <a:spcPct val="20000"/>
              </a:spcBef>
            </a:pPr>
            <a:r>
              <a:rPr lang="id-ID" sz="2800">
                <a:latin typeface="Times New Roman" pitchFamily="18" charset="0"/>
              </a:rPr>
              <a:t>lingkungan luar organisasi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457200" y="3962400"/>
            <a:ext cx="7620000" cy="533400"/>
          </a:xfrm>
          <a:prstGeom prst="rect">
            <a:avLst/>
          </a:prstGeom>
          <a:solidFill>
            <a:srgbClr val="12028C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12028C"/>
            </a:extrusionClr>
          </a:sp3d>
        </p:spPr>
        <p:txBody>
          <a:bodyPr wrap="none" anchor="ctr">
            <a:flatTx/>
          </a:bodyPr>
          <a:lstStyle/>
          <a:p>
            <a:r>
              <a:rPr lang="id-ID" sz="2800" b="1">
                <a:latin typeface="Times New Roman" pitchFamily="18" charset="0"/>
              </a:rPr>
              <a:t>BUDAYA ORGANISASI YG TIDAK ADAPTIF</a:t>
            </a:r>
            <a:endParaRPr lang="en-GB" sz="2800" b="1">
              <a:latin typeface="Times New Roman" pitchFamily="18" charset="0"/>
            </a:endParaRP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1143000" y="4495800"/>
            <a:ext cx="7848600" cy="15240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spcBef>
                <a:spcPct val="20000"/>
              </a:spcBef>
            </a:pPr>
            <a:r>
              <a:rPr lang="id-ID" sz="3200">
                <a:latin typeface="Times New Roman" pitchFamily="18" charset="0"/>
              </a:rPr>
              <a:t>“Budaya organisasi yang tidak mampu menye-</a:t>
            </a:r>
          </a:p>
          <a:p>
            <a:pPr eaLnBrk="1" hangingPunct="1">
              <a:spcBef>
                <a:spcPct val="20000"/>
              </a:spcBef>
            </a:pPr>
            <a:r>
              <a:rPr lang="id-ID" sz="3200">
                <a:latin typeface="Times New Roman" pitchFamily="18" charset="0"/>
              </a:rPr>
              <a:t>suaikan dengan lingkungan luar organisasi”</a:t>
            </a:r>
            <a:endParaRPr lang="en-GB" sz="3200">
              <a:latin typeface="Times New Roman" pitchFamily="18" charset="0"/>
            </a:endParaRPr>
          </a:p>
        </p:txBody>
      </p:sp>
      <p:sp>
        <p:nvSpPr>
          <p:cNvPr id="25607" name="AutoShape 7"/>
          <p:cNvSpPr>
            <a:spLocks noChangeArrowheads="1"/>
          </p:cNvSpPr>
          <p:nvPr/>
        </p:nvSpPr>
        <p:spPr bwMode="auto">
          <a:xfrm flipV="1">
            <a:off x="533400" y="2133600"/>
            <a:ext cx="609600" cy="60960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25608" name="AutoShape 8"/>
          <p:cNvSpPr>
            <a:spLocks noChangeArrowheads="1"/>
          </p:cNvSpPr>
          <p:nvPr/>
        </p:nvSpPr>
        <p:spPr bwMode="auto">
          <a:xfrm flipV="1">
            <a:off x="533400" y="4495800"/>
            <a:ext cx="609600" cy="60960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228600" y="1066800"/>
            <a:ext cx="0" cy="3200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228600" y="4191000"/>
            <a:ext cx="2286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>
            <a:off x="304800" y="1066800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381000" y="1752600"/>
            <a:ext cx="76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686800" cy="954088"/>
          </a:xfrm>
          <a:solidFill>
            <a:srgbClr val="12028C"/>
          </a:solidFill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12028C"/>
            </a:extrusionClr>
          </a:sp3d>
        </p:spPr>
        <p:txBody>
          <a:bodyPr>
            <a:flatTx/>
          </a:bodyPr>
          <a:lstStyle/>
          <a:p>
            <a:r>
              <a:rPr lang="id-ID" sz="2800" b="1"/>
              <a:t>BAGAIMANA BUDAYA  DITANAMKAN DALAM ORGANISASI ?</a:t>
            </a:r>
            <a:endParaRPr lang="en-GB" sz="2800" b="1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219200" y="1371600"/>
            <a:ext cx="7696200" cy="877888"/>
          </a:xfrm>
          <a:prstGeom prst="rect">
            <a:avLst/>
          </a:prstGeom>
          <a:solidFill>
            <a:srgbClr val="3C440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en-US" sz="1600" b="1"/>
              <a:t>1. </a:t>
            </a:r>
            <a:r>
              <a:rPr lang="id-ID" b="1">
                <a:latin typeface="Times New Roman" pitchFamily="18" charset="0"/>
              </a:rPr>
              <a:t>MENGGUNAKAN FILOSOFI, VISI, MISI, NILAI-NILAI DAN</a:t>
            </a:r>
          </a:p>
          <a:p>
            <a:pPr eaLnBrk="1" hangingPunct="1"/>
            <a:r>
              <a:rPr lang="id-ID" b="1">
                <a:latin typeface="Times New Roman" pitchFamily="18" charset="0"/>
              </a:rPr>
              <a:t>    MATERIAL ORGANISASI DALAM REKRUITMEN, </a:t>
            </a:r>
          </a:p>
          <a:p>
            <a:pPr eaLnBrk="1" hangingPunct="1"/>
            <a:r>
              <a:rPr lang="id-ID" b="1">
                <a:latin typeface="Times New Roman" pitchFamily="18" charset="0"/>
              </a:rPr>
              <a:t>    SELEKSI, DAN SOSIALISASI.</a:t>
            </a:r>
            <a:endParaRPr lang="en-GB" sz="1600" b="1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1219200" y="2341563"/>
            <a:ext cx="7696200" cy="365125"/>
          </a:xfrm>
          <a:prstGeom prst="rect">
            <a:avLst/>
          </a:prstGeom>
          <a:solidFill>
            <a:srgbClr val="027415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marL="187325" indent="-187325" eaLnBrk="1" hangingPunct="1">
              <a:buFontTx/>
              <a:buAutoNum type="arabicPeriod" startAt="2"/>
            </a:pPr>
            <a:r>
              <a:rPr lang="id-ID" sz="1400" b="1">
                <a:latin typeface="Times New Roman" pitchFamily="18" charset="0"/>
              </a:rPr>
              <a:t>MENDESAIN RUANG KANTOR, LINGKUNGAN DAN BANGUNAN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1219200" y="2803525"/>
            <a:ext cx="7696200" cy="473075"/>
          </a:xfrm>
          <a:prstGeom prst="rect">
            <a:avLst/>
          </a:prstGeom>
          <a:solidFill>
            <a:srgbClr val="3C440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marL="187325" indent="-187325" eaLnBrk="1" hangingPunct="1">
              <a:buFontTx/>
              <a:buAutoNum type="arabicPeriod" startAt="3"/>
            </a:pPr>
            <a:r>
              <a:rPr lang="id-ID" sz="1600" b="1">
                <a:latin typeface="Times New Roman" pitchFamily="18" charset="0"/>
              </a:rPr>
              <a:t>MENGGUNAKAN SLOGAN, BAHASA, AKRONIM, DAN PERKATAAN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1219200" y="3370263"/>
            <a:ext cx="7696200" cy="4000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marL="288925" indent="-288925" eaLnBrk="1" hangingPunct="1">
              <a:buFontTx/>
              <a:buAutoNum type="arabicPeriod" startAt="4"/>
            </a:pPr>
            <a:r>
              <a:rPr lang="id-ID" sz="1600" b="1">
                <a:latin typeface="Times New Roman" pitchFamily="18" charset="0"/>
              </a:rPr>
              <a:t>SISTEM PENGHARGAAN, SIMBOL STATUS DAN KRITERIA PROMOSI</a:t>
            </a: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1219200" y="3910013"/>
            <a:ext cx="7696200" cy="585787"/>
          </a:xfrm>
          <a:prstGeom prst="rect">
            <a:avLst/>
          </a:prstGeom>
          <a:solidFill>
            <a:srgbClr val="3C440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marL="288925" indent="-288925" eaLnBrk="1" hangingPunct="1">
              <a:buFontTx/>
              <a:buAutoNum type="arabicPeriod" startAt="5"/>
            </a:pPr>
            <a:r>
              <a:rPr lang="id-ID" b="1">
                <a:latin typeface="Times New Roman" pitchFamily="18" charset="0"/>
              </a:rPr>
              <a:t>CERITA, LEGENDA DAN MITOS MENGENAI PERISTIWA</a:t>
            </a:r>
          </a:p>
          <a:p>
            <a:pPr marL="288925" indent="-288925" eaLnBrk="1" hangingPunct="1"/>
            <a:r>
              <a:rPr lang="id-ID" b="1">
                <a:latin typeface="Times New Roman" pitchFamily="18" charset="0"/>
              </a:rPr>
              <a:t>	ATAU ORANG-ORANG PENTING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1219200" y="4595813"/>
            <a:ext cx="7696200" cy="585787"/>
          </a:xfrm>
          <a:prstGeom prst="rect">
            <a:avLst/>
          </a:prstGeom>
          <a:solidFill>
            <a:srgbClr val="12028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marL="288925" indent="-288925" eaLnBrk="1" hangingPunct="1"/>
            <a:r>
              <a:rPr lang="id-ID" b="1">
                <a:latin typeface="Times New Roman" pitchFamily="18" charset="0"/>
              </a:rPr>
              <a:t>6. MELALUI PROGRAM PELATIHAN DAN PENGAJARAN</a:t>
            </a:r>
          </a:p>
          <a:p>
            <a:pPr marL="288925" indent="-288925" eaLnBrk="1" hangingPunct="1"/>
            <a:r>
              <a:rPr lang="id-ID" b="1">
                <a:latin typeface="Times New Roman" pitchFamily="18" charset="0"/>
              </a:rPr>
              <a:t>    OLEH PARA MANAJER DAN SUPERVISOR</a:t>
            </a: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1219200" y="5273675"/>
            <a:ext cx="7696200" cy="365125"/>
          </a:xfrm>
          <a:prstGeom prst="rect">
            <a:avLst/>
          </a:prstGeom>
          <a:solidFill>
            <a:srgbClr val="3C440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marL="457200" indent="-457200" eaLnBrk="1" hangingPunct="1"/>
            <a:r>
              <a:rPr lang="id-ID" b="1">
                <a:latin typeface="Times New Roman" pitchFamily="18" charset="0"/>
              </a:rPr>
              <a:t>7. TELADAN SIKAP PIMPINAN</a:t>
            </a:r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1219200" y="5730875"/>
            <a:ext cx="7696200" cy="365125"/>
          </a:xfrm>
          <a:prstGeom prst="rect">
            <a:avLst/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marL="457200" indent="-457200" eaLnBrk="1" hangingPunct="1"/>
            <a:r>
              <a:rPr lang="id-ID" b="1">
                <a:latin typeface="Times New Roman" pitchFamily="18" charset="0"/>
              </a:rPr>
              <a:t>8. MELALUI SISTEM DAN PROSEDUR ORGANISASI</a:t>
            </a:r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1219200" y="6224588"/>
            <a:ext cx="7696200" cy="365125"/>
          </a:xfrm>
          <a:prstGeom prst="rect">
            <a:avLst/>
          </a:prstGeom>
          <a:solidFill>
            <a:srgbClr val="3C440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marL="457200" indent="-457200" eaLnBrk="1" hangingPunct="1"/>
            <a:r>
              <a:rPr lang="id-ID" sz="1600" b="1">
                <a:latin typeface="Times New Roman" pitchFamily="18" charset="0"/>
              </a:rPr>
              <a:t>9.  MELALUI TUJUAN-TUJUAN ORGANISASI YG INGIN  DICAPAI.</a:t>
            </a:r>
            <a:endParaRPr lang="en-GB" sz="1600" b="1">
              <a:latin typeface="Times New Roman" pitchFamily="18" charset="0"/>
            </a:endParaRPr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>
            <a:off x="152400" y="1219200"/>
            <a:ext cx="990600" cy="5105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>
            <a:off x="152400" y="1219200"/>
            <a:ext cx="990600" cy="4648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9235" name="Line 19"/>
          <p:cNvSpPr>
            <a:spLocks noChangeShapeType="1"/>
          </p:cNvSpPr>
          <p:nvPr/>
        </p:nvSpPr>
        <p:spPr bwMode="auto">
          <a:xfrm>
            <a:off x="152400" y="1219200"/>
            <a:ext cx="990600" cy="411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9236" name="Line 20"/>
          <p:cNvSpPr>
            <a:spLocks noChangeShapeType="1"/>
          </p:cNvSpPr>
          <p:nvPr/>
        </p:nvSpPr>
        <p:spPr bwMode="auto">
          <a:xfrm>
            <a:off x="152400" y="1143000"/>
            <a:ext cx="990600" cy="3657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9238" name="Line 22"/>
          <p:cNvSpPr>
            <a:spLocks noChangeShapeType="1"/>
          </p:cNvSpPr>
          <p:nvPr/>
        </p:nvSpPr>
        <p:spPr bwMode="auto">
          <a:xfrm>
            <a:off x="152400" y="1219200"/>
            <a:ext cx="990600" cy="2819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9239" name="Line 23"/>
          <p:cNvSpPr>
            <a:spLocks noChangeShapeType="1"/>
          </p:cNvSpPr>
          <p:nvPr/>
        </p:nvSpPr>
        <p:spPr bwMode="auto">
          <a:xfrm>
            <a:off x="152400" y="1219200"/>
            <a:ext cx="990600" cy="2286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9240" name="Line 24"/>
          <p:cNvSpPr>
            <a:spLocks noChangeShapeType="1"/>
          </p:cNvSpPr>
          <p:nvPr/>
        </p:nvSpPr>
        <p:spPr bwMode="auto">
          <a:xfrm>
            <a:off x="152400" y="1219200"/>
            <a:ext cx="990600" cy="1752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9242" name="Line 26"/>
          <p:cNvSpPr>
            <a:spLocks noChangeShapeType="1"/>
          </p:cNvSpPr>
          <p:nvPr/>
        </p:nvSpPr>
        <p:spPr bwMode="auto">
          <a:xfrm>
            <a:off x="152400" y="1143000"/>
            <a:ext cx="990600" cy="1295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9243" name="Line 27"/>
          <p:cNvSpPr>
            <a:spLocks noChangeShapeType="1"/>
          </p:cNvSpPr>
          <p:nvPr/>
        </p:nvSpPr>
        <p:spPr bwMode="auto">
          <a:xfrm>
            <a:off x="228600" y="1219200"/>
            <a:ext cx="914400" cy="533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9244" name="Oval 28"/>
          <p:cNvSpPr>
            <a:spLocks noChangeArrowheads="1"/>
          </p:cNvSpPr>
          <p:nvPr/>
        </p:nvSpPr>
        <p:spPr bwMode="auto">
          <a:xfrm>
            <a:off x="76200" y="1066800"/>
            <a:ext cx="304800" cy="30480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12028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ipple">
  <a:themeElements>
    <a:clrScheme name="Ripple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Rip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ippl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215</TotalTime>
  <Words>812</Words>
  <Application>Microsoft PowerPoint</Application>
  <PresentationFormat>On-screen Show (4:3)</PresentationFormat>
  <Paragraphs>135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Ripple</vt:lpstr>
      <vt:lpstr>Slide 1</vt:lpstr>
      <vt:lpstr>PENGERTIAN</vt:lpstr>
      <vt:lpstr>PENGERETIAN BUDAYA  ORGANISASI</vt:lpstr>
      <vt:lpstr>TIGA TINGKAT BUDAYA ORGANISASI</vt:lpstr>
      <vt:lpstr>Tiga Konsep NILAI</vt:lpstr>
      <vt:lpstr>FUNGSI UTAMA BUDAYA ORGANISASI</vt:lpstr>
      <vt:lpstr>EMPAT FUNGSI BUDAYA ORGANISASI SECARA INTERNAL</vt:lpstr>
      <vt:lpstr>DUA SIFAT BUDAYA ORGANISASI</vt:lpstr>
      <vt:lpstr>BAGAIMANA BUDAYA  DITANAMKAN DALAM ORGANISASI ?</vt:lpstr>
      <vt:lpstr>Proses Penciptaan Kultur Organisasi</vt:lpstr>
      <vt:lpstr>Bagaimana  Kultur Organisasi Terbangun</vt:lpstr>
      <vt:lpstr>Keterangan</vt:lpstr>
      <vt:lpstr>Dampak Budaya Organisasi Terhadap Kinerja Dan Kepuasan</vt:lpstr>
      <vt:lpstr>ETIKA ORGANISASI</vt:lpstr>
      <vt:lpstr>MENGEMBANGKAN ETIKA  DITEMPAT KERJA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BUDAYA ORGANISASI</dc:title>
  <dc:creator>user</dc:creator>
  <cp:lastModifiedBy>PERSONAL</cp:lastModifiedBy>
  <cp:revision>37</cp:revision>
  <dcterms:created xsi:type="dcterms:W3CDTF">2006-05-29T13:44:15Z</dcterms:created>
  <dcterms:modified xsi:type="dcterms:W3CDTF">2012-10-22T13:05:15Z</dcterms:modified>
</cp:coreProperties>
</file>