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E233-2E81-4D22-87ED-871C33D339B3}" type="datetimeFigureOut">
              <a:rPr lang="id-ID" smtClean="0"/>
              <a:t>30/10/2012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BEB4-3B93-41F4-BBDA-85586666D32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E233-2E81-4D22-87ED-871C33D339B3}" type="datetimeFigureOut">
              <a:rPr lang="id-ID" smtClean="0"/>
              <a:t>30/10/2012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BEB4-3B93-41F4-BBDA-85586666D32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E233-2E81-4D22-87ED-871C33D339B3}" type="datetimeFigureOut">
              <a:rPr lang="id-ID" smtClean="0"/>
              <a:t>30/10/2012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BEB4-3B93-41F4-BBDA-85586666D32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E233-2E81-4D22-87ED-871C33D339B3}" type="datetimeFigureOut">
              <a:rPr lang="id-ID" smtClean="0"/>
              <a:t>30/10/2012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BEB4-3B93-41F4-BBDA-85586666D32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E233-2E81-4D22-87ED-871C33D339B3}" type="datetimeFigureOut">
              <a:rPr lang="id-ID" smtClean="0"/>
              <a:t>30/10/2012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BEB4-3B93-41F4-BBDA-85586666D32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E233-2E81-4D22-87ED-871C33D339B3}" type="datetimeFigureOut">
              <a:rPr lang="id-ID" smtClean="0"/>
              <a:t>30/10/2012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BEB4-3B93-41F4-BBDA-85586666D32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E233-2E81-4D22-87ED-871C33D339B3}" type="datetimeFigureOut">
              <a:rPr lang="id-ID" smtClean="0"/>
              <a:t>30/10/2012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BEB4-3B93-41F4-BBDA-85586666D32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E233-2E81-4D22-87ED-871C33D339B3}" type="datetimeFigureOut">
              <a:rPr lang="id-ID" smtClean="0"/>
              <a:t>30/10/2012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BEB4-3B93-41F4-BBDA-85586666D32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E233-2E81-4D22-87ED-871C33D339B3}" type="datetimeFigureOut">
              <a:rPr lang="id-ID" smtClean="0"/>
              <a:t>30/10/2012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BEB4-3B93-41F4-BBDA-85586666D32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E233-2E81-4D22-87ED-871C33D339B3}" type="datetimeFigureOut">
              <a:rPr lang="id-ID" smtClean="0"/>
              <a:t>30/10/2012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BEB4-3B93-41F4-BBDA-85586666D32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E233-2E81-4D22-87ED-871C33D339B3}" type="datetimeFigureOut">
              <a:rPr lang="id-ID" smtClean="0"/>
              <a:t>30/10/2012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BEB4-3B93-41F4-BBDA-85586666D32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4E233-2E81-4D22-87ED-871C33D339B3}" type="datetimeFigureOut">
              <a:rPr lang="id-ID" smtClean="0"/>
              <a:t>30/10/2012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5BEB4-3B93-41F4-BBDA-85586666D32D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1538" y="1357298"/>
            <a:ext cx="6786586" cy="1470025"/>
          </a:xfrm>
        </p:spPr>
        <p:txBody>
          <a:bodyPr/>
          <a:lstStyle/>
          <a:p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/>
              <a:t>Harga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Strategi Penetapan Harga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Harga merupakan satu satunya bauran marketing yang memberikan pemasukan / pendapatan sedangkan yang lain merupakan pengeluaran / biaya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Harga merupakan unsur pemasaran yang bersifat fleksibel atau dapat diubah segera / cepat sedangkan unsur yang lain memerlukan tahapan dan biasanya menyangkut keputusan jangka panjang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Dari sudut pandang pemasaran, harga adalah satuan moneter atau ukuran lainnya yang ditukarkan agar memperoleh hak kepemilikan atas suatu barang atau jasa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Harga berpengaruh langsung pada laba, karena laba sama dengan total pendapatan (harga per unit x kuantiti) dikurangi dengan total biaya</a:t>
            </a:r>
          </a:p>
          <a:p>
            <a:pPr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821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Tingkat harga yang ditetapkan akan mempengaruhi kuantitas terjual dan berpengaruh pula pada biaya karena kualitas biaya yang terjual akan berpengaruh pada biaya rata rata per unit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Dilihat dari sudut konsumen maka harga merupakan indikator untuk mengukur manfaat yang dirasakan atas suatu barang atau jasa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Value (nilai) merupakan ratio antara manfaat yang dirasakan konsumen terhadap harga, bila manfaat yang dirasakan konsumen naik maka nilainya akan meningkat, atau sebaliknya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Orientasi penetapan harga adalah 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Berorientasi pada Laba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Berorientasi pada Volume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Berorientasi pada Citra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Stabilitas harga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Tujuan lain</a:t>
            </a:r>
          </a:p>
          <a:p>
            <a:pPr lvl="1"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400"/>
              <a:t>Dalam menetapkan harga perlu dipertimbangkan dua faktor utama yaitu: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Internal perusahaan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Tujuan perusahaan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Strategi bauran pemasaran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Biaya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Organisasi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Lingkungan eksternal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Sifat pasar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Persaingan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Unsur lain (kebijakan pemerintah, kondisi ekonomi, tingkat bunga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/>
              <a:t>Strategi Penerapan Harga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Secara garis besar penerapan harga dikelompokkan sbb.:</a:t>
            </a:r>
          </a:p>
          <a:p>
            <a:pPr lvl="1">
              <a:lnSpc>
                <a:spcPct val="90000"/>
              </a:lnSpc>
            </a:pPr>
            <a:r>
              <a:rPr lang="en-US"/>
              <a:t>Strategi penetapan harga produk baru</a:t>
            </a:r>
          </a:p>
          <a:p>
            <a:pPr lvl="2">
              <a:lnSpc>
                <a:spcPct val="90000"/>
              </a:lnSpc>
            </a:pPr>
            <a:r>
              <a:rPr lang="en-US"/>
              <a:t>Harga ditetapkan atas suatu produk harus dapat memberikan pengaruh yang baik bagi pertumbuhan pasar serta mencegah timbulnya persaingan yang sengit dengan cara “Skiming Pricing” atau “Penetration Pricing”</a:t>
            </a:r>
          </a:p>
          <a:p>
            <a:pPr lvl="3">
              <a:lnSpc>
                <a:spcPct val="90000"/>
              </a:lnSpc>
            </a:pPr>
            <a:r>
              <a:rPr lang="en-US"/>
              <a:t>Skiming Pricing, menetapkan harga tinggi pada waktu perkenalan produk lalu turun setelah muncul pesaing</a:t>
            </a:r>
          </a:p>
          <a:p>
            <a:pPr lvl="3">
              <a:lnSpc>
                <a:spcPct val="90000"/>
              </a:lnSpc>
            </a:pPr>
            <a:r>
              <a:rPr lang="en-US"/>
              <a:t>Penatration Pricing; memperkenalkan produk denganharga rendah dengan maksud untuk memperoleh volume penjualan yang tinggi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897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err="1"/>
              <a:t>Strategi</a:t>
            </a:r>
            <a:r>
              <a:rPr lang="en-US" sz="2400" dirty="0"/>
              <a:t> </a:t>
            </a:r>
            <a:r>
              <a:rPr lang="en-US" sz="2400" dirty="0" err="1"/>
              <a:t>penetapan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 </a:t>
            </a:r>
            <a:r>
              <a:rPr lang="en-US" sz="2400" dirty="0" err="1"/>
              <a:t>produk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mapan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 err="1"/>
              <a:t>Harga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yang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mapan</a:t>
            </a:r>
            <a:r>
              <a:rPr lang="en-US" sz="2000" dirty="0"/>
              <a:t> </a:t>
            </a:r>
            <a:r>
              <a:rPr lang="en-US" sz="2000" dirty="0" err="1"/>
              <a:t>perlu</a:t>
            </a:r>
            <a:r>
              <a:rPr lang="en-US" sz="2000" dirty="0"/>
              <a:t> </a:t>
            </a:r>
            <a:r>
              <a:rPr lang="en-US" sz="2000" dirty="0" err="1"/>
              <a:t>ditinjau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en-US" sz="2000" dirty="0" err="1"/>
              <a:t>faktor</a:t>
            </a:r>
            <a:r>
              <a:rPr lang="en-US" sz="2000" dirty="0"/>
              <a:t> </a:t>
            </a:r>
            <a:r>
              <a:rPr lang="en-US" sz="2000" dirty="0" err="1"/>
              <a:t>pesaing</a:t>
            </a:r>
            <a:r>
              <a:rPr lang="en-US" sz="2000" dirty="0"/>
              <a:t>  yang </a:t>
            </a:r>
            <a:r>
              <a:rPr lang="en-US" sz="2000" dirty="0" err="1"/>
              <a:t>menurunkan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bergesernya</a:t>
            </a:r>
            <a:r>
              <a:rPr lang="en-US" sz="2000" dirty="0"/>
              <a:t> </a:t>
            </a:r>
            <a:r>
              <a:rPr lang="en-US" sz="2000" dirty="0" err="1"/>
              <a:t>permintaan</a:t>
            </a:r>
            <a:endParaRPr lang="en-US" sz="20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err="1"/>
              <a:t>Strategi</a:t>
            </a:r>
            <a:r>
              <a:rPr lang="en-US" sz="2400" dirty="0"/>
              <a:t> </a:t>
            </a:r>
            <a:r>
              <a:rPr lang="en-US" sz="2400" dirty="0" err="1"/>
              <a:t>fleksibilitas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 err="1"/>
              <a:t>Menetapkan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 </a:t>
            </a:r>
            <a:r>
              <a:rPr lang="en-US" sz="2000" dirty="0" err="1"/>
              <a:t>berbeda</a:t>
            </a:r>
            <a:r>
              <a:rPr lang="en-US" sz="2000" dirty="0"/>
              <a:t> </a:t>
            </a:r>
            <a:r>
              <a:rPr lang="en-US" sz="2000" dirty="0" err="1"/>
              <a:t>untu</a:t>
            </a:r>
            <a:r>
              <a:rPr lang="en-US" sz="2000" dirty="0"/>
              <a:t> </a:t>
            </a:r>
            <a:r>
              <a:rPr lang="en-US" sz="2000" dirty="0" err="1"/>
              <a:t>pasar</a:t>
            </a:r>
            <a:r>
              <a:rPr lang="en-US" sz="2000" dirty="0"/>
              <a:t> yang </a:t>
            </a:r>
            <a:r>
              <a:rPr lang="en-US" sz="2000" dirty="0" err="1"/>
              <a:t>berlainan</a:t>
            </a: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err="1"/>
              <a:t>Keuntungan</a:t>
            </a:r>
            <a:r>
              <a:rPr lang="en-US" sz="2000" dirty="0"/>
              <a:t> </a:t>
            </a:r>
            <a:r>
              <a:rPr lang="en-US" sz="2000" dirty="0" err="1"/>
              <a:t>penerapan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: </a:t>
            </a:r>
            <a:r>
              <a:rPr lang="en-US" sz="2000" dirty="0" err="1"/>
              <a:t>pertumbuhan</a:t>
            </a:r>
            <a:r>
              <a:rPr lang="en-US" sz="2000" dirty="0"/>
              <a:t> </a:t>
            </a:r>
            <a:r>
              <a:rPr lang="en-US" sz="2000" dirty="0" err="1"/>
              <a:t>pasar</a:t>
            </a:r>
            <a:r>
              <a:rPr lang="en-US" sz="2000" dirty="0"/>
              <a:t> yang </a:t>
            </a:r>
            <a:r>
              <a:rPr lang="en-US" sz="2000" dirty="0" err="1"/>
              <a:t>stabil</a:t>
            </a:r>
            <a:r>
              <a:rPr lang="en-US" sz="2000" dirty="0"/>
              <a:t>, image yang </a:t>
            </a:r>
            <a:r>
              <a:rPr lang="en-US" sz="2000" dirty="0" err="1"/>
              <a:t>baik</a:t>
            </a:r>
            <a:r>
              <a:rPr lang="en-US" sz="2000" dirty="0"/>
              <a:t>, margin yang </a:t>
            </a:r>
            <a:r>
              <a:rPr lang="en-US" sz="2000" dirty="0" err="1"/>
              <a:t>konstan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biaya</a:t>
            </a:r>
            <a:r>
              <a:rPr lang="en-US" sz="2000" dirty="0"/>
              <a:t> </a:t>
            </a:r>
            <a:r>
              <a:rPr lang="en-US" sz="2000" dirty="0" err="1"/>
              <a:t>penjualan</a:t>
            </a:r>
            <a:r>
              <a:rPr lang="en-US" sz="2000" dirty="0"/>
              <a:t> yang </a:t>
            </a:r>
            <a:r>
              <a:rPr lang="en-US" sz="2000" dirty="0" err="1"/>
              <a:t>menurun</a:t>
            </a: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err="1"/>
              <a:t>Penggunaan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 </a:t>
            </a:r>
            <a:r>
              <a:rPr lang="en-US" sz="2000" dirty="0" err="1"/>
              <a:t>fleksibel</a:t>
            </a:r>
            <a:r>
              <a:rPr lang="en-US" sz="2000" dirty="0"/>
              <a:t> </a:t>
            </a:r>
            <a:r>
              <a:rPr lang="en-US" sz="2000" dirty="0" err="1"/>
              <a:t>mengandung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kelemahan</a:t>
            </a:r>
            <a:r>
              <a:rPr lang="en-US" sz="2000" dirty="0"/>
              <a:t>:</a:t>
            </a:r>
          </a:p>
          <a:p>
            <a:pPr lvl="2">
              <a:lnSpc>
                <a:spcPct val="90000"/>
              </a:lnSpc>
            </a:pPr>
            <a:r>
              <a:rPr lang="en-US" sz="1800" dirty="0" err="1"/>
              <a:t>Ada</a:t>
            </a:r>
            <a:r>
              <a:rPr lang="en-US" sz="1800" dirty="0"/>
              <a:t> </a:t>
            </a:r>
            <a:r>
              <a:rPr lang="en-US" sz="1800" dirty="0" err="1"/>
              <a:t>pelanggan</a:t>
            </a:r>
            <a:r>
              <a:rPr lang="en-US" sz="1800" dirty="0"/>
              <a:t> yang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puas</a:t>
            </a:r>
            <a:r>
              <a:rPr lang="en-US" sz="1800" dirty="0"/>
              <a:t>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ada</a:t>
            </a:r>
            <a:r>
              <a:rPr lang="en-US" sz="1800" dirty="0"/>
              <a:t> </a:t>
            </a:r>
            <a:r>
              <a:rPr lang="en-US" sz="1800" dirty="0" err="1"/>
              <a:t>pelanggan</a:t>
            </a:r>
            <a:r>
              <a:rPr lang="en-US" sz="1800" dirty="0"/>
              <a:t> lain </a:t>
            </a:r>
            <a:r>
              <a:rPr lang="en-US" sz="1800" dirty="0" err="1"/>
              <a:t>menikmati</a:t>
            </a:r>
            <a:r>
              <a:rPr lang="en-US" sz="1800" dirty="0"/>
              <a:t> </a:t>
            </a:r>
            <a:r>
              <a:rPr lang="en-US" sz="1800" dirty="0" err="1"/>
              <a:t>harga</a:t>
            </a:r>
            <a:r>
              <a:rPr lang="en-US" sz="1800" dirty="0"/>
              <a:t> yang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rendah</a:t>
            </a:r>
            <a:endParaRPr lang="en-US" sz="1800" dirty="0"/>
          </a:p>
          <a:p>
            <a:pPr lvl="2">
              <a:lnSpc>
                <a:spcPct val="90000"/>
              </a:lnSpc>
            </a:pPr>
            <a:r>
              <a:rPr lang="en-US" sz="1800" dirty="0" err="1"/>
              <a:t>Bila</a:t>
            </a:r>
            <a:r>
              <a:rPr lang="en-US" sz="1800" dirty="0"/>
              <a:t> </a:t>
            </a:r>
            <a:r>
              <a:rPr lang="en-US" sz="1800" dirty="0" err="1"/>
              <a:t>konsumen</a:t>
            </a:r>
            <a:r>
              <a:rPr lang="en-US" sz="1800" dirty="0"/>
              <a:t> </a:t>
            </a:r>
            <a:r>
              <a:rPr lang="en-US" sz="1800" dirty="0" err="1"/>
              <a:t>mengetahui</a:t>
            </a:r>
            <a:r>
              <a:rPr lang="en-US" sz="1800" dirty="0"/>
              <a:t> </a:t>
            </a:r>
            <a:r>
              <a:rPr lang="en-US" sz="1800" dirty="0" err="1"/>
              <a:t>maka</a:t>
            </a:r>
            <a:r>
              <a:rPr lang="en-US" sz="1800" dirty="0"/>
              <a:t> </a:t>
            </a:r>
            <a:r>
              <a:rPr lang="en-US" sz="1800" dirty="0" err="1"/>
              <a:t>tawar</a:t>
            </a:r>
            <a:r>
              <a:rPr lang="en-US" sz="1800" dirty="0"/>
              <a:t> </a:t>
            </a:r>
            <a:r>
              <a:rPr lang="en-US" sz="1800" dirty="0" err="1"/>
              <a:t>menawar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menguntungkanmereka</a:t>
            </a:r>
            <a:endParaRPr lang="en-US" sz="1800" dirty="0"/>
          </a:p>
          <a:p>
            <a:pPr lvl="2">
              <a:lnSpc>
                <a:spcPct val="90000"/>
              </a:lnSpc>
            </a:pPr>
            <a:r>
              <a:rPr lang="en-US" sz="1800" dirty="0" err="1"/>
              <a:t>Sebagian</a:t>
            </a:r>
            <a:r>
              <a:rPr lang="en-US" sz="1800" dirty="0"/>
              <a:t> </a:t>
            </a:r>
            <a:r>
              <a:rPr lang="en-US" sz="1800" dirty="0" err="1"/>
              <a:t>wiraniaga</a:t>
            </a:r>
            <a:r>
              <a:rPr lang="en-US" sz="1800" dirty="0"/>
              <a:t> </a:t>
            </a:r>
            <a:r>
              <a:rPr lang="en-US" sz="1800" dirty="0" err="1"/>
              <a:t>menjadi</a:t>
            </a:r>
            <a:r>
              <a:rPr lang="en-US" sz="1800" dirty="0"/>
              <a:t> </a:t>
            </a:r>
            <a:r>
              <a:rPr lang="en-US" sz="1800" dirty="0" err="1"/>
              <a:t>terbiasa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penurunan</a:t>
            </a:r>
            <a:r>
              <a:rPr lang="en-US" sz="1800" dirty="0"/>
              <a:t> </a:t>
            </a:r>
            <a:r>
              <a:rPr lang="en-US" sz="1800" dirty="0" err="1"/>
              <a:t>harga</a:t>
            </a:r>
            <a:endParaRPr lang="en-US" sz="18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58213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Strategi penetapan harga lini produk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Menetapkan harga berdasarkan hubungan dan dampak suatu produk terhadap lininya, apakah kompeitif atau kompemen</a:t>
            </a:r>
          </a:p>
          <a:p>
            <a:pPr>
              <a:lnSpc>
                <a:spcPct val="90000"/>
              </a:lnSpc>
            </a:pPr>
            <a:r>
              <a:rPr lang="en-US" sz="2400"/>
              <a:t>Strategi leasing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Penetapan harga untuk jangka waktu tertentu</a:t>
            </a:r>
          </a:p>
          <a:p>
            <a:pPr>
              <a:lnSpc>
                <a:spcPct val="90000"/>
              </a:lnSpc>
            </a:pPr>
            <a:r>
              <a:rPr lang="en-US" sz="2400"/>
              <a:t>Strategi bunding pricing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Memasukkan margin ekstra pada harga untuk menutup bermacam fungsi dan jasa yang dibutuhkan untuk menjual dan mempertahankan produk selama masa manfaatnya</a:t>
            </a:r>
          </a:p>
          <a:p>
            <a:pPr>
              <a:lnSpc>
                <a:spcPct val="90000"/>
              </a:lnSpc>
            </a:pPr>
            <a:r>
              <a:rPr lang="en-US" sz="2400"/>
              <a:t>Strategi kepemimpinan harga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Strategi ini dilaksanakan oleh indutry “leader” untuk melakukan pengendalian harga yang akan diikuti oleh perusahaan lain</a:t>
            </a:r>
          </a:p>
          <a:p>
            <a:pPr>
              <a:lnSpc>
                <a:spcPct val="90000"/>
              </a:lnSpc>
            </a:pPr>
            <a:r>
              <a:rPr lang="en-US" sz="2400"/>
              <a:t>Strategi harga untuk membentuk pangsa pasar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Strategi dengan menetapkan harga yang rendah untuk produk baru dengan tujuan untuk meraih pangsa pasar yang besar sehingga perusahaan mendapatkan keunggulan biaya dan pasarnya tidak dapat dikuasi oleh pesaing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496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Penetapan Harga</vt:lpstr>
      <vt:lpstr>Strategi Penetapan Harga</vt:lpstr>
      <vt:lpstr>Slide 3</vt:lpstr>
      <vt:lpstr>Slide 4</vt:lpstr>
      <vt:lpstr>Strategi Penerapan Harga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Penetapan Harga</dc:title>
  <dc:creator>PERSONAL</dc:creator>
  <cp:lastModifiedBy>PERSONAL</cp:lastModifiedBy>
  <cp:revision>1</cp:revision>
  <dcterms:created xsi:type="dcterms:W3CDTF">2012-10-30T00:59:51Z</dcterms:created>
  <dcterms:modified xsi:type="dcterms:W3CDTF">2012-10-30T02:43:00Z</dcterms:modified>
</cp:coreProperties>
</file>