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handoutMasterIdLst>
    <p:handoutMasterId r:id="rId10"/>
  </p:handoutMasterIdLst>
  <p:sldIdLst>
    <p:sldId id="266" r:id="rId2"/>
    <p:sldId id="265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FF"/>
    <a:srgbClr val="CC9900"/>
    <a:srgbClr val="808080"/>
    <a:srgbClr val="DDDDDD"/>
    <a:srgbClr val="080808"/>
    <a:srgbClr val="FFFF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EA88A49-52B7-4F51-8487-5D5865A4AE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08C9E0-5935-4632-AFF0-C6A5488F1B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33C7C-F4DB-433F-9A42-8C77F5F67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30C0-D0EA-4BEF-82D8-73A871AF20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A61AB-3A6A-4B7C-B802-FCD73A857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F3DDE-3F5A-4C18-85A7-93157218C6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0376E-C68F-49F8-A41F-809794DA8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C940F-DE5F-4029-A516-5D7E73A06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98516-DF2F-4C3B-B6C8-C3A82429E1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2AF1A-DED9-4C89-9ECE-51D60941B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7E532-FB84-4AD5-8380-7E86D49847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27F6D-A337-4F73-A22C-83A6D4C3A3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08E624D7-4DE7-460B-8CD1-1FBF4ADFEB0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09800"/>
            <a:ext cx="8229600" cy="13716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BIAYA TRANSAKSI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0" y="4876800"/>
            <a:ext cx="2209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55600"/>
            <a:ext cx="7924800" cy="9144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DEFINISI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3505200" y="482600"/>
            <a:ext cx="5638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066800" y="1690688"/>
            <a:ext cx="7391400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sv-SE" sz="3200">
                <a:solidFill>
                  <a:srgbClr val="FFFF00"/>
                </a:solidFill>
              </a:rPr>
              <a:t>Biaya</a:t>
            </a:r>
            <a:r>
              <a:rPr lang="sv-SE" sz="3200"/>
              <a:t> yang ditimbulkan dalam</a:t>
            </a:r>
            <a:r>
              <a:rPr lang="sv-SE" sz="3200">
                <a:solidFill>
                  <a:srgbClr val="FFFF00"/>
                </a:solidFill>
              </a:rPr>
              <a:t> melakukan transaksi</a:t>
            </a:r>
            <a:r>
              <a:rPr lang="sv-SE" sz="3200"/>
              <a:t> ekonomi.</a:t>
            </a:r>
            <a:endParaRPr lang="en-US" sz="3200"/>
          </a:p>
          <a:p>
            <a:pPr>
              <a:tabLst>
                <a:tab pos="457200" algn="l"/>
              </a:tabLst>
            </a:pPr>
            <a:endParaRPr lang="sv-SE" sz="3200"/>
          </a:p>
          <a:p>
            <a:pPr>
              <a:tabLst>
                <a:tab pos="457200" algn="l"/>
              </a:tabLst>
            </a:pPr>
            <a:r>
              <a:rPr lang="sv-SE" sz="3200">
                <a:solidFill>
                  <a:srgbClr val="FFFF00"/>
                </a:solidFill>
              </a:rPr>
              <a:t>Biaya</a:t>
            </a:r>
            <a:r>
              <a:rPr lang="sv-SE" sz="3200"/>
              <a:t> untuk menentukan dan memberlakukan </a:t>
            </a:r>
            <a:r>
              <a:rPr lang="sv-SE" sz="3200">
                <a:solidFill>
                  <a:srgbClr val="FFFF00"/>
                </a:solidFill>
              </a:rPr>
              <a:t>hak-hak kepemilikan</a:t>
            </a:r>
            <a:r>
              <a:rPr lang="sv-SE" sz="3200"/>
              <a:t> atas barang dan jasa </a:t>
            </a:r>
          </a:p>
          <a:p>
            <a:pPr>
              <a:tabLst>
                <a:tab pos="457200" algn="l"/>
              </a:tabLst>
            </a:pPr>
            <a:r>
              <a:rPr lang="sv-SE" sz="2000" i="1"/>
              <a:t>(Ronald Coase;1960)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3505200" y="482600"/>
            <a:ext cx="5638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295400" y="1052513"/>
            <a:ext cx="68230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v-SE" sz="3200" b="1"/>
              <a:t>Biaya transaksi </a:t>
            </a:r>
            <a:r>
              <a:rPr lang="sv-SE" sz="3200" b="1">
                <a:solidFill>
                  <a:srgbClr val="FFFF00"/>
                </a:solidFill>
              </a:rPr>
              <a:t>mempengaruhi tindakan</a:t>
            </a:r>
            <a:r>
              <a:rPr lang="sv-SE" sz="3200" b="1"/>
              <a:t> suatu usaha dan pola usaha-usaha dalam bertindak di pasar.</a:t>
            </a:r>
          </a:p>
          <a:p>
            <a:endParaRPr lang="en-US" sz="3200"/>
          </a:p>
          <a:p>
            <a:r>
              <a:rPr lang="fi-FI" sz="3200" b="1"/>
              <a:t>Dari biaya transaksi kita juga dapat melihat </a:t>
            </a:r>
            <a:r>
              <a:rPr lang="fi-FI" sz="3200" b="1">
                <a:solidFill>
                  <a:srgbClr val="FFFF00"/>
                </a:solidFill>
              </a:rPr>
              <a:t>efisiensi</a:t>
            </a:r>
            <a:r>
              <a:rPr lang="fi-FI" sz="3200" b="1"/>
              <a:t> suatu perekonomian (efisiensi)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292100"/>
            <a:ext cx="7924800" cy="914400"/>
          </a:xfrm>
        </p:spPr>
        <p:txBody>
          <a:bodyPr/>
          <a:lstStyle/>
          <a:p>
            <a:r>
              <a:rPr lang="en-US" sz="4000">
                <a:solidFill>
                  <a:srgbClr val="FFFF00"/>
                </a:solidFill>
              </a:rPr>
              <a:t>JENIS BIAYA TRANSAKSI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1752600" y="4572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87500" y="939800"/>
            <a:ext cx="204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sv-SE" i="1"/>
              <a:t>(Korchner &amp; Picot)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447800" y="1584325"/>
            <a:ext cx="72390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r>
              <a:rPr lang="en-US" sz="2400" b="1">
                <a:solidFill>
                  <a:srgbClr val="FFFF00"/>
                </a:solidFill>
              </a:rPr>
              <a:t>Biaya mencari informasi</a:t>
            </a:r>
            <a:r>
              <a:rPr lang="en-US" sz="2400"/>
              <a:t>: biaya yang ditimbulkan untuk memperoleh informasi mengenai barang yang diinginkan dari dari pasar. </a:t>
            </a:r>
          </a:p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endParaRPr lang="en-US" sz="2400" i="1"/>
          </a:p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r>
              <a:rPr lang="en-US" sz="2000" i="1"/>
              <a:t>(Misalnya biaya untuk memperoleh harga termurah, kualitas terbaik, variasi jenis barang dll)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447800" y="4071938"/>
            <a:ext cx="740727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r>
              <a:rPr lang="en-US" sz="2400" b="1">
                <a:solidFill>
                  <a:srgbClr val="FFFF00"/>
                </a:solidFill>
              </a:rPr>
              <a:t>Biaya membuat kontrak/ negosiasi </a:t>
            </a:r>
            <a:r>
              <a:rPr lang="en-US" sz="2400"/>
              <a:t>(bargaining cost): biaya yang diperlukan untuk menerima suatu persetujuan/kontrak  dengan pihak lain atas suatu transaksi. </a:t>
            </a:r>
          </a:p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endParaRPr lang="en-US" sz="2400"/>
          </a:p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r>
              <a:rPr lang="en-US" sz="2000"/>
              <a:t>(</a:t>
            </a:r>
            <a:r>
              <a:rPr lang="en-US" sz="2000" i="1"/>
              <a:t>Misalnya biaya notaris)</a:t>
            </a: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33400" y="1905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533400" y="4495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  <p:bldP spid="22537" grpId="0" animBg="1"/>
      <p:bldP spid="225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Line 3"/>
          <p:cNvSpPr>
            <a:spLocks noChangeShapeType="1"/>
          </p:cNvSpPr>
          <p:nvPr/>
        </p:nvSpPr>
        <p:spPr bwMode="auto">
          <a:xfrm flipH="1">
            <a:off x="1752600" y="6096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651000" y="635000"/>
            <a:ext cx="1062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sv-SE" i="1"/>
              <a:t>Lanjutan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295400" y="1143000"/>
            <a:ext cx="73152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r>
              <a:rPr lang="en-US" sz="2400" b="1">
                <a:solidFill>
                  <a:srgbClr val="FFFF00"/>
                </a:solidFill>
              </a:rPr>
              <a:t>Biaya monitoring</a:t>
            </a:r>
            <a:r>
              <a:rPr lang="en-US" sz="2400"/>
              <a:t>: biaya yang ditimbulkan karena adanya kegiatan untuk mengawasi pihak lain dalam  melaksanakan kontrak. </a:t>
            </a:r>
          </a:p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endParaRPr lang="en-US" sz="2400"/>
          </a:p>
          <a:p>
            <a:pPr algn="just" eaLnBrk="1" hangingPunct="1">
              <a:buFont typeface="Symbol" pitchFamily="18" charset="2"/>
              <a:buNone/>
              <a:tabLst>
                <a:tab pos="457200" algn="l"/>
              </a:tabLst>
            </a:pPr>
            <a:r>
              <a:rPr lang="en-US" sz="2000"/>
              <a:t>(</a:t>
            </a:r>
            <a:r>
              <a:rPr lang="en-US" sz="2000" i="1"/>
              <a:t>Misalnya, biaya cek kualitas, cek  kuantitas, cek harga, ketepatan waktu kirim, keamanan dll).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1600" y="3687763"/>
            <a:ext cx="73152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2400" b="1">
                <a:solidFill>
                  <a:srgbClr val="FFFF00"/>
                </a:solidFill>
              </a:rPr>
              <a:t>Biaya adaptasi</a:t>
            </a:r>
            <a:r>
              <a:rPr lang="en-US" sz="2400"/>
              <a:t> (selama pelaksanaan kesepakatan): biaya yang ditimbulkan karena dilakukannya penyesuaian-penyesuaian pada saat suatu kesepakatan transaksi dilakukan. 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000"/>
              <a:t>(</a:t>
            </a:r>
            <a:r>
              <a:rPr lang="en-US" sz="2000" i="1"/>
              <a:t>Misalnya penyesuaian biaya produksi karena kenaikan sebagian besar harga bahan baku, dll</a:t>
            </a:r>
            <a:r>
              <a:rPr lang="en-US" sz="2000"/>
              <a:t> )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381000" y="1524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457200" y="4191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  <p:bldP spid="23562" grpId="0" animBg="1"/>
      <p:bldP spid="235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292100"/>
            <a:ext cx="7924800" cy="914400"/>
          </a:xfrm>
        </p:spPr>
        <p:txBody>
          <a:bodyPr/>
          <a:lstStyle/>
          <a:p>
            <a:r>
              <a:rPr lang="en-US" sz="4000">
                <a:solidFill>
                  <a:srgbClr val="FFFF00"/>
                </a:solidFill>
              </a:rPr>
              <a:t>PENYEBAB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H="1">
            <a:off x="1752600" y="4572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791200" y="6858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1" hangingPunct="1"/>
            <a:r>
              <a:rPr lang="sv-SE" i="1"/>
              <a:t>(Williamson)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838200" y="1584325"/>
            <a:ext cx="8077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id-ID" sz="2800"/>
              <a:t>Suatu kegiatan </a:t>
            </a:r>
            <a:r>
              <a:rPr lang="id-ID" sz="2800">
                <a:solidFill>
                  <a:srgbClr val="FFFF00"/>
                </a:solidFill>
              </a:rPr>
              <a:t>sering terjadi</a:t>
            </a:r>
            <a:r>
              <a:rPr lang="id-ID" sz="2800"/>
              <a:t> </a:t>
            </a:r>
            <a:r>
              <a:rPr lang="id-ID" sz="2800" i="1"/>
              <a:t>(frequent)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endParaRPr lang="en-US" sz="2800" i="1"/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id-ID" sz="2800"/>
              <a:t>Suatu kegiatan transaksi atas barang/jasa yang </a:t>
            </a:r>
            <a:r>
              <a:rPr lang="id-ID" sz="2800">
                <a:solidFill>
                  <a:srgbClr val="FFFF00"/>
                </a:solidFill>
              </a:rPr>
              <a:t>bersifat khusus</a:t>
            </a:r>
            <a:r>
              <a:rPr lang="id-ID" sz="2800" i="1"/>
              <a:t> (speciality)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endParaRPr lang="en-US" sz="2800"/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id-ID" sz="2800"/>
              <a:t>Kondisi </a:t>
            </a:r>
            <a:r>
              <a:rPr lang="id-ID" sz="2800">
                <a:solidFill>
                  <a:srgbClr val="FFFF00"/>
                </a:solidFill>
              </a:rPr>
              <a:t>ketidakpastian</a:t>
            </a:r>
            <a:r>
              <a:rPr lang="id-ID" sz="2800"/>
              <a:t> </a:t>
            </a:r>
            <a:r>
              <a:rPr lang="id-ID" sz="2800" i="1"/>
              <a:t>(uncertainty)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endParaRPr lang="en-US" sz="2800" i="1"/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id-ID" sz="2800">
                <a:solidFill>
                  <a:srgbClr val="FFFF00"/>
                </a:solidFill>
              </a:rPr>
              <a:t>Daya nalar</a:t>
            </a:r>
            <a:r>
              <a:rPr lang="id-ID" sz="2800"/>
              <a:t> </a:t>
            </a:r>
            <a:r>
              <a:rPr lang="id-ID" sz="2800">
                <a:solidFill>
                  <a:srgbClr val="FFFF00"/>
                </a:solidFill>
              </a:rPr>
              <a:t>yang terbatas</a:t>
            </a:r>
            <a:r>
              <a:rPr lang="id-ID" sz="2800"/>
              <a:t> </a:t>
            </a:r>
            <a:r>
              <a:rPr lang="id-ID" sz="2800" i="1"/>
              <a:t>(limited rationality)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endParaRPr lang="en-US" sz="2800"/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id-ID" sz="2800"/>
              <a:t>Perilaku </a:t>
            </a:r>
            <a:r>
              <a:rPr lang="id-ID" sz="2800">
                <a:solidFill>
                  <a:srgbClr val="FFFF00"/>
                </a:solidFill>
              </a:rPr>
              <a:t>spekulatif </a:t>
            </a:r>
            <a:r>
              <a:rPr lang="id-ID" sz="2800"/>
              <a:t>(</a:t>
            </a:r>
            <a:r>
              <a:rPr lang="id-ID" sz="2800" i="1"/>
              <a:t>opportunist)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635000"/>
            <a:ext cx="6743700" cy="914400"/>
          </a:xfrm>
        </p:spPr>
        <p:txBody>
          <a:bodyPr/>
          <a:lstStyle/>
          <a:p>
            <a:pPr algn="l"/>
            <a:r>
              <a:rPr lang="en-US" sz="4000">
                <a:solidFill>
                  <a:srgbClr val="FFFF00"/>
                </a:solidFill>
              </a:rPr>
              <a:t>MENURUNKAN</a:t>
            </a:r>
            <a:br>
              <a:rPr lang="en-US" sz="4000">
                <a:solidFill>
                  <a:srgbClr val="FFFF00"/>
                </a:solidFill>
              </a:rPr>
            </a:br>
            <a:r>
              <a:rPr lang="en-US" sz="4000">
                <a:solidFill>
                  <a:srgbClr val="FFFF00"/>
                </a:solidFill>
              </a:rPr>
              <a:t>BIAYA TRANSAKSI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H="1">
            <a:off x="1752600" y="4572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371600" y="2362200"/>
            <a:ext cx="640238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fi-FI" sz="2800"/>
              <a:t>Meningkatkan kemampuan </a:t>
            </a:r>
            <a:r>
              <a:rPr lang="fi-FI" sz="2800" b="1">
                <a:solidFill>
                  <a:srgbClr val="FFFF00"/>
                </a:solidFill>
              </a:rPr>
              <a:t>mengelola informasi</a:t>
            </a:r>
            <a:r>
              <a:rPr lang="fi-FI" sz="2800"/>
              <a:t> </a:t>
            </a:r>
            <a:r>
              <a:rPr lang="sv-SE" sz="2800"/>
              <a:t>atau menggunakan sistem informasi baru</a:t>
            </a:r>
            <a:endParaRPr lang="fi-FI" sz="2800"/>
          </a:p>
          <a:p>
            <a:pPr marL="342900" indent="-342900" eaLnBrk="1" hangingPunct="1">
              <a:buFontTx/>
              <a:buAutoNum type="arabicPeriod"/>
            </a:pPr>
            <a:endParaRPr lang="sv-SE" sz="2800"/>
          </a:p>
          <a:p>
            <a:pPr marL="342900" indent="-342900" eaLnBrk="1" hangingPunct="1">
              <a:buFontTx/>
              <a:buAutoNum type="arabicPeriod"/>
            </a:pPr>
            <a:r>
              <a:rPr lang="sv-SE" sz="2800"/>
              <a:t>Meningkatkan </a:t>
            </a:r>
            <a:r>
              <a:rPr lang="sv-SE" sz="2800" b="1">
                <a:solidFill>
                  <a:srgbClr val="FFFF00"/>
                </a:solidFill>
              </a:rPr>
              <a:t>komunikasi  horizontal, koordinasi</a:t>
            </a:r>
            <a:r>
              <a:rPr lang="sv-SE" sz="28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635000"/>
            <a:ext cx="6743700" cy="914400"/>
          </a:xfrm>
        </p:spPr>
        <p:txBody>
          <a:bodyPr/>
          <a:lstStyle/>
          <a:p>
            <a:pPr algn="l"/>
            <a:r>
              <a:rPr lang="en-US" sz="4000">
                <a:solidFill>
                  <a:srgbClr val="FFFF00"/>
                </a:solidFill>
              </a:rPr>
              <a:t>KELOMPOK</a:t>
            </a:r>
            <a:br>
              <a:rPr lang="en-US" sz="4000">
                <a:solidFill>
                  <a:srgbClr val="FFFF00"/>
                </a:solidFill>
              </a:rPr>
            </a:br>
            <a:r>
              <a:rPr lang="en-US" sz="4000">
                <a:solidFill>
                  <a:srgbClr val="FFFF00"/>
                </a:solidFill>
              </a:rPr>
              <a:t>BIAYA TRANSAKSI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 flipH="1">
            <a:off x="1752600" y="4572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914400" y="2057400"/>
            <a:ext cx="75438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r>
              <a:rPr lang="sv-SE" sz="2800"/>
              <a:t>Biaya </a:t>
            </a:r>
            <a:r>
              <a:rPr lang="sv-SE" sz="2800" b="1">
                <a:solidFill>
                  <a:srgbClr val="FFFF00"/>
                </a:solidFill>
              </a:rPr>
              <a:t>transaksi komoditas</a:t>
            </a:r>
            <a:r>
              <a:rPr lang="sv-SE" sz="2800"/>
              <a:t> : biaya transaksi yang dikeluarkan secara langsung atas komoditas yang diinginkan.</a:t>
            </a:r>
            <a:endParaRPr lang="en-US" sz="2800"/>
          </a:p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endParaRPr lang="sv-SE" sz="2800"/>
          </a:p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r>
              <a:rPr lang="sv-SE" sz="2800"/>
              <a:t>Biaya </a:t>
            </a:r>
            <a:r>
              <a:rPr lang="sv-SE" sz="2800" b="1">
                <a:solidFill>
                  <a:srgbClr val="FFFF00"/>
                </a:solidFill>
              </a:rPr>
              <a:t>transaksi kelembagaan</a:t>
            </a:r>
            <a:r>
              <a:rPr lang="sv-SE" sz="2800"/>
              <a:t> : biaya transaksi yang dikeluarkan sebagai konsekuensi adanya kelembagaan yang turut serta/ mengatur pertukaran atas komoditas yang diinginkan.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858000" y="60960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sv-SE" i="1"/>
              <a:t>(Bromley,1989)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301</TotalTime>
  <Words>298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Textured</vt:lpstr>
      <vt:lpstr>BIAYA TRANSAKSI</vt:lpstr>
      <vt:lpstr>DEFINISI</vt:lpstr>
      <vt:lpstr>Slide 3</vt:lpstr>
      <vt:lpstr>JENIS BIAYA TRANSAKSI</vt:lpstr>
      <vt:lpstr>Slide 5</vt:lpstr>
      <vt:lpstr>PENYEBAB</vt:lpstr>
      <vt:lpstr>MENURUNKAN BIAYA TRANSAKSI</vt:lpstr>
      <vt:lpstr>KELOMPOK BIAYA TRANSAKSI</vt:lpstr>
    </vt:vector>
  </TitlesOfParts>
  <Company>kembar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BIAYA TRANSAKSI</dc:title>
  <dc:creator>anang</dc:creator>
  <cp:lastModifiedBy>PERSONAL</cp:lastModifiedBy>
  <cp:revision>27</cp:revision>
  <dcterms:created xsi:type="dcterms:W3CDTF">2008-03-29T01:24:36Z</dcterms:created>
  <dcterms:modified xsi:type="dcterms:W3CDTF">2012-11-08T06:05:16Z</dcterms:modified>
</cp:coreProperties>
</file>