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85274-3003-45E9-B3D5-FEC54954D2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4AD94-91EF-46EF-980A-887B3C142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0BC84-C276-4AE7-A5D7-485B58C134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4ABC4-A495-4B2E-8AD3-06F0F3E29C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3EE2E-A971-484F-9CA1-2BE99F2392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ECB53-D187-4738-A9D8-C4077742D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D7702-0F89-4446-A789-B5E97894A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943D2-3EDE-4E16-9E3E-19F85D4AF1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C3960-0A1B-466E-9BF8-CF87F7BEE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8DD4D-8B20-4B2C-91E6-23DAC1507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A25A5-5BFC-4E0E-9F0A-DA16DA4B5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CEB550-A8CB-4439-BD4D-206FADA2FB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6" y="1285860"/>
            <a:ext cx="6400800" cy="1752600"/>
          </a:xfrm>
        </p:spPr>
        <p:txBody>
          <a:bodyPr/>
          <a:lstStyle/>
          <a:p>
            <a:r>
              <a:rPr lang="en-US" sz="4400" b="1" dirty="0" err="1"/>
              <a:t>Pasar</a:t>
            </a:r>
            <a:r>
              <a:rPr lang="en-US" sz="4400" b="1" dirty="0"/>
              <a:t> </a:t>
            </a:r>
            <a:r>
              <a:rPr lang="en-US" sz="4400" b="1" dirty="0" err="1"/>
              <a:t>Persaingan</a:t>
            </a:r>
            <a:r>
              <a:rPr lang="en-US" sz="4400" b="1" dirty="0"/>
              <a:t> </a:t>
            </a:r>
            <a:r>
              <a:rPr lang="en-US" sz="4400" b="1" dirty="0" err="1"/>
              <a:t>Sempurna</a:t>
            </a:r>
            <a:endParaRPr lang="en-US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n-US" sz="3200"/>
              <a:t>Keseimbangan jangka panjang pasar persaingan sempurna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827088" y="2349500"/>
            <a:ext cx="0" cy="352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827088" y="5876925"/>
            <a:ext cx="2952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643438" y="2349500"/>
            <a:ext cx="0" cy="352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4643438" y="5876925"/>
            <a:ext cx="3457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971550" y="3429000"/>
            <a:ext cx="2160588" cy="20875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1116013" y="3573463"/>
            <a:ext cx="2160587" cy="1728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827088" y="4581525"/>
            <a:ext cx="34575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4643438" y="4581525"/>
            <a:ext cx="30241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5867400" y="3500438"/>
            <a:ext cx="1944688" cy="1117600"/>
          </a:xfrm>
          <a:custGeom>
            <a:avLst/>
            <a:gdLst/>
            <a:ahLst/>
            <a:cxnLst>
              <a:cxn ang="0">
                <a:pos x="0" y="136"/>
              </a:cxn>
              <a:cxn ang="0">
                <a:pos x="545" y="681"/>
              </a:cxn>
              <a:cxn ang="0">
                <a:pos x="1225" y="0"/>
              </a:cxn>
            </a:cxnLst>
            <a:rect l="0" t="0" r="r" b="b"/>
            <a:pathLst>
              <a:path w="1225" h="704">
                <a:moveTo>
                  <a:pt x="0" y="136"/>
                </a:moveTo>
                <a:cubicBezTo>
                  <a:pt x="170" y="420"/>
                  <a:pt x="341" y="704"/>
                  <a:pt x="545" y="681"/>
                </a:cubicBezTo>
                <a:cubicBezTo>
                  <a:pt x="749" y="658"/>
                  <a:pt x="987" y="329"/>
                  <a:pt x="122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8" name="Freeform 12"/>
          <p:cNvSpPr>
            <a:spLocks/>
          </p:cNvSpPr>
          <p:nvPr/>
        </p:nvSpPr>
        <p:spPr bwMode="auto">
          <a:xfrm>
            <a:off x="5292725" y="2636838"/>
            <a:ext cx="2374900" cy="3324225"/>
          </a:xfrm>
          <a:custGeom>
            <a:avLst/>
            <a:gdLst/>
            <a:ahLst/>
            <a:cxnLst>
              <a:cxn ang="0">
                <a:pos x="0" y="1678"/>
              </a:cxn>
              <a:cxn ang="0">
                <a:pos x="453" y="1814"/>
              </a:cxn>
              <a:cxn ang="0">
                <a:pos x="1496" y="0"/>
              </a:cxn>
            </a:cxnLst>
            <a:rect l="0" t="0" r="r" b="b"/>
            <a:pathLst>
              <a:path w="1496" h="2094">
                <a:moveTo>
                  <a:pt x="0" y="1678"/>
                </a:moveTo>
                <a:cubicBezTo>
                  <a:pt x="102" y="1886"/>
                  <a:pt x="204" y="2094"/>
                  <a:pt x="453" y="1814"/>
                </a:cubicBezTo>
                <a:cubicBezTo>
                  <a:pt x="702" y="1534"/>
                  <a:pt x="1099" y="767"/>
                  <a:pt x="149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>
            <a:off x="4859338" y="3068638"/>
            <a:ext cx="3025775" cy="2185987"/>
          </a:xfrm>
          <a:custGeom>
            <a:avLst/>
            <a:gdLst/>
            <a:ahLst/>
            <a:cxnLst>
              <a:cxn ang="0">
                <a:pos x="0" y="1225"/>
              </a:cxn>
              <a:cxn ang="0">
                <a:pos x="545" y="1316"/>
              </a:cxn>
              <a:cxn ang="0">
                <a:pos x="1225" y="862"/>
              </a:cxn>
              <a:cxn ang="0">
                <a:pos x="1906" y="0"/>
              </a:cxn>
            </a:cxnLst>
            <a:rect l="0" t="0" r="r" b="b"/>
            <a:pathLst>
              <a:path w="1906" h="1377">
                <a:moveTo>
                  <a:pt x="0" y="1225"/>
                </a:moveTo>
                <a:cubicBezTo>
                  <a:pt x="170" y="1301"/>
                  <a:pt x="341" y="1377"/>
                  <a:pt x="545" y="1316"/>
                </a:cubicBezTo>
                <a:cubicBezTo>
                  <a:pt x="749" y="1255"/>
                  <a:pt x="998" y="1081"/>
                  <a:pt x="1225" y="862"/>
                </a:cubicBezTo>
                <a:cubicBezTo>
                  <a:pt x="1452" y="643"/>
                  <a:pt x="1679" y="321"/>
                  <a:pt x="190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70" name="Freeform 14"/>
          <p:cNvSpPr>
            <a:spLocks/>
          </p:cNvSpPr>
          <p:nvPr/>
        </p:nvSpPr>
        <p:spPr bwMode="auto">
          <a:xfrm>
            <a:off x="5219700" y="3789363"/>
            <a:ext cx="2952750" cy="815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62" y="499"/>
              </a:cxn>
              <a:cxn ang="0">
                <a:pos x="1860" y="91"/>
              </a:cxn>
            </a:cxnLst>
            <a:rect l="0" t="0" r="r" b="b"/>
            <a:pathLst>
              <a:path w="1860" h="514">
                <a:moveTo>
                  <a:pt x="0" y="0"/>
                </a:moveTo>
                <a:cubicBezTo>
                  <a:pt x="276" y="242"/>
                  <a:pt x="552" y="484"/>
                  <a:pt x="862" y="499"/>
                </a:cubicBezTo>
                <a:cubicBezTo>
                  <a:pt x="1172" y="514"/>
                  <a:pt x="1516" y="302"/>
                  <a:pt x="1860" y="91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6659563" y="458152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6443663" y="602138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Q*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1908175" y="4221163"/>
            <a:ext cx="1871663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900113" y="3213100"/>
            <a:ext cx="1727200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39750" y="184467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Rp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3276600" y="522922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D0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348038" y="321310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S0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843213" y="28527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851275" y="400526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S1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1403350" y="616585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Industri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5219700" y="6453188"/>
            <a:ext cx="172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Perusahaan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7596188" y="23495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SMC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7956550" y="2852738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LMC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7885113" y="335756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SAC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8243888" y="3789363"/>
            <a:ext cx="9001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LAC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3779838" y="594995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7235825" y="4652963"/>
            <a:ext cx="1908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D=AR=MR=P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Penawaran perusahaan dalam jangka panjang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Dalam Jangka pendek</a:t>
            </a:r>
          </a:p>
          <a:p>
            <a:pPr>
              <a:buFontTx/>
              <a:buNone/>
            </a:pPr>
            <a:r>
              <a:rPr lang="en-US"/>
              <a:t>   Kurva penawaran dalam jangka pendek merupakan rekonstruksi dari marjinal cost yang dimulai dari titik beku usaha (shut down point ) hingga perusahaan mendapatkan laba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Kurva penawaran jangka pendek</a:t>
            </a: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763713" y="2060575"/>
            <a:ext cx="0" cy="4321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763713" y="6381750"/>
            <a:ext cx="4824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2555875" y="2636838"/>
            <a:ext cx="2592388" cy="3252787"/>
          </a:xfrm>
          <a:custGeom>
            <a:avLst/>
            <a:gdLst/>
            <a:ahLst/>
            <a:cxnLst>
              <a:cxn ang="0">
                <a:pos x="0" y="1951"/>
              </a:cxn>
              <a:cxn ang="0">
                <a:pos x="590" y="1724"/>
              </a:cxn>
              <a:cxn ang="0">
                <a:pos x="1633" y="0"/>
              </a:cxn>
            </a:cxnLst>
            <a:rect l="0" t="0" r="r" b="b"/>
            <a:pathLst>
              <a:path w="1633" h="2049">
                <a:moveTo>
                  <a:pt x="0" y="1951"/>
                </a:moveTo>
                <a:cubicBezTo>
                  <a:pt x="159" y="2000"/>
                  <a:pt x="318" y="2049"/>
                  <a:pt x="590" y="1724"/>
                </a:cubicBezTo>
                <a:cubicBezTo>
                  <a:pt x="862" y="1399"/>
                  <a:pt x="1459" y="287"/>
                  <a:pt x="1633" y="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787900" y="2205038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S = MC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763713" y="494188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1763713" y="4076700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1763713" y="378936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1763713" y="31416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258888" y="1773238"/>
            <a:ext cx="865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Rp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6877050" y="602138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3779838" y="4941888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284663" y="4076700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500563" y="3789363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4859338" y="314166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331913" y="47974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1258888" y="40052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187450" y="3716338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P3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1187450" y="292417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P4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348038" y="645318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Q1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924300" y="645318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Q2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4284663" y="6491288"/>
            <a:ext cx="1081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Q3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787900" y="638175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Karakteristik Pasar Persaingan Sempurna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Pasar Persaingan Sempurna (perfect competition) memiliki karakteristik (ciri-ciri) sebagai berikut 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1. terdapat banyak perusahaan dan setiap perusahaan menghasilkan barang yang bersifat homogen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2. perusahaan memiliki kebebasan masuk (free entry) atau ke luar (free exit) pasar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3. setiap produsen (perusahaan) dan konsumen (pembeli) memiliki informasi yang sempurna mengenai pasar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4. Perusahaan menerima harga yang ditentukan pasar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Proses terbentuknya harga di pasar persaingan sempurna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971550" y="2565400"/>
            <a:ext cx="0" cy="3455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71550" y="6021388"/>
            <a:ext cx="33131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5292725" y="2492375"/>
            <a:ext cx="0" cy="35290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5292725" y="5949950"/>
            <a:ext cx="2951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1476375" y="2997200"/>
            <a:ext cx="2303463" cy="244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V="1">
            <a:off x="1258888" y="3068638"/>
            <a:ext cx="2592387" cy="2016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971550" y="40767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555875" y="4076700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2627313" y="4076700"/>
            <a:ext cx="26654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5292725" y="4076700"/>
            <a:ext cx="25923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948488" y="414972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 =MR=AR=P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84213" y="213360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Px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356100" y="5805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Qx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835150" y="2205038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Pasar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5940425" y="18446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Perusahaan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076825" y="2060575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Px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8316913" y="566102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Qx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851275" y="530066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995738" y="28527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Penerimaan perusahaan </a:t>
            </a:r>
            <a:br>
              <a:rPr lang="en-US" sz="3200"/>
            </a:br>
            <a:r>
              <a:rPr lang="en-US" sz="3200"/>
              <a:t>(TR = P*Q)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042988" y="2420938"/>
            <a:ext cx="0" cy="3744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042988" y="6165850"/>
            <a:ext cx="3241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219700" y="2420938"/>
            <a:ext cx="0" cy="381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5219700" y="6165850"/>
            <a:ext cx="28813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042988" y="4581525"/>
            <a:ext cx="28813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5219700" y="3644900"/>
            <a:ext cx="1944688" cy="2520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827088" y="191611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356100" y="616585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859338" y="1916113"/>
            <a:ext cx="1081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Rp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8172450" y="57340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588125" y="3141663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 = P*Q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195513" y="4652963"/>
            <a:ext cx="244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D=AR=MR=P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971550" y="616585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Keseimbangan jangka pendek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Paling tidak VC = TR atau AVC = FC (hanya menanggung kerugian biaya tetap)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MR = MC supaya labanya maksimum atau kerugianya minimum (minimum loss)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Kurva keseimbangan jangka pendek (kondisi laba)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187450" y="2205038"/>
            <a:ext cx="0" cy="381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187450" y="6021388"/>
            <a:ext cx="4824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187450" y="4076700"/>
            <a:ext cx="43926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>
            <a:off x="1692275" y="2781300"/>
            <a:ext cx="3384550" cy="2411413"/>
          </a:xfrm>
          <a:custGeom>
            <a:avLst/>
            <a:gdLst/>
            <a:ahLst/>
            <a:cxnLst>
              <a:cxn ang="0">
                <a:pos x="0" y="1497"/>
              </a:cxn>
              <a:cxn ang="0">
                <a:pos x="1088" y="1270"/>
              </a:cxn>
              <a:cxn ang="0">
                <a:pos x="2132" y="0"/>
              </a:cxn>
            </a:cxnLst>
            <a:rect l="0" t="0" r="r" b="b"/>
            <a:pathLst>
              <a:path w="2132" h="1519">
                <a:moveTo>
                  <a:pt x="0" y="1497"/>
                </a:moveTo>
                <a:cubicBezTo>
                  <a:pt x="366" y="1508"/>
                  <a:pt x="733" y="1519"/>
                  <a:pt x="1088" y="1270"/>
                </a:cubicBezTo>
                <a:cubicBezTo>
                  <a:pt x="1443" y="1021"/>
                  <a:pt x="1787" y="510"/>
                  <a:pt x="21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140200" y="4076700"/>
            <a:ext cx="71438" cy="19446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49" name="Freeform 9"/>
          <p:cNvSpPr>
            <a:spLocks/>
          </p:cNvSpPr>
          <p:nvPr/>
        </p:nvSpPr>
        <p:spPr bwMode="auto">
          <a:xfrm>
            <a:off x="1908175" y="4005263"/>
            <a:ext cx="3095625" cy="923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544"/>
              </a:cxn>
              <a:cxn ang="0">
                <a:pos x="1950" y="227"/>
              </a:cxn>
            </a:cxnLst>
            <a:rect l="0" t="0" r="r" b="b"/>
            <a:pathLst>
              <a:path w="1950" h="582">
                <a:moveTo>
                  <a:pt x="0" y="0"/>
                </a:moveTo>
                <a:cubicBezTo>
                  <a:pt x="245" y="253"/>
                  <a:pt x="491" y="506"/>
                  <a:pt x="816" y="544"/>
                </a:cubicBezTo>
                <a:cubicBezTo>
                  <a:pt x="1141" y="582"/>
                  <a:pt x="1545" y="404"/>
                  <a:pt x="1950" y="22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>
            <a:off x="1187450" y="4724400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219700" y="24209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MC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076825" y="4365625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827088" y="45085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11188" y="38608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611188" y="184467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Rp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227763" y="558958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995738" y="36449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4284663" y="472440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051050" y="1989138"/>
            <a:ext cx="2303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Laba seluas APEB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2627313" y="2852738"/>
            <a:ext cx="73025" cy="14398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851275" y="6165850"/>
            <a:ext cx="1081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Kurva keseimbangan jangka pendek (kondisi impas)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692275" y="2420938"/>
            <a:ext cx="0" cy="3313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692275" y="5734050"/>
            <a:ext cx="3887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692275" y="4076700"/>
            <a:ext cx="34559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2124075" y="2565400"/>
            <a:ext cx="2735263" cy="2327275"/>
          </a:xfrm>
          <a:custGeom>
            <a:avLst/>
            <a:gdLst/>
            <a:ahLst/>
            <a:cxnLst>
              <a:cxn ang="0">
                <a:pos x="0" y="1451"/>
              </a:cxn>
              <a:cxn ang="0">
                <a:pos x="1043" y="1224"/>
              </a:cxn>
              <a:cxn ang="0">
                <a:pos x="1723" y="0"/>
              </a:cxn>
            </a:cxnLst>
            <a:rect l="0" t="0" r="r" b="b"/>
            <a:pathLst>
              <a:path w="1723" h="1466">
                <a:moveTo>
                  <a:pt x="0" y="1451"/>
                </a:moveTo>
                <a:cubicBezTo>
                  <a:pt x="378" y="1458"/>
                  <a:pt x="756" y="1466"/>
                  <a:pt x="1043" y="1224"/>
                </a:cubicBezTo>
                <a:cubicBezTo>
                  <a:pt x="1330" y="982"/>
                  <a:pt x="1526" y="491"/>
                  <a:pt x="1723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>
            <a:off x="2771775" y="3429000"/>
            <a:ext cx="3313113" cy="684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6" y="408"/>
              </a:cxn>
              <a:cxn ang="0">
                <a:pos x="2087" y="136"/>
              </a:cxn>
            </a:cxnLst>
            <a:rect l="0" t="0" r="r" b="b"/>
            <a:pathLst>
              <a:path w="2087" h="431">
                <a:moveTo>
                  <a:pt x="0" y="0"/>
                </a:moveTo>
                <a:cubicBezTo>
                  <a:pt x="189" y="192"/>
                  <a:pt x="378" y="385"/>
                  <a:pt x="726" y="408"/>
                </a:cubicBezTo>
                <a:cubicBezTo>
                  <a:pt x="1074" y="431"/>
                  <a:pt x="1580" y="283"/>
                  <a:pt x="2087" y="136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140200" y="4076700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300788" y="3284538"/>
            <a:ext cx="719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AC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219700" y="4076700"/>
            <a:ext cx="273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D=AR=MR=P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331913" y="206057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795963" y="5445125"/>
            <a:ext cx="1081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003800" y="220503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Keseimbangan jangka pendek: (rugi minimum)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547813" y="2349500"/>
            <a:ext cx="0" cy="3455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547813" y="5734050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1547813" y="4508500"/>
            <a:ext cx="4032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051050" y="2781300"/>
            <a:ext cx="2952750" cy="2484438"/>
          </a:xfrm>
          <a:custGeom>
            <a:avLst/>
            <a:gdLst/>
            <a:ahLst/>
            <a:cxnLst>
              <a:cxn ang="0">
                <a:pos x="0" y="1315"/>
              </a:cxn>
              <a:cxn ang="0">
                <a:pos x="273" y="1497"/>
              </a:cxn>
              <a:cxn ang="0">
                <a:pos x="1180" y="907"/>
              </a:cxn>
              <a:cxn ang="0">
                <a:pos x="1860" y="0"/>
              </a:cxn>
            </a:cxnLst>
            <a:rect l="0" t="0" r="r" b="b"/>
            <a:pathLst>
              <a:path w="1860" h="1565">
                <a:moveTo>
                  <a:pt x="0" y="1315"/>
                </a:moveTo>
                <a:cubicBezTo>
                  <a:pt x="38" y="1440"/>
                  <a:pt x="76" y="1565"/>
                  <a:pt x="273" y="1497"/>
                </a:cubicBezTo>
                <a:cubicBezTo>
                  <a:pt x="470" y="1429"/>
                  <a:pt x="916" y="1156"/>
                  <a:pt x="1180" y="907"/>
                </a:cubicBezTo>
                <a:cubicBezTo>
                  <a:pt x="1444" y="658"/>
                  <a:pt x="1652" y="329"/>
                  <a:pt x="186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2916238" y="3068638"/>
            <a:ext cx="3527425" cy="9255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71" y="545"/>
              </a:cxn>
              <a:cxn ang="0">
                <a:pos x="2222" y="227"/>
              </a:cxn>
            </a:cxnLst>
            <a:rect l="0" t="0" r="r" b="b"/>
            <a:pathLst>
              <a:path w="2222" h="583">
                <a:moveTo>
                  <a:pt x="0" y="0"/>
                </a:moveTo>
                <a:cubicBezTo>
                  <a:pt x="200" y="253"/>
                  <a:pt x="401" y="507"/>
                  <a:pt x="771" y="545"/>
                </a:cubicBezTo>
                <a:cubicBezTo>
                  <a:pt x="1141" y="583"/>
                  <a:pt x="1681" y="405"/>
                  <a:pt x="2222" y="227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3563938" y="3716338"/>
            <a:ext cx="0" cy="201771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H="1">
            <a:off x="1547813" y="3716338"/>
            <a:ext cx="201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258888" y="357346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635375" y="328453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635375" y="4581525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1116013" y="422116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1187450" y="206057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Rp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6516688" y="544512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268538" y="2060575"/>
            <a:ext cx="4103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Rugi minimum AEBP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 flipH="1">
            <a:off x="2484438" y="2420938"/>
            <a:ext cx="142875" cy="17287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588125" y="30686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076825" y="234950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Keseimbangan jangka panjang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800"/>
              <a:t>Syarat-syarat: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MR = MC dan dalam jangka panjang berarti (SMC = LMC)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Tidak mengalami kerugian (SAC = P)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Tidak ada insentif bagi perusahaan untuk keluar masuk karena hanya mendapatkan laba normal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Perusahaan sudah tidak dapat menambah laba lagi karena perusahaan telah bekerja pada LAC minimum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320</Words>
  <Application>Microsoft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Karakteristik Pasar Persaingan Sempurna</vt:lpstr>
      <vt:lpstr>Proses terbentuknya harga di pasar persaingan sempurna</vt:lpstr>
      <vt:lpstr>Penerimaan perusahaan  (TR = P*Q)</vt:lpstr>
      <vt:lpstr>Keseimbangan jangka pendek</vt:lpstr>
      <vt:lpstr>Kurva keseimbangan jangka pendek (kondisi laba)</vt:lpstr>
      <vt:lpstr>Kurva keseimbangan jangka pendek (kondisi impas)</vt:lpstr>
      <vt:lpstr>Keseimbangan jangka pendek: (rugi minimum)</vt:lpstr>
      <vt:lpstr>Keseimbangan jangka panjang</vt:lpstr>
      <vt:lpstr>Keseimbangan jangka panjang pasar persaingan sempurna</vt:lpstr>
      <vt:lpstr>Penawaran perusahaan dalam jangka panjang</vt:lpstr>
      <vt:lpstr>Kurva penawaran jangka pendek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11</dc:title>
  <dc:creator>LABMM</dc:creator>
  <cp:lastModifiedBy>PERSONAL</cp:lastModifiedBy>
  <cp:revision>8</cp:revision>
  <dcterms:created xsi:type="dcterms:W3CDTF">2007-01-24T15:26:46Z</dcterms:created>
  <dcterms:modified xsi:type="dcterms:W3CDTF">2012-11-08T06:01:31Z</dcterms:modified>
</cp:coreProperties>
</file>