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 id="2147483656" r:id="rId2"/>
  </p:sldMasterIdLst>
  <p:notesMasterIdLst>
    <p:notesMasterId r:id="rId10"/>
  </p:notesMasterIdLst>
  <p:handoutMasterIdLst>
    <p:handoutMasterId r:id="rId11"/>
  </p:handoutMasterIdLst>
  <p:sldIdLst>
    <p:sldId id="298" r:id="rId3"/>
    <p:sldId id="285" r:id="rId4"/>
    <p:sldId id="286" r:id="rId5"/>
    <p:sldId id="287" r:id="rId6"/>
    <p:sldId id="288" r:id="rId7"/>
    <p:sldId id="289" r:id="rId8"/>
    <p:sldId id="290" r:id="rId9"/>
  </p:sldIdLst>
  <p:sldSz cx="9144000" cy="6858000" type="screen4x3"/>
  <p:notesSz cx="6858000" cy="9144000"/>
  <p:custDataLst>
    <p:tags r:id="rId12"/>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5050"/>
    <a:srgbClr val="0000FF"/>
    <a:srgbClr val="CC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206" autoAdjust="0"/>
    <p:restoredTop sz="94595" autoAdjust="0"/>
  </p:normalViewPr>
  <p:slideViewPr>
    <p:cSldViewPr>
      <p:cViewPr varScale="1">
        <p:scale>
          <a:sx n="65" d="100"/>
          <a:sy n="65" d="100"/>
        </p:scale>
        <p:origin x="-159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024"/>
    </p:cViewPr>
  </p:sorterViewPr>
  <p:notesViewPr>
    <p:cSldViewPr>
      <p:cViewPr varScale="1">
        <p:scale>
          <a:sx n="57" d="100"/>
          <a:sy n="57" d="100"/>
        </p:scale>
        <p:origin x="-1218"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300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300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300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9F79A46-ECED-4F77-9E4E-ADD1B292E79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73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8713267-6627-48F5-B205-6B0DDD2481A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B716F2-8653-42DA-A7D4-0D8D07A17902}" type="slidenum">
              <a:rPr lang="en-US"/>
              <a:pPr/>
              <a:t>1</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034649-B20C-4783-9450-54E678C6D1B2}" type="slidenum">
              <a:rPr lang="en-US"/>
              <a:pPr/>
              <a:t>2</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6424AF-AF59-483B-9437-1EFE36FC8045}" type="slidenum">
              <a:rPr lang="en-US"/>
              <a:pPr/>
              <a:t>3</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1AE29A-4B1E-4A68-B474-8EAAEE3EA80B}" type="slidenum">
              <a:rPr lang="en-US"/>
              <a:pPr/>
              <a:t>4</a:t>
            </a:fld>
            <a:endParaRPr 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6E4F56-BC12-43FD-A9F7-812BCAAE27DE}" type="slidenum">
              <a:rPr lang="en-US"/>
              <a:pPr/>
              <a:t>5</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7EB842-0123-4CDC-A989-6A7D6A8B5102}" type="slidenum">
              <a:rPr lang="en-US"/>
              <a:pPr/>
              <a:t>6</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C2EEBC-2E3E-459E-A623-07F456F0CCBE}" type="slidenum">
              <a:rPr lang="en-US"/>
              <a:pPr/>
              <a:t>7</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D5CA8B-7180-4DF7-BDB5-BD1BBF4C346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4AA973-B31A-4274-BB7A-3E958B51657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80680A0-4441-4A89-AEBB-6B1565510D6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5714"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endParaRPr lang="id-ID"/>
          </a:p>
        </p:txBody>
      </p:sp>
      <p:sp>
        <p:nvSpPr>
          <p:cNvPr id="115715"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n-US"/>
              <a:t>Click to edit Master title style</a:t>
            </a:r>
          </a:p>
        </p:txBody>
      </p:sp>
      <p:sp>
        <p:nvSpPr>
          <p:cNvPr id="115716"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en-US"/>
              <a:t>Click to edit Master subtitle style</a:t>
            </a:r>
          </a:p>
        </p:txBody>
      </p:sp>
      <p:sp>
        <p:nvSpPr>
          <p:cNvPr id="115717" name="Rectangle 5"/>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115718" name="Rectangle 6"/>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115719" name="Rectangle 7"/>
          <p:cNvSpPr>
            <a:spLocks noGrp="1" noChangeArrowheads="1"/>
          </p:cNvSpPr>
          <p:nvPr>
            <p:ph type="sldNum" sz="quarter" idx="4"/>
          </p:nvPr>
        </p:nvSpPr>
        <p:spPr>
          <a:xfrm>
            <a:off x="6553200" y="6248400"/>
            <a:ext cx="1905000" cy="457200"/>
          </a:xfrm>
        </p:spPr>
        <p:txBody>
          <a:bodyPr/>
          <a:lstStyle>
            <a:lvl1pPr>
              <a:defRPr/>
            </a:lvl1pPr>
          </a:lstStyle>
          <a:p>
            <a:fld id="{1B9C91E0-247C-42AE-B2AF-72C3EA399B3C}" type="slidenum">
              <a:rPr lang="en-US"/>
              <a:pPr/>
              <a:t>‹#›</a:t>
            </a:fld>
            <a:endParaRPr lang="en-US"/>
          </a:p>
        </p:txBody>
      </p:sp>
      <p:grpSp>
        <p:nvGrpSpPr>
          <p:cNvPr id="115720" name="Group 8"/>
          <p:cNvGrpSpPr>
            <a:grpSpLocks/>
          </p:cNvGrpSpPr>
          <p:nvPr/>
        </p:nvGrpSpPr>
        <p:grpSpPr bwMode="auto">
          <a:xfrm>
            <a:off x="195263" y="234950"/>
            <a:ext cx="3787775" cy="1778000"/>
            <a:chOff x="123" y="148"/>
            <a:chExt cx="2386" cy="1120"/>
          </a:xfrm>
        </p:grpSpPr>
        <p:sp>
          <p:nvSpPr>
            <p:cNvPr id="115721"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endParaRPr lang="id-ID"/>
            </a:p>
          </p:txBody>
        </p:sp>
        <p:sp>
          <p:nvSpPr>
            <p:cNvPr id="115722"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endParaRPr lang="id-ID"/>
            </a:p>
          </p:txBody>
        </p:sp>
        <p:sp>
          <p:nvSpPr>
            <p:cNvPr id="115723"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id-ID"/>
            </a:p>
          </p:txBody>
        </p:sp>
        <p:grpSp>
          <p:nvGrpSpPr>
            <p:cNvPr id="115724" name="Group 12"/>
            <p:cNvGrpSpPr>
              <a:grpSpLocks/>
            </p:cNvGrpSpPr>
            <p:nvPr userDrawn="1"/>
          </p:nvGrpSpPr>
          <p:grpSpPr bwMode="auto">
            <a:xfrm>
              <a:off x="123" y="148"/>
              <a:ext cx="2386" cy="1081"/>
              <a:chOff x="123" y="148"/>
              <a:chExt cx="2386" cy="1081"/>
            </a:xfrm>
          </p:grpSpPr>
          <p:sp>
            <p:nvSpPr>
              <p:cNvPr id="115725"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id-ID"/>
              </a:p>
            </p:txBody>
          </p:sp>
          <p:sp>
            <p:nvSpPr>
              <p:cNvPr id="115726"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id-ID"/>
              </a:p>
            </p:txBody>
          </p:sp>
          <p:sp>
            <p:nvSpPr>
              <p:cNvPr id="115727"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id-ID"/>
              </a:p>
            </p:txBody>
          </p:sp>
          <p:sp>
            <p:nvSpPr>
              <p:cNvPr id="115728"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id-ID"/>
              </a:p>
            </p:txBody>
          </p:sp>
          <p:sp>
            <p:nvSpPr>
              <p:cNvPr id="115729"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id-ID"/>
              </a:p>
            </p:txBody>
          </p:sp>
        </p:grpSp>
      </p:grpSp>
      <p:grpSp>
        <p:nvGrpSpPr>
          <p:cNvPr id="115730" name="Group 18"/>
          <p:cNvGrpSpPr>
            <a:grpSpLocks/>
          </p:cNvGrpSpPr>
          <p:nvPr/>
        </p:nvGrpSpPr>
        <p:grpSpPr bwMode="auto">
          <a:xfrm>
            <a:off x="7915275" y="4368800"/>
            <a:ext cx="742950" cy="1058863"/>
            <a:chOff x="4986" y="2752"/>
            <a:chExt cx="468" cy="667"/>
          </a:xfrm>
        </p:grpSpPr>
        <p:sp>
          <p:nvSpPr>
            <p:cNvPr id="115731"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endParaRPr lang="id-ID"/>
            </a:p>
          </p:txBody>
        </p:sp>
        <p:sp>
          <p:nvSpPr>
            <p:cNvPr id="115732"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endParaRPr lang="id-ID"/>
            </a:p>
          </p:txBody>
        </p:sp>
        <p:sp>
          <p:nvSpPr>
            <p:cNvPr id="115733" name="Freeform 21"/>
            <p:cNvSpPr>
              <a:spLocks/>
            </p:cNvSpPr>
            <p:nvPr userDrawn="1"/>
          </p:nvSpPr>
          <p:spPr bwMode="auto">
            <a:xfrm rot="7320404">
              <a:off x="5000" y="2912"/>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id-ID"/>
            </a:p>
          </p:txBody>
        </p:sp>
        <p:grpSp>
          <p:nvGrpSpPr>
            <p:cNvPr id="115734" name="Group 22"/>
            <p:cNvGrpSpPr>
              <a:grpSpLocks/>
            </p:cNvGrpSpPr>
            <p:nvPr userDrawn="1"/>
          </p:nvGrpSpPr>
          <p:grpSpPr bwMode="auto">
            <a:xfrm>
              <a:off x="4986" y="2752"/>
              <a:ext cx="468" cy="667"/>
              <a:chOff x="4986" y="2752"/>
              <a:chExt cx="468" cy="667"/>
            </a:xfrm>
          </p:grpSpPr>
          <p:sp>
            <p:nvSpPr>
              <p:cNvPr id="115735"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id-ID"/>
              </a:p>
            </p:txBody>
          </p:sp>
          <p:sp>
            <p:nvSpPr>
              <p:cNvPr id="115736"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id-ID"/>
              </a:p>
            </p:txBody>
          </p:sp>
          <p:sp>
            <p:nvSpPr>
              <p:cNvPr id="115737"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id-ID"/>
              </a:p>
            </p:txBody>
          </p:sp>
          <p:sp>
            <p:nvSpPr>
              <p:cNvPr id="115738" name="Freeform 26"/>
              <p:cNvSpPr>
                <a:spLocks/>
              </p:cNvSpPr>
              <p:nvPr userDrawn="1"/>
            </p:nvSpPr>
            <p:spPr bwMode="auto">
              <a:xfrm rot="7320404">
                <a:off x="5363" y="2874"/>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id-ID"/>
              </a:p>
            </p:txBody>
          </p:sp>
          <p:sp>
            <p:nvSpPr>
              <p:cNvPr id="115739" name="Freeform 27"/>
              <p:cNvSpPr>
                <a:spLocks/>
              </p:cNvSpPr>
              <p:nvPr userDrawn="1"/>
            </p:nvSpPr>
            <p:spPr bwMode="auto">
              <a:xfrm rot="7320404">
                <a:off x="5136"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id-ID"/>
              </a:p>
            </p:txBody>
          </p:sp>
        </p:grpSp>
      </p:grpSp>
      <p:sp>
        <p:nvSpPr>
          <p:cNvPr id="115740"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endParaRPr lang="id-ID"/>
          </a:p>
        </p:txBody>
      </p:sp>
      <p:sp>
        <p:nvSpPr>
          <p:cNvPr id="115741"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endParaRPr lang="id-I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D48AB1E-9855-4D0E-A2A5-F9693D34E0D5}"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F701AC-0686-4B49-B85B-A8CA7208B6B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9BE5AC9-6E50-477B-B733-342A457BA903}"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A652E6C-3340-4903-B3BB-347FCBD6B3BA}"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E74BC8B-1887-4D78-B737-D8A30D5C0849}"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2642E58-AC5C-4887-BD26-D9879210EA31}"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1E02E99-9F34-479A-AE3D-28DF3481948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BDF0352-C868-4A78-9947-EA7F274AB6F8}"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F58AD69-4A80-4A9D-BCD6-F0D151B9AA3E}"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403180-103A-4665-BA08-E9B9769C9E0F}"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6693C53-85FC-4597-A99F-E42FD151710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7A82027-3E6E-4662-A79A-1A89A245403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151461D-3198-4CC3-A5BB-F50B03A959C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125A3C4-2454-432E-A4F9-12525381F70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9F3487C-6860-483D-922E-4D089BF6081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913FCA3-6130-4A26-A0BC-7F772B7A1F1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41DC9BA-FA52-4F6A-ADEC-0E68BCB8157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6873EF2-A610-4E6A-B824-F7FC4A4C6B8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0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4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24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9EBF7AC-2AE6-4010-986C-D56ABC55E5E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endParaRPr lang="id-ID"/>
          </a:p>
        </p:txBody>
      </p:sp>
      <p:sp>
        <p:nvSpPr>
          <p:cNvPr id="114691"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14692"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4693"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14694"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114695"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fld id="{078575D4-593D-4578-BBA8-9B926DD44E95}" type="slidenum">
              <a:rPr lang="en-US"/>
              <a:pPr/>
              <a:t>‹#›</a:t>
            </a:fld>
            <a:endParaRPr lang="en-US"/>
          </a:p>
        </p:txBody>
      </p:sp>
      <p:sp>
        <p:nvSpPr>
          <p:cNvPr id="114696"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endParaRPr lang="id-ID"/>
          </a:p>
        </p:txBody>
      </p:sp>
      <p:sp>
        <p:nvSpPr>
          <p:cNvPr id="114697" name="Freeform 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endParaRPr lang="id-ID"/>
          </a:p>
        </p:txBody>
      </p:sp>
      <p:grpSp>
        <p:nvGrpSpPr>
          <p:cNvPr id="114698" name="Group 10"/>
          <p:cNvGrpSpPr>
            <a:grpSpLocks/>
          </p:cNvGrpSpPr>
          <p:nvPr/>
        </p:nvGrpSpPr>
        <p:grpSpPr bwMode="auto">
          <a:xfrm>
            <a:off x="7938" y="5540375"/>
            <a:ext cx="1784350" cy="1246188"/>
            <a:chOff x="5" y="3490"/>
            <a:chExt cx="1124" cy="785"/>
          </a:xfrm>
        </p:grpSpPr>
        <p:sp>
          <p:nvSpPr>
            <p:cNvPr id="114699"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endParaRPr lang="id-ID"/>
            </a:p>
          </p:txBody>
        </p:sp>
        <p:sp>
          <p:nvSpPr>
            <p:cNvPr id="114700"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endParaRPr lang="id-ID"/>
            </a:p>
          </p:txBody>
        </p:sp>
        <p:sp>
          <p:nvSpPr>
            <p:cNvPr id="114701"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endParaRPr lang="id-ID"/>
            </a:p>
          </p:txBody>
        </p:sp>
        <p:sp>
          <p:nvSpPr>
            <p:cNvPr id="114702"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id-ID"/>
            </a:p>
          </p:txBody>
        </p:sp>
        <p:sp>
          <p:nvSpPr>
            <p:cNvPr id="114703"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endParaRPr lang="id-ID"/>
            </a:p>
          </p:txBody>
        </p:sp>
        <p:sp>
          <p:nvSpPr>
            <p:cNvPr id="114704"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endParaRPr lang="id-ID"/>
            </a:p>
          </p:txBody>
        </p:sp>
        <p:sp>
          <p:nvSpPr>
            <p:cNvPr id="114705"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endParaRPr lang="id-ID"/>
            </a:p>
          </p:txBody>
        </p:sp>
        <p:sp>
          <p:nvSpPr>
            <p:cNvPr id="114706"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endParaRPr lang="id-ID"/>
            </a:p>
          </p:txBody>
        </p:sp>
        <p:sp>
          <p:nvSpPr>
            <p:cNvPr id="114707"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endParaRPr lang="id-ID"/>
            </a:p>
          </p:txBody>
        </p:sp>
        <p:grpSp>
          <p:nvGrpSpPr>
            <p:cNvPr id="114708" name="Group 20"/>
            <p:cNvGrpSpPr>
              <a:grpSpLocks/>
            </p:cNvGrpSpPr>
            <p:nvPr userDrawn="1"/>
          </p:nvGrpSpPr>
          <p:grpSpPr bwMode="auto">
            <a:xfrm>
              <a:off x="5" y="3490"/>
              <a:ext cx="1124" cy="780"/>
              <a:chOff x="5" y="3490"/>
              <a:chExt cx="1124" cy="780"/>
            </a:xfrm>
          </p:grpSpPr>
          <p:grpSp>
            <p:nvGrpSpPr>
              <p:cNvPr id="114709" name="Group 21"/>
              <p:cNvGrpSpPr>
                <a:grpSpLocks/>
              </p:cNvGrpSpPr>
              <p:nvPr userDrawn="1"/>
            </p:nvGrpSpPr>
            <p:grpSpPr bwMode="auto">
              <a:xfrm>
                <a:off x="499" y="3562"/>
                <a:ext cx="548" cy="708"/>
                <a:chOff x="499" y="3562"/>
                <a:chExt cx="548" cy="708"/>
              </a:xfrm>
            </p:grpSpPr>
            <p:sp>
              <p:nvSpPr>
                <p:cNvPr id="114710"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endParaRPr lang="id-ID"/>
                </a:p>
              </p:txBody>
            </p:sp>
            <p:sp>
              <p:nvSpPr>
                <p:cNvPr id="114711"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endParaRPr lang="id-ID"/>
                </a:p>
              </p:txBody>
            </p:sp>
            <p:sp>
              <p:nvSpPr>
                <p:cNvPr id="114712"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endParaRPr lang="id-ID"/>
                </a:p>
              </p:txBody>
            </p:sp>
          </p:grpSp>
          <p:sp>
            <p:nvSpPr>
              <p:cNvPr id="114713"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id-ID"/>
              </a:p>
            </p:txBody>
          </p:sp>
          <p:sp>
            <p:nvSpPr>
              <p:cNvPr id="114714"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id-ID"/>
              </a:p>
            </p:txBody>
          </p:sp>
          <p:sp>
            <p:nvSpPr>
              <p:cNvPr id="114715"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endParaRPr lang="id-ID"/>
              </a:p>
            </p:txBody>
          </p:sp>
          <p:grpSp>
            <p:nvGrpSpPr>
              <p:cNvPr id="114716" name="Group 28"/>
              <p:cNvGrpSpPr>
                <a:grpSpLocks/>
              </p:cNvGrpSpPr>
              <p:nvPr userDrawn="1"/>
            </p:nvGrpSpPr>
            <p:grpSpPr bwMode="auto">
              <a:xfrm>
                <a:off x="5" y="3490"/>
                <a:ext cx="1124" cy="678"/>
                <a:chOff x="5" y="3490"/>
                <a:chExt cx="1124" cy="678"/>
              </a:xfrm>
            </p:grpSpPr>
            <p:sp>
              <p:nvSpPr>
                <p:cNvPr id="114717"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id-ID"/>
                </a:p>
              </p:txBody>
            </p:sp>
            <p:sp>
              <p:nvSpPr>
                <p:cNvPr id="114718"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id-ID"/>
                </a:p>
              </p:txBody>
            </p:sp>
            <p:sp>
              <p:nvSpPr>
                <p:cNvPr id="114719"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id-ID"/>
                </a:p>
              </p:txBody>
            </p:sp>
            <p:sp>
              <p:nvSpPr>
                <p:cNvPr id="114720"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endParaRPr lang="id-ID"/>
                </a:p>
              </p:txBody>
            </p:sp>
            <p:sp>
              <p:nvSpPr>
                <p:cNvPr id="114721"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endParaRPr lang="id-ID"/>
                </a:p>
              </p:txBody>
            </p:sp>
            <p:sp>
              <p:nvSpPr>
                <p:cNvPr id="114722"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endParaRPr lang="id-ID"/>
                </a:p>
              </p:txBody>
            </p:sp>
            <p:sp>
              <p:nvSpPr>
                <p:cNvPr id="114723"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endParaRPr lang="id-ID"/>
                </a:p>
              </p:txBody>
            </p:sp>
            <p:sp>
              <p:nvSpPr>
                <p:cNvPr id="114724"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endParaRPr lang="id-ID"/>
                </a:p>
              </p:txBody>
            </p:sp>
          </p:grpSp>
        </p:grpSp>
      </p:grpSp>
      <p:grpSp>
        <p:nvGrpSpPr>
          <p:cNvPr id="114725" name="Group 37"/>
          <p:cNvGrpSpPr>
            <a:grpSpLocks/>
          </p:cNvGrpSpPr>
          <p:nvPr/>
        </p:nvGrpSpPr>
        <p:grpSpPr bwMode="auto">
          <a:xfrm>
            <a:off x="8680450" y="2116138"/>
            <a:ext cx="385763" cy="4308475"/>
            <a:chOff x="5468" y="1333"/>
            <a:chExt cx="243" cy="2714"/>
          </a:xfrm>
        </p:grpSpPr>
        <p:sp>
          <p:nvSpPr>
            <p:cNvPr id="114726"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endParaRPr lang="id-ID"/>
            </a:p>
          </p:txBody>
        </p:sp>
        <p:sp>
          <p:nvSpPr>
            <p:cNvPr id="114727"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endParaRPr lang="id-ID"/>
            </a:p>
          </p:txBody>
        </p:sp>
      </p:grpSp>
      <p:grpSp>
        <p:nvGrpSpPr>
          <p:cNvPr id="114728" name="Group 40"/>
          <p:cNvGrpSpPr>
            <a:grpSpLocks/>
          </p:cNvGrpSpPr>
          <p:nvPr/>
        </p:nvGrpSpPr>
        <p:grpSpPr bwMode="auto">
          <a:xfrm>
            <a:off x="7318375" y="90488"/>
            <a:ext cx="2133600" cy="1911350"/>
            <a:chOff x="4610" y="57"/>
            <a:chExt cx="1344" cy="1204"/>
          </a:xfrm>
        </p:grpSpPr>
        <p:grpSp>
          <p:nvGrpSpPr>
            <p:cNvPr id="114729" name="Group 41"/>
            <p:cNvGrpSpPr>
              <a:grpSpLocks/>
            </p:cNvGrpSpPr>
            <p:nvPr userDrawn="1"/>
          </p:nvGrpSpPr>
          <p:grpSpPr bwMode="auto">
            <a:xfrm>
              <a:off x="4610" y="57"/>
              <a:ext cx="1344" cy="1204"/>
              <a:chOff x="4610" y="57"/>
              <a:chExt cx="1344" cy="1204"/>
            </a:xfrm>
          </p:grpSpPr>
          <p:sp>
            <p:nvSpPr>
              <p:cNvPr id="114730"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endParaRPr lang="id-ID"/>
              </a:p>
            </p:txBody>
          </p:sp>
          <p:grpSp>
            <p:nvGrpSpPr>
              <p:cNvPr id="114731" name="Group 43"/>
              <p:cNvGrpSpPr>
                <a:grpSpLocks/>
              </p:cNvGrpSpPr>
              <p:nvPr userDrawn="1"/>
            </p:nvGrpSpPr>
            <p:grpSpPr bwMode="auto">
              <a:xfrm>
                <a:off x="4610" y="57"/>
                <a:ext cx="1344" cy="985"/>
                <a:chOff x="4610" y="57"/>
                <a:chExt cx="1344" cy="985"/>
              </a:xfrm>
            </p:grpSpPr>
            <p:sp>
              <p:nvSpPr>
                <p:cNvPr id="114732"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endParaRPr lang="id-ID"/>
                </a:p>
              </p:txBody>
            </p:sp>
            <p:sp>
              <p:nvSpPr>
                <p:cNvPr id="114733" name="Freeform 45"/>
                <p:cNvSpPr>
                  <a:spLocks/>
                </p:cNvSpPr>
                <p:nvPr userDrawn="1"/>
              </p:nvSpPr>
              <p:spPr bwMode="auto">
                <a:xfrm rot="-3172564">
                  <a:off x="5048" y="332"/>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endParaRPr lang="id-ID"/>
                </a:p>
              </p:txBody>
            </p:sp>
            <p:sp>
              <p:nvSpPr>
                <p:cNvPr id="114734" name="Freeform 46"/>
                <p:cNvSpPr>
                  <a:spLocks/>
                </p:cNvSpPr>
                <p:nvPr userDrawn="1"/>
              </p:nvSpPr>
              <p:spPr bwMode="auto">
                <a:xfrm rot="-3172564">
                  <a:off x="4858" y="182"/>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endParaRPr lang="id-ID"/>
                </a:p>
              </p:txBody>
            </p:sp>
            <p:sp>
              <p:nvSpPr>
                <p:cNvPr id="114735"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endParaRPr lang="id-ID"/>
                </a:p>
              </p:txBody>
            </p:sp>
            <p:sp>
              <p:nvSpPr>
                <p:cNvPr id="114736" name="Freeform 48"/>
                <p:cNvSpPr>
                  <a:spLocks/>
                </p:cNvSpPr>
                <p:nvPr userDrawn="1"/>
              </p:nvSpPr>
              <p:spPr bwMode="auto">
                <a:xfrm rot="-3172564">
                  <a:off x="5297" y="897"/>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endParaRPr lang="id-ID"/>
                </a:p>
              </p:txBody>
            </p:sp>
            <p:sp>
              <p:nvSpPr>
                <p:cNvPr id="114737" name="Freeform 49"/>
                <p:cNvSpPr>
                  <a:spLocks/>
                </p:cNvSpPr>
                <p:nvPr userDrawn="1"/>
              </p:nvSpPr>
              <p:spPr bwMode="auto">
                <a:xfrm rot="-3172564">
                  <a:off x="5253" y="806"/>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endParaRPr lang="id-ID"/>
                </a:p>
              </p:txBody>
            </p:sp>
            <p:sp>
              <p:nvSpPr>
                <p:cNvPr id="114738"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endParaRPr lang="id-ID"/>
                </a:p>
              </p:txBody>
            </p:sp>
            <p:sp>
              <p:nvSpPr>
                <p:cNvPr id="114739" name="Freeform 51"/>
                <p:cNvSpPr>
                  <a:spLocks/>
                </p:cNvSpPr>
                <p:nvPr userDrawn="1"/>
              </p:nvSpPr>
              <p:spPr bwMode="auto">
                <a:xfrm rot="-3172564">
                  <a:off x="4948" y="142"/>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endParaRPr lang="id-ID"/>
                </a:p>
              </p:txBody>
            </p:sp>
          </p:grpSp>
        </p:grpSp>
        <p:sp>
          <p:nvSpPr>
            <p:cNvPr id="114740"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endParaRPr lang="id-ID"/>
            </a:p>
          </p:txBody>
        </p:sp>
      </p:grpSp>
    </p:spTree>
  </p:cSld>
  <p:clrMap bg1="lt1" tx1="dk1" bg2="lt2" tx2="dk2" accent1="accent1" accent2="accent2" accent3="accent3" accent4="accent4" accent5="accent5" accent6="accent6" hlink="hlink" folHlink="folHlink"/>
  <p:sldLayoutIdLst>
    <p:sldLayoutId id="2147483657"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itchFamily="66" charset="0"/>
        </a:defRPr>
      </a:lvl2pPr>
      <a:lvl3pPr algn="ctr" rtl="0" fontAlgn="base">
        <a:spcBef>
          <a:spcPct val="0"/>
        </a:spcBef>
        <a:spcAft>
          <a:spcPct val="0"/>
        </a:spcAft>
        <a:defRPr sz="4400">
          <a:solidFill>
            <a:schemeClr val="tx1"/>
          </a:solidFill>
          <a:latin typeface="Comic Sans MS" pitchFamily="66" charset="0"/>
        </a:defRPr>
      </a:lvl3pPr>
      <a:lvl4pPr algn="ctr" rtl="0" fontAlgn="base">
        <a:spcBef>
          <a:spcPct val="0"/>
        </a:spcBef>
        <a:spcAft>
          <a:spcPct val="0"/>
        </a:spcAft>
        <a:defRPr sz="4400">
          <a:solidFill>
            <a:schemeClr val="tx1"/>
          </a:solidFill>
          <a:latin typeface="Comic Sans MS" pitchFamily="66" charset="0"/>
        </a:defRPr>
      </a:lvl4pPr>
      <a:lvl5pPr algn="ctr" rtl="0" fontAlgn="base">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685800" y="152400"/>
            <a:ext cx="6870700" cy="2895600"/>
          </a:xfrm>
        </p:spPr>
        <p:txBody>
          <a:bodyPr/>
          <a:lstStyle/>
          <a:p>
            <a:pPr algn="l"/>
            <a:r>
              <a:rPr lang="id-ID" dirty="0" smtClean="0"/>
              <a:t>MODEL KEMITRAAN </a:t>
            </a:r>
            <a:endParaRPr lang="en-US" dirty="0"/>
          </a:p>
        </p:txBody>
      </p:sp>
    </p:spTree>
  </p:cSld>
  <p:clrMapOvr>
    <a:masterClrMapping/>
  </p:clrMapOvr>
  <p:transition advTm="1131"/>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457200" y="304800"/>
            <a:ext cx="8382000" cy="6248400"/>
          </a:xfrm>
        </p:spPr>
        <p:txBody>
          <a:bodyPr/>
          <a:lstStyle/>
          <a:p>
            <a:pPr marL="609600" indent="-609600">
              <a:lnSpc>
                <a:spcPts val="2200"/>
              </a:lnSpc>
              <a:spcBef>
                <a:spcPct val="0"/>
              </a:spcBef>
              <a:buFontTx/>
              <a:buNone/>
            </a:pPr>
            <a:endParaRPr lang="es-ES" sz="1800" dirty="0"/>
          </a:p>
          <a:p>
            <a:pPr marL="609600" indent="-609600">
              <a:lnSpc>
                <a:spcPts val="2200"/>
              </a:lnSpc>
              <a:spcBef>
                <a:spcPct val="0"/>
              </a:spcBef>
            </a:pPr>
            <a:r>
              <a:rPr lang="id-ID" sz="1800" dirty="0"/>
              <a:t>Ada beberapa Model Kemitraan</a:t>
            </a:r>
            <a:endParaRPr lang="en-US" sz="1800" dirty="0"/>
          </a:p>
          <a:p>
            <a:pPr marL="609600" indent="-609600">
              <a:lnSpc>
                <a:spcPts val="2200"/>
              </a:lnSpc>
              <a:spcBef>
                <a:spcPct val="0"/>
              </a:spcBef>
              <a:buClr>
                <a:schemeClr val="tx1"/>
              </a:buClr>
              <a:buFont typeface="Wingdings" pitchFamily="2" charset="2"/>
              <a:buAutoNum type="alphaLcPeriod"/>
            </a:pPr>
            <a:r>
              <a:rPr lang="id-ID" sz="1800" dirty="0"/>
              <a:t>Model Intiplasma, adalah hubungan kemitraan antara usaha kecil dengan usaha menengah atau usaha besar, yang didalamnya usaha menengah atau usaha besar bertindak sebagai inti dan usaha kecil selaku plasma</a:t>
            </a:r>
            <a:r>
              <a:rPr lang="en-US" sz="1800" dirty="0"/>
              <a:t>.</a:t>
            </a:r>
          </a:p>
          <a:p>
            <a:pPr marL="609600" indent="-609600">
              <a:lnSpc>
                <a:spcPts val="2200"/>
              </a:lnSpc>
              <a:spcBef>
                <a:spcPct val="0"/>
              </a:spcBef>
              <a:buClr>
                <a:schemeClr val="tx1"/>
              </a:buClr>
              <a:buFont typeface="Wingdings" pitchFamily="2" charset="2"/>
              <a:buNone/>
            </a:pPr>
            <a:r>
              <a:rPr lang="sv-SE" sz="1800" dirty="0"/>
              <a:t>	Perusahaan mitra bertindak sebagai perusahaan inti yang menampung, membeli hasil produksi, memberi pelayanan bimbingan kepada petani atau kelompok tani dan kelompok mitra sebagai plasma.</a:t>
            </a:r>
            <a:endParaRPr lang="en-US" sz="1800" dirty="0"/>
          </a:p>
          <a:p>
            <a:pPr marL="609600" indent="-609600">
              <a:lnSpc>
                <a:spcPts val="2200"/>
              </a:lnSpc>
              <a:spcBef>
                <a:spcPct val="0"/>
              </a:spcBef>
              <a:buClr>
                <a:schemeClr val="tx1"/>
              </a:buClr>
              <a:buFont typeface="Wingdings" pitchFamily="2" charset="2"/>
              <a:buAutoNum type="alphaLcPeriod"/>
            </a:pPr>
            <a:endParaRPr 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304800" y="304800"/>
            <a:ext cx="8686800" cy="6172200"/>
          </a:xfrm>
        </p:spPr>
        <p:txBody>
          <a:bodyPr/>
          <a:lstStyle/>
          <a:p>
            <a:pPr marL="609600" indent="-609600">
              <a:lnSpc>
                <a:spcPts val="2200"/>
              </a:lnSpc>
              <a:spcBef>
                <a:spcPct val="0"/>
              </a:spcBef>
              <a:buClr>
                <a:schemeClr val="tx1"/>
              </a:buClr>
              <a:buFontTx/>
              <a:buNone/>
            </a:pPr>
            <a:endParaRPr lang="sv-SE"/>
          </a:p>
          <a:p>
            <a:pPr marL="609600" indent="-609600">
              <a:lnSpc>
                <a:spcPts val="2200"/>
              </a:lnSpc>
              <a:spcBef>
                <a:spcPct val="0"/>
              </a:spcBef>
              <a:buClr>
                <a:schemeClr val="tx1"/>
              </a:buClr>
              <a:buFontTx/>
              <a:buNone/>
            </a:pPr>
            <a:endParaRPr lang="sv-SE"/>
          </a:p>
          <a:p>
            <a:pPr marL="609600" indent="-609600">
              <a:lnSpc>
                <a:spcPts val="2200"/>
              </a:lnSpc>
              <a:spcBef>
                <a:spcPct val="0"/>
              </a:spcBef>
              <a:buClr>
                <a:schemeClr val="tx1"/>
              </a:buClr>
              <a:buFontTx/>
              <a:buNone/>
            </a:pPr>
            <a:endParaRPr lang="sv-SE"/>
          </a:p>
          <a:p>
            <a:pPr marL="609600" indent="-609600">
              <a:lnSpc>
                <a:spcPts val="2200"/>
              </a:lnSpc>
              <a:spcBef>
                <a:spcPct val="0"/>
              </a:spcBef>
              <a:buClr>
                <a:schemeClr val="tx1"/>
              </a:buClr>
              <a:buFontTx/>
              <a:buNone/>
            </a:pPr>
            <a:endParaRPr lang="sv-SE"/>
          </a:p>
          <a:p>
            <a:pPr marL="609600" indent="-609600">
              <a:lnSpc>
                <a:spcPts val="2200"/>
              </a:lnSpc>
              <a:spcBef>
                <a:spcPct val="0"/>
              </a:spcBef>
              <a:buClr>
                <a:schemeClr val="tx1"/>
              </a:buClr>
              <a:buFontTx/>
              <a:buNone/>
            </a:pPr>
            <a:endParaRPr lang="sv-SE"/>
          </a:p>
          <a:p>
            <a:pPr marL="609600" indent="-609600">
              <a:lnSpc>
                <a:spcPts val="2200"/>
              </a:lnSpc>
              <a:spcBef>
                <a:spcPct val="0"/>
              </a:spcBef>
              <a:buClr>
                <a:schemeClr val="tx1"/>
              </a:buClr>
              <a:buFontTx/>
              <a:buNone/>
            </a:pPr>
            <a:endParaRPr lang="sv-SE"/>
          </a:p>
          <a:p>
            <a:pPr marL="609600" indent="-609600">
              <a:lnSpc>
                <a:spcPts val="2200"/>
              </a:lnSpc>
              <a:spcBef>
                <a:spcPct val="0"/>
              </a:spcBef>
              <a:buClr>
                <a:schemeClr val="tx1"/>
              </a:buClr>
              <a:buFontTx/>
              <a:buNone/>
            </a:pPr>
            <a:endParaRPr lang="sv-SE"/>
          </a:p>
          <a:p>
            <a:pPr marL="609600" indent="-609600">
              <a:lnSpc>
                <a:spcPts val="2200"/>
              </a:lnSpc>
              <a:spcBef>
                <a:spcPct val="0"/>
              </a:spcBef>
              <a:buClr>
                <a:schemeClr val="tx1"/>
              </a:buClr>
              <a:buFontTx/>
              <a:buNone/>
            </a:pPr>
            <a:endParaRPr lang="sv-SE" sz="1800"/>
          </a:p>
          <a:p>
            <a:pPr marL="609600" indent="-609600">
              <a:lnSpc>
                <a:spcPts val="2200"/>
              </a:lnSpc>
              <a:spcBef>
                <a:spcPct val="0"/>
              </a:spcBef>
              <a:buClr>
                <a:schemeClr val="tx1"/>
              </a:buClr>
              <a:buFontTx/>
              <a:buNone/>
            </a:pPr>
            <a:endParaRPr lang="sv-SE" sz="1800"/>
          </a:p>
          <a:p>
            <a:pPr marL="609600" indent="-609600">
              <a:lnSpc>
                <a:spcPts val="2200"/>
              </a:lnSpc>
              <a:spcBef>
                <a:spcPct val="0"/>
              </a:spcBef>
              <a:buClr>
                <a:schemeClr val="tx1"/>
              </a:buClr>
              <a:buFont typeface="Wingdings" pitchFamily="2" charset="2"/>
              <a:buAutoNum type="alphaLcPeriod" startAt="2"/>
            </a:pPr>
            <a:r>
              <a:rPr lang="sv-SE" sz="1800"/>
              <a:t>Model Kontrak Beli</a:t>
            </a:r>
            <a:r>
              <a:rPr lang="en-US"/>
              <a:t> </a:t>
            </a:r>
          </a:p>
          <a:p>
            <a:pPr marL="990600" lvl="1" indent="-533400">
              <a:lnSpc>
                <a:spcPts val="2200"/>
              </a:lnSpc>
              <a:spcBef>
                <a:spcPct val="0"/>
              </a:spcBef>
            </a:pPr>
            <a:r>
              <a:rPr lang="sv-SE" sz="1800"/>
              <a:t>Pada model kemitraan ini, terjadi hubungan kerjasama antara kelompok skala kecil dengan perusahaan agroindustri skala menengah atau besar yang dituangkan dalam suatu perjanjian kontrak jual beli secara tertulis untuk jangka waktu tertentu yang disaksikan oleh Instansi Pemerintah.</a:t>
            </a:r>
          </a:p>
          <a:p>
            <a:pPr marL="990600" lvl="1" indent="-533400">
              <a:lnSpc>
                <a:spcPts val="2200"/>
              </a:lnSpc>
              <a:spcBef>
                <a:spcPct val="0"/>
              </a:spcBef>
            </a:pPr>
            <a:r>
              <a:rPr lang="sv-SE" sz="1800"/>
              <a:t>Kelompok tani merupakan wadah untuk mengkoordinasikan para anggotanya dalam pengaturan produksi, pengumpulan, dan penyortiran produksi yang akan dibeli oleh perusahaan, melakukan pengemasan produksi sesuai dengan permintaan perusahaan pembeli dan mewakili anggotanya dalam hubungannya dengan perusahaan pembeli. </a:t>
            </a:r>
          </a:p>
          <a:p>
            <a:pPr marL="990600" lvl="1" indent="-533400">
              <a:lnSpc>
                <a:spcPts val="2200"/>
              </a:lnSpc>
              <a:spcBef>
                <a:spcPct val="0"/>
              </a:spcBef>
            </a:pPr>
            <a:r>
              <a:rPr lang="sv-SE" sz="1800"/>
              <a:t>Dalam model ini pemerintah tidak terlibat secara langsung, fungsinya hanya sebagai moderator dan fasilitator. </a:t>
            </a:r>
            <a:endParaRPr lang="en-US" sz="1800"/>
          </a:p>
          <a:p>
            <a:pPr marL="609600" indent="-609600">
              <a:lnSpc>
                <a:spcPts val="2200"/>
              </a:lnSpc>
              <a:spcBef>
                <a:spcPct val="0"/>
              </a:spcBef>
              <a:buClr>
                <a:schemeClr val="tx1"/>
              </a:buClr>
              <a:buFontTx/>
              <a:buNone/>
            </a:pPr>
            <a:endParaRPr lang="sv-SE" sz="1800"/>
          </a:p>
          <a:p>
            <a:pPr marL="609600" indent="-609600">
              <a:lnSpc>
                <a:spcPts val="2200"/>
              </a:lnSpc>
              <a:spcBef>
                <a:spcPct val="0"/>
              </a:spcBef>
              <a:buClr>
                <a:schemeClr val="tx1"/>
              </a:buClr>
              <a:buFontTx/>
              <a:buNone/>
            </a:pPr>
            <a:endParaRPr lang="sv-SE"/>
          </a:p>
          <a:p>
            <a:pPr marL="609600" indent="-609600">
              <a:lnSpc>
                <a:spcPts val="2200"/>
              </a:lnSpc>
              <a:spcBef>
                <a:spcPct val="0"/>
              </a:spcBef>
              <a:buClr>
                <a:schemeClr val="tx1"/>
              </a:buClr>
            </a:pPr>
            <a:endParaRPr lang="sv-SE"/>
          </a:p>
          <a:p>
            <a:pPr marL="609600" indent="-609600">
              <a:lnSpc>
                <a:spcPts val="2200"/>
              </a:lnSpc>
              <a:spcBef>
                <a:spcPct val="0"/>
              </a:spcBef>
              <a:buClr>
                <a:schemeClr val="tx1"/>
              </a:buClr>
            </a:pPr>
            <a:endParaRPr lang="sv-SE"/>
          </a:p>
          <a:p>
            <a:pPr marL="609600" indent="-609600">
              <a:lnSpc>
                <a:spcPts val="2200"/>
              </a:lnSpc>
              <a:spcBef>
                <a:spcPct val="0"/>
              </a:spcBef>
              <a:buClr>
                <a:schemeClr val="tx1"/>
              </a:buClr>
            </a:pPr>
            <a:endParaRPr lang="sv-SE"/>
          </a:p>
          <a:p>
            <a:pPr marL="609600" indent="-609600">
              <a:lnSpc>
                <a:spcPts val="2200"/>
              </a:lnSpc>
              <a:spcBef>
                <a:spcPct val="0"/>
              </a:spcBef>
              <a:buClr>
                <a:schemeClr val="tx1"/>
              </a:buClr>
            </a:pPr>
            <a:endParaRPr lang="sv-SE"/>
          </a:p>
          <a:p>
            <a:pPr marL="609600" indent="-609600">
              <a:lnSpc>
                <a:spcPts val="2200"/>
              </a:lnSpc>
              <a:spcBef>
                <a:spcPct val="0"/>
              </a:spcBef>
              <a:buClr>
                <a:schemeClr val="tx1"/>
              </a:buClr>
              <a:buFontTx/>
              <a:buNone/>
            </a:pPr>
            <a:endParaRPr lang="sv-SE"/>
          </a:p>
          <a:p>
            <a:pPr marL="609600" indent="-609600">
              <a:lnSpc>
                <a:spcPts val="2200"/>
              </a:lnSpc>
              <a:spcBef>
                <a:spcPct val="0"/>
              </a:spcBef>
              <a:buClr>
                <a:schemeClr val="tx1"/>
              </a:buClr>
              <a:buFontTx/>
              <a:buNone/>
            </a:pPr>
            <a:endParaRPr lang="sv-SE"/>
          </a:p>
          <a:p>
            <a:pPr marL="609600" indent="-609600">
              <a:lnSpc>
                <a:spcPts val="2200"/>
              </a:lnSpc>
              <a:spcBef>
                <a:spcPct val="0"/>
              </a:spcBef>
              <a:buClr>
                <a:schemeClr val="tx1"/>
              </a:buClr>
              <a:buFontTx/>
              <a:buNone/>
            </a:pPr>
            <a:endParaRPr lang="sv-SE"/>
          </a:p>
          <a:p>
            <a:pPr marL="609600" indent="-609600">
              <a:lnSpc>
                <a:spcPts val="2200"/>
              </a:lnSpc>
              <a:spcBef>
                <a:spcPct val="0"/>
              </a:spcBef>
              <a:buClr>
                <a:schemeClr val="tx1"/>
              </a:buClr>
            </a:pPr>
            <a:endParaRPr lang="sv-SE" sz="1800"/>
          </a:p>
          <a:p>
            <a:pPr marL="609600" indent="-609600">
              <a:lnSpc>
                <a:spcPts val="2200"/>
              </a:lnSpc>
              <a:spcBef>
                <a:spcPct val="0"/>
              </a:spcBef>
              <a:buClr>
                <a:schemeClr val="tx1"/>
              </a:buClr>
              <a:buFontTx/>
              <a:buNone/>
            </a:pPr>
            <a:endParaRPr lang="sv-SE" sz="1800"/>
          </a:p>
          <a:p>
            <a:pPr marL="609600" indent="-609600">
              <a:lnSpc>
                <a:spcPts val="2200"/>
              </a:lnSpc>
              <a:spcBef>
                <a:spcPct val="0"/>
              </a:spcBef>
              <a:buClr>
                <a:schemeClr val="tx1"/>
              </a:buClr>
              <a:buFontTx/>
              <a:buNone/>
            </a:pPr>
            <a:endParaRPr lang="en-US"/>
          </a:p>
          <a:p>
            <a:pPr marL="609600" indent="-609600">
              <a:buFontTx/>
              <a:buNone/>
            </a:pPr>
            <a:endParaRPr lang="en-US"/>
          </a:p>
        </p:txBody>
      </p:sp>
      <p:grpSp>
        <p:nvGrpSpPr>
          <p:cNvPr id="45060" name="Group 4"/>
          <p:cNvGrpSpPr>
            <a:grpSpLocks/>
          </p:cNvGrpSpPr>
          <p:nvPr/>
        </p:nvGrpSpPr>
        <p:grpSpPr bwMode="auto">
          <a:xfrm>
            <a:off x="1447800" y="152400"/>
            <a:ext cx="5181600" cy="2133600"/>
            <a:chOff x="2910" y="8460"/>
            <a:chExt cx="6300" cy="3420"/>
          </a:xfrm>
        </p:grpSpPr>
        <p:sp>
          <p:nvSpPr>
            <p:cNvPr id="45061" name="Oval 5"/>
            <p:cNvSpPr>
              <a:spLocks noChangeArrowheads="1"/>
            </p:cNvSpPr>
            <p:nvPr/>
          </p:nvSpPr>
          <p:spPr bwMode="auto">
            <a:xfrm>
              <a:off x="2910" y="8460"/>
              <a:ext cx="6300" cy="3420"/>
            </a:xfrm>
            <a:prstGeom prst="ellipse">
              <a:avLst/>
            </a:prstGeom>
            <a:noFill/>
            <a:ln w="9525">
              <a:solidFill>
                <a:schemeClr val="tx1"/>
              </a:solidFill>
              <a:round/>
              <a:headEnd/>
              <a:tailEnd/>
            </a:ln>
          </p:spPr>
          <p:txBody>
            <a:bodyPr/>
            <a:lstStyle/>
            <a:p>
              <a:endParaRPr lang="id-ID"/>
            </a:p>
          </p:txBody>
        </p:sp>
        <p:sp>
          <p:nvSpPr>
            <p:cNvPr id="45062" name="Oval 6"/>
            <p:cNvSpPr>
              <a:spLocks noChangeArrowheads="1"/>
            </p:cNvSpPr>
            <p:nvPr/>
          </p:nvSpPr>
          <p:spPr bwMode="auto">
            <a:xfrm>
              <a:off x="3780" y="8820"/>
              <a:ext cx="1620" cy="720"/>
            </a:xfrm>
            <a:prstGeom prst="ellipse">
              <a:avLst/>
            </a:prstGeom>
            <a:noFill/>
            <a:ln w="9525">
              <a:solidFill>
                <a:schemeClr val="tx1"/>
              </a:solidFill>
              <a:round/>
              <a:headEnd/>
              <a:tailEnd/>
            </a:ln>
          </p:spPr>
          <p:txBody>
            <a:bodyPr/>
            <a:lstStyle/>
            <a:p>
              <a:pPr algn="ctr" eaLnBrk="0" hangingPunct="0"/>
              <a:r>
                <a:rPr lang="en-US" sz="1400"/>
                <a:t>Plasma</a:t>
              </a:r>
            </a:p>
          </p:txBody>
        </p:sp>
        <p:sp>
          <p:nvSpPr>
            <p:cNvPr id="45063" name="Oval 7"/>
            <p:cNvSpPr>
              <a:spLocks noChangeArrowheads="1"/>
            </p:cNvSpPr>
            <p:nvPr/>
          </p:nvSpPr>
          <p:spPr bwMode="auto">
            <a:xfrm>
              <a:off x="6660" y="8820"/>
              <a:ext cx="1620" cy="720"/>
            </a:xfrm>
            <a:prstGeom prst="ellipse">
              <a:avLst/>
            </a:prstGeom>
            <a:noFill/>
            <a:ln w="9525">
              <a:solidFill>
                <a:schemeClr val="tx1"/>
              </a:solidFill>
              <a:round/>
              <a:headEnd/>
              <a:tailEnd/>
            </a:ln>
          </p:spPr>
          <p:txBody>
            <a:bodyPr/>
            <a:lstStyle/>
            <a:p>
              <a:pPr algn="ctr" eaLnBrk="0" hangingPunct="0"/>
              <a:r>
                <a:rPr lang="en-US" sz="1400"/>
                <a:t>Plasma</a:t>
              </a:r>
            </a:p>
          </p:txBody>
        </p:sp>
        <p:sp>
          <p:nvSpPr>
            <p:cNvPr id="45064" name="Oval 8"/>
            <p:cNvSpPr>
              <a:spLocks noChangeArrowheads="1"/>
            </p:cNvSpPr>
            <p:nvPr/>
          </p:nvSpPr>
          <p:spPr bwMode="auto">
            <a:xfrm>
              <a:off x="5040" y="9720"/>
              <a:ext cx="1980" cy="900"/>
            </a:xfrm>
            <a:prstGeom prst="ellipse">
              <a:avLst/>
            </a:prstGeom>
            <a:noFill/>
            <a:ln w="9525">
              <a:solidFill>
                <a:schemeClr val="tx1"/>
              </a:solidFill>
              <a:round/>
              <a:headEnd/>
              <a:tailEnd/>
            </a:ln>
          </p:spPr>
          <p:txBody>
            <a:bodyPr/>
            <a:lstStyle/>
            <a:p>
              <a:pPr algn="ctr" eaLnBrk="0" hangingPunct="0"/>
              <a:r>
                <a:rPr lang="en-US" sz="1400"/>
                <a:t>Perusahaan inti</a:t>
              </a:r>
            </a:p>
          </p:txBody>
        </p:sp>
        <p:sp>
          <p:nvSpPr>
            <p:cNvPr id="45065" name="Oval 9"/>
            <p:cNvSpPr>
              <a:spLocks noChangeArrowheads="1"/>
            </p:cNvSpPr>
            <p:nvPr/>
          </p:nvSpPr>
          <p:spPr bwMode="auto">
            <a:xfrm>
              <a:off x="3960" y="10860"/>
              <a:ext cx="1620" cy="720"/>
            </a:xfrm>
            <a:prstGeom prst="ellipse">
              <a:avLst/>
            </a:prstGeom>
            <a:noFill/>
            <a:ln w="9525">
              <a:solidFill>
                <a:schemeClr val="tx1"/>
              </a:solidFill>
              <a:round/>
              <a:headEnd/>
              <a:tailEnd/>
            </a:ln>
          </p:spPr>
          <p:txBody>
            <a:bodyPr/>
            <a:lstStyle/>
            <a:p>
              <a:pPr algn="ctr" eaLnBrk="0" hangingPunct="0"/>
              <a:r>
                <a:rPr lang="en-US" sz="1400"/>
                <a:t>Plasma</a:t>
              </a:r>
            </a:p>
          </p:txBody>
        </p:sp>
        <p:sp>
          <p:nvSpPr>
            <p:cNvPr id="45066" name="Oval 10"/>
            <p:cNvSpPr>
              <a:spLocks noChangeArrowheads="1"/>
            </p:cNvSpPr>
            <p:nvPr/>
          </p:nvSpPr>
          <p:spPr bwMode="auto">
            <a:xfrm>
              <a:off x="6480" y="10800"/>
              <a:ext cx="1800" cy="720"/>
            </a:xfrm>
            <a:prstGeom prst="ellipse">
              <a:avLst/>
            </a:prstGeom>
            <a:noFill/>
            <a:ln w="9525">
              <a:solidFill>
                <a:schemeClr val="tx1"/>
              </a:solidFill>
              <a:round/>
              <a:headEnd/>
              <a:tailEnd/>
            </a:ln>
          </p:spPr>
          <p:txBody>
            <a:bodyPr/>
            <a:lstStyle/>
            <a:p>
              <a:pPr algn="ctr" eaLnBrk="0" hangingPunct="0"/>
              <a:r>
                <a:rPr lang="en-US" sz="1400"/>
                <a:t>Kelompok</a:t>
              </a:r>
            </a:p>
          </p:txBody>
        </p:sp>
        <p:sp>
          <p:nvSpPr>
            <p:cNvPr id="45067" name="Line 11"/>
            <p:cNvSpPr>
              <a:spLocks noChangeShapeType="1"/>
            </p:cNvSpPr>
            <p:nvPr/>
          </p:nvSpPr>
          <p:spPr bwMode="auto">
            <a:xfrm>
              <a:off x="5040" y="9465"/>
              <a:ext cx="360" cy="360"/>
            </a:xfrm>
            <a:prstGeom prst="line">
              <a:avLst/>
            </a:prstGeom>
            <a:noFill/>
            <a:ln w="9525">
              <a:solidFill>
                <a:schemeClr val="tx1"/>
              </a:solidFill>
              <a:round/>
              <a:headEnd type="triangle" w="med" len="med"/>
              <a:tailEnd type="triangle" w="med" len="med"/>
            </a:ln>
          </p:spPr>
          <p:txBody>
            <a:bodyPr/>
            <a:lstStyle/>
            <a:p>
              <a:endParaRPr lang="id-ID"/>
            </a:p>
          </p:txBody>
        </p:sp>
        <p:sp>
          <p:nvSpPr>
            <p:cNvPr id="45068" name="Line 12"/>
            <p:cNvSpPr>
              <a:spLocks noChangeShapeType="1"/>
            </p:cNvSpPr>
            <p:nvPr/>
          </p:nvSpPr>
          <p:spPr bwMode="auto">
            <a:xfrm>
              <a:off x="6720" y="10470"/>
              <a:ext cx="360" cy="360"/>
            </a:xfrm>
            <a:prstGeom prst="line">
              <a:avLst/>
            </a:prstGeom>
            <a:noFill/>
            <a:ln w="9525">
              <a:solidFill>
                <a:schemeClr val="tx1"/>
              </a:solidFill>
              <a:round/>
              <a:headEnd type="triangle" w="med" len="med"/>
              <a:tailEnd type="triangle" w="med" len="med"/>
            </a:ln>
          </p:spPr>
          <p:txBody>
            <a:bodyPr/>
            <a:lstStyle/>
            <a:p>
              <a:endParaRPr lang="id-ID"/>
            </a:p>
          </p:txBody>
        </p:sp>
        <p:sp>
          <p:nvSpPr>
            <p:cNvPr id="45069" name="Line 13"/>
            <p:cNvSpPr>
              <a:spLocks noChangeShapeType="1"/>
            </p:cNvSpPr>
            <p:nvPr/>
          </p:nvSpPr>
          <p:spPr bwMode="auto">
            <a:xfrm flipH="1">
              <a:off x="5040" y="10515"/>
              <a:ext cx="360" cy="360"/>
            </a:xfrm>
            <a:prstGeom prst="line">
              <a:avLst/>
            </a:prstGeom>
            <a:noFill/>
            <a:ln w="9525">
              <a:solidFill>
                <a:schemeClr val="tx1"/>
              </a:solidFill>
              <a:round/>
              <a:headEnd type="triangle" w="med" len="med"/>
              <a:tailEnd type="triangle" w="med" len="med"/>
            </a:ln>
          </p:spPr>
          <p:txBody>
            <a:bodyPr/>
            <a:lstStyle/>
            <a:p>
              <a:endParaRPr lang="id-ID"/>
            </a:p>
          </p:txBody>
        </p:sp>
        <p:sp>
          <p:nvSpPr>
            <p:cNvPr id="45070" name="Line 14"/>
            <p:cNvSpPr>
              <a:spLocks noChangeShapeType="1"/>
            </p:cNvSpPr>
            <p:nvPr/>
          </p:nvSpPr>
          <p:spPr bwMode="auto">
            <a:xfrm flipH="1">
              <a:off x="6735" y="9510"/>
              <a:ext cx="360" cy="360"/>
            </a:xfrm>
            <a:prstGeom prst="line">
              <a:avLst/>
            </a:prstGeom>
            <a:noFill/>
            <a:ln w="9525">
              <a:solidFill>
                <a:schemeClr val="tx1"/>
              </a:solidFill>
              <a:round/>
              <a:headEnd type="triangle" w="med" len="med"/>
              <a:tailEnd type="triangle" w="med" len="med"/>
            </a:ln>
          </p:spPr>
          <p:txBody>
            <a:bodyPr/>
            <a:lstStyle/>
            <a:p>
              <a:endParaRPr lang="id-ID"/>
            </a:p>
          </p:txBody>
        </p:sp>
      </p:grpSp>
      <p:sp>
        <p:nvSpPr>
          <p:cNvPr id="45071" name="Rectangle 15"/>
          <p:cNvSpPr>
            <a:spLocks noChangeArrowheads="1"/>
          </p:cNvSpPr>
          <p:nvPr/>
        </p:nvSpPr>
        <p:spPr bwMode="auto">
          <a:xfrm>
            <a:off x="2590800" y="2209800"/>
            <a:ext cx="2705100" cy="366713"/>
          </a:xfrm>
          <a:prstGeom prst="rect">
            <a:avLst/>
          </a:prstGeom>
          <a:noFill/>
          <a:ln w="9525">
            <a:noFill/>
            <a:miter lim="800000"/>
            <a:headEnd/>
            <a:tailEnd/>
          </a:ln>
          <a:effectLst/>
        </p:spPr>
        <p:txBody>
          <a:bodyPr wrap="none" anchor="ctr">
            <a:spAutoFit/>
          </a:bodyPr>
          <a:lstStyle/>
          <a:p>
            <a:r>
              <a:rPr lang="sv-SE" sz="1600"/>
              <a:t>Pola Kemitraan Inti Plasma</a:t>
            </a:r>
            <a:r>
              <a:rPr lang="en-US">
                <a:latin typeface="Tahoma"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body" idx="1"/>
          </p:nvPr>
        </p:nvSpPr>
        <p:spPr>
          <a:xfrm>
            <a:off x="457200" y="304800"/>
            <a:ext cx="8229600" cy="5826125"/>
          </a:xfrm>
        </p:spPr>
        <p:txBody>
          <a:bodyPr/>
          <a:lstStyle/>
          <a:p>
            <a:pPr marL="609600" indent="-609600">
              <a:lnSpc>
                <a:spcPts val="2200"/>
              </a:lnSpc>
              <a:spcBef>
                <a:spcPct val="0"/>
              </a:spcBef>
              <a:buClr>
                <a:schemeClr val="tx1"/>
              </a:buClr>
              <a:buFontTx/>
              <a:buNone/>
            </a:pPr>
            <a:endParaRPr lang="sv-SE" sz="1800"/>
          </a:p>
          <a:p>
            <a:pPr marL="609600" indent="-609600">
              <a:lnSpc>
                <a:spcPts val="2200"/>
              </a:lnSpc>
              <a:spcBef>
                <a:spcPct val="0"/>
              </a:spcBef>
              <a:buClr>
                <a:schemeClr val="tx1"/>
              </a:buClr>
              <a:buFontTx/>
              <a:buNone/>
            </a:pPr>
            <a:endParaRPr lang="sv-SE" sz="1800"/>
          </a:p>
          <a:p>
            <a:pPr marL="609600" indent="-609600">
              <a:lnSpc>
                <a:spcPts val="2200"/>
              </a:lnSpc>
              <a:spcBef>
                <a:spcPct val="0"/>
              </a:spcBef>
              <a:buClr>
                <a:schemeClr val="tx1"/>
              </a:buClr>
              <a:buFont typeface="Wingdings" pitchFamily="2" charset="2"/>
              <a:buAutoNum type="alphaLcPeriod" startAt="3"/>
            </a:pPr>
            <a:endParaRPr lang="sv-SE" sz="1800"/>
          </a:p>
          <a:p>
            <a:pPr marL="609600" indent="-609600">
              <a:lnSpc>
                <a:spcPts val="2200"/>
              </a:lnSpc>
              <a:spcBef>
                <a:spcPct val="0"/>
              </a:spcBef>
              <a:buClr>
                <a:schemeClr val="tx1"/>
              </a:buClr>
              <a:buFont typeface="Wingdings" pitchFamily="2" charset="2"/>
              <a:buAutoNum type="alphaLcPeriod" startAt="3"/>
            </a:pPr>
            <a:endParaRPr lang="sv-SE" sz="1800"/>
          </a:p>
          <a:p>
            <a:pPr marL="609600" indent="-609600">
              <a:lnSpc>
                <a:spcPts val="2200"/>
              </a:lnSpc>
              <a:spcBef>
                <a:spcPct val="0"/>
              </a:spcBef>
              <a:buClr>
                <a:schemeClr val="tx1"/>
              </a:buClr>
              <a:buFont typeface="Wingdings" pitchFamily="2" charset="2"/>
              <a:buAutoNum type="alphaLcPeriod" startAt="3"/>
            </a:pPr>
            <a:r>
              <a:rPr lang="sv-SE" sz="1800"/>
              <a:t>Model Sub Kontrak</a:t>
            </a:r>
            <a:r>
              <a:rPr lang="sv-SE" sz="2800"/>
              <a:t> </a:t>
            </a:r>
          </a:p>
          <a:p>
            <a:pPr marL="990600" lvl="1" indent="-533400">
              <a:lnSpc>
                <a:spcPts val="2200"/>
              </a:lnSpc>
              <a:spcBef>
                <a:spcPct val="0"/>
              </a:spcBef>
              <a:buClr>
                <a:schemeClr val="hlink"/>
              </a:buClr>
            </a:pPr>
            <a:r>
              <a:rPr lang="sv-SE" sz="1800"/>
              <a:t>Adalah hubungan kemitraan antara usaha kecil dengan usaha menengah atau besar yang didalamnya usaha kecil memproduksi komponen dan atau jasa yang merupakan bagian dari produksi usaha menengah atau usaha besar.</a:t>
            </a:r>
            <a:r>
              <a:rPr lang="en-US" sz="1800"/>
              <a:t> </a:t>
            </a:r>
          </a:p>
          <a:p>
            <a:pPr marL="990600" lvl="1" indent="-533400">
              <a:lnSpc>
                <a:spcPts val="2200"/>
              </a:lnSpc>
              <a:spcBef>
                <a:spcPct val="0"/>
              </a:spcBef>
              <a:buClr>
                <a:schemeClr val="hlink"/>
              </a:buClr>
            </a:pPr>
            <a:r>
              <a:rPr lang="sv-SE" sz="1800"/>
              <a:t>Model kemitraan ini menyerupai pola kemitraan </a:t>
            </a:r>
            <a:r>
              <a:rPr lang="sv-SE" sz="1800" i="1"/>
              <a:t>contract farming</a:t>
            </a:r>
            <a:r>
              <a:rPr lang="sv-SE" sz="1800"/>
              <a:t> tetapi pada pola ini kelompok tidak melakukan kontrak secara langsung dengan perusahaan pengolah (</a:t>
            </a:r>
            <a:r>
              <a:rPr lang="sv-SE" sz="1800" i="1"/>
              <a:t>processor</a:t>
            </a:r>
            <a:r>
              <a:rPr lang="sv-SE" sz="1800"/>
              <a:t>) tetapi melalui agen atau pedagang.</a:t>
            </a:r>
          </a:p>
          <a:p>
            <a:pPr marL="990600" lvl="1" indent="-533400">
              <a:lnSpc>
                <a:spcPts val="2200"/>
              </a:lnSpc>
              <a:spcBef>
                <a:spcPct val="0"/>
              </a:spcBef>
              <a:buClr>
                <a:schemeClr val="hlink"/>
              </a:buClr>
              <a:buFontTx/>
              <a:buNone/>
            </a:pPr>
            <a:endParaRPr lang="sv-SE" sz="1800"/>
          </a:p>
          <a:p>
            <a:pPr marL="609600" indent="-609600">
              <a:lnSpc>
                <a:spcPts val="2200"/>
              </a:lnSpc>
              <a:spcBef>
                <a:spcPct val="0"/>
              </a:spcBef>
              <a:buClr>
                <a:schemeClr val="tx1"/>
              </a:buClr>
              <a:buFontTx/>
              <a:buNone/>
            </a:pPr>
            <a:endParaRPr lang="sv-SE" sz="1800"/>
          </a:p>
          <a:p>
            <a:pPr marL="609600" indent="-609600">
              <a:buFontTx/>
              <a:buNone/>
            </a:pPr>
            <a:endParaRPr lang="en-US" sz="1800"/>
          </a:p>
        </p:txBody>
      </p:sp>
      <p:grpSp>
        <p:nvGrpSpPr>
          <p:cNvPr id="46092" name="Group 12"/>
          <p:cNvGrpSpPr>
            <a:grpSpLocks/>
          </p:cNvGrpSpPr>
          <p:nvPr/>
        </p:nvGrpSpPr>
        <p:grpSpPr bwMode="auto">
          <a:xfrm>
            <a:off x="815975" y="152400"/>
            <a:ext cx="6351588" cy="1235075"/>
            <a:chOff x="514" y="365"/>
            <a:chExt cx="4001" cy="778"/>
          </a:xfrm>
        </p:grpSpPr>
        <p:sp>
          <p:nvSpPr>
            <p:cNvPr id="46085" name="Oval 5"/>
            <p:cNvSpPr>
              <a:spLocks noChangeArrowheads="1"/>
            </p:cNvSpPr>
            <p:nvPr/>
          </p:nvSpPr>
          <p:spPr bwMode="auto">
            <a:xfrm>
              <a:off x="960" y="392"/>
              <a:ext cx="1083" cy="360"/>
            </a:xfrm>
            <a:prstGeom prst="ellipse">
              <a:avLst/>
            </a:prstGeom>
            <a:noFill/>
            <a:ln w="9525">
              <a:solidFill>
                <a:schemeClr val="tx1"/>
              </a:solidFill>
              <a:round/>
              <a:headEnd/>
              <a:tailEnd/>
            </a:ln>
          </p:spPr>
          <p:txBody>
            <a:bodyPr/>
            <a:lstStyle/>
            <a:p>
              <a:pPr eaLnBrk="0" hangingPunct="0"/>
              <a:r>
                <a:rPr lang="en-US" sz="1400"/>
                <a:t>Perusahaan</a:t>
              </a:r>
            </a:p>
            <a:p>
              <a:pPr algn="ctr" eaLnBrk="0" hangingPunct="0"/>
              <a:r>
                <a:rPr lang="en-US" sz="1400"/>
                <a:t>Inti</a:t>
              </a:r>
            </a:p>
          </p:txBody>
        </p:sp>
        <p:sp>
          <p:nvSpPr>
            <p:cNvPr id="46086" name="Oval 6"/>
            <p:cNvSpPr>
              <a:spLocks noChangeArrowheads="1"/>
            </p:cNvSpPr>
            <p:nvPr/>
          </p:nvSpPr>
          <p:spPr bwMode="auto">
            <a:xfrm>
              <a:off x="2948" y="366"/>
              <a:ext cx="1050" cy="360"/>
            </a:xfrm>
            <a:prstGeom prst="ellipse">
              <a:avLst/>
            </a:prstGeom>
            <a:noFill/>
            <a:ln w="9525">
              <a:solidFill>
                <a:schemeClr val="tx1"/>
              </a:solidFill>
              <a:round/>
              <a:headEnd/>
              <a:tailEnd/>
            </a:ln>
          </p:spPr>
          <p:txBody>
            <a:bodyPr/>
            <a:lstStyle/>
            <a:p>
              <a:pPr algn="ctr" eaLnBrk="0" hangingPunct="0"/>
              <a:r>
                <a:rPr lang="en-US" sz="1400"/>
                <a:t>Kelompok</a:t>
              </a:r>
            </a:p>
            <a:p>
              <a:pPr algn="ctr" eaLnBrk="0" hangingPunct="0"/>
              <a:r>
                <a:rPr lang="en-US" sz="1400"/>
                <a:t>Mitra</a:t>
              </a:r>
            </a:p>
          </p:txBody>
        </p:sp>
        <p:sp>
          <p:nvSpPr>
            <p:cNvPr id="46087" name="Line 7"/>
            <p:cNvSpPr>
              <a:spLocks noChangeShapeType="1"/>
            </p:cNvSpPr>
            <p:nvPr/>
          </p:nvSpPr>
          <p:spPr bwMode="auto">
            <a:xfrm>
              <a:off x="2043" y="554"/>
              <a:ext cx="891" cy="0"/>
            </a:xfrm>
            <a:prstGeom prst="line">
              <a:avLst/>
            </a:prstGeom>
            <a:noFill/>
            <a:ln w="9525">
              <a:solidFill>
                <a:schemeClr val="tx1"/>
              </a:solidFill>
              <a:round/>
              <a:headEnd type="triangle" w="med" len="med"/>
              <a:tailEnd type="triangle" w="med" len="med"/>
            </a:ln>
          </p:spPr>
          <p:txBody>
            <a:bodyPr/>
            <a:lstStyle/>
            <a:p>
              <a:endParaRPr lang="id-ID"/>
            </a:p>
          </p:txBody>
        </p:sp>
        <p:sp>
          <p:nvSpPr>
            <p:cNvPr id="46088" name="Line 8"/>
            <p:cNvSpPr>
              <a:spLocks noChangeShapeType="1"/>
            </p:cNvSpPr>
            <p:nvPr/>
          </p:nvSpPr>
          <p:spPr bwMode="auto">
            <a:xfrm flipV="1">
              <a:off x="2516" y="554"/>
              <a:ext cx="0" cy="216"/>
            </a:xfrm>
            <a:prstGeom prst="line">
              <a:avLst/>
            </a:prstGeom>
            <a:noFill/>
            <a:ln w="9525">
              <a:solidFill>
                <a:schemeClr val="tx1"/>
              </a:solidFill>
              <a:round/>
              <a:headEnd/>
              <a:tailEnd type="triangle" w="med" len="med"/>
            </a:ln>
          </p:spPr>
          <p:txBody>
            <a:bodyPr/>
            <a:lstStyle/>
            <a:p>
              <a:endParaRPr lang="id-ID"/>
            </a:p>
          </p:txBody>
        </p:sp>
        <p:sp>
          <p:nvSpPr>
            <p:cNvPr id="46089" name="Rectangle 9"/>
            <p:cNvSpPr>
              <a:spLocks noChangeArrowheads="1"/>
            </p:cNvSpPr>
            <p:nvPr/>
          </p:nvSpPr>
          <p:spPr bwMode="auto">
            <a:xfrm>
              <a:off x="2204" y="751"/>
              <a:ext cx="665" cy="192"/>
            </a:xfrm>
            <a:prstGeom prst="rect">
              <a:avLst/>
            </a:prstGeom>
            <a:noFill/>
            <a:ln w="9525">
              <a:noFill/>
              <a:miter lim="800000"/>
              <a:headEnd/>
              <a:tailEnd/>
            </a:ln>
            <a:effectLst/>
          </p:spPr>
          <p:txBody>
            <a:bodyPr wrap="none" anchor="ctr">
              <a:spAutoFit/>
            </a:bodyPr>
            <a:lstStyle/>
            <a:p>
              <a:r>
                <a:rPr lang="sv-SE" sz="1400">
                  <a:latin typeface="Tahoma" charset="0"/>
                </a:rPr>
                <a:t> Fasilitator</a:t>
              </a:r>
              <a:r>
                <a:rPr lang="en-US" sz="1400">
                  <a:latin typeface="Tahoma" charset="0"/>
                </a:rPr>
                <a:t> </a:t>
              </a:r>
            </a:p>
          </p:txBody>
        </p:sp>
        <p:sp>
          <p:nvSpPr>
            <p:cNvPr id="46090" name="Rectangle 10"/>
            <p:cNvSpPr>
              <a:spLocks noChangeArrowheads="1"/>
            </p:cNvSpPr>
            <p:nvPr/>
          </p:nvSpPr>
          <p:spPr bwMode="auto">
            <a:xfrm>
              <a:off x="2046" y="365"/>
              <a:ext cx="973" cy="192"/>
            </a:xfrm>
            <a:prstGeom prst="rect">
              <a:avLst/>
            </a:prstGeom>
            <a:noFill/>
            <a:ln w="9525">
              <a:noFill/>
              <a:miter lim="800000"/>
              <a:headEnd/>
              <a:tailEnd/>
            </a:ln>
            <a:effectLst/>
          </p:spPr>
          <p:txBody>
            <a:bodyPr wrap="none" anchor="ctr">
              <a:spAutoFit/>
            </a:bodyPr>
            <a:lstStyle/>
            <a:p>
              <a:r>
                <a:rPr lang="sv-SE" sz="1400">
                  <a:latin typeface="Tahoma" charset="0"/>
                </a:rPr>
                <a:t>Kontrak Jual Beli</a:t>
              </a:r>
              <a:r>
                <a:rPr lang="en-US" sz="1400">
                  <a:latin typeface="Tahoma" charset="0"/>
                </a:rPr>
                <a:t> </a:t>
              </a:r>
            </a:p>
          </p:txBody>
        </p:sp>
        <p:sp>
          <p:nvSpPr>
            <p:cNvPr id="46091" name="Rectangle 11"/>
            <p:cNvSpPr>
              <a:spLocks noChangeArrowheads="1"/>
            </p:cNvSpPr>
            <p:nvPr/>
          </p:nvSpPr>
          <p:spPr bwMode="auto">
            <a:xfrm>
              <a:off x="514" y="912"/>
              <a:ext cx="4001" cy="231"/>
            </a:xfrm>
            <a:prstGeom prst="rect">
              <a:avLst/>
            </a:prstGeom>
            <a:noFill/>
            <a:ln w="9525">
              <a:noFill/>
              <a:miter lim="800000"/>
              <a:headEnd/>
              <a:tailEnd/>
            </a:ln>
            <a:effectLst/>
          </p:spPr>
          <p:txBody>
            <a:bodyPr wrap="none" anchor="ctr">
              <a:spAutoFit/>
            </a:bodyPr>
            <a:lstStyle/>
            <a:p>
              <a:pPr algn="just"/>
              <a:r>
                <a:rPr lang="sv-SE" sz="1600">
                  <a:latin typeface="Tahoma" charset="0"/>
                </a:rPr>
                <a:t>Gambar Mekanisme kerja pola kontrak beli (</a:t>
              </a:r>
              <a:r>
                <a:rPr lang="sv-SE" sz="1600" i="1">
                  <a:latin typeface="Tahoma" charset="0"/>
                </a:rPr>
                <a:t>contract farming</a:t>
              </a:r>
              <a:r>
                <a:rPr lang="sv-SE" sz="1600">
                  <a:latin typeface="Tahoma" charset="0"/>
                </a:rPr>
                <a:t>)</a:t>
              </a:r>
              <a:r>
                <a:rPr lang="sv-SE">
                  <a:latin typeface="Tahoma" charset="0"/>
                </a:rPr>
                <a:t> </a:t>
              </a:r>
            </a:p>
          </p:txBody>
        </p:sp>
      </p:grpSp>
      <p:sp>
        <p:nvSpPr>
          <p:cNvPr id="46094" name="AutoShape 14"/>
          <p:cNvSpPr>
            <a:spLocks noChangeArrowheads="1"/>
          </p:cNvSpPr>
          <p:nvPr/>
        </p:nvSpPr>
        <p:spPr bwMode="auto">
          <a:xfrm>
            <a:off x="2051050" y="4191000"/>
            <a:ext cx="1520825" cy="342900"/>
          </a:xfrm>
          <a:prstGeom prst="roundRect">
            <a:avLst>
              <a:gd name="adj" fmla="val 16667"/>
            </a:avLst>
          </a:prstGeom>
          <a:noFill/>
          <a:ln w="9525">
            <a:solidFill>
              <a:schemeClr val="tx1"/>
            </a:solidFill>
            <a:round/>
            <a:headEnd/>
            <a:tailEnd/>
          </a:ln>
        </p:spPr>
        <p:txBody>
          <a:bodyPr/>
          <a:lstStyle/>
          <a:p>
            <a:pPr algn="ctr" eaLnBrk="0" hangingPunct="0"/>
            <a:r>
              <a:rPr lang="en-US" sz="1200">
                <a:latin typeface="Tahoma" charset="0"/>
              </a:rPr>
              <a:t>Kelompok Mitra</a:t>
            </a:r>
            <a:endParaRPr lang="en-US">
              <a:latin typeface="Tahoma" charset="0"/>
            </a:endParaRPr>
          </a:p>
        </p:txBody>
      </p:sp>
      <p:sp>
        <p:nvSpPr>
          <p:cNvPr id="46095" name="AutoShape 15"/>
          <p:cNvSpPr>
            <a:spLocks noChangeArrowheads="1"/>
          </p:cNvSpPr>
          <p:nvPr/>
        </p:nvSpPr>
        <p:spPr bwMode="auto">
          <a:xfrm>
            <a:off x="1981200" y="4762500"/>
            <a:ext cx="1660525" cy="342900"/>
          </a:xfrm>
          <a:prstGeom prst="roundRect">
            <a:avLst>
              <a:gd name="adj" fmla="val 16667"/>
            </a:avLst>
          </a:prstGeom>
          <a:noFill/>
          <a:ln w="9525">
            <a:solidFill>
              <a:schemeClr val="tx1"/>
            </a:solidFill>
            <a:round/>
            <a:headEnd/>
            <a:tailEnd/>
          </a:ln>
        </p:spPr>
        <p:txBody>
          <a:bodyPr/>
          <a:lstStyle/>
          <a:p>
            <a:pPr algn="ctr" eaLnBrk="0" hangingPunct="0"/>
            <a:r>
              <a:rPr lang="en-US" sz="1200">
                <a:latin typeface="Tahoma" charset="0"/>
              </a:rPr>
              <a:t>Perusahaan Mitra</a:t>
            </a:r>
            <a:endParaRPr lang="en-US">
              <a:latin typeface="Tahoma" charset="0"/>
            </a:endParaRPr>
          </a:p>
        </p:txBody>
      </p:sp>
      <p:sp>
        <p:nvSpPr>
          <p:cNvPr id="46096" name="AutoShape 16"/>
          <p:cNvSpPr>
            <a:spLocks noChangeArrowheads="1"/>
          </p:cNvSpPr>
          <p:nvPr/>
        </p:nvSpPr>
        <p:spPr bwMode="auto">
          <a:xfrm>
            <a:off x="2051050" y="5334000"/>
            <a:ext cx="1520825" cy="342900"/>
          </a:xfrm>
          <a:prstGeom prst="roundRect">
            <a:avLst>
              <a:gd name="adj" fmla="val 16667"/>
            </a:avLst>
          </a:prstGeom>
          <a:noFill/>
          <a:ln w="9525">
            <a:solidFill>
              <a:schemeClr val="tx1"/>
            </a:solidFill>
            <a:round/>
            <a:headEnd/>
            <a:tailEnd/>
          </a:ln>
        </p:spPr>
        <p:txBody>
          <a:bodyPr/>
          <a:lstStyle/>
          <a:p>
            <a:pPr algn="ctr" eaLnBrk="0" hangingPunct="0"/>
            <a:r>
              <a:rPr lang="en-US" sz="1200">
                <a:latin typeface="Tahoma" charset="0"/>
              </a:rPr>
              <a:t>Kelompok Mitra</a:t>
            </a:r>
            <a:endParaRPr lang="en-US">
              <a:latin typeface="Tahoma" charset="0"/>
            </a:endParaRPr>
          </a:p>
        </p:txBody>
      </p:sp>
      <p:sp>
        <p:nvSpPr>
          <p:cNvPr id="46097" name="Line 17"/>
          <p:cNvSpPr>
            <a:spLocks noChangeShapeType="1"/>
          </p:cNvSpPr>
          <p:nvPr/>
        </p:nvSpPr>
        <p:spPr bwMode="auto">
          <a:xfrm>
            <a:off x="2811463" y="4533900"/>
            <a:ext cx="0" cy="228600"/>
          </a:xfrm>
          <a:prstGeom prst="line">
            <a:avLst/>
          </a:prstGeom>
          <a:noFill/>
          <a:ln w="9525">
            <a:solidFill>
              <a:schemeClr val="tx1"/>
            </a:solidFill>
            <a:round/>
            <a:headEnd type="triangle" w="med" len="med"/>
            <a:tailEnd type="triangle" w="med" len="med"/>
          </a:ln>
        </p:spPr>
        <p:txBody>
          <a:bodyPr/>
          <a:lstStyle/>
          <a:p>
            <a:endParaRPr lang="id-ID"/>
          </a:p>
        </p:txBody>
      </p:sp>
      <p:sp>
        <p:nvSpPr>
          <p:cNvPr id="46098" name="Line 18"/>
          <p:cNvSpPr>
            <a:spLocks noChangeShapeType="1"/>
          </p:cNvSpPr>
          <p:nvPr/>
        </p:nvSpPr>
        <p:spPr bwMode="auto">
          <a:xfrm>
            <a:off x="2811463" y="5105400"/>
            <a:ext cx="0" cy="228600"/>
          </a:xfrm>
          <a:prstGeom prst="line">
            <a:avLst/>
          </a:prstGeom>
          <a:noFill/>
          <a:ln w="9525">
            <a:solidFill>
              <a:schemeClr val="tx1"/>
            </a:solidFill>
            <a:round/>
            <a:headEnd type="triangle" w="med" len="med"/>
            <a:tailEnd type="triangle" w="med" len="med"/>
          </a:ln>
        </p:spPr>
        <p:txBody>
          <a:bodyPr/>
          <a:lstStyle/>
          <a:p>
            <a:endParaRPr lang="id-ID"/>
          </a:p>
        </p:txBody>
      </p:sp>
      <p:sp>
        <p:nvSpPr>
          <p:cNvPr id="46099" name="Rectangle 19"/>
          <p:cNvSpPr>
            <a:spLocks noChangeArrowheads="1"/>
          </p:cNvSpPr>
          <p:nvPr/>
        </p:nvSpPr>
        <p:spPr bwMode="auto">
          <a:xfrm>
            <a:off x="3917950" y="4419600"/>
            <a:ext cx="3044825" cy="342900"/>
          </a:xfrm>
          <a:prstGeom prst="rect">
            <a:avLst/>
          </a:prstGeom>
          <a:noFill/>
          <a:ln w="9525">
            <a:solidFill>
              <a:schemeClr val="tx1"/>
            </a:solidFill>
            <a:miter lim="800000"/>
            <a:headEnd/>
            <a:tailEnd/>
          </a:ln>
        </p:spPr>
        <p:txBody>
          <a:bodyPr/>
          <a:lstStyle/>
          <a:p>
            <a:pPr eaLnBrk="0" hangingPunct="0"/>
            <a:r>
              <a:rPr lang="en-US" sz="1200">
                <a:latin typeface="Tahoma" charset="0"/>
              </a:rPr>
              <a:t>   Memproduksi komponen produksi</a:t>
            </a:r>
            <a:endParaRPr lang="en-US">
              <a:latin typeface="Tahoma" charset="0"/>
            </a:endParaRPr>
          </a:p>
        </p:txBody>
      </p:sp>
      <p:sp>
        <p:nvSpPr>
          <p:cNvPr id="46100" name="Rectangle 20"/>
          <p:cNvSpPr>
            <a:spLocks noChangeArrowheads="1"/>
          </p:cNvSpPr>
          <p:nvPr/>
        </p:nvSpPr>
        <p:spPr bwMode="auto">
          <a:xfrm>
            <a:off x="3908425" y="4876800"/>
            <a:ext cx="3048000" cy="685800"/>
          </a:xfrm>
          <a:prstGeom prst="rect">
            <a:avLst/>
          </a:prstGeom>
          <a:noFill/>
          <a:ln w="9525">
            <a:solidFill>
              <a:schemeClr val="tx1"/>
            </a:solidFill>
            <a:miter lim="800000"/>
            <a:headEnd/>
            <a:tailEnd/>
          </a:ln>
        </p:spPr>
        <p:txBody>
          <a:bodyPr/>
          <a:lstStyle/>
          <a:p>
            <a:pPr eaLnBrk="0" hangingPunct="0"/>
            <a:r>
              <a:rPr lang="en-US" sz="1200">
                <a:latin typeface="Tahoma" charset="0"/>
              </a:rPr>
              <a:t>Kelompok mitra memproduksi komponen yang diperlukan perusahaan mitra sebagai bagian dari produksinya</a:t>
            </a:r>
            <a:endParaRPr lang="en-US">
              <a:latin typeface="Tahoma" charset="0"/>
            </a:endParaRPr>
          </a:p>
        </p:txBody>
      </p:sp>
      <p:sp>
        <p:nvSpPr>
          <p:cNvPr id="46101" name="Rectangle 21"/>
          <p:cNvSpPr>
            <a:spLocks noChangeArrowheads="1"/>
          </p:cNvSpPr>
          <p:nvPr/>
        </p:nvSpPr>
        <p:spPr bwMode="auto">
          <a:xfrm>
            <a:off x="1471613" y="5638800"/>
            <a:ext cx="5843587" cy="366713"/>
          </a:xfrm>
          <a:prstGeom prst="rect">
            <a:avLst/>
          </a:prstGeom>
          <a:noFill/>
          <a:ln w="9525">
            <a:noFill/>
            <a:miter lim="800000"/>
            <a:headEnd/>
            <a:tailEnd/>
          </a:ln>
          <a:effectLst/>
        </p:spPr>
        <p:txBody>
          <a:bodyPr wrap="none" anchor="ctr">
            <a:spAutoFit/>
          </a:bodyPr>
          <a:lstStyle/>
          <a:p>
            <a:r>
              <a:rPr lang="sv-SE">
                <a:latin typeface="Tahoma" charset="0"/>
              </a:rPr>
              <a:t>       </a:t>
            </a:r>
            <a:r>
              <a:rPr lang="sv-SE" sz="1600"/>
              <a:t>Gambar Mekanisme kerjasama melalui Pola Sub Kontrak</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457200" y="762000"/>
            <a:ext cx="8229600" cy="4876800"/>
          </a:xfrm>
        </p:spPr>
        <p:txBody>
          <a:bodyPr/>
          <a:lstStyle/>
          <a:p>
            <a:pPr marL="609600" indent="-609600">
              <a:buClr>
                <a:schemeClr val="tx1"/>
              </a:buClr>
              <a:buFont typeface="Wingdings" pitchFamily="2" charset="2"/>
              <a:buAutoNum type="alphaLcPeriod" startAt="4"/>
            </a:pPr>
            <a:endParaRPr lang="sv-SE" sz="1800"/>
          </a:p>
          <a:p>
            <a:pPr marL="609600" indent="-609600">
              <a:lnSpc>
                <a:spcPts val="2200"/>
              </a:lnSpc>
              <a:spcBef>
                <a:spcPct val="0"/>
              </a:spcBef>
              <a:buClr>
                <a:schemeClr val="tx1"/>
              </a:buClr>
              <a:buFont typeface="Wingdings" pitchFamily="2" charset="2"/>
              <a:buAutoNum type="alphaLcPeriod" startAt="4"/>
            </a:pPr>
            <a:r>
              <a:rPr lang="sv-SE" sz="1800"/>
              <a:t>Model Dagang Umum</a:t>
            </a:r>
          </a:p>
          <a:p>
            <a:pPr marL="609600" indent="-609600">
              <a:lnSpc>
                <a:spcPts val="2200"/>
              </a:lnSpc>
              <a:spcBef>
                <a:spcPct val="0"/>
              </a:spcBef>
              <a:buClr>
                <a:schemeClr val="tx1"/>
              </a:buClr>
              <a:buFont typeface="Wingdings" pitchFamily="2" charset="2"/>
              <a:buNone/>
            </a:pPr>
            <a:r>
              <a:rPr lang="sv-SE" sz="1800"/>
              <a:t>	Model Dagang Umum adalah hubungan kemitraan antara perusahaan kecil dengan usaha menengah atau besar atau usaha menengah memasarkan hasil produksi usaha kecil</a:t>
            </a:r>
            <a:r>
              <a:rPr lang="en-US" sz="1800"/>
              <a:t> </a:t>
            </a:r>
          </a:p>
          <a:p>
            <a:pPr marL="609600" indent="-609600">
              <a:lnSpc>
                <a:spcPts val="2200"/>
              </a:lnSpc>
              <a:spcBef>
                <a:spcPct val="0"/>
              </a:spcBef>
            </a:pPr>
            <a:r>
              <a:rPr lang="sv-SE" sz="1800"/>
              <a:t>Pengembangan pola dagang umum dapat dilakukan dengan cara:</a:t>
            </a:r>
          </a:p>
          <a:p>
            <a:pPr marL="1371600" lvl="2" indent="-457200">
              <a:lnSpc>
                <a:spcPts val="2200"/>
              </a:lnSpc>
              <a:spcBef>
                <a:spcPct val="0"/>
              </a:spcBef>
              <a:buClr>
                <a:schemeClr val="tx1"/>
              </a:buClr>
              <a:buFont typeface="Wingdings" pitchFamily="2" charset="2"/>
              <a:buAutoNum type="alphaLcPeriod"/>
            </a:pPr>
            <a:r>
              <a:rPr lang="sv-SE" sz="1800"/>
              <a:t>Mewajibkan usaha menengah atau usaha besar yang menjadi mitra usahanya memasarkan hasil produksi usaha kecil, atau usaha kecil memasok keperluan usaha menengah atau besar.</a:t>
            </a:r>
          </a:p>
          <a:p>
            <a:pPr marL="1371600" lvl="2" indent="-457200">
              <a:lnSpc>
                <a:spcPts val="2200"/>
              </a:lnSpc>
              <a:spcBef>
                <a:spcPct val="0"/>
              </a:spcBef>
              <a:buClr>
                <a:schemeClr val="tx1"/>
              </a:buClr>
              <a:buFont typeface="Wingdings" pitchFamily="2" charset="2"/>
              <a:buAutoNum type="alphaLcPeriod"/>
            </a:pPr>
            <a:r>
              <a:rPr lang="sv-SE" sz="1800"/>
              <a:t>Memberikan kesempatan usaha kecil untuk mengerjakan produksinya sesuai keahlian usaha kecil dimaksudkan dan menjual hasil produksinya tersebut sesuai keahlian usaha kecil dimaksud dan menjual hasil produksinya tersebut kepada usaha menengah atau usahanya besar yang bukan mitra usahanya.</a:t>
            </a:r>
          </a:p>
          <a:p>
            <a:pPr marL="1371600" lvl="2" indent="-457200">
              <a:lnSpc>
                <a:spcPts val="2200"/>
              </a:lnSpc>
              <a:spcBef>
                <a:spcPct val="0"/>
              </a:spcBef>
              <a:buClr>
                <a:schemeClr val="tx1"/>
              </a:buClr>
              <a:buFont typeface="Wingdings" pitchFamily="2" charset="2"/>
              <a:buAutoNum type="alphaLcPeriod"/>
            </a:pPr>
            <a:r>
              <a:rPr lang="sv-SE" sz="1800"/>
              <a:t>Memberikan kesempatan usaha kecil untuk memasarkan produksi dari usaha besar. </a:t>
            </a:r>
            <a:endParaRPr lang="en-US"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457200" y="304800"/>
            <a:ext cx="8229600" cy="6248400"/>
          </a:xfrm>
        </p:spPr>
        <p:txBody>
          <a:bodyPr/>
          <a:lstStyle/>
          <a:p>
            <a:pPr marL="609600" indent="-609600">
              <a:buFontTx/>
              <a:buNone/>
            </a:pPr>
            <a:endParaRPr lang="en-US" sz="4400"/>
          </a:p>
          <a:p>
            <a:pPr marL="609600" indent="-609600">
              <a:buFontTx/>
              <a:buNone/>
            </a:pPr>
            <a:endParaRPr lang="en-US" sz="4400"/>
          </a:p>
          <a:p>
            <a:pPr marL="609600" indent="-609600">
              <a:buFontTx/>
              <a:buNone/>
            </a:pPr>
            <a:endParaRPr lang="en-US" sz="4400"/>
          </a:p>
          <a:p>
            <a:pPr marL="609600" indent="-609600">
              <a:buFontTx/>
              <a:buNone/>
            </a:pPr>
            <a:endParaRPr lang="en-US" sz="4400"/>
          </a:p>
          <a:p>
            <a:pPr marL="609600" indent="-609600">
              <a:buFontTx/>
              <a:buNone/>
            </a:pPr>
            <a:endParaRPr lang="en-US" sz="4400"/>
          </a:p>
          <a:p>
            <a:pPr marL="609600" indent="-609600">
              <a:buClr>
                <a:schemeClr val="tx1"/>
              </a:buClr>
              <a:buFont typeface="Wingdings" pitchFamily="2" charset="2"/>
              <a:buAutoNum type="alphaLcPeriod" startAt="5"/>
            </a:pPr>
            <a:r>
              <a:rPr lang="sv-SE" sz="1600"/>
              <a:t>Model Kerjasama Operasional Agribisnis (KOA)</a:t>
            </a:r>
          </a:p>
          <a:p>
            <a:pPr marL="609600" indent="-609600">
              <a:buFontTx/>
              <a:buNone/>
            </a:pPr>
            <a:r>
              <a:rPr lang="sv-SE" sz="1600"/>
              <a:t>	merupakan hubungan kemitraan yang didalamnya kelompok mitra menyediakan lahan, sarana, dan tenaga kerja, sedangkan perusahaan-perusahaan mitra menyediakan biaya atau modal dan atau sarana untuk mengusahakan atau membudidayakan suatu komoditi pertanian. </a:t>
            </a:r>
            <a:endParaRPr lang="en-US" sz="1600"/>
          </a:p>
        </p:txBody>
      </p:sp>
      <p:grpSp>
        <p:nvGrpSpPr>
          <p:cNvPr id="48132" name="Group 4"/>
          <p:cNvGrpSpPr>
            <a:grpSpLocks/>
          </p:cNvGrpSpPr>
          <p:nvPr/>
        </p:nvGrpSpPr>
        <p:grpSpPr bwMode="auto">
          <a:xfrm>
            <a:off x="1600200" y="762000"/>
            <a:ext cx="6019800" cy="1828800"/>
            <a:chOff x="2670" y="3240"/>
            <a:chExt cx="7410" cy="2880"/>
          </a:xfrm>
        </p:grpSpPr>
        <p:sp>
          <p:nvSpPr>
            <p:cNvPr id="48133" name="Oval 5"/>
            <p:cNvSpPr>
              <a:spLocks noChangeArrowheads="1"/>
            </p:cNvSpPr>
            <p:nvPr/>
          </p:nvSpPr>
          <p:spPr bwMode="auto">
            <a:xfrm>
              <a:off x="2880" y="3240"/>
              <a:ext cx="1800" cy="900"/>
            </a:xfrm>
            <a:prstGeom prst="ellipse">
              <a:avLst/>
            </a:prstGeom>
            <a:noFill/>
            <a:ln w="9525">
              <a:solidFill>
                <a:schemeClr val="tx1"/>
              </a:solidFill>
              <a:round/>
              <a:headEnd/>
              <a:tailEnd/>
            </a:ln>
          </p:spPr>
          <p:txBody>
            <a:bodyPr/>
            <a:lstStyle/>
            <a:p>
              <a:pPr algn="ctr" eaLnBrk="0" hangingPunct="0"/>
              <a:r>
                <a:rPr lang="en-US" sz="1200">
                  <a:latin typeface="Tahoma" charset="0"/>
                </a:rPr>
                <a:t>Kelompok Mitra</a:t>
              </a:r>
              <a:endParaRPr lang="en-US">
                <a:latin typeface="Tahoma" charset="0"/>
              </a:endParaRPr>
            </a:p>
          </p:txBody>
        </p:sp>
        <p:sp>
          <p:nvSpPr>
            <p:cNvPr id="48134" name="Oval 6"/>
            <p:cNvSpPr>
              <a:spLocks noChangeArrowheads="1"/>
            </p:cNvSpPr>
            <p:nvPr/>
          </p:nvSpPr>
          <p:spPr bwMode="auto">
            <a:xfrm>
              <a:off x="7200" y="3240"/>
              <a:ext cx="2340" cy="900"/>
            </a:xfrm>
            <a:prstGeom prst="ellipse">
              <a:avLst/>
            </a:prstGeom>
            <a:noFill/>
            <a:ln w="9525">
              <a:solidFill>
                <a:schemeClr val="tx1"/>
              </a:solidFill>
              <a:round/>
              <a:headEnd/>
              <a:tailEnd/>
            </a:ln>
          </p:spPr>
          <p:txBody>
            <a:bodyPr/>
            <a:lstStyle/>
            <a:p>
              <a:pPr algn="ctr" eaLnBrk="0" hangingPunct="0"/>
              <a:r>
                <a:rPr lang="en-US" sz="1200">
                  <a:latin typeface="Tahoma" charset="0"/>
                </a:rPr>
                <a:t>Perusahaan Mitra</a:t>
              </a:r>
              <a:endParaRPr lang="en-US">
                <a:latin typeface="Tahoma" charset="0"/>
              </a:endParaRPr>
            </a:p>
          </p:txBody>
        </p:sp>
        <p:sp>
          <p:nvSpPr>
            <p:cNvPr id="48135" name="Oval 7"/>
            <p:cNvSpPr>
              <a:spLocks noChangeArrowheads="1"/>
            </p:cNvSpPr>
            <p:nvPr/>
          </p:nvSpPr>
          <p:spPr bwMode="auto">
            <a:xfrm>
              <a:off x="2880" y="5220"/>
              <a:ext cx="1800" cy="900"/>
            </a:xfrm>
            <a:prstGeom prst="ellipse">
              <a:avLst/>
            </a:prstGeom>
            <a:noFill/>
            <a:ln w="9525">
              <a:solidFill>
                <a:schemeClr val="tx1"/>
              </a:solidFill>
              <a:round/>
              <a:headEnd/>
              <a:tailEnd/>
            </a:ln>
          </p:spPr>
          <p:txBody>
            <a:bodyPr/>
            <a:lstStyle/>
            <a:p>
              <a:pPr algn="ctr" eaLnBrk="0" hangingPunct="0"/>
              <a:r>
                <a:rPr lang="en-US" sz="1200">
                  <a:latin typeface="Tahoma" charset="0"/>
                </a:rPr>
                <a:t>Konsumen Industri</a:t>
              </a:r>
              <a:endParaRPr lang="en-US">
                <a:latin typeface="Tahoma" charset="0"/>
              </a:endParaRPr>
            </a:p>
          </p:txBody>
        </p:sp>
        <p:sp>
          <p:nvSpPr>
            <p:cNvPr id="48136" name="Line 8"/>
            <p:cNvSpPr>
              <a:spLocks noChangeShapeType="1"/>
            </p:cNvSpPr>
            <p:nvPr/>
          </p:nvSpPr>
          <p:spPr bwMode="auto">
            <a:xfrm>
              <a:off x="4680" y="3735"/>
              <a:ext cx="2520" cy="0"/>
            </a:xfrm>
            <a:prstGeom prst="line">
              <a:avLst/>
            </a:prstGeom>
            <a:noFill/>
            <a:ln w="9525">
              <a:solidFill>
                <a:schemeClr val="tx1"/>
              </a:solidFill>
              <a:round/>
              <a:headEnd type="triangle" w="med" len="med"/>
              <a:tailEnd type="triangle" w="med" len="med"/>
            </a:ln>
          </p:spPr>
          <p:txBody>
            <a:bodyPr/>
            <a:lstStyle/>
            <a:p>
              <a:endParaRPr lang="id-ID"/>
            </a:p>
          </p:txBody>
        </p:sp>
        <p:sp>
          <p:nvSpPr>
            <p:cNvPr id="48137" name="Line 9"/>
            <p:cNvSpPr>
              <a:spLocks noChangeShapeType="1"/>
            </p:cNvSpPr>
            <p:nvPr/>
          </p:nvSpPr>
          <p:spPr bwMode="auto">
            <a:xfrm flipH="1">
              <a:off x="4680" y="3735"/>
              <a:ext cx="2475" cy="1845"/>
            </a:xfrm>
            <a:prstGeom prst="line">
              <a:avLst/>
            </a:prstGeom>
            <a:noFill/>
            <a:ln w="9525">
              <a:solidFill>
                <a:schemeClr val="tx1"/>
              </a:solidFill>
              <a:round/>
              <a:headEnd/>
              <a:tailEnd type="triangle" w="med" len="med"/>
            </a:ln>
          </p:spPr>
          <p:txBody>
            <a:bodyPr/>
            <a:lstStyle/>
            <a:p>
              <a:endParaRPr lang="id-ID"/>
            </a:p>
          </p:txBody>
        </p:sp>
        <p:sp>
          <p:nvSpPr>
            <p:cNvPr id="48138" name="Rectangle 10"/>
            <p:cNvSpPr>
              <a:spLocks noChangeArrowheads="1"/>
            </p:cNvSpPr>
            <p:nvPr/>
          </p:nvSpPr>
          <p:spPr bwMode="auto">
            <a:xfrm>
              <a:off x="2670" y="4275"/>
              <a:ext cx="2520" cy="810"/>
            </a:xfrm>
            <a:prstGeom prst="rect">
              <a:avLst/>
            </a:prstGeom>
            <a:noFill/>
            <a:ln w="9525">
              <a:solidFill>
                <a:schemeClr val="tx1"/>
              </a:solidFill>
              <a:miter lim="800000"/>
              <a:headEnd/>
              <a:tailEnd/>
            </a:ln>
          </p:spPr>
          <p:txBody>
            <a:bodyPr/>
            <a:lstStyle/>
            <a:p>
              <a:pPr algn="ctr" eaLnBrk="0" hangingPunct="0"/>
              <a:r>
                <a:rPr lang="en-US" sz="1200">
                  <a:latin typeface="Tahoma" charset="0"/>
                </a:rPr>
                <a:t>Memasarkan produksi kelompok mitra</a:t>
              </a:r>
              <a:endParaRPr lang="en-US">
                <a:latin typeface="Tahoma" charset="0"/>
              </a:endParaRPr>
            </a:p>
          </p:txBody>
        </p:sp>
        <p:sp>
          <p:nvSpPr>
            <p:cNvPr id="48139" name="Rectangle 11"/>
            <p:cNvSpPr>
              <a:spLocks noChangeArrowheads="1"/>
            </p:cNvSpPr>
            <p:nvPr/>
          </p:nvSpPr>
          <p:spPr bwMode="auto">
            <a:xfrm>
              <a:off x="5940" y="4680"/>
              <a:ext cx="4140" cy="1260"/>
            </a:xfrm>
            <a:prstGeom prst="rect">
              <a:avLst/>
            </a:prstGeom>
            <a:noFill/>
            <a:ln w="9525">
              <a:solidFill>
                <a:schemeClr val="tx1"/>
              </a:solidFill>
              <a:miter lim="800000"/>
              <a:headEnd/>
              <a:tailEnd/>
            </a:ln>
          </p:spPr>
          <p:txBody>
            <a:bodyPr/>
            <a:lstStyle/>
            <a:p>
              <a:pPr algn="just" eaLnBrk="0" hangingPunct="0"/>
              <a:r>
                <a:rPr lang="en-US" sz="1200">
                  <a:latin typeface="Tahoma" charset="0"/>
                </a:rPr>
                <a:t>Kelompok mitra memasok kebutuhan yang diperlukan perusahaan mitra atau perusahaan mitra memasarkan hasil produksi kelompok mitra.</a:t>
              </a:r>
              <a:endParaRPr lang="en-US">
                <a:latin typeface="Tahoma" charset="0"/>
              </a:endParaRPr>
            </a:p>
          </p:txBody>
        </p:sp>
      </p:grpSp>
      <p:sp>
        <p:nvSpPr>
          <p:cNvPr id="48141" name="Rectangle 13"/>
          <p:cNvSpPr>
            <a:spLocks noChangeArrowheads="1"/>
          </p:cNvSpPr>
          <p:nvPr/>
        </p:nvSpPr>
        <p:spPr bwMode="auto">
          <a:xfrm>
            <a:off x="2733675" y="2963863"/>
            <a:ext cx="3492500" cy="825500"/>
          </a:xfrm>
          <a:prstGeom prst="rect">
            <a:avLst/>
          </a:prstGeom>
          <a:noFill/>
          <a:ln w="9525">
            <a:noFill/>
            <a:miter lim="800000"/>
            <a:headEnd/>
            <a:tailEnd/>
          </a:ln>
          <a:effectLst/>
        </p:spPr>
        <p:txBody>
          <a:bodyPr anchor="ctr">
            <a:spAutoFit/>
          </a:bodyPr>
          <a:lstStyle/>
          <a:p>
            <a:pPr algn="ctr"/>
            <a:endParaRPr lang="sv-SE" sz="1600"/>
          </a:p>
          <a:p>
            <a:pPr algn="ctr"/>
            <a:endParaRPr lang="sv-SE" sz="1600"/>
          </a:p>
          <a:p>
            <a:pPr algn="ctr"/>
            <a:r>
              <a:rPr lang="sv-SE" sz="1600"/>
              <a:t>Gambar Model Kemitraan Keagenan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171" name="Group 19"/>
          <p:cNvGrpSpPr>
            <a:grpSpLocks/>
          </p:cNvGrpSpPr>
          <p:nvPr/>
        </p:nvGrpSpPr>
        <p:grpSpPr bwMode="auto">
          <a:xfrm>
            <a:off x="1644650" y="1343025"/>
            <a:ext cx="5486400" cy="3349625"/>
            <a:chOff x="1036" y="846"/>
            <a:chExt cx="3456" cy="2110"/>
          </a:xfrm>
        </p:grpSpPr>
        <p:sp>
          <p:nvSpPr>
            <p:cNvPr id="49157" name="Oval 5"/>
            <p:cNvSpPr>
              <a:spLocks noChangeArrowheads="1"/>
            </p:cNvSpPr>
            <p:nvPr/>
          </p:nvSpPr>
          <p:spPr bwMode="auto">
            <a:xfrm>
              <a:off x="1073" y="846"/>
              <a:ext cx="975" cy="508"/>
            </a:xfrm>
            <a:prstGeom prst="ellipse">
              <a:avLst/>
            </a:prstGeom>
            <a:noFill/>
            <a:ln w="9525">
              <a:solidFill>
                <a:schemeClr val="tx1"/>
              </a:solidFill>
              <a:round/>
              <a:headEnd/>
              <a:tailEnd/>
            </a:ln>
          </p:spPr>
          <p:txBody>
            <a:bodyPr/>
            <a:lstStyle/>
            <a:p>
              <a:pPr algn="ctr" eaLnBrk="0" hangingPunct="0"/>
              <a:r>
                <a:rPr lang="en-US" sz="1400"/>
                <a:t>Kelompok</a:t>
              </a:r>
            </a:p>
            <a:p>
              <a:pPr algn="ctr" eaLnBrk="0" hangingPunct="0"/>
              <a:r>
                <a:rPr lang="en-US" sz="1400"/>
                <a:t>mitra</a:t>
              </a:r>
            </a:p>
          </p:txBody>
        </p:sp>
        <p:sp>
          <p:nvSpPr>
            <p:cNvPr id="49158" name="Oval 6"/>
            <p:cNvSpPr>
              <a:spLocks noChangeArrowheads="1"/>
            </p:cNvSpPr>
            <p:nvPr/>
          </p:nvSpPr>
          <p:spPr bwMode="auto">
            <a:xfrm>
              <a:off x="2314" y="846"/>
              <a:ext cx="974" cy="508"/>
            </a:xfrm>
            <a:prstGeom prst="ellipse">
              <a:avLst/>
            </a:prstGeom>
            <a:noFill/>
            <a:ln w="9525">
              <a:solidFill>
                <a:schemeClr val="tx1"/>
              </a:solidFill>
              <a:round/>
              <a:headEnd/>
              <a:tailEnd/>
            </a:ln>
          </p:spPr>
          <p:txBody>
            <a:bodyPr/>
            <a:lstStyle/>
            <a:p>
              <a:pPr algn="ctr" eaLnBrk="0" hangingPunct="0"/>
              <a:r>
                <a:rPr lang="en-US" sz="1400"/>
                <a:t>Perusahaan</a:t>
              </a:r>
            </a:p>
            <a:p>
              <a:pPr algn="ctr" eaLnBrk="0" hangingPunct="0"/>
              <a:r>
                <a:rPr lang="en-US" sz="1400"/>
                <a:t>mitra</a:t>
              </a:r>
            </a:p>
          </p:txBody>
        </p:sp>
        <p:grpSp>
          <p:nvGrpSpPr>
            <p:cNvPr id="49159" name="Group 7"/>
            <p:cNvGrpSpPr>
              <a:grpSpLocks/>
            </p:cNvGrpSpPr>
            <p:nvPr/>
          </p:nvGrpSpPr>
          <p:grpSpPr bwMode="auto">
            <a:xfrm>
              <a:off x="1132" y="1524"/>
              <a:ext cx="2038" cy="932"/>
              <a:chOff x="3240" y="7920"/>
              <a:chExt cx="4140" cy="1980"/>
            </a:xfrm>
          </p:grpSpPr>
          <p:sp>
            <p:nvSpPr>
              <p:cNvPr id="49160" name="Rectangle 8"/>
              <p:cNvSpPr>
                <a:spLocks noChangeArrowheads="1"/>
              </p:cNvSpPr>
              <p:nvPr/>
            </p:nvSpPr>
            <p:spPr bwMode="auto">
              <a:xfrm>
                <a:off x="3240" y="7920"/>
                <a:ext cx="4140" cy="1980"/>
              </a:xfrm>
              <a:prstGeom prst="rect">
                <a:avLst/>
              </a:prstGeom>
              <a:noFill/>
              <a:ln w="9525">
                <a:solidFill>
                  <a:schemeClr val="tx1"/>
                </a:solidFill>
                <a:miter lim="800000"/>
                <a:headEnd/>
                <a:tailEnd/>
              </a:ln>
            </p:spPr>
            <p:txBody>
              <a:bodyPr/>
              <a:lstStyle/>
              <a:p>
                <a:endParaRPr lang="id-ID"/>
              </a:p>
            </p:txBody>
          </p:sp>
          <p:sp>
            <p:nvSpPr>
              <p:cNvPr id="49161" name="AutoShape 9"/>
              <p:cNvSpPr>
                <a:spLocks noChangeArrowheads="1"/>
              </p:cNvSpPr>
              <p:nvPr/>
            </p:nvSpPr>
            <p:spPr bwMode="auto">
              <a:xfrm>
                <a:off x="3600" y="8280"/>
                <a:ext cx="1440" cy="1260"/>
              </a:xfrm>
              <a:prstGeom prst="roundRect">
                <a:avLst>
                  <a:gd name="adj" fmla="val 16667"/>
                </a:avLst>
              </a:prstGeom>
              <a:noFill/>
              <a:ln w="9525">
                <a:solidFill>
                  <a:schemeClr val="tx1"/>
                </a:solidFill>
                <a:round/>
                <a:headEnd/>
                <a:tailEnd/>
              </a:ln>
            </p:spPr>
            <p:txBody>
              <a:bodyPr/>
              <a:lstStyle/>
              <a:p>
                <a:pPr eaLnBrk="0" hangingPunct="0">
                  <a:buFont typeface="Times New Roman" pitchFamily="18" charset="0"/>
                  <a:buChar char="-"/>
                </a:pPr>
                <a:r>
                  <a:rPr lang="en-US" sz="1400"/>
                  <a:t>Sarana</a:t>
                </a:r>
              </a:p>
              <a:p>
                <a:pPr eaLnBrk="0" hangingPunct="0">
                  <a:buFont typeface="Times New Roman" pitchFamily="18" charset="0"/>
                  <a:buChar char="-"/>
                </a:pPr>
                <a:r>
                  <a:rPr lang="en-US" sz="1400"/>
                  <a:t>Tenaga</a:t>
                </a:r>
              </a:p>
              <a:p>
                <a:pPr eaLnBrk="0" hangingPunct="0">
                  <a:buFont typeface="Times New Roman" pitchFamily="18" charset="0"/>
                  <a:buChar char="-"/>
                </a:pPr>
                <a:r>
                  <a:rPr lang="en-US" sz="1400"/>
                  <a:t>Lahan</a:t>
                </a:r>
              </a:p>
            </p:txBody>
          </p:sp>
          <p:sp>
            <p:nvSpPr>
              <p:cNvPr id="49162" name="AutoShape 10"/>
              <p:cNvSpPr>
                <a:spLocks noChangeArrowheads="1"/>
              </p:cNvSpPr>
              <p:nvPr/>
            </p:nvSpPr>
            <p:spPr bwMode="auto">
              <a:xfrm>
                <a:off x="5400" y="8280"/>
                <a:ext cx="1620" cy="1260"/>
              </a:xfrm>
              <a:prstGeom prst="roundRect">
                <a:avLst>
                  <a:gd name="adj" fmla="val 16667"/>
                </a:avLst>
              </a:prstGeom>
              <a:noFill/>
              <a:ln w="9525">
                <a:solidFill>
                  <a:schemeClr val="tx1"/>
                </a:solidFill>
                <a:round/>
                <a:headEnd/>
                <a:tailEnd/>
              </a:ln>
            </p:spPr>
            <p:txBody>
              <a:bodyPr/>
              <a:lstStyle/>
              <a:p>
                <a:pPr marL="114300" lvl="1" eaLnBrk="0" hangingPunct="0">
                  <a:buFontTx/>
                  <a:buChar char="-"/>
                </a:pPr>
                <a:r>
                  <a:rPr lang="en-US" sz="1400"/>
                  <a:t>Modal</a:t>
                </a:r>
              </a:p>
              <a:p>
                <a:pPr marL="114300" lvl="1" eaLnBrk="0" hangingPunct="0">
                  <a:buFontTx/>
                  <a:buChar char="-"/>
                </a:pPr>
                <a:r>
                  <a:rPr lang="en-US" sz="1400"/>
                  <a:t>Teknologi</a:t>
                </a:r>
              </a:p>
              <a:p>
                <a:pPr marL="114300" lvl="1" eaLnBrk="0" hangingPunct="0">
                  <a:buFontTx/>
                  <a:buChar char="-"/>
                </a:pPr>
                <a:r>
                  <a:rPr lang="en-US" sz="1400"/>
                  <a:t>Biaya</a:t>
                </a:r>
              </a:p>
            </p:txBody>
          </p:sp>
        </p:grpSp>
        <p:sp>
          <p:nvSpPr>
            <p:cNvPr id="49163" name="Line 11"/>
            <p:cNvSpPr>
              <a:spLocks noChangeShapeType="1"/>
            </p:cNvSpPr>
            <p:nvPr/>
          </p:nvSpPr>
          <p:spPr bwMode="auto">
            <a:xfrm>
              <a:off x="2048" y="1100"/>
              <a:ext cx="266" cy="0"/>
            </a:xfrm>
            <a:prstGeom prst="line">
              <a:avLst/>
            </a:prstGeom>
            <a:noFill/>
            <a:ln w="9525">
              <a:solidFill>
                <a:schemeClr val="tx1"/>
              </a:solidFill>
              <a:round/>
              <a:headEnd type="triangle" w="med" len="med"/>
              <a:tailEnd type="triangle" w="med" len="med"/>
            </a:ln>
          </p:spPr>
          <p:txBody>
            <a:bodyPr/>
            <a:lstStyle/>
            <a:p>
              <a:endParaRPr lang="id-ID"/>
            </a:p>
          </p:txBody>
        </p:sp>
        <p:sp>
          <p:nvSpPr>
            <p:cNvPr id="49164" name="Line 12"/>
            <p:cNvSpPr>
              <a:spLocks noChangeShapeType="1"/>
            </p:cNvSpPr>
            <p:nvPr/>
          </p:nvSpPr>
          <p:spPr bwMode="auto">
            <a:xfrm>
              <a:off x="1605" y="1354"/>
              <a:ext cx="88" cy="170"/>
            </a:xfrm>
            <a:prstGeom prst="line">
              <a:avLst/>
            </a:prstGeom>
            <a:noFill/>
            <a:ln w="9525">
              <a:solidFill>
                <a:schemeClr val="tx1"/>
              </a:solidFill>
              <a:round/>
              <a:headEnd/>
              <a:tailEnd type="triangle" w="med" len="med"/>
            </a:ln>
          </p:spPr>
          <p:txBody>
            <a:bodyPr/>
            <a:lstStyle/>
            <a:p>
              <a:endParaRPr lang="id-ID"/>
            </a:p>
          </p:txBody>
        </p:sp>
        <p:sp>
          <p:nvSpPr>
            <p:cNvPr id="49165" name="Line 13"/>
            <p:cNvSpPr>
              <a:spLocks noChangeShapeType="1"/>
            </p:cNvSpPr>
            <p:nvPr/>
          </p:nvSpPr>
          <p:spPr bwMode="auto">
            <a:xfrm flipH="1">
              <a:off x="2579" y="1354"/>
              <a:ext cx="89" cy="170"/>
            </a:xfrm>
            <a:prstGeom prst="line">
              <a:avLst/>
            </a:prstGeom>
            <a:noFill/>
            <a:ln w="9525">
              <a:solidFill>
                <a:schemeClr val="tx1"/>
              </a:solidFill>
              <a:round/>
              <a:headEnd/>
              <a:tailEnd type="triangle" w="med" len="med"/>
            </a:ln>
          </p:spPr>
          <p:txBody>
            <a:bodyPr/>
            <a:lstStyle/>
            <a:p>
              <a:endParaRPr lang="id-ID"/>
            </a:p>
          </p:txBody>
        </p:sp>
        <p:sp>
          <p:nvSpPr>
            <p:cNvPr id="49166" name="AutoShape 14"/>
            <p:cNvSpPr>
              <a:spLocks noChangeArrowheads="1"/>
            </p:cNvSpPr>
            <p:nvPr/>
          </p:nvSpPr>
          <p:spPr bwMode="auto">
            <a:xfrm>
              <a:off x="2048" y="2463"/>
              <a:ext cx="177" cy="170"/>
            </a:xfrm>
            <a:prstGeom prst="downArrow">
              <a:avLst>
                <a:gd name="adj1" fmla="val 50000"/>
                <a:gd name="adj2" fmla="val 25000"/>
              </a:avLst>
            </a:prstGeom>
            <a:noFill/>
            <a:ln w="9525">
              <a:solidFill>
                <a:schemeClr val="tx1"/>
              </a:solidFill>
              <a:miter lim="800000"/>
              <a:headEnd/>
              <a:tailEnd/>
            </a:ln>
          </p:spPr>
          <p:txBody>
            <a:bodyPr/>
            <a:lstStyle/>
            <a:p>
              <a:endParaRPr lang="id-ID"/>
            </a:p>
          </p:txBody>
        </p:sp>
        <p:sp>
          <p:nvSpPr>
            <p:cNvPr id="49167" name="Rectangle 15"/>
            <p:cNvSpPr>
              <a:spLocks noChangeArrowheads="1"/>
            </p:cNvSpPr>
            <p:nvPr/>
          </p:nvSpPr>
          <p:spPr bwMode="auto">
            <a:xfrm>
              <a:off x="1036" y="2654"/>
              <a:ext cx="2496" cy="302"/>
            </a:xfrm>
            <a:prstGeom prst="rect">
              <a:avLst/>
            </a:prstGeom>
            <a:noFill/>
            <a:ln w="9525">
              <a:solidFill>
                <a:schemeClr val="tx1"/>
              </a:solidFill>
              <a:miter lim="800000"/>
              <a:headEnd/>
              <a:tailEnd/>
            </a:ln>
          </p:spPr>
          <p:txBody>
            <a:bodyPr/>
            <a:lstStyle/>
            <a:p>
              <a:pPr algn="ctr" eaLnBrk="0" hangingPunct="0"/>
              <a:r>
                <a:rPr lang="en-US" sz="1400"/>
                <a:t>Pembagian hasil sesuai dengan kesepakatan</a:t>
              </a:r>
            </a:p>
          </p:txBody>
        </p:sp>
        <p:sp>
          <p:nvSpPr>
            <p:cNvPr id="49168" name="Rectangle 16"/>
            <p:cNvSpPr>
              <a:spLocks noChangeArrowheads="1"/>
            </p:cNvSpPr>
            <p:nvPr/>
          </p:nvSpPr>
          <p:spPr bwMode="auto">
            <a:xfrm>
              <a:off x="3340" y="931"/>
              <a:ext cx="1152" cy="1525"/>
            </a:xfrm>
            <a:prstGeom prst="rect">
              <a:avLst/>
            </a:prstGeom>
            <a:noFill/>
            <a:ln w="9525">
              <a:solidFill>
                <a:schemeClr val="tx1"/>
              </a:solidFill>
              <a:miter lim="800000"/>
              <a:headEnd/>
              <a:tailEnd/>
            </a:ln>
          </p:spPr>
          <p:txBody>
            <a:bodyPr/>
            <a:lstStyle/>
            <a:p>
              <a:pPr eaLnBrk="0" hangingPunct="0"/>
              <a:r>
                <a:rPr lang="en-US" sz="1400"/>
                <a:t>Kelompok mitra menyediakan lahan, sarana dan tenaga. Sedangkan perusahaan mitra menyediakan biaya, modal, sarana untuk  mengusahakan atau membudidayakan suatu komoditi pertanian</a:t>
              </a:r>
            </a:p>
          </p:txBody>
        </p:sp>
      </p:grpSp>
      <p:sp>
        <p:nvSpPr>
          <p:cNvPr id="49169" name="Rectangle 17"/>
          <p:cNvSpPr>
            <a:spLocks noChangeArrowheads="1"/>
          </p:cNvSpPr>
          <p:nvPr/>
        </p:nvSpPr>
        <p:spPr bwMode="auto">
          <a:xfrm>
            <a:off x="0" y="4692650"/>
            <a:ext cx="7359650" cy="336550"/>
          </a:xfrm>
          <a:prstGeom prst="rect">
            <a:avLst/>
          </a:prstGeom>
          <a:noFill/>
          <a:ln w="9525">
            <a:noFill/>
            <a:miter lim="800000"/>
            <a:headEnd/>
            <a:tailEnd/>
          </a:ln>
          <a:effectLst/>
        </p:spPr>
        <p:txBody>
          <a:bodyPr anchor="ctr">
            <a:spAutoFit/>
          </a:bodyPr>
          <a:lstStyle/>
          <a:p>
            <a:pPr algn="just"/>
            <a:r>
              <a:rPr lang="sv-SE" sz="1600"/>
              <a:t>	Gambar Mekanisme pola kerjasama operasional Agribisnis (KOA)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11/9/2007 11:01:00 AM&quot;&gt;&lt;Slide id=&quot;298&quot; dur=&quot;1.131&quot;/&gt;&lt;Slide id=&quot;300&quot; dur=&quot;2.304&quot;/&gt;&lt;/Timings&gt;&lt;/WMTools&gt;"/>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467</TotalTime>
  <Words>347</Words>
  <Application>Microsoft PowerPoint</Application>
  <PresentationFormat>On-screen Show (4:3)</PresentationFormat>
  <Paragraphs>98</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Default Design</vt:lpstr>
      <vt:lpstr>Crayons</vt:lpstr>
      <vt:lpstr>MODEL KEMITRAAN </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III</dc:title>
  <dc:creator>PADEPOKAN 42</dc:creator>
  <cp:lastModifiedBy>PERSONAL</cp:lastModifiedBy>
  <cp:revision>16</cp:revision>
  <dcterms:created xsi:type="dcterms:W3CDTF">2002-05-20T21:43:39Z</dcterms:created>
  <dcterms:modified xsi:type="dcterms:W3CDTF">2012-11-08T06:06:30Z</dcterms:modified>
</cp:coreProperties>
</file>