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2" r:id="rId6"/>
    <p:sldId id="265" r:id="rId7"/>
    <p:sldId id="270" r:id="rId8"/>
    <p:sldId id="272" r:id="rId9"/>
    <p:sldId id="273" r:id="rId10"/>
    <p:sldId id="274" r:id="rId11"/>
    <p:sldId id="279" r:id="rId12"/>
    <p:sldId id="275" r:id="rId13"/>
    <p:sldId id="276" r:id="rId14"/>
    <p:sldId id="278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A71DA-5B3F-4546-8D95-5DCD72320CAA}" type="datetimeFigureOut">
              <a:rPr lang="en-US" smtClean="0"/>
              <a:t>11/20/2012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CC369-DAC2-4697-8508-51EDA7FC4B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EA80-1ADD-41E4-AE6B-4970D8D32337}" type="datetime1">
              <a:rPr lang="en-US" smtClean="0"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30D3-4E4B-494D-A0A7-F8D98D33FCAD}" type="datetime1">
              <a:rPr lang="en-US" smtClean="0"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FD22-3163-475E-A3E6-172C71A5FCA0}" type="datetime1">
              <a:rPr lang="en-US" smtClean="0"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5FF1-47F7-4F72-90D1-EF73BC3E1B7E}" type="datetime1">
              <a:rPr lang="en-US" smtClean="0"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D883-28EC-4F52-898A-17FB748392F3}" type="datetime1">
              <a:rPr lang="en-US" smtClean="0"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C18C-74AC-48DB-B6C6-0FC787A274BB}" type="datetime1">
              <a:rPr lang="en-US" smtClean="0"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91B0-8A48-4ACB-ABCC-F8740918DE7F}" type="datetime1">
              <a:rPr lang="en-US" smtClean="0"/>
              <a:t>11/20/2012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8C5E-63AC-4446-9958-C11623CE729D}" type="datetime1">
              <a:rPr lang="en-US" smtClean="0"/>
              <a:t>11/20/2012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846B-90AD-4592-8E0A-FB2581868CB3}" type="datetime1">
              <a:rPr lang="en-US" smtClean="0"/>
              <a:t>11/20/2012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658CF-063A-4835-A54F-45B68E4ED208}" type="datetime1">
              <a:rPr lang="en-US" smtClean="0"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39A893B-0BCC-4A17-9CF4-7605C43C946A}" type="datetime1">
              <a:rPr lang="en-US" smtClean="0"/>
              <a:t>11/20/2012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A818E56-8952-4379-9D6C-4CB9D5FF2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7811A4B-F1F2-46DE-86F7-E75542782631}" type="datetime1">
              <a:rPr lang="en-US" smtClean="0"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A818E56-8952-4379-9D6C-4CB9D5FF2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785926"/>
            <a:ext cx="8077200" cy="1673352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PENYULUHAN PERTANIAN</a:t>
            </a:r>
            <a:endParaRPr lang="en-US" sz="6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252728"/>
          </a:xfrm>
        </p:spPr>
        <p:txBody>
          <a:bodyPr>
            <a:normAutofit fontScale="90000"/>
          </a:bodyPr>
          <a:lstStyle/>
          <a:p>
            <a:pPr lvl="0"/>
            <a:r>
              <a:rPr lang="da-DK" sz="3600" dirty="0" smtClean="0"/>
              <a:t>Penyuluhan Sebagai Proses Pemberdayaan Masyarakat  (</a:t>
            </a:r>
            <a:r>
              <a:rPr lang="da-DK" sz="3600" i="1" dirty="0" smtClean="0"/>
              <a:t>Community Empowerment</a:t>
            </a:r>
            <a:r>
              <a:rPr lang="da-DK" sz="3600" dirty="0" smtClean="0"/>
              <a:t>)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da-DK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 smtClean="0"/>
              <a:t>Pemberdayaan diarahkan </a:t>
            </a:r>
            <a:r>
              <a:rPr lang="da-DK" dirty="0" smtClean="0"/>
              <a:t>terwujudnya masyarakat madani (yang beradab) dan mandiri dalam pengertian dapat mengambil keputusan (yang terbaik) bagi kesejahteraannya sendiri.</a:t>
            </a:r>
            <a:endParaRPr lang="en-US" dirty="0" smtClean="0"/>
          </a:p>
          <a:p>
            <a:r>
              <a:rPr lang="da-DK" dirty="0" smtClean="0"/>
              <a:t>Pemberdayaan masyarakat, dimaksudkan untuk memperkuat kemam-puan </a:t>
            </a:r>
            <a:r>
              <a:rPr lang="da-DK" i="1" dirty="0" smtClean="0"/>
              <a:t>(capacity strenghtening</a:t>
            </a:r>
            <a:r>
              <a:rPr lang="da-DK" dirty="0" smtClean="0"/>
              <a:t>) masyarakat, agar mereka dapat berpar-tisipasi secara aktif dalam </a:t>
            </a:r>
            <a:r>
              <a:rPr lang="da-DK" dirty="0" smtClean="0"/>
              <a:t>keseluruhan </a:t>
            </a:r>
            <a:r>
              <a:rPr lang="da-DK" dirty="0" smtClean="0"/>
              <a:t>proses pembangunan, terutama pembangunan yang ditawarkan oleh penguasa dan atau pihak luar yang lain (penyuluh, LSM, dll)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TUJUAN PENYULUHAN PERTANIAN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eriod"/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r>
              <a:rPr lang="en-US" dirty="0" smtClean="0"/>
              <a:t> : </a:t>
            </a:r>
            <a:r>
              <a:rPr lang="en-US" dirty="0" err="1" smtClean="0"/>
              <a:t>menumbuhkan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petani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usahataninya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1-3 </a:t>
            </a:r>
            <a:r>
              <a:rPr lang="en-US" dirty="0" err="1" smtClean="0">
                <a:sym typeface="Wingdings" pitchFamily="2" charset="2"/>
              </a:rPr>
              <a:t>th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perubahan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pengetahuan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kecakapan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sikap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motif </a:t>
            </a:r>
            <a:r>
              <a:rPr lang="en-US" dirty="0" err="1" smtClean="0">
                <a:sym typeface="Wingdings" pitchFamily="2" charset="2"/>
              </a:rPr>
              <a:t>petani</a:t>
            </a:r>
            <a:endParaRPr lang="en-US" dirty="0" smtClean="0">
              <a:sym typeface="Wingdings" pitchFamily="2" charset="2"/>
            </a:endParaRPr>
          </a:p>
          <a:p>
            <a:pPr marL="633222" indent="-514350">
              <a:buAutoNum type="arabicPeriod"/>
            </a:pPr>
            <a:r>
              <a:rPr lang="en-US" dirty="0" err="1" smtClean="0">
                <a:sym typeface="Wingdings" pitchFamily="2" charset="2"/>
              </a:rPr>
              <a:t>Tujuan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jangka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panjang</a:t>
            </a:r>
            <a:r>
              <a:rPr lang="en-US" dirty="0" smtClean="0">
                <a:sym typeface="Wingdings" pitchFamily="2" charset="2"/>
              </a:rPr>
              <a:t> : </a:t>
            </a:r>
            <a:r>
              <a:rPr lang="en-US" dirty="0" err="1" smtClean="0">
                <a:sym typeface="Wingdings" pitchFamily="2" charset="2"/>
              </a:rPr>
              <a:t>meningkatkan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taraf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hidup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masyarakat</a:t>
            </a:r>
            <a:r>
              <a:rPr lang="en-US" dirty="0" smtClean="0">
                <a:sym typeface="Wingdings" pitchFamily="2" charset="2"/>
              </a:rPr>
              <a:t> agar </a:t>
            </a:r>
            <a:r>
              <a:rPr lang="en-US" dirty="0" err="1" smtClean="0">
                <a:sym typeface="Wingdings" pitchFamily="2" charset="2"/>
              </a:rPr>
              <a:t>dapat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hidup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sejahtera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periode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lebih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dari</a:t>
            </a:r>
            <a:r>
              <a:rPr lang="en-US" dirty="0" smtClean="0">
                <a:sym typeface="Wingdings" pitchFamily="2" charset="2"/>
              </a:rPr>
              <a:t> 3 </a:t>
            </a:r>
            <a:r>
              <a:rPr lang="en-US" dirty="0" err="1" smtClean="0">
                <a:sym typeface="Wingdings" pitchFamily="2" charset="2"/>
              </a:rPr>
              <a:t>tahun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MATERI PENYULUHAN PERTANIAN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buAutoNum type="arabicPeriod"/>
            </a:pP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: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intensifikasi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ekstensifikasi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konservasi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dirty="0" err="1" smtClean="0">
                <a:sym typeface="Wingdings" pitchFamily="2" charset="2"/>
              </a:rPr>
              <a:t>rehabilitasi</a:t>
            </a:r>
            <a:r>
              <a:rPr lang="en-US" dirty="0" smtClean="0">
                <a:sym typeface="Wingdings" pitchFamily="2" charset="2"/>
              </a:rPr>
              <a:t>. </a:t>
            </a:r>
            <a:r>
              <a:rPr lang="en-US" dirty="0" err="1" smtClean="0">
                <a:sym typeface="Wingdings" pitchFamily="2" charset="2"/>
              </a:rPr>
              <a:t>Materi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dapat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berupa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pola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teknik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penanaman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pemupukan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efektif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pemanfaatan</a:t>
            </a:r>
            <a:r>
              <a:rPr lang="en-US" dirty="0" smtClean="0">
                <a:sym typeface="Wingdings" pitchFamily="2" charset="2"/>
              </a:rPr>
              <a:t> air yang </a:t>
            </a:r>
            <a:r>
              <a:rPr lang="en-US" dirty="0" err="1" smtClean="0">
                <a:sym typeface="Wingdings" pitchFamily="2" charset="2"/>
              </a:rPr>
              <a:t>efisien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perlindungan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tanaman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terpadu</a:t>
            </a:r>
            <a:r>
              <a:rPr lang="en-US" dirty="0" smtClean="0">
                <a:sym typeface="Wingdings" pitchFamily="2" charset="2"/>
              </a:rPr>
              <a:t> , </a:t>
            </a:r>
            <a:r>
              <a:rPr lang="en-US" dirty="0" err="1" smtClean="0">
                <a:sym typeface="Wingdings" pitchFamily="2" charset="2"/>
              </a:rPr>
              <a:t>penggunaan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varietas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unggul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pelestarian</a:t>
            </a:r>
            <a:r>
              <a:rPr lang="en-US" dirty="0" smtClean="0">
                <a:sym typeface="Wingdings" pitchFamily="2" charset="2"/>
              </a:rPr>
              <a:t> SDA, </a:t>
            </a:r>
            <a:r>
              <a:rPr lang="en-US" dirty="0" err="1" smtClean="0">
                <a:sym typeface="Wingdings" pitchFamily="2" charset="2"/>
              </a:rPr>
              <a:t>dll</a:t>
            </a:r>
            <a:endParaRPr lang="en-US" dirty="0" smtClean="0">
              <a:sym typeface="Wingdings" pitchFamily="2" charset="2"/>
            </a:endParaRPr>
          </a:p>
          <a:p>
            <a:pPr marL="633222" indent="-514350">
              <a:buNone/>
            </a:pPr>
            <a:endParaRPr lang="en-US" dirty="0" smtClean="0">
              <a:sym typeface="Wingdings" pitchFamily="2" charset="2"/>
            </a:endParaRPr>
          </a:p>
          <a:p>
            <a:pPr marL="633222" indent="-51435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MATERI PENYULUHAN PERTANIAN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: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tambah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.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optimasi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input </a:t>
            </a:r>
            <a:r>
              <a:rPr lang="en-US" dirty="0" err="1" smtClean="0"/>
              <a:t>produksi</a:t>
            </a:r>
            <a:r>
              <a:rPr lang="en-US" dirty="0" smtClean="0"/>
              <a:t>,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komoditi</a:t>
            </a:r>
            <a:r>
              <a:rPr lang="en-US" dirty="0" smtClean="0"/>
              <a:t> yang </a:t>
            </a:r>
            <a:r>
              <a:rPr lang="en-US" dirty="0" err="1" smtClean="0"/>
              <a:t>menguntungkan</a:t>
            </a:r>
            <a:r>
              <a:rPr lang="en-US" dirty="0" smtClean="0"/>
              <a:t>, </a:t>
            </a:r>
            <a:r>
              <a:rPr lang="en-US" dirty="0" err="1" smtClean="0"/>
              <a:t>pemanfaatan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usahatani</a:t>
            </a:r>
            <a:r>
              <a:rPr lang="en-US" dirty="0" smtClean="0"/>
              <a:t>,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, </a:t>
            </a:r>
            <a:r>
              <a:rPr lang="en-US" dirty="0" err="1" smtClean="0"/>
              <a:t>kelembagaan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</a:t>
            </a:r>
            <a:r>
              <a:rPr lang="en-US" dirty="0" err="1" smtClean="0"/>
              <a:t>dll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usahatani</a:t>
            </a:r>
            <a:r>
              <a:rPr lang="en-US" dirty="0" smtClean="0"/>
              <a:t> :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efisiensi</a:t>
            </a:r>
            <a:r>
              <a:rPr lang="en-US" dirty="0" smtClean="0"/>
              <a:t> </a:t>
            </a:r>
            <a:r>
              <a:rPr lang="en-US" dirty="0" err="1" smtClean="0"/>
              <a:t>usahatani</a:t>
            </a:r>
            <a:r>
              <a:rPr lang="en-US" dirty="0" smtClean="0"/>
              <a:t>. </a:t>
            </a:r>
            <a:r>
              <a:rPr lang="en-US" dirty="0" err="1" smtClean="0"/>
              <a:t>Meliputi</a:t>
            </a:r>
            <a:r>
              <a:rPr lang="en-US" dirty="0" smtClean="0"/>
              <a:t> : </a:t>
            </a:r>
            <a:r>
              <a:rPr lang="en-US" dirty="0" err="1" smtClean="0"/>
              <a:t>inventarisasi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,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,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keberhasilan</a:t>
            </a:r>
            <a:r>
              <a:rPr lang="en-US" dirty="0" smtClean="0"/>
              <a:t> </a:t>
            </a:r>
            <a:r>
              <a:rPr lang="en-US" dirty="0" err="1" smtClean="0"/>
              <a:t>usahatani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MATERI PENYULUHAN PERTANIAN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dirty="0" err="1" smtClean="0"/>
              <a:t>Dinamika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: </a:t>
            </a:r>
            <a:r>
              <a:rPr lang="en-US" dirty="0" err="1" smtClean="0"/>
              <a:t>penyuluhan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petani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diajak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, </a:t>
            </a:r>
            <a:r>
              <a:rPr lang="en-US" dirty="0" err="1" smtClean="0"/>
              <a:t>perilaku</a:t>
            </a:r>
            <a:r>
              <a:rPr lang="en-US" dirty="0" smtClean="0"/>
              <a:t>,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pikir</a:t>
            </a:r>
            <a:r>
              <a:rPr lang="en-US" dirty="0" smtClean="0"/>
              <a:t>. </a:t>
            </a:r>
            <a:r>
              <a:rPr lang="en-US" dirty="0" err="1" smtClean="0"/>
              <a:t>Materi</a:t>
            </a:r>
            <a:r>
              <a:rPr lang="en-US" dirty="0" smtClean="0"/>
              <a:t> : </a:t>
            </a:r>
            <a:r>
              <a:rPr lang="en-US" dirty="0" err="1" smtClean="0"/>
              <a:t>pengertian</a:t>
            </a:r>
            <a:r>
              <a:rPr lang="en-US" dirty="0" smtClean="0"/>
              <a:t>, motif </a:t>
            </a:r>
            <a:r>
              <a:rPr lang="en-US" dirty="0" err="1" smtClean="0"/>
              <a:t>terbentuknya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,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, </a:t>
            </a:r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5.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: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,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kebijakan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pertanian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METODE PENYULUHAN PERTANIAN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33222" indent="-514350">
              <a:buAutoNum type="arabicPeriod"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perorangan</a:t>
            </a:r>
            <a:r>
              <a:rPr lang="en-US" dirty="0" smtClean="0"/>
              <a:t> : (a)</a:t>
            </a:r>
            <a:r>
              <a:rPr lang="en-US" dirty="0" err="1" smtClean="0"/>
              <a:t>mengunjungi</a:t>
            </a:r>
            <a:r>
              <a:rPr lang="en-US" dirty="0" smtClean="0"/>
              <a:t> </a:t>
            </a:r>
            <a:r>
              <a:rPr lang="en-US" dirty="0" err="1" smtClean="0"/>
              <a:t>petani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, </a:t>
            </a:r>
            <a:r>
              <a:rPr lang="en-US" dirty="0" err="1" smtClean="0"/>
              <a:t>sawah</a:t>
            </a:r>
            <a:r>
              <a:rPr lang="en-US" dirty="0" smtClean="0"/>
              <a:t>, </a:t>
            </a:r>
            <a:r>
              <a:rPr lang="en-US" dirty="0" err="1" smtClean="0"/>
              <a:t>tempat</a:t>
            </a:r>
            <a:r>
              <a:rPr lang="en-US" dirty="0" smtClean="0"/>
              <a:t> lain, (b)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(c)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pengakuan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perorangan</a:t>
            </a:r>
            <a:endParaRPr lang="en-US" dirty="0" smtClean="0"/>
          </a:p>
          <a:p>
            <a:pPr marL="633222" indent="-514350">
              <a:buAutoNum type="arabicPeriod"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: (a) media </a:t>
            </a: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, (b) </a:t>
            </a:r>
            <a:r>
              <a:rPr lang="en-US" dirty="0" err="1" smtClean="0"/>
              <a:t>kursus</a:t>
            </a:r>
            <a:r>
              <a:rPr lang="en-US" dirty="0" smtClean="0"/>
              <a:t>/</a:t>
            </a:r>
            <a:r>
              <a:rPr lang="en-US" dirty="0" err="1" smtClean="0"/>
              <a:t>diskusi</a:t>
            </a:r>
            <a:r>
              <a:rPr lang="en-US" dirty="0" smtClean="0"/>
              <a:t> (c) </a:t>
            </a:r>
            <a:r>
              <a:rPr lang="en-US" dirty="0" err="1" smtClean="0"/>
              <a:t>karyawisata</a:t>
            </a:r>
            <a:r>
              <a:rPr lang="en-US" dirty="0" smtClean="0"/>
              <a:t>, (d) </a:t>
            </a:r>
            <a:r>
              <a:rPr lang="en-US" dirty="0" err="1" smtClean="0"/>
              <a:t>demonstrasi</a:t>
            </a:r>
            <a:r>
              <a:rPr lang="en-US" dirty="0" smtClean="0"/>
              <a:t>/</a:t>
            </a:r>
            <a:r>
              <a:rPr lang="en-US" dirty="0" err="1" smtClean="0"/>
              <a:t>lomba</a:t>
            </a:r>
            <a:endParaRPr lang="en-US" dirty="0" smtClean="0"/>
          </a:p>
          <a:p>
            <a:pPr marL="633222" indent="-514350">
              <a:buAutoNum type="arabicPeriod"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massal</a:t>
            </a:r>
            <a:r>
              <a:rPr lang="en-US" dirty="0" smtClean="0"/>
              <a:t> : (a)</a:t>
            </a:r>
            <a:r>
              <a:rPr lang="en-US" dirty="0" err="1" smtClean="0"/>
              <a:t>penyuluhan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media </a:t>
            </a:r>
            <a:r>
              <a:rPr lang="en-US" dirty="0" err="1" smtClean="0"/>
              <a:t>massa</a:t>
            </a:r>
            <a:r>
              <a:rPr lang="en-US" dirty="0" smtClean="0"/>
              <a:t>, (b) </a:t>
            </a:r>
            <a:r>
              <a:rPr lang="en-US" dirty="0" err="1" smtClean="0"/>
              <a:t>rapat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/</a:t>
            </a:r>
            <a:r>
              <a:rPr lang="en-US" dirty="0" err="1" smtClean="0"/>
              <a:t>kampanye</a:t>
            </a:r>
            <a:r>
              <a:rPr lang="en-US" dirty="0" smtClean="0"/>
              <a:t>, (c) </a:t>
            </a:r>
            <a:r>
              <a:rPr lang="en-US" dirty="0" err="1" smtClean="0"/>
              <a:t>pertunjukan</a:t>
            </a:r>
            <a:r>
              <a:rPr lang="en-US" dirty="0" smtClean="0"/>
              <a:t> </a:t>
            </a:r>
            <a:r>
              <a:rPr lang="en-US" dirty="0" err="1" smtClean="0"/>
              <a:t>kesenian</a:t>
            </a:r>
            <a:r>
              <a:rPr lang="en-US" dirty="0" smtClean="0"/>
              <a:t>/</a:t>
            </a:r>
            <a:r>
              <a:rPr lang="en-US" dirty="0" err="1" smtClean="0"/>
              <a:t>pameran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/>
              <a:t>Penyebar-luasan</a:t>
            </a:r>
            <a:r>
              <a:rPr lang="en-US" dirty="0"/>
              <a:t> (</a:t>
            </a:r>
            <a:r>
              <a:rPr lang="en-US" dirty="0" err="1"/>
              <a:t>informasi</a:t>
            </a:r>
            <a:r>
              <a:rPr lang="en-US" dirty="0"/>
              <a:t>)</a:t>
            </a:r>
          </a:p>
          <a:p>
            <a:pPr lvl="0"/>
            <a:r>
              <a:rPr lang="en-US" dirty="0" err="1"/>
              <a:t>Penerangan</a:t>
            </a:r>
            <a:r>
              <a:rPr lang="en-US" dirty="0"/>
              <a:t>/</a:t>
            </a:r>
            <a:r>
              <a:rPr lang="en-US" dirty="0" err="1"/>
              <a:t>penjelasan</a:t>
            </a:r>
            <a:endParaRPr lang="en-US" dirty="0"/>
          </a:p>
          <a:p>
            <a:pPr lvl="0"/>
            <a:r>
              <a:rPr lang="en-US" dirty="0" err="1"/>
              <a:t>Pendidikan</a:t>
            </a:r>
            <a:r>
              <a:rPr lang="en-US" dirty="0"/>
              <a:t> non-formal (</a:t>
            </a:r>
            <a:r>
              <a:rPr lang="en-US" dirty="0" err="1"/>
              <a:t>luar-sekolah</a:t>
            </a:r>
            <a:r>
              <a:rPr lang="en-US" dirty="0"/>
              <a:t>)</a:t>
            </a:r>
          </a:p>
          <a:p>
            <a:pPr lvl="0"/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perilaku</a:t>
            </a:r>
            <a:endParaRPr lang="en-US" dirty="0"/>
          </a:p>
          <a:p>
            <a:pPr lvl="0"/>
            <a:r>
              <a:rPr lang="en-US" dirty="0" err="1"/>
              <a:t>Rekayasa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</a:p>
          <a:p>
            <a:pPr lvl="0"/>
            <a:r>
              <a:rPr lang="fi-FI" dirty="0"/>
              <a:t>Pemasaran inovasi (teknis dan sosial)</a:t>
            </a:r>
            <a:endParaRPr lang="en-US" dirty="0"/>
          </a:p>
          <a:p>
            <a:pPr lvl="0"/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(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, </a:t>
            </a:r>
            <a:r>
              <a:rPr lang="en-US" dirty="0" err="1"/>
              <a:t>nilai-nilai</a:t>
            </a:r>
            <a:r>
              <a:rPr lang="en-US" dirty="0"/>
              <a:t>,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, </a:t>
            </a:r>
            <a:r>
              <a:rPr lang="en-US" dirty="0" err="1"/>
              <a:t>kelembagaan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) </a:t>
            </a:r>
          </a:p>
          <a:p>
            <a:pPr lvl="0"/>
            <a:r>
              <a:rPr lang="en-US" dirty="0" err="1"/>
              <a:t>Pemberdayaan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i="1" dirty="0"/>
              <a:t>(community empowerment)</a:t>
            </a:r>
            <a:endParaRPr lang="en-US" dirty="0"/>
          </a:p>
          <a:p>
            <a:pPr lvl="0"/>
            <a:r>
              <a:rPr lang="en-US" dirty="0" err="1"/>
              <a:t>Penguatan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> (</a:t>
            </a:r>
            <a:r>
              <a:rPr lang="en-US" i="1" dirty="0"/>
              <a:t>community strengthening)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err="1" smtClean="0"/>
              <a:t>Penyuluhan</a:t>
            </a:r>
            <a:r>
              <a:rPr lang="en-US" i="1" dirty="0" smtClean="0"/>
              <a:t> </a:t>
            </a:r>
            <a:r>
              <a:rPr lang="en-US" i="1" dirty="0" err="1" smtClean="0"/>
              <a:t>Sebagai</a:t>
            </a:r>
            <a:r>
              <a:rPr lang="en-US" i="1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i="1" dirty="0" err="1" smtClean="0"/>
              <a:t>Penyebar-Luasan</a:t>
            </a:r>
            <a:r>
              <a:rPr lang="en-US" i="1" dirty="0" smtClean="0"/>
              <a:t> </a:t>
            </a:r>
            <a:r>
              <a:rPr lang="en-US" i="1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terjemahan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i="1" dirty="0" smtClean="0"/>
              <a:t>“extension”</a:t>
            </a:r>
            <a:r>
              <a:rPr lang="en-US" dirty="0" smtClean="0"/>
              <a:t>, </a:t>
            </a:r>
            <a:r>
              <a:rPr lang="en-US" dirty="0" err="1" smtClean="0"/>
              <a:t>penyuluhan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i="1" dirty="0" err="1" smtClean="0"/>
              <a:t>penyebarluasan</a:t>
            </a:r>
            <a:r>
              <a:rPr lang="en-US" i="1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penyebarluasan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praktek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err="1" smtClean="0"/>
              <a:t>Penyuluhan</a:t>
            </a:r>
            <a:r>
              <a:rPr lang="en-US" sz="3600" dirty="0" smtClean="0"/>
              <a:t> </a:t>
            </a:r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 smtClean="0"/>
              <a:t>Proses</a:t>
            </a:r>
            <a:r>
              <a:rPr lang="en-US" sz="3600" dirty="0" smtClean="0"/>
              <a:t> </a:t>
            </a:r>
            <a:r>
              <a:rPr lang="en-US" sz="3600" dirty="0" err="1" smtClean="0"/>
              <a:t>Penerangan</a:t>
            </a:r>
            <a:r>
              <a:rPr lang="en-US" sz="3600" dirty="0" smtClean="0"/>
              <a:t>/</a:t>
            </a: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dirty="0" smtClean="0"/>
              <a:t>     </a:t>
            </a:r>
            <a:r>
              <a:rPr lang="en-US" sz="3600" dirty="0" err="1" smtClean="0"/>
              <a:t>Pemberian</a:t>
            </a:r>
            <a:r>
              <a:rPr lang="en-US" sz="3600" dirty="0" smtClean="0"/>
              <a:t> </a:t>
            </a:r>
            <a:r>
              <a:rPr lang="en-US" sz="3600" dirty="0" err="1" smtClean="0"/>
              <a:t>Penjelasan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3"/>
            <a:ext cx="8643998" cy="4829188"/>
          </a:xfrm>
        </p:spPr>
        <p:txBody>
          <a:bodyPr>
            <a:normAutofit/>
          </a:bodyPr>
          <a:lstStyle/>
          <a:p>
            <a:r>
              <a:rPr lang="en-US" dirty="0" err="1" smtClean="0"/>
              <a:t>Penyuluhan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kelompok-sasaran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penyuluhan</a:t>
            </a:r>
            <a:r>
              <a:rPr lang="en-US" dirty="0" smtClean="0"/>
              <a:t> (</a:t>
            </a:r>
            <a:r>
              <a:rPr lang="en-US" i="1" dirty="0" smtClean="0"/>
              <a:t>beneficiaries),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memahaminya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yang </a:t>
            </a:r>
            <a:r>
              <a:rPr lang="en-US" dirty="0" err="1" smtClean="0"/>
              <a:t>dimaksudkan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penyuluh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juru-penerangnya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komunikasi</a:t>
            </a:r>
            <a:r>
              <a:rPr lang="en-US" dirty="0" smtClean="0"/>
              <a:t> “</a:t>
            </a:r>
            <a:r>
              <a:rPr lang="en-US" dirty="0" err="1" smtClean="0"/>
              <a:t>timbal-balik</a:t>
            </a:r>
            <a:r>
              <a:rPr lang="en-US" dirty="0" smtClean="0"/>
              <a:t>”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Penyuluhan Sebagai Proses Perubahan Perilaku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fi-FI" i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929718" cy="514353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penyuluhan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yang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penyuluh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yang </a:t>
            </a:r>
            <a:r>
              <a:rPr lang="en-US" dirty="0" err="1" smtClean="0"/>
              <a:t>disuluh</a:t>
            </a:r>
            <a:r>
              <a:rPr lang="en-US" dirty="0" smtClean="0"/>
              <a:t> agar </a:t>
            </a:r>
            <a:r>
              <a:rPr lang="en-US" dirty="0" err="1" smtClean="0"/>
              <a:t>terbangun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i="1" dirty="0" err="1" smtClean="0"/>
              <a:t>perubahan</a:t>
            </a:r>
            <a:r>
              <a:rPr lang="en-US" i="1" dirty="0" smtClean="0"/>
              <a:t> “</a:t>
            </a:r>
            <a:r>
              <a:rPr lang="en-US" i="1" dirty="0" err="1" smtClean="0"/>
              <a:t>perilaku</a:t>
            </a:r>
            <a:r>
              <a:rPr lang="en-US" i="1" dirty="0" smtClean="0"/>
              <a:t>”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behaviour</a:t>
            </a:r>
            <a:r>
              <a:rPr lang="en-US" dirty="0" smtClean="0"/>
              <a:t>)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perwujudan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: 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 smtClean="0"/>
              <a:t>sikap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ketrampilan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diamati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/</a:t>
            </a:r>
            <a:r>
              <a:rPr lang="en-US" dirty="0" err="1" smtClean="0"/>
              <a:t>pihak</a:t>
            </a:r>
            <a:r>
              <a:rPr lang="en-US" dirty="0" smtClean="0"/>
              <a:t> lain,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(</a:t>
            </a:r>
            <a:r>
              <a:rPr lang="en-US" dirty="0" err="1" smtClean="0"/>
              <a:t>berupa</a:t>
            </a:r>
            <a:r>
              <a:rPr lang="en-US" dirty="0" smtClean="0"/>
              <a:t>: </a:t>
            </a:r>
            <a:r>
              <a:rPr lang="en-US" dirty="0" err="1" smtClean="0"/>
              <a:t>ucapan</a:t>
            </a:r>
            <a:r>
              <a:rPr lang="en-US" dirty="0" smtClean="0"/>
              <a:t>, </a:t>
            </a:r>
            <a:r>
              <a:rPr lang="en-US" dirty="0" err="1" smtClean="0"/>
              <a:t>tindakan</a:t>
            </a:r>
            <a:r>
              <a:rPr lang="en-US" dirty="0" smtClean="0"/>
              <a:t>, </a:t>
            </a:r>
            <a:r>
              <a:rPr lang="en-US" dirty="0" err="1" smtClean="0"/>
              <a:t>bahasa-tubuh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)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(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kerjanya</a:t>
            </a:r>
            <a:r>
              <a:rPr lang="en-US" dirty="0" smtClean="0"/>
              <a:t>).  </a:t>
            </a:r>
            <a:endParaRPr lang="en-US" dirty="0" smtClean="0"/>
          </a:p>
          <a:p>
            <a:pPr lvl="0"/>
            <a:r>
              <a:rPr lang="en-US" dirty="0" err="1" smtClean="0"/>
              <a:t>kesediaannya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sepanjang</a:t>
            </a:r>
            <a:r>
              <a:rPr lang="en-US" dirty="0" smtClean="0"/>
              <a:t> </a:t>
            </a:r>
            <a:r>
              <a:rPr lang="en-US" dirty="0" err="1" smtClean="0"/>
              <a:t>kehidupannya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berkelanjutan</a:t>
            </a:r>
            <a:r>
              <a:rPr lang="en-US" dirty="0" smtClean="0"/>
              <a:t> </a:t>
            </a:r>
            <a:r>
              <a:rPr lang="en-US" i="1" dirty="0" smtClean="0"/>
              <a:t>(life long education).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Penyuluhan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75191"/>
            <a:ext cx="8472518" cy="4625609"/>
          </a:xfrm>
        </p:spPr>
        <p:txBody>
          <a:bodyPr>
            <a:normAutofit/>
          </a:bodyPr>
          <a:lstStyle/>
          <a:p>
            <a:r>
              <a:rPr lang="en-US" dirty="0" err="1" smtClean="0"/>
              <a:t>Penyuluhan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,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penyebar-luasan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merangsang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i="1" dirty="0" err="1" smtClean="0"/>
              <a:t>melalui</a:t>
            </a:r>
            <a:r>
              <a:rPr lang="en-US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i="1" dirty="0" err="1" smtClean="0"/>
              <a:t>belajar</a:t>
            </a:r>
            <a:r>
              <a:rPr lang="en-US" i="1" dirty="0" smtClean="0"/>
              <a:t> </a:t>
            </a:r>
            <a:r>
              <a:rPr lang="en-US" i="1" dirty="0" smtClean="0">
                <a:sym typeface="Wingdings" pitchFamily="2" charset="2"/>
              </a:rPr>
              <a:t>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i="1" dirty="0" err="1" smtClean="0"/>
              <a:t>belajar</a:t>
            </a:r>
            <a:r>
              <a:rPr lang="en-US" i="1" dirty="0" smtClean="0"/>
              <a:t> </a:t>
            </a:r>
            <a:r>
              <a:rPr lang="en-US" i="1" dirty="0" err="1" smtClean="0"/>
              <a:t>bersama</a:t>
            </a:r>
            <a:r>
              <a:rPr lang="en-US" i="1" dirty="0" smtClean="0"/>
              <a:t> yang </a:t>
            </a:r>
            <a:r>
              <a:rPr lang="en-US" i="1" dirty="0" err="1" smtClean="0"/>
              <a:t>dialogis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Penyuluhan Sebagai Proses Perubahan Sosial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75191"/>
            <a:ext cx="8715436" cy="5082809"/>
          </a:xfrm>
        </p:spPr>
        <p:txBody>
          <a:bodyPr>
            <a:normAutofit/>
          </a:bodyPr>
          <a:lstStyle/>
          <a:p>
            <a:r>
              <a:rPr lang="fi-FI" dirty="0" smtClean="0"/>
              <a:t>Penyuluhan merupakan </a:t>
            </a:r>
            <a:r>
              <a:rPr lang="fi-FI" dirty="0" smtClean="0"/>
              <a:t>proses </a:t>
            </a:r>
            <a:r>
              <a:rPr lang="fi-FI" i="1" dirty="0" smtClean="0"/>
              <a:t>perubahan sosial</a:t>
            </a:r>
            <a:r>
              <a:rPr lang="fi-FI" dirty="0" smtClean="0"/>
              <a:t>, yang mencakup banyak aspek, termasuk politik dan ekonomi yang dalam jangka panjang secara bertahap mampu diandalkan menciptakan pilihan-pilihan baru </a:t>
            </a:r>
            <a:r>
              <a:rPr lang="fi-FI" dirty="0" smtClean="0"/>
              <a:t>untuk </a:t>
            </a:r>
            <a:r>
              <a:rPr lang="fi-FI" dirty="0" smtClean="0"/>
              <a:t>memper-baiki kehidupan </a:t>
            </a:r>
            <a:r>
              <a:rPr lang="fi-FI" dirty="0" smtClean="0"/>
              <a:t>masyarakatnya </a:t>
            </a:r>
            <a:r>
              <a:rPr lang="fi-FI" dirty="0" smtClean="0">
                <a:sym typeface="Wingdings" pitchFamily="2" charset="2"/>
              </a:rPr>
              <a:t> </a:t>
            </a:r>
            <a:r>
              <a:rPr lang="fi-FI" dirty="0" smtClean="0"/>
              <a:t>struktur</a:t>
            </a:r>
            <a:r>
              <a:rPr lang="fi-FI" dirty="0" smtClean="0"/>
              <a:t>, nilai-nilai, dan pranata </a:t>
            </a:r>
            <a:r>
              <a:rPr lang="fi-FI" dirty="0" smtClean="0"/>
              <a:t>sosial, </a:t>
            </a:r>
            <a:r>
              <a:rPr lang="fi-FI" dirty="0" smtClean="0"/>
              <a:t>seperti: demokratisasi, transparansi, supremasi </a:t>
            </a:r>
            <a:r>
              <a:rPr lang="fi-FI" dirty="0" smtClean="0"/>
              <a:t>hukum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fi-FI" sz="4000" dirty="0" smtClean="0"/>
              <a:t>Penyuluhan Sebagai Proses Rekayasa Sosial (</a:t>
            </a:r>
            <a:r>
              <a:rPr lang="fi-FI" sz="4000" i="1" dirty="0" smtClean="0"/>
              <a:t>Social Engineering</a:t>
            </a:r>
            <a:r>
              <a:rPr lang="fi-FI" sz="4000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fi-FI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75191"/>
            <a:ext cx="8715436" cy="4625609"/>
          </a:xfrm>
        </p:spPr>
        <p:txBody>
          <a:bodyPr>
            <a:normAutofit/>
          </a:bodyPr>
          <a:lstStyle/>
          <a:p>
            <a:r>
              <a:rPr lang="fi-FI" dirty="0" smtClean="0"/>
              <a:t>segala </a:t>
            </a:r>
            <a:r>
              <a:rPr lang="fi-FI" dirty="0" smtClean="0"/>
              <a:t>upaya yang dilakukan untuk menyiapkan sumberdaya manusia agar mereka tahu, mau dan mampu melaksanakan peran sesuai dengan tugas pokok dan fungsinya dalam sistem sosialnya masing-masing.</a:t>
            </a:r>
            <a:endParaRPr lang="en-US" dirty="0" smtClean="0"/>
          </a:p>
          <a:p>
            <a:r>
              <a:rPr lang="fi-FI" dirty="0" smtClean="0"/>
              <a:t>rekayasa </a:t>
            </a:r>
            <a:r>
              <a:rPr lang="fi-FI" dirty="0" smtClean="0"/>
              <a:t>sosial bertujuan untuk terwujudnya proses perubahan sosial demi terciptanya kondisi sosial yang diinginkan oleh pihak-luar (perekayasa).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-28577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err="1" smtClean="0"/>
              <a:t>Penyuluhan</a:t>
            </a:r>
            <a:r>
              <a:rPr lang="en-US" sz="4000" dirty="0" smtClean="0"/>
              <a:t> </a:t>
            </a:r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dirty="0" err="1" smtClean="0"/>
              <a:t>Proses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   </a:t>
            </a:r>
            <a:r>
              <a:rPr lang="en-US" sz="4000" dirty="0" err="1" smtClean="0"/>
              <a:t>Pemasaran</a:t>
            </a:r>
            <a:r>
              <a:rPr lang="en-US" sz="4000" dirty="0" smtClean="0"/>
              <a:t> </a:t>
            </a:r>
            <a:r>
              <a:rPr lang="en-US" sz="4000" dirty="0" err="1" smtClean="0"/>
              <a:t>Sosial</a:t>
            </a:r>
            <a:r>
              <a:rPr lang="en-US" sz="4000" dirty="0" smtClean="0"/>
              <a:t> (</a:t>
            </a:r>
            <a:r>
              <a:rPr lang="en-US" sz="4000" i="1" dirty="0" smtClean="0"/>
              <a:t>Social Marketing)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“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”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teori-teori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8E56-8952-4379-9D6C-4CB9D5FF213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190</TotalTime>
  <Words>779</Words>
  <Application>Microsoft Office PowerPoint</Application>
  <PresentationFormat>On-screen Show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Module</vt:lpstr>
      <vt:lpstr>PENYULUHAN PERTANIAN</vt:lpstr>
      <vt:lpstr>PENGERTIAN</vt:lpstr>
      <vt:lpstr>Penyuluhan Sebagai Proses Penyebar-Luasan Informasi</vt:lpstr>
      <vt:lpstr>Penyuluhan Sebagai Proses Penerangan/      Pemberian Penjelasan </vt:lpstr>
      <vt:lpstr>Penyuluhan Sebagai Proses Perubahan Perilaku   </vt:lpstr>
      <vt:lpstr>Penyuluhan Sebagai Proses Belajar</vt:lpstr>
      <vt:lpstr>Penyuluhan Sebagai Proses Perubahan Sosial</vt:lpstr>
      <vt:lpstr>Penyuluhan Sebagai Proses Rekayasa Sosial (Social Engineering)   </vt:lpstr>
      <vt:lpstr> Penyuluhan Sebagai Proses      Pemasaran Sosial (Social Marketing)</vt:lpstr>
      <vt:lpstr>Penyuluhan Sebagai Proses Pemberdayaan Masyarakat  (Community Empowerment)   </vt:lpstr>
      <vt:lpstr>TUJUAN PENYULUHAN PERTANIAN</vt:lpstr>
      <vt:lpstr>MATERI PENYULUHAN PERTANIAN</vt:lpstr>
      <vt:lpstr>MATERI PENYULUHAN PERTANIAN</vt:lpstr>
      <vt:lpstr>MATERI PENYULUHAN PERTANIAN</vt:lpstr>
      <vt:lpstr>METODE PENYULUHAN PERTANIAN</vt:lpstr>
    </vt:vector>
  </TitlesOfParts>
  <Company>Prive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PENYULUHAN PERTANIAN</dc:title>
  <dc:creator>UserXP</dc:creator>
  <cp:lastModifiedBy>UserXP</cp:lastModifiedBy>
  <cp:revision>3</cp:revision>
  <dcterms:created xsi:type="dcterms:W3CDTF">2012-11-19T07:51:46Z</dcterms:created>
  <dcterms:modified xsi:type="dcterms:W3CDTF">2012-11-20T13:55:21Z</dcterms:modified>
</cp:coreProperties>
</file>