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27"/>
  </p:notesMasterIdLst>
  <p:sldIdLst>
    <p:sldId id="256" r:id="rId2"/>
    <p:sldId id="257" r:id="rId3"/>
    <p:sldId id="281" r:id="rId4"/>
    <p:sldId id="258" r:id="rId5"/>
    <p:sldId id="259" r:id="rId6"/>
    <p:sldId id="260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91" r:id="rId25"/>
    <p:sldId id="292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CCCC"/>
    <a:srgbClr val="99CCFF"/>
    <a:srgbClr val="6699FF"/>
    <a:srgbClr val="99CC00"/>
    <a:srgbClr val="FFFF99"/>
    <a:srgbClr val="FFFF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002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973A780-FA98-44E7-A909-BF8C1A509C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81AD30-25D2-4A7D-B4FC-2808532BE270}" type="slidenum">
              <a:rPr lang="en-US"/>
              <a:pPr/>
              <a:t>19</a:t>
            </a:fld>
            <a:endParaRPr lang="en-US"/>
          </a:p>
        </p:txBody>
      </p:sp>
      <p:sp>
        <p:nvSpPr>
          <p:cNvPr id="2969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70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29701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F6B4EB09-36C6-4C2A-B235-CB8533CB4075}" type="slidenum">
              <a:rPr lang="en-US" sz="1200">
                <a:latin typeface="Calibri" pitchFamily="34" charset="0"/>
              </a:rPr>
              <a:pPr algn="r" eaLnBrk="1" hangingPunct="1"/>
              <a:t>19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</p:grpSp>
      <p:sp>
        <p:nvSpPr>
          <p:cNvPr id="50186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0187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FE8DF77-11FE-4140-A066-E70B633D31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701599-8ABE-405D-9534-1104B5E5D9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04BD60-766D-45A4-BCCD-C85D4FDE62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F253F-F7BB-4D2D-B331-6FDDDEC54E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9A451-19BB-4CCB-86C0-D525F0CD49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endParaRPr lang="id-ID" noProof="0" smtClean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08AD8-C902-49F3-8DF4-F9C7741AF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E44C4-53AF-489C-B487-1FCD22FC48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1842E-EF7F-468C-8E93-7D48B02362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0740FC-506A-47FA-8FE3-1E415AE020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BD0A83-8B6D-4FD6-8A5A-CB8066A5A4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E87890-2FD0-45BF-B482-509AD2C95D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FF852E-474C-4230-9772-FF30559B93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16EDE1-F280-4D48-BFA5-E9DFE86925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45E38-1CA9-4CC6-AB3C-8B46113058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4915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4915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4915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4915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4915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4916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4916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</p:grpSp>
      <p:sp>
        <p:nvSpPr>
          <p:cNvPr id="49162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9163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9164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65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9166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fld id="{EAB21955-4F4B-42AC-A5BB-6EBEB0F47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4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4.xml"/><Relationship Id="rId1" Type="http://schemas.openxmlformats.org/officeDocument/2006/relationships/video" Target="file:///E:\SINGA\NDT%20New\KID%20JUMP.MPG" TargetMode="Externa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2009775"/>
            <a:ext cx="6629400" cy="1295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>
                <a:latin typeface="Showcard Gothic" pitchFamily="82" charset="0"/>
              </a:rPr>
              <a:t>IX. SISTEM PEMASARAN</a:t>
            </a:r>
            <a:br>
              <a:rPr lang="en-US" sz="3600" smtClean="0">
                <a:latin typeface="Showcard Gothic" pitchFamily="82" charset="0"/>
              </a:rPr>
            </a:br>
            <a:r>
              <a:rPr lang="en-US" sz="3600" smtClean="0">
                <a:latin typeface="Showcard Gothic" pitchFamily="82" charset="0"/>
              </a:rPr>
              <a:t>HASIL PERTANIAN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038600" y="4572000"/>
            <a:ext cx="4724400" cy="1371600"/>
          </a:xfrm>
        </p:spPr>
        <p:txBody>
          <a:bodyPr/>
          <a:lstStyle/>
          <a:p>
            <a:pPr algn="r" eaLnBrk="1" hangingPunct="1">
              <a:defRPr/>
            </a:pPr>
            <a:r>
              <a:rPr lang="en-US" sz="280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oleh :</a:t>
            </a:r>
          </a:p>
          <a:p>
            <a:pPr algn="r" eaLnBrk="1" hangingPunct="1">
              <a:defRPr/>
            </a:pPr>
            <a:r>
              <a:rPr lang="en-US" sz="280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Nur Baladina, SP.MP.</a:t>
            </a:r>
          </a:p>
          <a:p>
            <a:pPr algn="r" eaLnBrk="1" hangingPunct="1">
              <a:defRPr/>
            </a:pPr>
            <a:r>
              <a:rPr lang="en-US" smtClean="0">
                <a:solidFill>
                  <a:srgbClr val="FF33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2010</a:t>
            </a:r>
          </a:p>
          <a:p>
            <a:pPr algn="r" eaLnBrk="1" hangingPunct="1">
              <a:defRPr/>
            </a:pPr>
            <a:endParaRPr lang="en-US" smtClean="0">
              <a:solidFill>
                <a:srgbClr val="FFFF66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ritannic Bold" pitchFamily="34" charset="0"/>
            </a:endParaRPr>
          </a:p>
        </p:txBody>
      </p:sp>
      <p:pic>
        <p:nvPicPr>
          <p:cNvPr id="3076" name="Picture 6" descr="bali_market-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0388" y="3886200"/>
            <a:ext cx="3249612" cy="2438400"/>
          </a:xfrm>
          <a:prstGeom prst="rect">
            <a:avLst/>
          </a:prstGeom>
          <a:noFill/>
          <a:ln w="38100">
            <a:solidFill>
              <a:srgbClr val="CC00CC"/>
            </a:solidFill>
            <a:miter lim="800000"/>
            <a:headEnd/>
            <a:tailEnd/>
          </a:ln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33400" y="457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defRPr/>
            </a:pPr>
            <a:r>
              <a:rPr lang="en-US" sz="2800" b="1">
                <a:solidFill>
                  <a:srgbClr val="92D05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PENGANTAR EKONOMI PERTANIAN</a:t>
            </a:r>
            <a:br>
              <a:rPr lang="en-US" sz="2800" b="1">
                <a:solidFill>
                  <a:srgbClr val="92D05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2800" b="1">
                <a:solidFill>
                  <a:srgbClr val="92D05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Kode PTE- </a:t>
            </a:r>
            <a:r>
              <a:rPr lang="en-US" sz="2800" b="1">
                <a:solidFill>
                  <a:srgbClr val="92D05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101002</a:t>
            </a:r>
          </a:p>
        </p:txBody>
      </p:sp>
      <p:sp>
        <p:nvSpPr>
          <p:cNvPr id="3078" name="Line 8"/>
          <p:cNvSpPr>
            <a:spLocks noChangeShapeType="1"/>
          </p:cNvSpPr>
          <p:nvPr/>
        </p:nvSpPr>
        <p:spPr bwMode="auto">
          <a:xfrm>
            <a:off x="609600" y="1600200"/>
            <a:ext cx="815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533400"/>
            <a:ext cx="8229600" cy="4953000"/>
          </a:xfrm>
        </p:spPr>
        <p:txBody>
          <a:bodyPr/>
          <a:lstStyle/>
          <a:p>
            <a:pPr marL="631825" indent="-282575" defTabSz="806450" eaLnBrk="1" hangingPunct="1">
              <a:lnSpc>
                <a:spcPct val="80000"/>
              </a:lnSpc>
              <a:buFont typeface="Wingdings" pitchFamily="2" charset="2"/>
              <a:buNone/>
              <a:tabLst>
                <a:tab pos="739775" algn="l"/>
              </a:tabLst>
              <a:defRPr/>
            </a:pPr>
            <a:r>
              <a:rPr lang="en-US" sz="2400" smtClean="0">
                <a:solidFill>
                  <a:srgbClr val="FF99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" pitchFamily="34" charset="0"/>
              </a:rPr>
              <a:t>b. Area Pasar yang Dilayani</a:t>
            </a:r>
          </a:p>
          <a:p>
            <a:pPr marL="631825" indent="-282575" defTabSz="806450" eaLnBrk="1" hangingPunct="1">
              <a:lnSpc>
                <a:spcPct val="80000"/>
              </a:lnSpc>
              <a:buFont typeface="Wingdings" pitchFamily="2" charset="2"/>
              <a:buNone/>
              <a:tabLst>
                <a:tab pos="739775" algn="l"/>
              </a:tabLst>
              <a:defRPr/>
            </a:pPr>
            <a:r>
              <a:rPr lang="en-US" sz="2400" smtClean="0">
                <a:solidFill>
                  <a:srgbClr val="FF99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" pitchFamily="34" charset="0"/>
              </a:rPr>
              <a:t>	</a:t>
            </a:r>
            <a:r>
              <a:rPr lang="en-US" sz="2400" smtClean="0">
                <a:latin typeface="Berlin Sans FB" pitchFamily="34" charset="0"/>
              </a:rPr>
              <a:t>Petani/produsen akan mengirimkan produk-produk mereka ke tempat yang menawarkan </a:t>
            </a:r>
            <a:r>
              <a:rPr lang="en-US" sz="240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" pitchFamily="34" charset="0"/>
              </a:rPr>
              <a:t>harga bersih tertinggi</a:t>
            </a:r>
            <a:r>
              <a:rPr lang="en-US" sz="2400" smtClean="0">
                <a:latin typeface="Berlin Sans FB" pitchFamily="34" charset="0"/>
              </a:rPr>
              <a:t> (harga dikurangi biaya transportasi).</a:t>
            </a:r>
            <a:r>
              <a:rPr lang="en-US" sz="240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" pitchFamily="34" charset="0"/>
              </a:rPr>
              <a:t> </a:t>
            </a:r>
          </a:p>
          <a:p>
            <a:pPr marL="631825" indent="-282575" defTabSz="806450" eaLnBrk="1" hangingPunct="1">
              <a:lnSpc>
                <a:spcPct val="80000"/>
              </a:lnSpc>
              <a:buFont typeface="Wingdings" pitchFamily="2" charset="2"/>
              <a:buNone/>
              <a:tabLst>
                <a:tab pos="739775" algn="l"/>
              </a:tabLst>
              <a:defRPr/>
            </a:pPr>
            <a:endParaRPr lang="en-US" sz="1800" smtClean="0">
              <a:solidFill>
                <a:schemeClr val="hlin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erlin Sans FB" pitchFamily="34" charset="0"/>
            </a:endParaRPr>
          </a:p>
          <a:p>
            <a:pPr marL="631825" indent="-282575" defTabSz="806450" eaLnBrk="1" hangingPunct="1">
              <a:lnSpc>
                <a:spcPct val="80000"/>
              </a:lnSpc>
              <a:buFont typeface="Wingdings" pitchFamily="2" charset="2"/>
              <a:buNone/>
              <a:tabLst>
                <a:tab pos="739775" algn="l"/>
              </a:tabLst>
              <a:defRPr/>
            </a:pPr>
            <a:r>
              <a:rPr lang="en-US" sz="2400" smtClean="0">
                <a:solidFill>
                  <a:srgbClr val="FF99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" pitchFamily="34" charset="0"/>
              </a:rPr>
              <a:t>c. Bentuk Produk yang Dipasarkan</a:t>
            </a:r>
          </a:p>
          <a:p>
            <a:pPr marL="631825" indent="-282575" defTabSz="806450" eaLnBrk="1" hangingPunct="1">
              <a:lnSpc>
                <a:spcPct val="80000"/>
              </a:lnSpc>
              <a:buFont typeface="Wingdings" pitchFamily="2" charset="2"/>
              <a:buNone/>
              <a:tabLst>
                <a:tab pos="739775" algn="l"/>
              </a:tabLst>
              <a:defRPr/>
            </a:pPr>
            <a:r>
              <a:rPr lang="en-US" sz="2000" smtClean="0">
                <a:solidFill>
                  <a:srgbClr val="CC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" pitchFamily="34" charset="0"/>
              </a:rPr>
              <a:t>	</a:t>
            </a:r>
            <a:r>
              <a:rPr lang="en-US" sz="220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" pitchFamily="34" charset="0"/>
              </a:rPr>
              <a:t>- Akan semakin murah memindahkan produk yg diproses</a:t>
            </a:r>
          </a:p>
          <a:p>
            <a:pPr marL="631825" indent="-282575" defTabSz="806450" eaLnBrk="1" hangingPunct="1">
              <a:lnSpc>
                <a:spcPct val="80000"/>
              </a:lnSpc>
              <a:buFont typeface="Wingdings" pitchFamily="2" charset="2"/>
              <a:buNone/>
              <a:tabLst>
                <a:tab pos="739775" algn="l"/>
              </a:tabLst>
              <a:defRPr/>
            </a:pPr>
            <a:r>
              <a:rPr lang="en-US" sz="220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" pitchFamily="34" charset="0"/>
              </a:rPr>
              <a:t>	  (</a:t>
            </a:r>
            <a:r>
              <a:rPr lang="en-US" sz="2200" i="1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" pitchFamily="34" charset="0"/>
              </a:rPr>
              <a:t>processed product</a:t>
            </a:r>
            <a:r>
              <a:rPr lang="en-US" sz="220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" pitchFamily="34" charset="0"/>
              </a:rPr>
              <a:t>) jika terletak di daerah produksi</a:t>
            </a:r>
          </a:p>
          <a:p>
            <a:pPr marL="631825" indent="-282575" defTabSz="806450" eaLnBrk="1" hangingPunct="1">
              <a:lnSpc>
                <a:spcPct val="80000"/>
              </a:lnSpc>
              <a:buFont typeface="Wingdings" pitchFamily="2" charset="2"/>
              <a:buNone/>
              <a:tabLst>
                <a:tab pos="739775" algn="l"/>
              </a:tabLst>
              <a:defRPr/>
            </a:pPr>
            <a:r>
              <a:rPr lang="en-US" sz="220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" pitchFamily="34" charset="0"/>
              </a:rPr>
              <a:t>	  bahan mentah. Contoh : pabrik2 pengolahan susu menjadi 	mentega / keju biasanya terletak di wilayah produksi susu. </a:t>
            </a:r>
          </a:p>
          <a:p>
            <a:pPr marL="631825" indent="-282575" defTabSz="806450" eaLnBrk="1" hangingPunct="1">
              <a:lnSpc>
                <a:spcPct val="80000"/>
              </a:lnSpc>
              <a:buFont typeface="Wingdings" pitchFamily="2" charset="2"/>
              <a:buNone/>
              <a:tabLst>
                <a:tab pos="739775" algn="l"/>
              </a:tabLst>
              <a:defRPr/>
            </a:pPr>
            <a:endParaRPr lang="en-US" sz="1000" smtClean="0">
              <a:solidFill>
                <a:schemeClr val="hlin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erlin Sans FB" pitchFamily="34" charset="0"/>
            </a:endParaRPr>
          </a:p>
          <a:p>
            <a:pPr marL="631825" indent="-282575" defTabSz="806450" eaLnBrk="1" hangingPunct="1">
              <a:lnSpc>
                <a:spcPct val="80000"/>
              </a:lnSpc>
              <a:buFont typeface="Wingdings" pitchFamily="2" charset="2"/>
              <a:buNone/>
              <a:tabLst>
                <a:tab pos="739775" algn="l"/>
              </a:tabLst>
              <a:defRPr/>
            </a:pPr>
            <a:r>
              <a:rPr lang="en-US" sz="220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" pitchFamily="34" charset="0"/>
              </a:rPr>
              <a:t>   -  Produk2 dengan biaya transportasi tertinggi akan diproduksi</a:t>
            </a:r>
          </a:p>
          <a:p>
            <a:pPr marL="631825" indent="-282575" defTabSz="806450" eaLnBrk="1" hangingPunct="1">
              <a:lnSpc>
                <a:spcPct val="80000"/>
              </a:lnSpc>
              <a:buFont typeface="Wingdings" pitchFamily="2" charset="2"/>
              <a:buNone/>
              <a:tabLst>
                <a:tab pos="739775" algn="l"/>
              </a:tabLst>
              <a:defRPr/>
            </a:pPr>
            <a:r>
              <a:rPr lang="en-US" sz="220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" pitchFamily="34" charset="0"/>
              </a:rPr>
              <a:t>	  di daerah yang paling dekat dengan pasar. Contoh : 	penyuplai susu cair.</a:t>
            </a:r>
          </a:p>
          <a:p>
            <a:pPr marL="631825" indent="-282575" defTabSz="806450" eaLnBrk="1" hangingPunct="1">
              <a:lnSpc>
                <a:spcPct val="80000"/>
              </a:lnSpc>
              <a:buFont typeface="Wingdings" pitchFamily="2" charset="2"/>
              <a:buNone/>
              <a:tabLst>
                <a:tab pos="739775" algn="l"/>
              </a:tabLst>
              <a:defRPr/>
            </a:pPr>
            <a:endParaRPr lang="en-US" sz="1600" smtClean="0">
              <a:solidFill>
                <a:schemeClr val="hlin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erlin Sans FB" pitchFamily="34" charset="0"/>
            </a:endParaRPr>
          </a:p>
          <a:p>
            <a:pPr marL="631825" indent="-282575" defTabSz="806450" eaLnBrk="1" hangingPunct="1">
              <a:lnSpc>
                <a:spcPct val="80000"/>
              </a:lnSpc>
              <a:buFont typeface="Wingdings" pitchFamily="2" charset="2"/>
              <a:buNone/>
              <a:tabLst>
                <a:tab pos="739775" algn="l"/>
              </a:tabLst>
              <a:defRPr/>
            </a:pPr>
            <a:r>
              <a:rPr lang="en-US" sz="220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" pitchFamily="34" charset="0"/>
              </a:rPr>
              <a:t>	  Urutan dari zona terdekat sampai terjauh :</a:t>
            </a:r>
            <a:endParaRPr lang="en-US" sz="1800" smtClean="0">
              <a:solidFill>
                <a:srgbClr val="CCFF99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erlin Sans FB" pitchFamily="34" charset="0"/>
            </a:endParaRPr>
          </a:p>
        </p:txBody>
      </p:sp>
      <p:sp>
        <p:nvSpPr>
          <p:cNvPr id="12291" name="Text Box 19"/>
          <p:cNvSpPr txBox="1">
            <a:spLocks noChangeArrowheads="1"/>
          </p:cNvSpPr>
          <p:nvPr/>
        </p:nvSpPr>
        <p:spPr bwMode="auto">
          <a:xfrm>
            <a:off x="990600" y="5578475"/>
            <a:ext cx="1676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CCFF99"/>
                </a:solidFill>
                <a:latin typeface="Britannic Bold" pitchFamily="34" charset="0"/>
              </a:rPr>
              <a:t>Penyuplai susu cair</a:t>
            </a:r>
          </a:p>
        </p:txBody>
      </p:sp>
      <p:sp>
        <p:nvSpPr>
          <p:cNvPr id="12292" name="Text Box 20"/>
          <p:cNvSpPr txBox="1">
            <a:spLocks noChangeArrowheads="1"/>
          </p:cNvSpPr>
          <p:nvPr/>
        </p:nvSpPr>
        <p:spPr bwMode="auto">
          <a:xfrm>
            <a:off x="3276600" y="573087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FFFF99"/>
                </a:solidFill>
                <a:latin typeface="Berlin Sans FB" pitchFamily="34" charset="0"/>
              </a:rPr>
              <a:t>Penyuplai cream</a:t>
            </a:r>
          </a:p>
        </p:txBody>
      </p:sp>
      <p:sp>
        <p:nvSpPr>
          <p:cNvPr id="12293" name="Text Box 21"/>
          <p:cNvSpPr txBox="1">
            <a:spLocks noChangeArrowheads="1"/>
          </p:cNvSpPr>
          <p:nvPr/>
        </p:nvSpPr>
        <p:spPr bwMode="auto">
          <a:xfrm>
            <a:off x="6096000" y="5562600"/>
            <a:ext cx="2362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FF99FF"/>
                </a:solidFill>
                <a:latin typeface="Britannic Bold" pitchFamily="34" charset="0"/>
              </a:rPr>
              <a:t>Penyuplai mentega/ keju</a:t>
            </a:r>
          </a:p>
        </p:txBody>
      </p:sp>
      <p:sp>
        <p:nvSpPr>
          <p:cNvPr id="12294" name="Line 22"/>
          <p:cNvSpPr>
            <a:spLocks noChangeShapeType="1"/>
          </p:cNvSpPr>
          <p:nvPr/>
        </p:nvSpPr>
        <p:spPr bwMode="auto">
          <a:xfrm>
            <a:off x="2590800" y="5959475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12295" name="Line 23"/>
          <p:cNvSpPr>
            <a:spLocks noChangeShapeType="1"/>
          </p:cNvSpPr>
          <p:nvPr/>
        </p:nvSpPr>
        <p:spPr bwMode="auto">
          <a:xfrm>
            <a:off x="5410200" y="5959475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0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0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0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533400"/>
            <a:ext cx="838200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400" smtClean="0">
                <a:solidFill>
                  <a:srgbClr val="FF99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" pitchFamily="34" charset="0"/>
              </a:rPr>
              <a:t>d. Ukuran dan Kualitas Produk yang Dipasarkan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smtClean="0"/>
              <a:t>	</a:t>
            </a:r>
            <a:r>
              <a:rPr lang="en-US" sz="220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" pitchFamily="34" charset="0"/>
              </a:rPr>
              <a:t>Produk2 dari wilayah yg jauh cenderung memiliki ukuran yg cermat &amp; kualitas yg lebih tinggi dari produksi lokal.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800" smtClean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erlin Sans FB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200" smtClean="0">
                <a:latin typeface="Berlin Sans FB" pitchFamily="34" charset="0"/>
              </a:rPr>
              <a:t>	</a:t>
            </a:r>
            <a:r>
              <a:rPr lang="en-US" sz="2200" smtClean="0">
                <a:solidFill>
                  <a:srgbClr val="CC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" pitchFamily="34" charset="0"/>
              </a:rPr>
              <a:t>Produsen tidak akan memasarkan produknya yang paling tidak dapat menutupi biaya pemasaran</a:t>
            </a:r>
            <a:r>
              <a:rPr lang="en-US" sz="2200" smtClean="0">
                <a:latin typeface="Berlin Sans FB" pitchFamily="34" charset="0"/>
              </a:rPr>
              <a:t>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800" smtClean="0">
              <a:latin typeface="Berlin Sans FB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200" smtClean="0">
                <a:latin typeface="Berlin Sans FB" pitchFamily="34" charset="0"/>
              </a:rPr>
              <a:t>	Contoh: Biaya transportasi dr daerah produksi A ke pasar Rp 50/kg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200" smtClean="0">
                <a:latin typeface="Berlin Sans FB" pitchFamily="34" charset="0"/>
              </a:rPr>
              <a:t>	dari daerah produksi B ke pasar Rp 40/kg. Biaya pemasaran lain kedua daerah tsb sama Rp 10/kg. Sedangkan </a:t>
            </a:r>
            <a:r>
              <a:rPr lang="en-US" sz="2200" smtClean="0">
                <a:effectLst/>
                <a:latin typeface="Berlin Sans FB" pitchFamily="34" charset="0"/>
              </a:rPr>
              <a:t>harga produk tsb berdasarkan ukuran &amp; kualitasnya sbb 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200" smtClean="0">
              <a:latin typeface="Berlin Sans FB" pitchFamily="34" charset="0"/>
            </a:endParaRPr>
          </a:p>
        </p:txBody>
      </p:sp>
      <p:graphicFrame>
        <p:nvGraphicFramePr>
          <p:cNvPr id="31808" name="Group 64"/>
          <p:cNvGraphicFramePr>
            <a:graphicFrameLocks noGrp="1"/>
          </p:cNvGraphicFramePr>
          <p:nvPr>
            <p:ph sz="half" idx="2"/>
          </p:nvPr>
        </p:nvGraphicFramePr>
        <p:xfrm>
          <a:off x="914400" y="4424363"/>
          <a:ext cx="7696200" cy="1981200"/>
        </p:xfrm>
        <a:graphic>
          <a:graphicData uri="http://schemas.openxmlformats.org/drawingml/2006/table">
            <a:tbl>
              <a:tblPr/>
              <a:tblGrid>
                <a:gridCol w="1676400"/>
                <a:gridCol w="2057400"/>
                <a:gridCol w="1981200"/>
                <a:gridCol w="1981200"/>
              </a:tblGrid>
              <a:tr h="2286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Berlin Sans FB" pitchFamily="34" charset="0"/>
                        </a:rPr>
                        <a:t>UKURAN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Berlin Sans FB" pitchFamily="34" charset="0"/>
                        </a:rPr>
                        <a:t>KUALITAS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2860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Berlin Sans FB" pitchFamily="34" charset="0"/>
                        </a:rPr>
                        <a:t>Baik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Berlin Sans FB" pitchFamily="34" charset="0"/>
                        </a:rPr>
                        <a:t>Sedang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Berlin Sans FB" pitchFamily="34" charset="0"/>
                        </a:rPr>
                        <a:t>Rendah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Berlin Sans FB" pitchFamily="34" charset="0"/>
                        </a:rPr>
                        <a:t>Besar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Berlin Sans FB" pitchFamily="34" charset="0"/>
                        </a:rPr>
                        <a:t>Rp 102,00/kg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Berlin Sans FB" pitchFamily="34" charset="0"/>
                        </a:rPr>
                        <a:t>Rp 110,00/kg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Berlin Sans FB" pitchFamily="34" charset="0"/>
                        </a:rPr>
                        <a:t>Rp 100,00/kg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Berlin Sans FB" pitchFamily="34" charset="0"/>
                        </a:rPr>
                        <a:t>Sedang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Berlin Sans FB" pitchFamily="34" charset="0"/>
                        </a:rPr>
                        <a:t>Rp 100,00/kg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Berlin Sans FB" pitchFamily="34" charset="0"/>
                        </a:rPr>
                        <a:t>Rp 90,00/kg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Berlin Sans FB" pitchFamily="34" charset="0"/>
                        </a:rPr>
                        <a:t>Rp 80,00/kg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Berlin Sans FB" pitchFamily="34" charset="0"/>
                        </a:rPr>
                        <a:t>Kecil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Berlin Sans FB" pitchFamily="34" charset="0"/>
                        </a:rPr>
                        <a:t>Rp 70,00/kg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Berlin Sans FB" pitchFamily="34" charset="0"/>
                        </a:rPr>
                        <a:t>Rp 60,00/kg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Berlin Sans FB" pitchFamily="34" charset="0"/>
                        </a:rPr>
                        <a:t>Rp 50,00/kg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457200"/>
            <a:ext cx="8458200" cy="6248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400" smtClean="0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3. FUNGSI GRADING DAN STANDARISASI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smtClean="0">
                <a:latin typeface="Britannic Bold" pitchFamily="34" charset="0"/>
              </a:rPr>
              <a:t>	</a:t>
            </a:r>
            <a:r>
              <a:rPr lang="en-US" sz="2400" i="1" smtClean="0">
                <a:latin typeface="Britannic Bold" pitchFamily="34" charset="0"/>
              </a:rPr>
              <a:t>Grading</a:t>
            </a:r>
            <a:r>
              <a:rPr lang="en-US" sz="2400" smtClean="0">
                <a:latin typeface="Britannic Bold" pitchFamily="34" charset="0"/>
              </a:rPr>
              <a:t> : penyortiran produk2 ke dalam kesatuan2 atau unit menurut salah satu atau lebih sifat kualitas mereka, seperti </a:t>
            </a:r>
            <a:r>
              <a:rPr lang="en-US" sz="2400" smtClean="0">
                <a:solidFill>
                  <a:srgbClr val="FFCC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ukuran, berat, bentuk, warna, aroma, panjang, diameter, kekuatan/kepadatan, tekstur, keseragaman, kandungan uap, kerusakan fisik, dll</a:t>
            </a:r>
            <a:r>
              <a:rPr lang="en-US" sz="2400" smtClean="0">
                <a:latin typeface="Britannic Bold" pitchFamily="34" charset="0"/>
              </a:rPr>
              <a:t>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800" smtClean="0">
              <a:latin typeface="Britannic Bold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smtClean="0">
                <a:latin typeface="Britannic Bold" pitchFamily="34" charset="0"/>
              </a:rPr>
              <a:t>	</a:t>
            </a:r>
            <a:r>
              <a:rPr lang="en-US" sz="2400" smtClean="0">
                <a:solidFill>
                  <a:srgbClr val="CC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Standarisasi : praktek menjadikan spesifikasi kualitas </a:t>
            </a:r>
            <a:r>
              <a:rPr lang="en-US" sz="2400" i="1" smtClean="0">
                <a:solidFill>
                  <a:srgbClr val="CC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grade</a:t>
            </a:r>
            <a:r>
              <a:rPr lang="en-US" sz="2400" smtClean="0">
                <a:solidFill>
                  <a:srgbClr val="CC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 seragam antara pembeli dan penjual dan antara satu tempat dengan tempat yg lain dan dari waktu ke waktu.</a:t>
            </a:r>
            <a:r>
              <a:rPr lang="en-US" sz="2400" smtClean="0">
                <a:latin typeface="Britannic Bold" pitchFamily="34" charset="0"/>
              </a:rPr>
              <a:t> Contoh : grading u/ beras umumnya didasarkan jenis varietas, aroma, tingkat butir pecah, tingkat kotoran, dan kandungan air.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800" smtClean="0">
              <a:latin typeface="Britannic Bold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smtClean="0">
                <a:latin typeface="Britannic Bold" pitchFamily="34" charset="0"/>
              </a:rPr>
              <a:t>	</a:t>
            </a:r>
            <a:r>
              <a:rPr lang="en-US" sz="240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Penentuan </a:t>
            </a:r>
            <a:r>
              <a:rPr lang="en-US" sz="2400" i="1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grade</a:t>
            </a:r>
            <a:r>
              <a:rPr lang="en-US" sz="240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 produk pertanian di Indonesia dengan panca indera; tuntutan internasional menggunakan uji kimia, biologi &amp; fisik melalui peralatan standar.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609600"/>
            <a:ext cx="8077200" cy="2590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tabLst>
                <a:tab pos="685800" algn="l"/>
              </a:tabLst>
              <a:defRPr/>
            </a:pPr>
            <a:r>
              <a:rPr lang="en-US" sz="2400" smtClean="0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" pitchFamily="34" charset="0"/>
              </a:rPr>
              <a:t>4. FUNGSI PERIKLANAN (</a:t>
            </a:r>
            <a:r>
              <a:rPr lang="en-US" sz="2400" i="1" smtClean="0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" pitchFamily="34" charset="0"/>
              </a:rPr>
              <a:t>ADVERTISING</a:t>
            </a:r>
            <a:r>
              <a:rPr lang="en-US" sz="2400" smtClean="0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" pitchFamily="34" charset="0"/>
              </a:rPr>
              <a:t>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tabLst>
                <a:tab pos="685800" algn="l"/>
              </a:tabLst>
              <a:defRPr/>
            </a:pPr>
            <a:endParaRPr lang="en-US" sz="1000" smtClean="0">
              <a:latin typeface="Berlin Sans FB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tabLst>
                <a:tab pos="685800" algn="l"/>
              </a:tabLst>
              <a:defRPr/>
            </a:pPr>
            <a:r>
              <a:rPr lang="en-US" sz="1400" smtClean="0">
                <a:latin typeface="Berlin Sans FB" pitchFamily="34" charset="0"/>
              </a:rPr>
              <a:t>	</a:t>
            </a:r>
            <a:r>
              <a:rPr lang="en-US" sz="2400" smtClean="0">
                <a:latin typeface="Berlin Sans FB" pitchFamily="34" charset="0"/>
              </a:rPr>
              <a:t>Tujuan umum pemasangan iklan produk pertanian 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tabLst>
                <a:tab pos="685800" algn="l"/>
              </a:tabLst>
              <a:defRPr/>
            </a:pPr>
            <a:r>
              <a:rPr lang="en-US" sz="1800" smtClean="0">
                <a:latin typeface="Berlin Sans FB" pitchFamily="34" charset="0"/>
              </a:rPr>
              <a:t>	</a:t>
            </a:r>
            <a:r>
              <a:rPr lang="en-US" sz="2200" smtClean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" pitchFamily="34" charset="0"/>
              </a:rPr>
              <a:t>a. Menginformasikan pada konsumen apa yg tersedia untuk  	dibeli. Cara ini paling cocok diterapkan u/ memasarkan 	produk2 baru yg dipasarkan &amp; belum begitu dikenal 	konsumen.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tabLst>
                <a:tab pos="685800" algn="l"/>
              </a:tabLst>
              <a:defRPr/>
            </a:pPr>
            <a:r>
              <a:rPr lang="en-US" sz="2200" smtClean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" pitchFamily="34" charset="0"/>
              </a:rPr>
              <a:t>	b. Mengubah permintaan atas suatu produk.</a:t>
            </a:r>
            <a:endParaRPr lang="en-US" sz="2200" smtClean="0">
              <a:solidFill>
                <a:schemeClr val="hlin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erlin Sans FB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tabLst>
                <a:tab pos="685800" algn="l"/>
              </a:tabLst>
              <a:defRPr/>
            </a:pPr>
            <a:r>
              <a:rPr lang="en-US" sz="1400" smtClean="0">
                <a:latin typeface="Berlin Sans FB" pitchFamily="34" charset="0"/>
              </a:rPr>
              <a:t>		</a:t>
            </a:r>
            <a:endParaRPr lang="en-US" sz="1400" smtClean="0">
              <a:solidFill>
                <a:srgbClr val="99CC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erlin Sans FB" pitchFamily="34" charset="0"/>
            </a:endParaRPr>
          </a:p>
        </p:txBody>
      </p:sp>
      <p:pic>
        <p:nvPicPr>
          <p:cNvPr id="15363" name="Picture 4" descr="1077243730?folder=INBOX&amp;form=fetch&amp;pos=0&amp;mimeid=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3276600"/>
            <a:ext cx="283845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838200" y="3324225"/>
            <a:ext cx="4114800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200">
                <a:effectLst>
                  <a:outerShdw blurRad="38100" dist="38100" dir="2700000" algn="tl">
                    <a:srgbClr val="010199"/>
                  </a:outerShdw>
                </a:effectLst>
                <a:latin typeface="Maiandra GD" pitchFamily="34" charset="0"/>
              </a:rPr>
              <a:t>Penggunaan iklan saat ini sangat mempengaruhi minat beli konsumen pada produk2 tertentu. Namun </a:t>
            </a:r>
            <a:r>
              <a:rPr lang="en-US" sz="2200">
                <a:solidFill>
                  <a:srgbClr val="FF33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Maiandra GD" pitchFamily="34" charset="0"/>
              </a:rPr>
              <a:t>semakin tidak elastis harga barang pada permintaan, semakin sulit untuk merangsang penjualan melalui pemakaian iklan.</a:t>
            </a:r>
            <a:r>
              <a:rPr lang="en-US">
                <a:solidFill>
                  <a:srgbClr val="FF33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endParaRPr lang="en-US">
              <a:solidFill>
                <a:srgbClr val="FF3300"/>
              </a:solidFill>
            </a:endParaRPr>
          </a:p>
        </p:txBody>
      </p:sp>
      <p:pic>
        <p:nvPicPr>
          <p:cNvPr id="33798" name="KID JUMP.MPG">
            <a:hlinkClick r:id="" action="ppaction://media"/>
          </p:cNvPr>
          <p:cNvPicPr>
            <a:picLocks noGrp="1" noRot="1" noChangeAspect="1" noChangeArrowheads="1"/>
          </p:cNvPicPr>
          <p:nvPr>
            <p:ph sz="half" idx="2"/>
            <a:videoFile r:link="rId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7848600" y="506413"/>
            <a:ext cx="762000" cy="623887"/>
          </a:xfr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37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42" dur="1" fill="hold"/>
                                        <p:tgtEl>
                                          <p:spTgt spid="3379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798"/>
                  </p:tgtEl>
                </p:cond>
              </p:nextCondLst>
            </p:seq>
            <p:video>
              <p:cMediaNode>
                <p:cTn id="4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3798"/>
                </p:tgtEl>
              </p:cMediaNode>
            </p:video>
          </p:childTnLst>
        </p:cTn>
      </p:par>
    </p:tnLst>
    <p:bldLst>
      <p:bldP spid="3379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533400"/>
            <a:ext cx="7772400" cy="6324600"/>
          </a:xfrm>
        </p:spPr>
        <p:txBody>
          <a:bodyPr/>
          <a:lstStyle/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None/>
              <a:tabLst>
                <a:tab pos="228600" algn="l"/>
              </a:tabLst>
              <a:defRPr/>
            </a:pPr>
            <a:r>
              <a:rPr lang="en-US" sz="2400" smtClean="0">
                <a:latin typeface="Berlin Sans FB" pitchFamily="34" charset="0"/>
              </a:rPr>
              <a:t>   </a:t>
            </a:r>
            <a:r>
              <a:rPr lang="en-US" sz="2400" smtClean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" pitchFamily="34" charset="0"/>
              </a:rPr>
              <a:t>Permasalahan dlm periklanan produk pertanian, yaitu  : </a:t>
            </a:r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None/>
              <a:tabLst>
                <a:tab pos="228600" algn="l"/>
              </a:tabLst>
              <a:defRPr/>
            </a:pPr>
            <a:endParaRPr lang="en-US" sz="1000" smtClean="0">
              <a:solidFill>
                <a:schemeClr val="accent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erlin Sans FB" pitchFamily="34" charset="0"/>
            </a:endParaRPr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AutoNum type="arabicPeriod"/>
              <a:tabLst>
                <a:tab pos="228600" algn="l"/>
              </a:tabLst>
              <a:defRPr/>
            </a:pPr>
            <a:r>
              <a:rPr lang="en-US" sz="2200" smtClean="0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" pitchFamily="34" charset="0"/>
              </a:rPr>
              <a:t>Produk pertanian umumnya tidak tahan lama (mudah busuk) &amp; diproduksi oleh beribu-ribu unit produksi perseorangan yg relatif kecil sehingga sulit u/ standarisasi &amp; pemasaran dalam jumlah besar dengan produk yg seragam.</a:t>
            </a:r>
            <a:r>
              <a:rPr lang="en-US" sz="2200" smtClean="0">
                <a:latin typeface="Berlin Sans FB" pitchFamily="34" charset="0"/>
              </a:rPr>
              <a:t> </a:t>
            </a:r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None/>
              <a:tabLst>
                <a:tab pos="228600" algn="l"/>
              </a:tabLst>
              <a:defRPr/>
            </a:pPr>
            <a:endParaRPr lang="en-US" sz="800" smtClean="0">
              <a:latin typeface="Berlin Sans FB" pitchFamily="34" charset="0"/>
            </a:endParaRPr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None/>
              <a:tabLst>
                <a:tab pos="228600" algn="l"/>
              </a:tabLst>
              <a:defRPr/>
            </a:pPr>
            <a:r>
              <a:rPr lang="en-US" sz="2200" smtClean="0">
                <a:latin typeface="Berlin Sans FB" pitchFamily="34" charset="0"/>
              </a:rPr>
              <a:t>2.  Permintaan sebagian besar produk pertanian adalah inelastis &amp; semakin inelastis sepanjang tahun sehingga semakin sulit untuk merangsang penjualan melalui pemakaian iklan. </a:t>
            </a:r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None/>
              <a:tabLst>
                <a:tab pos="228600" algn="l"/>
              </a:tabLst>
              <a:defRPr/>
            </a:pPr>
            <a:endParaRPr lang="en-US" sz="800" smtClean="0">
              <a:latin typeface="Berlin Sans FB" pitchFamily="34" charset="0"/>
            </a:endParaRPr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None/>
              <a:tabLst>
                <a:tab pos="228600" algn="l"/>
              </a:tabLst>
              <a:defRPr/>
            </a:pPr>
            <a:r>
              <a:rPr lang="en-US" sz="2200" smtClean="0">
                <a:latin typeface="Berlin Sans FB" pitchFamily="34" charset="0"/>
              </a:rPr>
              <a:t>3.  </a:t>
            </a:r>
            <a:r>
              <a:rPr lang="en-US" sz="2200" smtClean="0">
                <a:solidFill>
                  <a:srgbClr val="99CC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" pitchFamily="34" charset="0"/>
              </a:rPr>
              <a:t>Bermacam-macam produk pertanian banyak dikonsumsi masyarakat namun konsumen tidak terpaku pd satu produk karena sebagian besar produk pertanian tidak bermerek, sehingga diferensiasi produk secara umum sulit dilakukan.</a:t>
            </a:r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None/>
              <a:tabLst>
                <a:tab pos="228600" algn="l"/>
              </a:tabLst>
              <a:defRPr/>
            </a:pPr>
            <a:endParaRPr lang="en-US" sz="800" smtClean="0">
              <a:solidFill>
                <a:srgbClr val="99CC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erlin Sans FB" pitchFamily="34" charset="0"/>
            </a:endParaRPr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None/>
              <a:tabLst>
                <a:tab pos="228600" algn="l"/>
              </a:tabLst>
              <a:defRPr/>
            </a:pPr>
            <a:r>
              <a:rPr lang="en-US" sz="2200" smtClean="0">
                <a:latin typeface="Berlin Sans FB" pitchFamily="34" charset="0"/>
              </a:rPr>
              <a:t>4.  Memiliki sedikit daya tarik emosional</a:t>
            </a:r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None/>
              <a:tabLst>
                <a:tab pos="228600" algn="l"/>
              </a:tabLst>
              <a:defRPr/>
            </a:pPr>
            <a:r>
              <a:rPr lang="en-US" sz="2200" smtClean="0">
                <a:latin typeface="Berlin Sans FB" pitchFamily="34" charset="0"/>
              </a:rPr>
              <a:t>	  Kentang, buncis, tepung, dll menawarkan kalori dan rasa kenyang yg sama.</a:t>
            </a:r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None/>
              <a:tabLst>
                <a:tab pos="228600" algn="l"/>
              </a:tabLst>
              <a:defRPr/>
            </a:pPr>
            <a:endParaRPr lang="en-US" sz="800" smtClean="0">
              <a:latin typeface="Berlin Sans FB" pitchFamily="34" charset="0"/>
            </a:endParaRPr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None/>
              <a:tabLst>
                <a:tab pos="228600" algn="l"/>
              </a:tabLst>
              <a:defRPr/>
            </a:pPr>
            <a:r>
              <a:rPr lang="en-US" sz="2200" smtClean="0">
                <a:solidFill>
                  <a:srgbClr val="FF99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" pitchFamily="34" charset="0"/>
              </a:rPr>
              <a:t>5.  Sulit mendapatkan dana untuk membuat suatu program iklan untuk komoditi pertanian.</a:t>
            </a:r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None/>
              <a:tabLst>
                <a:tab pos="228600" algn="l"/>
              </a:tabLst>
              <a:defRPr/>
            </a:pPr>
            <a:r>
              <a:rPr lang="en-US" sz="2000" smtClean="0">
                <a:latin typeface="Berlin Sans FB" pitchFamily="34" charset="0"/>
              </a:rPr>
              <a:t>	</a:t>
            </a:r>
            <a:endParaRPr lang="en-US" sz="2000" smtClean="0">
              <a:solidFill>
                <a:srgbClr val="99CC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erlin Sans FB" pitchFamily="34" charset="0"/>
            </a:endParaRPr>
          </a:p>
          <a:p>
            <a:pPr marL="381000" indent="-381000" eaLnBrk="1" hangingPunct="1">
              <a:lnSpc>
                <a:spcPct val="80000"/>
              </a:lnSpc>
              <a:tabLst>
                <a:tab pos="228600" algn="l"/>
              </a:tabLst>
              <a:defRPr/>
            </a:pPr>
            <a:endParaRPr lang="en-US" sz="200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99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99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99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99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99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99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2"/>
          <p:cNvSpPr>
            <a:spLocks noChangeShapeType="1"/>
          </p:cNvSpPr>
          <p:nvPr/>
        </p:nvSpPr>
        <p:spPr bwMode="auto">
          <a:xfrm>
            <a:off x="1143000" y="2149475"/>
            <a:ext cx="6705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7411" name="Line 3"/>
          <p:cNvSpPr>
            <a:spLocks noChangeShapeType="1"/>
          </p:cNvSpPr>
          <p:nvPr/>
        </p:nvSpPr>
        <p:spPr bwMode="auto">
          <a:xfrm>
            <a:off x="1219200" y="3825875"/>
            <a:ext cx="6629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685800" y="1920875"/>
            <a:ext cx="7772400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 algn="ctr" eaLnBrk="1" hangingPunct="1"/>
            <a:r>
              <a:rPr lang="en-US" sz="4400">
                <a:solidFill>
                  <a:schemeClr val="tx2"/>
                </a:solidFill>
                <a:latin typeface="Showcard Gothic" pitchFamily="82" charset="0"/>
              </a:rPr>
              <a:t>MARJIN DAN BIAYA PEMASARAN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Konsep Dasar Marjin Pemasaran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2296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Marjin Pemasaran : perbedaan harga di antara tingkat lembaga dalam sistem pemasaran</a:t>
            </a:r>
            <a:r>
              <a:rPr lang="en-US" sz="2400" smtClean="0">
                <a:latin typeface="Britannic Bold" pitchFamily="34" charset="0"/>
              </a:rPr>
              <a:t>, atau </a:t>
            </a:r>
            <a:r>
              <a:rPr lang="en-US" sz="2400" smtClean="0">
                <a:solidFill>
                  <a:srgbClr val="CC99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perbedaan antara jumlah yang dibayar konsumen dengan jumlah yang diterima produsen atas suatu produk pertanian yang diperjualbelikan </a:t>
            </a:r>
            <a:r>
              <a:rPr lang="fi-FI" sz="2400" smtClean="0">
                <a:solidFill>
                  <a:srgbClr val="CC99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pada waktu, volume, dan kualitas yang sama.</a:t>
            </a:r>
            <a:r>
              <a:rPr lang="en-US" smtClean="0">
                <a:solidFill>
                  <a:srgbClr val="CC99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endParaRPr lang="en-US" sz="2400" smtClean="0">
              <a:solidFill>
                <a:srgbClr val="CC99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ritannic Bold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800" smtClean="0">
              <a:solidFill>
                <a:srgbClr val="CC99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ritannic Bold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>
                <a:latin typeface="Britannic Bold" pitchFamily="34" charset="0"/>
              </a:rPr>
              <a:t>Secara matematis 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800" smtClean="0">
              <a:latin typeface="Britannic Bold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smtClean="0">
                <a:latin typeface="Britannic Bold" pitchFamily="34" charset="0"/>
              </a:rPr>
              <a:t>				       </a:t>
            </a:r>
            <a:r>
              <a:rPr lang="en-US" sz="240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MP =  Pr  -  Pf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800" smtClean="0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ritannic Bold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smtClean="0">
                <a:latin typeface="Britannic Bold" pitchFamily="34" charset="0"/>
              </a:rPr>
              <a:t>	MP = Marjin Pemasaran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smtClean="0">
                <a:latin typeface="Britannic Bold" pitchFamily="34" charset="0"/>
              </a:rPr>
              <a:t>	Pr   = Harga di tingkat pedagang eceran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smtClean="0">
                <a:latin typeface="Britannic Bold" pitchFamily="34" charset="0"/>
              </a:rPr>
              <a:t>	Pf   = Harga di tingkat petani </a:t>
            </a: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>
            <a:off x="685800" y="1066800"/>
            <a:ext cx="777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382000" cy="60198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Marjin Pemasaran secara grafis</a:t>
            </a:r>
            <a:r>
              <a:rPr lang="en-US" sz="2400" smtClean="0">
                <a:latin typeface="Britannic Bold" pitchFamily="34" charset="0"/>
              </a:rPr>
              <a:t> </a:t>
            </a:r>
            <a:r>
              <a:rPr lang="en-US" sz="240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:</a:t>
            </a:r>
          </a:p>
          <a:p>
            <a:pPr eaLnBrk="1" hangingPunct="1">
              <a:defRPr/>
            </a:pPr>
            <a:endParaRPr lang="en-US" sz="2400" smtClean="0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ritannic Bold" pitchFamily="34" charset="0"/>
            </a:endParaRPr>
          </a:p>
          <a:p>
            <a:pPr eaLnBrk="1" hangingPunct="1">
              <a:defRPr/>
            </a:pPr>
            <a:endParaRPr lang="en-US" sz="2400" smtClean="0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ritannic Bold" pitchFamily="34" charset="0"/>
            </a:endParaRPr>
          </a:p>
          <a:p>
            <a:pPr eaLnBrk="1" hangingPunct="1">
              <a:defRPr/>
            </a:pPr>
            <a:endParaRPr lang="en-US" sz="2400" smtClean="0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ritannic Bold" pitchFamily="34" charset="0"/>
            </a:endParaRPr>
          </a:p>
          <a:p>
            <a:pPr eaLnBrk="1" hangingPunct="1">
              <a:defRPr/>
            </a:pPr>
            <a:endParaRPr lang="en-US" sz="2400" smtClean="0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ritannic Bold" pitchFamily="34" charset="0"/>
            </a:endParaRPr>
          </a:p>
          <a:p>
            <a:pPr eaLnBrk="1" hangingPunct="1">
              <a:defRPr/>
            </a:pPr>
            <a:endParaRPr lang="en-US" sz="2400" smtClean="0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ritannic Bold" pitchFamily="34" charset="0"/>
            </a:endParaRPr>
          </a:p>
          <a:p>
            <a:pPr eaLnBrk="1" hangingPunct="1">
              <a:defRPr/>
            </a:pPr>
            <a:endParaRPr lang="en-US" sz="2400" smtClean="0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ritannic Bold" pitchFamily="34" charset="0"/>
            </a:endParaRPr>
          </a:p>
          <a:p>
            <a:pPr eaLnBrk="1" hangingPunct="1">
              <a:defRPr/>
            </a:pPr>
            <a:endParaRPr lang="en-US" sz="2400" smtClean="0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ritannic Bold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ritannic Bold" pitchFamily="34" charset="0"/>
            </a:endParaRPr>
          </a:p>
          <a:p>
            <a:pPr eaLnBrk="1" hangingPunct="1">
              <a:defRPr/>
            </a:pPr>
            <a:r>
              <a:rPr lang="fi-FI" sz="240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Kurva penawaran turunan dan kurva permintaan primer menentukan harga pada pengecer. </a:t>
            </a:r>
          </a:p>
          <a:p>
            <a:pPr eaLnBrk="1" hangingPunct="1">
              <a:defRPr/>
            </a:pPr>
            <a:r>
              <a:rPr lang="fi-FI" sz="240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Kurva penawaran primer dan kurva permintaan turunan menentukan harga pada usahatani.</a:t>
            </a:r>
            <a:r>
              <a:rPr lang="en-US" sz="240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 </a:t>
            </a:r>
          </a:p>
        </p:txBody>
      </p:sp>
      <p:sp>
        <p:nvSpPr>
          <p:cNvPr id="19459" name="Line 3"/>
          <p:cNvSpPr>
            <a:spLocks noChangeShapeType="1"/>
          </p:cNvSpPr>
          <p:nvPr/>
        </p:nvSpPr>
        <p:spPr bwMode="auto">
          <a:xfrm flipV="1">
            <a:off x="2743200" y="1371600"/>
            <a:ext cx="0" cy="2514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>
            <a:off x="2743200" y="3886200"/>
            <a:ext cx="3886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3200400" y="2057400"/>
            <a:ext cx="1600200" cy="1371600"/>
          </a:xfrm>
          <a:prstGeom prst="line">
            <a:avLst/>
          </a:prstGeom>
          <a:noFill/>
          <a:ln w="28575">
            <a:solidFill>
              <a:srgbClr val="FFFF99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3810000" y="1600200"/>
            <a:ext cx="1600200" cy="1371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 flipV="1">
            <a:off x="3429000" y="1600200"/>
            <a:ext cx="1447800" cy="1676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 flipV="1">
            <a:off x="4038600" y="1981200"/>
            <a:ext cx="1371600" cy="1600200"/>
          </a:xfrm>
          <a:prstGeom prst="line">
            <a:avLst/>
          </a:prstGeom>
          <a:noFill/>
          <a:ln w="28575">
            <a:solidFill>
              <a:srgbClr val="FFFF99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 flipH="1">
            <a:off x="2743200" y="21336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 flipH="1">
            <a:off x="2743200" y="31242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>
            <a:off x="4419600" y="21336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4800600" y="1219200"/>
            <a:ext cx="2209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tx2"/>
                </a:solidFill>
                <a:latin typeface="Britannic Bold" pitchFamily="34" charset="0"/>
              </a:rPr>
              <a:t>S</a:t>
            </a:r>
            <a:r>
              <a:rPr lang="en-US" sz="1200">
                <a:solidFill>
                  <a:schemeClr val="tx2"/>
                </a:solidFill>
                <a:latin typeface="Britannic Bold" pitchFamily="34" charset="0"/>
              </a:rPr>
              <a:t>D</a:t>
            </a:r>
            <a:r>
              <a:rPr lang="en-US">
                <a:solidFill>
                  <a:schemeClr val="tx2"/>
                </a:solidFill>
                <a:latin typeface="Britannic Bold" pitchFamily="34" charset="0"/>
              </a:rPr>
              <a:t> (</a:t>
            </a:r>
            <a:r>
              <a:rPr lang="en-US" i="1">
                <a:solidFill>
                  <a:schemeClr val="tx2"/>
                </a:solidFill>
                <a:latin typeface="Britannic Bold" pitchFamily="34" charset="0"/>
              </a:rPr>
              <a:t>Derived Supply</a:t>
            </a:r>
            <a:r>
              <a:rPr lang="en-US">
                <a:solidFill>
                  <a:schemeClr val="tx2"/>
                </a:solidFill>
                <a:latin typeface="Britannic Bold" pitchFamily="34" charset="0"/>
              </a:rPr>
              <a:t>)</a:t>
            </a:r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5486400" y="1752600"/>
            <a:ext cx="2209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99"/>
                </a:solidFill>
                <a:latin typeface="Britannic Bold" pitchFamily="34" charset="0"/>
              </a:rPr>
              <a:t>S</a:t>
            </a:r>
            <a:r>
              <a:rPr lang="en-US" sz="1400">
                <a:solidFill>
                  <a:srgbClr val="FFFF99"/>
                </a:solidFill>
                <a:latin typeface="Britannic Bold" pitchFamily="34" charset="0"/>
              </a:rPr>
              <a:t>P </a:t>
            </a:r>
            <a:r>
              <a:rPr lang="en-US">
                <a:solidFill>
                  <a:srgbClr val="FFFF99"/>
                </a:solidFill>
                <a:latin typeface="Britannic Bold" pitchFamily="34" charset="0"/>
              </a:rPr>
              <a:t>(</a:t>
            </a:r>
            <a:r>
              <a:rPr lang="en-US" i="1">
                <a:solidFill>
                  <a:srgbClr val="FFFF99"/>
                </a:solidFill>
                <a:latin typeface="Britannic Bold" pitchFamily="34" charset="0"/>
              </a:rPr>
              <a:t>Primary Supply</a:t>
            </a:r>
            <a:r>
              <a:rPr lang="en-US">
                <a:solidFill>
                  <a:srgbClr val="FFFF99"/>
                </a:solidFill>
                <a:latin typeface="Britannic Bold" pitchFamily="34" charset="0"/>
              </a:rPr>
              <a:t>)</a:t>
            </a:r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5410200" y="2757488"/>
            <a:ext cx="2438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tx2"/>
                </a:solidFill>
                <a:latin typeface="Britannic Bold" pitchFamily="34" charset="0"/>
              </a:rPr>
              <a:t>D</a:t>
            </a:r>
            <a:r>
              <a:rPr lang="en-US" sz="1200">
                <a:solidFill>
                  <a:schemeClr val="tx2"/>
                </a:solidFill>
                <a:latin typeface="Britannic Bold" pitchFamily="34" charset="0"/>
              </a:rPr>
              <a:t>P</a:t>
            </a:r>
            <a:r>
              <a:rPr lang="en-US">
                <a:solidFill>
                  <a:schemeClr val="tx2"/>
                </a:solidFill>
                <a:latin typeface="Britannic Bold" pitchFamily="34" charset="0"/>
              </a:rPr>
              <a:t> (</a:t>
            </a:r>
            <a:r>
              <a:rPr lang="en-US" i="1">
                <a:solidFill>
                  <a:schemeClr val="tx2"/>
                </a:solidFill>
                <a:latin typeface="Britannic Bold" pitchFamily="34" charset="0"/>
              </a:rPr>
              <a:t>Primary Demand</a:t>
            </a:r>
            <a:r>
              <a:rPr lang="en-US">
                <a:solidFill>
                  <a:schemeClr val="tx2"/>
                </a:solidFill>
                <a:latin typeface="Britannic Bold" pitchFamily="34" charset="0"/>
              </a:rPr>
              <a:t>)</a:t>
            </a:r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4800600" y="3290888"/>
            <a:ext cx="2362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99"/>
                </a:solidFill>
                <a:latin typeface="Britannic Bold" pitchFamily="34" charset="0"/>
              </a:rPr>
              <a:t>D</a:t>
            </a:r>
            <a:r>
              <a:rPr lang="en-US" sz="1400">
                <a:solidFill>
                  <a:srgbClr val="FFFF99"/>
                </a:solidFill>
                <a:latin typeface="Britannic Bold" pitchFamily="34" charset="0"/>
              </a:rPr>
              <a:t>D </a:t>
            </a:r>
            <a:r>
              <a:rPr lang="en-US">
                <a:solidFill>
                  <a:srgbClr val="FFFF99"/>
                </a:solidFill>
                <a:latin typeface="Britannic Bold" pitchFamily="34" charset="0"/>
              </a:rPr>
              <a:t>(</a:t>
            </a:r>
            <a:r>
              <a:rPr lang="en-US" i="1">
                <a:solidFill>
                  <a:srgbClr val="FFFF99"/>
                </a:solidFill>
                <a:latin typeface="Britannic Bold" pitchFamily="34" charset="0"/>
              </a:rPr>
              <a:t>Derived Demand</a:t>
            </a:r>
            <a:r>
              <a:rPr lang="en-US">
                <a:solidFill>
                  <a:srgbClr val="FFFF99"/>
                </a:solidFill>
                <a:latin typeface="Britannic Bold" pitchFamily="34" charset="0"/>
              </a:rPr>
              <a:t>)</a:t>
            </a:r>
          </a:p>
        </p:txBody>
      </p:sp>
      <p:sp>
        <p:nvSpPr>
          <p:cNvPr id="19472" name="Text Box 16"/>
          <p:cNvSpPr txBox="1">
            <a:spLocks noChangeArrowheads="1"/>
          </p:cNvSpPr>
          <p:nvPr/>
        </p:nvSpPr>
        <p:spPr bwMode="auto">
          <a:xfrm>
            <a:off x="2209800" y="1905000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Britannic Bold" pitchFamily="34" charset="0"/>
              </a:rPr>
              <a:t>Pr</a:t>
            </a:r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2209800" y="2879725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Britannic Bold" pitchFamily="34" charset="0"/>
              </a:rPr>
              <a:t>Pf</a:t>
            </a:r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 flipH="1">
            <a:off x="2133600" y="21336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9475" name="Line 19"/>
          <p:cNvSpPr>
            <a:spLocks noChangeShapeType="1"/>
          </p:cNvSpPr>
          <p:nvPr/>
        </p:nvSpPr>
        <p:spPr bwMode="auto">
          <a:xfrm flipH="1">
            <a:off x="2133600" y="31242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9476" name="Line 20"/>
          <p:cNvSpPr>
            <a:spLocks noChangeShapeType="1"/>
          </p:cNvSpPr>
          <p:nvPr/>
        </p:nvSpPr>
        <p:spPr bwMode="auto">
          <a:xfrm>
            <a:off x="2133600" y="2133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9477" name="Text Box 21"/>
          <p:cNvSpPr txBox="1">
            <a:spLocks noChangeArrowheads="1"/>
          </p:cNvSpPr>
          <p:nvPr/>
        </p:nvSpPr>
        <p:spPr bwMode="auto">
          <a:xfrm>
            <a:off x="685800" y="2286000"/>
            <a:ext cx="1447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Britannic Bold" pitchFamily="34" charset="0"/>
              </a:rPr>
              <a:t>Marjin Pemasaran</a:t>
            </a:r>
          </a:p>
        </p:txBody>
      </p:sp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1828800" y="11430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Britannic Bold" pitchFamily="34" charset="0"/>
              </a:rPr>
              <a:t>Harga</a:t>
            </a:r>
          </a:p>
        </p:txBody>
      </p:sp>
      <p:sp>
        <p:nvSpPr>
          <p:cNvPr id="19479" name="Text Box 23"/>
          <p:cNvSpPr txBox="1">
            <a:spLocks noChangeArrowheads="1"/>
          </p:cNvSpPr>
          <p:nvPr/>
        </p:nvSpPr>
        <p:spPr bwMode="auto">
          <a:xfrm>
            <a:off x="6629400" y="3824288"/>
            <a:ext cx="914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Britannic Bold" pitchFamily="34" charset="0"/>
              </a:rPr>
              <a:t>Jumlah</a:t>
            </a:r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4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42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42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457200"/>
            <a:ext cx="8686800" cy="2895600"/>
          </a:xfrm>
        </p:spPr>
        <p:txBody>
          <a:bodyPr/>
          <a:lstStyle/>
          <a:p>
            <a:pPr marL="225425" indent="-225425" eaLnBrk="1" hangingPunct="1">
              <a:lnSpc>
                <a:spcPct val="90000"/>
              </a:lnSpc>
              <a:defRPr/>
            </a:pPr>
            <a:r>
              <a:rPr lang="en-US" sz="2200" smtClean="0">
                <a:latin typeface="Britannic Bold" pitchFamily="34" charset="0"/>
              </a:rPr>
              <a:t>Nilai marjin pemasaran terdiri dari 2 komponen:</a:t>
            </a:r>
          </a:p>
          <a:p>
            <a:pPr marL="622300" lvl="1" indent="-282575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v-SE" sz="2200" i="1" smtClean="0">
                <a:latin typeface="Britannic Bold" pitchFamily="34" charset="0"/>
              </a:rPr>
              <a:t>a. Marketing cost</a:t>
            </a:r>
            <a:r>
              <a:rPr lang="sv-SE" sz="2200" smtClean="0">
                <a:latin typeface="Britannic Bold" pitchFamily="34" charset="0"/>
              </a:rPr>
              <a:t>s, yaitu imbalan terhadap faktor produksi yang dipakai di dalam proses pemasaran yang terdiri dari upah, sewa, bunga, dan laba </a:t>
            </a:r>
            <a:r>
              <a:rPr lang="sv-SE" sz="2200" smtClean="0">
                <a:solidFill>
                  <a:srgbClr val="CC66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(lebih fokus pada biaya pemasaran)</a:t>
            </a:r>
            <a:r>
              <a:rPr lang="sv-SE" sz="2200" smtClean="0">
                <a:latin typeface="Britannic Bold" pitchFamily="34" charset="0"/>
              </a:rPr>
              <a:t>.</a:t>
            </a:r>
          </a:p>
          <a:p>
            <a:pPr marL="622300" lvl="1" indent="-282575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v-SE" sz="2200" smtClean="0">
                <a:latin typeface="Britannic Bold" pitchFamily="34" charset="0"/>
              </a:rPr>
              <a:t>b. </a:t>
            </a:r>
            <a:r>
              <a:rPr lang="sv-SE" sz="2200" i="1" smtClean="0">
                <a:latin typeface="Britannic Bold" pitchFamily="34" charset="0"/>
              </a:rPr>
              <a:t>Marketing charges</a:t>
            </a:r>
            <a:r>
              <a:rPr lang="sv-SE" sz="2200" smtClean="0">
                <a:latin typeface="Britannic Bold" pitchFamily="34" charset="0"/>
              </a:rPr>
              <a:t>, yaitu imbalan terhadap jasa yang diberikan oleh lembaga pemasaran mulai dari pedagang pengumpul, pedagang besar, grosir, maupun pengecer </a:t>
            </a:r>
            <a:r>
              <a:rPr lang="sv-SE" sz="2200" smtClean="0">
                <a:solidFill>
                  <a:srgbClr val="CC66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(lebih fokus pada keuntungan pemasaran)</a:t>
            </a:r>
            <a:r>
              <a:rPr lang="sv-SE" sz="2200" smtClean="0">
                <a:latin typeface="Britannic Bold" pitchFamily="34" charset="0"/>
              </a:rPr>
              <a:t>.</a:t>
            </a:r>
          </a:p>
          <a:p>
            <a:pPr marL="622300" lvl="1" indent="-282575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sv-SE" sz="2200" smtClean="0">
              <a:latin typeface="Britannic Bold" pitchFamily="34" charset="0"/>
            </a:endParaRPr>
          </a:p>
          <a:p>
            <a:pPr marL="622300" lvl="1" indent="-282575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sv-SE" sz="800" b="1" smtClean="0"/>
          </a:p>
          <a:p>
            <a:pPr marL="622300" lvl="1" indent="-282575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400" b="1" smtClean="0"/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28600" y="3429000"/>
            <a:ext cx="8763000" cy="333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92100" indent="-292100">
              <a:spcBef>
                <a:spcPct val="50000"/>
              </a:spcBef>
              <a:buFontTx/>
              <a:buChar char="•"/>
            </a:pPr>
            <a:r>
              <a:rPr lang="en-US" sz="2200">
                <a:solidFill>
                  <a:srgbClr val="FFFF99"/>
                </a:solidFill>
                <a:latin typeface="Britannic Bold" pitchFamily="34" charset="0"/>
              </a:rPr>
              <a:t>Sebab-sebab marjin pemasaran tinggi :</a:t>
            </a:r>
          </a:p>
          <a:p>
            <a:pPr marL="292100" indent="-292100">
              <a:spcBef>
                <a:spcPct val="50000"/>
              </a:spcBef>
            </a:pPr>
            <a:r>
              <a:rPr lang="en-US" sz="2200">
                <a:solidFill>
                  <a:srgbClr val="FFFF99"/>
                </a:solidFill>
                <a:latin typeface="Britannic Bold" pitchFamily="34" charset="0"/>
              </a:rPr>
              <a:t>	</a:t>
            </a:r>
            <a:r>
              <a:rPr lang="en-US" sz="2100">
                <a:solidFill>
                  <a:srgbClr val="FFFF99"/>
                </a:solidFill>
                <a:latin typeface="Britannic Bold" pitchFamily="34" charset="0"/>
              </a:rPr>
              <a:t>1. Banyaknya penyediaan layanan pemasaran yg diminta konsumen.</a:t>
            </a:r>
          </a:p>
          <a:p>
            <a:pPr marL="292100" indent="-292100">
              <a:spcBef>
                <a:spcPct val="50000"/>
              </a:spcBef>
            </a:pPr>
            <a:r>
              <a:rPr lang="en-US" sz="2100">
                <a:solidFill>
                  <a:srgbClr val="FFFF99"/>
                </a:solidFill>
                <a:latin typeface="Britannic Bold" pitchFamily="34" charset="0"/>
              </a:rPr>
              <a:t>	2. Biaya pemasaran yg terlalu berlebihan, karena :</a:t>
            </a:r>
          </a:p>
          <a:p>
            <a:pPr marL="292100" indent="-292100">
              <a:spcBef>
                <a:spcPct val="50000"/>
              </a:spcBef>
            </a:pPr>
            <a:r>
              <a:rPr lang="en-US" sz="2100">
                <a:solidFill>
                  <a:srgbClr val="FFFF99"/>
                </a:solidFill>
                <a:latin typeface="Britannic Bold" pitchFamily="34" charset="0"/>
              </a:rPr>
              <a:t>	    - transportasi yg tidak mencukupi</a:t>
            </a:r>
          </a:p>
          <a:p>
            <a:pPr marL="292100" indent="-292100">
              <a:spcBef>
                <a:spcPct val="50000"/>
              </a:spcBef>
            </a:pPr>
            <a:r>
              <a:rPr lang="en-US" sz="2100">
                <a:solidFill>
                  <a:srgbClr val="FFFF99"/>
                </a:solidFill>
                <a:latin typeface="Britannic Bold" pitchFamily="34" charset="0"/>
              </a:rPr>
              <a:t>	    - fasilitas &amp; metode penyimpanan &amp; penanganan yg kurang baik</a:t>
            </a:r>
          </a:p>
          <a:p>
            <a:pPr marL="292100" indent="-292100">
              <a:spcBef>
                <a:spcPct val="50000"/>
              </a:spcBef>
            </a:pPr>
            <a:r>
              <a:rPr lang="en-US" sz="2100">
                <a:solidFill>
                  <a:srgbClr val="FFFF99"/>
                </a:solidFill>
                <a:latin typeface="Britannic Bold" pitchFamily="34" charset="0"/>
              </a:rPr>
              <a:t>	    - kurangnya pelatihan pemasaran &amp; organisasi yg lemah. </a:t>
            </a:r>
          </a:p>
          <a:p>
            <a:pPr marL="292100" indent="-292100">
              <a:spcBef>
                <a:spcPct val="50000"/>
              </a:spcBef>
            </a:pPr>
            <a:r>
              <a:rPr lang="en-US" sz="2100">
                <a:latin typeface="Britannic Bold" pitchFamily="34" charset="0"/>
              </a:rPr>
              <a:t>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5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5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5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5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5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5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5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5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5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5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hlinkClick r:id="rId3" action="ppaction://hlinksldjump"/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3048"/>
            <a:ext cx="8229600" cy="1252728"/>
          </a:xfrm>
        </p:spPr>
        <p:txBody>
          <a:bodyPr rIns="45720" rtlCol="0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500" b="1" kern="1200">
                <a:solidFill>
                  <a:schemeClr val="accent1">
                    <a:satMod val="150000"/>
                  </a:schemeClr>
                </a:solidFill>
                <a:effectLst/>
              </a:rPr>
              <a:t>Konsep Produk Referensi</a:t>
            </a:r>
          </a:p>
        </p:txBody>
      </p:sp>
      <p:sp>
        <p:nvSpPr>
          <p:cNvPr id="56323" name="Content Placeholder 2"/>
          <p:cNvSpPr>
            <a:spLocks noGrp="1"/>
          </p:cNvSpPr>
          <p:nvPr>
            <p:ph idx="4294967295"/>
          </p:nvPr>
        </p:nvSpPr>
        <p:spPr>
          <a:xfrm>
            <a:off x="5029200" y="1295400"/>
            <a:ext cx="3657600" cy="5029200"/>
          </a:xfrm>
        </p:spPr>
        <p:txBody>
          <a:bodyPr lIns="54864" tIns="91440"/>
          <a:lstStyle/>
          <a:p>
            <a:pPr marL="120650" indent="-1588" eaLnBrk="1" hangingPunct="1">
              <a:buFont typeface="Wingdings" pitchFamily="2" charset="2"/>
              <a:buNone/>
              <a:defRPr/>
            </a:pPr>
            <a:r>
              <a:rPr lang="en-US" sz="2200" smtClean="0">
                <a:latin typeface="Britannic Bold" pitchFamily="34" charset="0"/>
              </a:rPr>
              <a:t>Perkembangan ilmu pemasaran mensyaratkan adanya perhitungan marjin pemasaran dengan pendekatan yang konsisten. </a:t>
            </a:r>
            <a:r>
              <a:rPr lang="sv-SE" sz="2200" smtClean="0">
                <a:solidFill>
                  <a:srgbClr val="FF99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Karena 1 kg di tingkat petani dapat menjadi &lt; 1 kg sampai di pengecer/konsumen</a:t>
            </a:r>
            <a:r>
              <a:rPr lang="sv-SE" sz="2200" smtClean="0">
                <a:latin typeface="Britannic Bold" pitchFamily="34" charset="0"/>
              </a:rPr>
              <a:t>. </a:t>
            </a:r>
          </a:p>
          <a:p>
            <a:pPr marL="120650" indent="-1588" eaLnBrk="1" hangingPunct="1">
              <a:buFont typeface="Wingdings" pitchFamily="2" charset="2"/>
              <a:buNone/>
              <a:defRPr/>
            </a:pPr>
            <a:endParaRPr lang="en-US" sz="1200" smtClean="0">
              <a:latin typeface="Britannic Bold" pitchFamily="34" charset="0"/>
            </a:endParaRPr>
          </a:p>
          <a:p>
            <a:pPr marL="120650" indent="-1588" eaLnBrk="1" hangingPunct="1">
              <a:buFont typeface="Wingdings" pitchFamily="2" charset="2"/>
              <a:buNone/>
              <a:defRPr/>
            </a:pPr>
            <a:r>
              <a:rPr lang="en-US" sz="220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Smith : perlu adanya titik awal menunjukkan 1 kg dari produk yg dijual ke konsumen </a:t>
            </a:r>
            <a:r>
              <a:rPr lang="en-US" sz="220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  <a:sym typeface="Wingdings" pitchFamily="2" charset="2"/>
              </a:rPr>
              <a:t> </a:t>
            </a:r>
            <a:r>
              <a:rPr lang="en-US" sz="220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produk referensi</a:t>
            </a:r>
          </a:p>
        </p:txBody>
      </p:sp>
      <p:grpSp>
        <p:nvGrpSpPr>
          <p:cNvPr id="21508" name="Group 4"/>
          <p:cNvGrpSpPr>
            <a:grpSpLocks/>
          </p:cNvGrpSpPr>
          <p:nvPr/>
        </p:nvGrpSpPr>
        <p:grpSpPr bwMode="auto">
          <a:xfrm>
            <a:off x="1592263" y="1828800"/>
            <a:ext cx="2362200" cy="2286000"/>
            <a:chOff x="4071" y="1584"/>
            <a:chExt cx="1092" cy="1097"/>
          </a:xfrm>
        </p:grpSpPr>
        <p:sp>
          <p:nvSpPr>
            <p:cNvPr id="21537" name="Oval 5"/>
            <p:cNvSpPr>
              <a:spLocks noChangeArrowheads="1"/>
            </p:cNvSpPr>
            <p:nvPr/>
          </p:nvSpPr>
          <p:spPr bwMode="gray">
            <a:xfrm>
              <a:off x="4071" y="1584"/>
              <a:ext cx="1090" cy="1088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rgbClr val="D8755A"/>
                </a:gs>
                <a:gs pos="100000">
                  <a:srgbClr val="FFFFFF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d-ID"/>
            </a:p>
          </p:txBody>
        </p:sp>
        <p:sp>
          <p:nvSpPr>
            <p:cNvPr id="21538" name="Oval 6"/>
            <p:cNvSpPr>
              <a:spLocks noChangeArrowheads="1"/>
            </p:cNvSpPr>
            <p:nvPr/>
          </p:nvSpPr>
          <p:spPr bwMode="gray">
            <a:xfrm>
              <a:off x="4073" y="1593"/>
              <a:ext cx="1090" cy="1088"/>
            </a:xfrm>
            <a:prstGeom prst="ellipse">
              <a:avLst/>
            </a:prstGeom>
            <a:gradFill rotWithShape="1">
              <a:gsLst>
                <a:gs pos="0">
                  <a:srgbClr val="D8755A">
                    <a:alpha val="32001"/>
                  </a:srgbClr>
                </a:gs>
                <a:gs pos="100000">
                  <a:srgbClr val="000000">
                    <a:alpha val="89998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d-ID"/>
            </a:p>
          </p:txBody>
        </p:sp>
        <p:sp>
          <p:nvSpPr>
            <p:cNvPr id="21539" name="Oval 7"/>
            <p:cNvSpPr>
              <a:spLocks noChangeArrowheads="1"/>
            </p:cNvSpPr>
            <p:nvPr/>
          </p:nvSpPr>
          <p:spPr bwMode="gray">
            <a:xfrm>
              <a:off x="4131" y="1655"/>
              <a:ext cx="946" cy="945"/>
            </a:xfrm>
            <a:prstGeom prst="ellipse">
              <a:avLst/>
            </a:prstGeom>
            <a:gradFill rotWithShape="1">
              <a:gsLst>
                <a:gs pos="0">
                  <a:srgbClr val="753F31"/>
                </a:gs>
                <a:gs pos="50000">
                  <a:srgbClr val="D8755A"/>
                </a:gs>
                <a:gs pos="100000">
                  <a:srgbClr val="753F31"/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d-ID"/>
            </a:p>
          </p:txBody>
        </p:sp>
        <p:sp>
          <p:nvSpPr>
            <p:cNvPr id="21540" name="Oval 8"/>
            <p:cNvSpPr>
              <a:spLocks noChangeArrowheads="1"/>
            </p:cNvSpPr>
            <p:nvPr/>
          </p:nvSpPr>
          <p:spPr bwMode="gray">
            <a:xfrm>
              <a:off x="4128" y="1650"/>
              <a:ext cx="946" cy="945"/>
            </a:xfrm>
            <a:prstGeom prst="ellipse">
              <a:avLst/>
            </a:prstGeom>
            <a:gradFill rotWithShape="1">
              <a:gsLst>
                <a:gs pos="0">
                  <a:srgbClr val="894A39"/>
                </a:gs>
                <a:gs pos="100000">
                  <a:srgbClr val="D8755A">
                    <a:alpha val="0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d-ID"/>
            </a:p>
          </p:txBody>
        </p:sp>
        <p:sp>
          <p:nvSpPr>
            <p:cNvPr id="21541" name="Oval 9"/>
            <p:cNvSpPr>
              <a:spLocks noChangeArrowheads="1"/>
            </p:cNvSpPr>
            <p:nvPr/>
          </p:nvSpPr>
          <p:spPr bwMode="gray">
            <a:xfrm>
              <a:off x="4178" y="1703"/>
              <a:ext cx="852" cy="850"/>
            </a:xfrm>
            <a:prstGeom prst="ellipse">
              <a:avLst/>
            </a:prstGeom>
            <a:solidFill>
              <a:srgbClr val="000000"/>
            </a:soli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d-ID"/>
            </a:p>
          </p:txBody>
        </p:sp>
        <p:grpSp>
          <p:nvGrpSpPr>
            <p:cNvPr id="21542" name="Group 10"/>
            <p:cNvGrpSpPr>
              <a:grpSpLocks/>
            </p:cNvGrpSpPr>
            <p:nvPr/>
          </p:nvGrpSpPr>
          <p:grpSpPr bwMode="auto">
            <a:xfrm>
              <a:off x="4197" y="1716"/>
              <a:ext cx="826" cy="825"/>
              <a:chOff x="4166" y="1706"/>
              <a:chExt cx="1252" cy="1252"/>
            </a:xfrm>
          </p:grpSpPr>
          <p:sp>
            <p:nvSpPr>
              <p:cNvPr id="21543" name="Oval 11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id-ID"/>
              </a:p>
            </p:txBody>
          </p:sp>
          <p:sp>
            <p:nvSpPr>
              <p:cNvPr id="21544" name="Oval 12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id-ID"/>
              </a:p>
            </p:txBody>
          </p:sp>
          <p:sp>
            <p:nvSpPr>
              <p:cNvPr id="21545" name="Oval 13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id-ID"/>
              </a:p>
            </p:txBody>
          </p:sp>
          <p:sp>
            <p:nvSpPr>
              <p:cNvPr id="21546" name="Oval 14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id-ID"/>
              </a:p>
            </p:txBody>
          </p:sp>
        </p:grpSp>
      </p:grpSp>
      <p:sp>
        <p:nvSpPr>
          <p:cNvPr id="21509" name="Text Box 15"/>
          <p:cNvSpPr txBox="1">
            <a:spLocks noChangeArrowheads="1"/>
          </p:cNvSpPr>
          <p:nvPr/>
        </p:nvSpPr>
        <p:spPr bwMode="gray">
          <a:xfrm>
            <a:off x="1952625" y="2727325"/>
            <a:ext cx="163988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solidFill>
                  <a:srgbClr val="000000"/>
                </a:solidFill>
              </a:rPr>
              <a:t>Bandingkan</a:t>
            </a:r>
          </a:p>
        </p:txBody>
      </p:sp>
      <p:grpSp>
        <p:nvGrpSpPr>
          <p:cNvPr id="21510" name="Group 16"/>
          <p:cNvGrpSpPr>
            <a:grpSpLocks/>
          </p:cNvGrpSpPr>
          <p:nvPr/>
        </p:nvGrpSpPr>
        <p:grpSpPr bwMode="auto">
          <a:xfrm>
            <a:off x="3352800" y="4343400"/>
            <a:ext cx="1444625" cy="1524000"/>
            <a:chOff x="864" y="1680"/>
            <a:chExt cx="910" cy="960"/>
          </a:xfrm>
        </p:grpSpPr>
        <p:sp>
          <p:nvSpPr>
            <p:cNvPr id="21527" name="Oval 17"/>
            <p:cNvSpPr>
              <a:spLocks noChangeArrowheads="1"/>
            </p:cNvSpPr>
            <p:nvPr/>
          </p:nvSpPr>
          <p:spPr bwMode="gray">
            <a:xfrm>
              <a:off x="864" y="1680"/>
              <a:ext cx="910" cy="96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rgbClr val="FF6699"/>
                </a:gs>
                <a:gs pos="100000">
                  <a:srgbClr val="FFFFFF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d-ID"/>
            </a:p>
          </p:txBody>
        </p:sp>
        <p:sp>
          <p:nvSpPr>
            <p:cNvPr id="21528" name="Oval 18"/>
            <p:cNvSpPr>
              <a:spLocks noChangeArrowheads="1"/>
            </p:cNvSpPr>
            <p:nvPr/>
          </p:nvSpPr>
          <p:spPr bwMode="gray">
            <a:xfrm>
              <a:off x="864" y="1680"/>
              <a:ext cx="910" cy="960"/>
            </a:xfrm>
            <a:prstGeom prst="ellipse">
              <a:avLst/>
            </a:prstGeom>
            <a:gradFill rotWithShape="1">
              <a:gsLst>
                <a:gs pos="0">
                  <a:srgbClr val="FF6699">
                    <a:alpha val="32001"/>
                  </a:srgbClr>
                </a:gs>
                <a:gs pos="100000">
                  <a:srgbClr val="000000">
                    <a:alpha val="89998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d-ID"/>
            </a:p>
          </p:txBody>
        </p:sp>
        <p:sp>
          <p:nvSpPr>
            <p:cNvPr id="21529" name="Oval 19"/>
            <p:cNvSpPr>
              <a:spLocks noChangeArrowheads="1"/>
            </p:cNvSpPr>
            <p:nvPr/>
          </p:nvSpPr>
          <p:spPr bwMode="gray">
            <a:xfrm>
              <a:off x="923" y="1742"/>
              <a:ext cx="792" cy="836"/>
            </a:xfrm>
            <a:prstGeom prst="ellipse">
              <a:avLst/>
            </a:prstGeom>
            <a:gradFill rotWithShape="1">
              <a:gsLst>
                <a:gs pos="0">
                  <a:srgbClr val="8A3753"/>
                </a:gs>
                <a:gs pos="50000">
                  <a:srgbClr val="FF6699"/>
                </a:gs>
                <a:gs pos="100000">
                  <a:srgbClr val="8A3753"/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d-ID"/>
            </a:p>
          </p:txBody>
        </p:sp>
        <p:sp>
          <p:nvSpPr>
            <p:cNvPr id="21530" name="Oval 20"/>
            <p:cNvSpPr>
              <a:spLocks noChangeArrowheads="1"/>
            </p:cNvSpPr>
            <p:nvPr/>
          </p:nvSpPr>
          <p:spPr bwMode="gray">
            <a:xfrm>
              <a:off x="912" y="1728"/>
              <a:ext cx="791" cy="836"/>
            </a:xfrm>
            <a:prstGeom prst="ellipse">
              <a:avLst/>
            </a:prstGeom>
            <a:gradFill rotWithShape="1">
              <a:gsLst>
                <a:gs pos="0">
                  <a:srgbClr val="A24161"/>
                </a:gs>
                <a:gs pos="100000">
                  <a:srgbClr val="FF6699">
                    <a:alpha val="0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d-ID"/>
            </a:p>
          </p:txBody>
        </p:sp>
        <p:sp>
          <p:nvSpPr>
            <p:cNvPr id="21531" name="Oval 21"/>
            <p:cNvSpPr>
              <a:spLocks noChangeArrowheads="1"/>
            </p:cNvSpPr>
            <p:nvPr/>
          </p:nvSpPr>
          <p:spPr bwMode="gray">
            <a:xfrm>
              <a:off x="966" y="1785"/>
              <a:ext cx="712" cy="750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d-ID"/>
            </a:p>
          </p:txBody>
        </p:sp>
        <p:sp>
          <p:nvSpPr>
            <p:cNvPr id="21532" name="Oval 22"/>
            <p:cNvSpPr>
              <a:spLocks noChangeArrowheads="1"/>
            </p:cNvSpPr>
            <p:nvPr/>
          </p:nvSpPr>
          <p:spPr bwMode="gray">
            <a:xfrm>
              <a:off x="960" y="1776"/>
              <a:ext cx="689" cy="727"/>
            </a:xfrm>
            <a:prstGeom prst="ellipse">
              <a:avLst/>
            </a:prstGeom>
            <a:gradFill rotWithShape="1">
              <a:gsLst>
                <a:gs pos="0">
                  <a:srgbClr val="595959"/>
                </a:gs>
                <a:gs pos="100000">
                  <a:srgbClr val="C0C0C0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id-ID"/>
            </a:p>
          </p:txBody>
        </p:sp>
        <p:sp>
          <p:nvSpPr>
            <p:cNvPr id="21533" name="Oval 23"/>
            <p:cNvSpPr>
              <a:spLocks noChangeArrowheads="1"/>
            </p:cNvSpPr>
            <p:nvPr/>
          </p:nvSpPr>
          <p:spPr bwMode="gray">
            <a:xfrm>
              <a:off x="986" y="1801"/>
              <a:ext cx="673" cy="709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alpha val="0"/>
                  </a:srgbClr>
                </a:gs>
                <a:gs pos="100000">
                  <a:srgbClr val="E9E9E9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id-ID"/>
            </a:p>
          </p:txBody>
        </p:sp>
        <p:sp>
          <p:nvSpPr>
            <p:cNvPr id="21534" name="Oval 24"/>
            <p:cNvSpPr>
              <a:spLocks noChangeArrowheads="1"/>
            </p:cNvSpPr>
            <p:nvPr/>
          </p:nvSpPr>
          <p:spPr bwMode="gray">
            <a:xfrm>
              <a:off x="994" y="1808"/>
              <a:ext cx="640" cy="663"/>
            </a:xfrm>
            <a:prstGeom prst="ellipse">
              <a:avLst/>
            </a:prstGeom>
            <a:gradFill rotWithShape="1">
              <a:gsLst>
                <a:gs pos="0">
                  <a:srgbClr val="989898"/>
                </a:gs>
                <a:gs pos="100000">
                  <a:srgbClr val="C0C0C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id-ID"/>
            </a:p>
          </p:txBody>
        </p:sp>
        <p:sp>
          <p:nvSpPr>
            <p:cNvPr id="21535" name="Oval 25"/>
            <p:cNvSpPr>
              <a:spLocks noChangeArrowheads="1"/>
            </p:cNvSpPr>
            <p:nvPr/>
          </p:nvSpPr>
          <p:spPr bwMode="gray">
            <a:xfrm>
              <a:off x="1031" y="1827"/>
              <a:ext cx="569" cy="538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0C0C0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id-ID"/>
            </a:p>
          </p:txBody>
        </p:sp>
        <p:sp>
          <p:nvSpPr>
            <p:cNvPr id="21536" name="Text Box 26"/>
            <p:cNvSpPr txBox="1">
              <a:spLocks noChangeArrowheads="1"/>
            </p:cNvSpPr>
            <p:nvPr/>
          </p:nvSpPr>
          <p:spPr bwMode="gray">
            <a:xfrm>
              <a:off x="1077" y="2070"/>
              <a:ext cx="500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0000"/>
                  </a:solidFill>
                </a:rPr>
                <a:t>1 kg</a:t>
              </a:r>
            </a:p>
            <a:p>
              <a:pPr algn="ctr"/>
              <a:r>
                <a:rPr lang="en-US" b="1">
                  <a:solidFill>
                    <a:srgbClr val="000000"/>
                  </a:solidFill>
                </a:rPr>
                <a:t>beras</a:t>
              </a:r>
            </a:p>
          </p:txBody>
        </p:sp>
      </p:grpSp>
      <p:grpSp>
        <p:nvGrpSpPr>
          <p:cNvPr id="21511" name="Group 27"/>
          <p:cNvGrpSpPr>
            <a:grpSpLocks/>
          </p:cNvGrpSpPr>
          <p:nvPr/>
        </p:nvGrpSpPr>
        <p:grpSpPr bwMode="auto">
          <a:xfrm>
            <a:off x="685800" y="4419600"/>
            <a:ext cx="1439863" cy="1439863"/>
            <a:chOff x="1685" y="3125"/>
            <a:chExt cx="907" cy="907"/>
          </a:xfrm>
        </p:grpSpPr>
        <p:grpSp>
          <p:nvGrpSpPr>
            <p:cNvPr id="21515" name="Group 28"/>
            <p:cNvGrpSpPr>
              <a:grpSpLocks/>
            </p:cNvGrpSpPr>
            <p:nvPr/>
          </p:nvGrpSpPr>
          <p:grpSpPr bwMode="auto">
            <a:xfrm>
              <a:off x="1685" y="3125"/>
              <a:ext cx="907" cy="907"/>
              <a:chOff x="2832" y="1728"/>
              <a:chExt cx="907" cy="907"/>
            </a:xfrm>
          </p:grpSpPr>
          <p:sp>
            <p:nvSpPr>
              <p:cNvPr id="21517" name="Oval 29"/>
              <p:cNvSpPr>
                <a:spLocks noChangeArrowheads="1"/>
              </p:cNvSpPr>
              <p:nvPr/>
            </p:nvSpPr>
            <p:spPr bwMode="gray">
              <a:xfrm>
                <a:off x="2832" y="1728"/>
                <a:ext cx="907" cy="907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rgbClr val="3965E1"/>
                  </a:gs>
                  <a:gs pos="100000">
                    <a:srgbClr val="FFFFFF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d-ID"/>
              </a:p>
            </p:txBody>
          </p:sp>
          <p:sp>
            <p:nvSpPr>
              <p:cNvPr id="21518" name="Oval 30"/>
              <p:cNvSpPr>
                <a:spLocks noChangeArrowheads="1"/>
              </p:cNvSpPr>
              <p:nvPr/>
            </p:nvSpPr>
            <p:spPr bwMode="gray">
              <a:xfrm>
                <a:off x="2832" y="1728"/>
                <a:ext cx="907" cy="907"/>
              </a:xfrm>
              <a:prstGeom prst="ellipse">
                <a:avLst/>
              </a:prstGeom>
              <a:gradFill rotWithShape="1">
                <a:gsLst>
                  <a:gs pos="0">
                    <a:srgbClr val="3965E1">
                      <a:alpha val="32001"/>
                    </a:srgbClr>
                  </a:gs>
                  <a:gs pos="100000">
                    <a:srgbClr val="000000">
                      <a:alpha val="89998"/>
                    </a:srgb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d-ID"/>
              </a:p>
            </p:txBody>
          </p:sp>
          <p:sp>
            <p:nvSpPr>
              <p:cNvPr id="21519" name="Oval 31"/>
              <p:cNvSpPr>
                <a:spLocks noChangeArrowheads="1"/>
              </p:cNvSpPr>
              <p:nvPr/>
            </p:nvSpPr>
            <p:spPr bwMode="gray">
              <a:xfrm>
                <a:off x="2889" y="1788"/>
                <a:ext cx="787" cy="788"/>
              </a:xfrm>
              <a:prstGeom prst="ellipse">
                <a:avLst/>
              </a:prstGeom>
              <a:gradFill rotWithShape="1">
                <a:gsLst>
                  <a:gs pos="0">
                    <a:srgbClr val="1F377A"/>
                  </a:gs>
                  <a:gs pos="50000">
                    <a:srgbClr val="3965E1"/>
                  </a:gs>
                  <a:gs pos="100000">
                    <a:srgbClr val="1F377A"/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d-ID"/>
              </a:p>
            </p:txBody>
          </p:sp>
          <p:sp>
            <p:nvSpPr>
              <p:cNvPr id="21520" name="Oval 32"/>
              <p:cNvSpPr>
                <a:spLocks noChangeArrowheads="1"/>
              </p:cNvSpPr>
              <p:nvPr/>
            </p:nvSpPr>
            <p:spPr bwMode="gray">
              <a:xfrm>
                <a:off x="2889" y="1794"/>
                <a:ext cx="787" cy="788"/>
              </a:xfrm>
              <a:prstGeom prst="ellipse">
                <a:avLst/>
              </a:prstGeom>
              <a:gradFill rotWithShape="1">
                <a:gsLst>
                  <a:gs pos="0">
                    <a:srgbClr val="264396"/>
                  </a:gs>
                  <a:gs pos="100000">
                    <a:srgbClr val="3965E1">
                      <a:alpha val="0"/>
                    </a:srgb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d-ID"/>
              </a:p>
            </p:txBody>
          </p:sp>
          <p:sp>
            <p:nvSpPr>
              <p:cNvPr id="21521" name="Oval 33"/>
              <p:cNvSpPr>
                <a:spLocks noChangeArrowheads="1"/>
              </p:cNvSpPr>
              <p:nvPr/>
            </p:nvSpPr>
            <p:spPr bwMode="gray">
              <a:xfrm>
                <a:off x="2928" y="1833"/>
                <a:ext cx="709" cy="709"/>
              </a:xfrm>
              <a:prstGeom prst="ellipse">
                <a:avLst/>
              </a:prstGeom>
              <a:gradFill rotWithShape="1">
                <a:gsLst>
                  <a:gs pos="0">
                    <a:srgbClr val="3965E1"/>
                  </a:gs>
                  <a:gs pos="100000">
                    <a:srgbClr val="03060D"/>
                  </a:gs>
                </a:gsLst>
                <a:lin ang="54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d-ID"/>
              </a:p>
            </p:txBody>
          </p:sp>
          <p:grpSp>
            <p:nvGrpSpPr>
              <p:cNvPr id="21522" name="Group 34"/>
              <p:cNvGrpSpPr>
                <a:grpSpLocks/>
              </p:cNvGrpSpPr>
              <p:nvPr/>
            </p:nvGrpSpPr>
            <p:grpSpPr bwMode="auto">
              <a:xfrm>
                <a:off x="2946" y="1842"/>
                <a:ext cx="687" cy="688"/>
                <a:chOff x="4166" y="1706"/>
                <a:chExt cx="1252" cy="1252"/>
              </a:xfrm>
            </p:grpSpPr>
            <p:sp>
              <p:nvSpPr>
                <p:cNvPr id="21523" name="Oval 35"/>
                <p:cNvSpPr>
                  <a:spLocks noChangeArrowheads="1"/>
                </p:cNvSpPr>
                <p:nvPr/>
              </p:nvSpPr>
              <p:spPr bwMode="gray">
                <a:xfrm>
                  <a:off x="4166" y="1706"/>
                  <a:ext cx="1252" cy="125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636869"/>
                    </a:gs>
                    <a:gs pos="100000">
                      <a:srgbClr val="D6E1E2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id-ID"/>
                </a:p>
              </p:txBody>
            </p:sp>
            <p:sp>
              <p:nvSpPr>
                <p:cNvPr id="21524" name="Oval 36"/>
                <p:cNvSpPr>
                  <a:spLocks noChangeArrowheads="1"/>
                </p:cNvSpPr>
                <p:nvPr/>
              </p:nvSpPr>
              <p:spPr bwMode="gray">
                <a:xfrm>
                  <a:off x="4182" y="1713"/>
                  <a:ext cx="1222" cy="122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F1F5F5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id-ID"/>
                </a:p>
              </p:txBody>
            </p:sp>
            <p:sp>
              <p:nvSpPr>
                <p:cNvPr id="21525" name="Oval 37"/>
                <p:cNvSpPr>
                  <a:spLocks noChangeArrowheads="1"/>
                </p:cNvSpPr>
                <p:nvPr/>
              </p:nvSpPr>
              <p:spPr bwMode="gray">
                <a:xfrm>
                  <a:off x="4195" y="1725"/>
                  <a:ext cx="1162" cy="114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AAB2B3"/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id-ID"/>
                </a:p>
              </p:txBody>
            </p:sp>
            <p:sp>
              <p:nvSpPr>
                <p:cNvPr id="21526" name="Oval 38"/>
                <p:cNvSpPr>
                  <a:spLocks noChangeArrowheads="1"/>
                </p:cNvSpPr>
                <p:nvPr/>
              </p:nvSpPr>
              <p:spPr bwMode="gray">
                <a:xfrm>
                  <a:off x="4263" y="1757"/>
                  <a:ext cx="1033" cy="926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D6E1E2">
                        <a:alpha val="37999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id-ID"/>
                </a:p>
              </p:txBody>
            </p:sp>
          </p:grpSp>
        </p:grpSp>
        <p:sp>
          <p:nvSpPr>
            <p:cNvPr id="21516" name="Text Box 39"/>
            <p:cNvSpPr txBox="1">
              <a:spLocks noChangeArrowheads="1"/>
            </p:cNvSpPr>
            <p:nvPr/>
          </p:nvSpPr>
          <p:spPr bwMode="gray">
            <a:xfrm>
              <a:off x="1940" y="3487"/>
              <a:ext cx="379" cy="36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>
                  <a:solidFill>
                    <a:srgbClr val="000000"/>
                  </a:solidFill>
                </a:rPr>
                <a:t>1 kg</a:t>
              </a:r>
            </a:p>
            <a:p>
              <a:pPr algn="ctr"/>
              <a:r>
                <a:rPr lang="en-US" sz="1600" b="1">
                  <a:solidFill>
                    <a:srgbClr val="000000"/>
                  </a:solidFill>
                </a:rPr>
                <a:t>padi</a:t>
              </a:r>
            </a:p>
          </p:txBody>
        </p:sp>
      </p:grpSp>
      <p:sp>
        <p:nvSpPr>
          <p:cNvPr id="21512" name="Line 40"/>
          <p:cNvSpPr>
            <a:spLocks noChangeShapeType="1"/>
          </p:cNvSpPr>
          <p:nvPr/>
        </p:nvSpPr>
        <p:spPr bwMode="auto">
          <a:xfrm flipH="1">
            <a:off x="1744663" y="3962400"/>
            <a:ext cx="304800" cy="457200"/>
          </a:xfrm>
          <a:prstGeom prst="line">
            <a:avLst/>
          </a:prstGeom>
          <a:noFill/>
          <a:ln w="76200">
            <a:solidFill>
              <a:srgbClr val="4D4D4D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21513" name="Line 41"/>
          <p:cNvSpPr>
            <a:spLocks noChangeShapeType="1"/>
          </p:cNvSpPr>
          <p:nvPr/>
        </p:nvSpPr>
        <p:spPr bwMode="auto">
          <a:xfrm>
            <a:off x="3497263" y="3962400"/>
            <a:ext cx="304800" cy="381000"/>
          </a:xfrm>
          <a:prstGeom prst="line">
            <a:avLst/>
          </a:prstGeom>
          <a:noFill/>
          <a:ln w="76200">
            <a:solidFill>
              <a:srgbClr val="4D4D4D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21514" name="Line 42"/>
          <p:cNvSpPr>
            <a:spLocks noChangeShapeType="1"/>
          </p:cNvSpPr>
          <p:nvPr/>
        </p:nvSpPr>
        <p:spPr bwMode="auto">
          <a:xfrm>
            <a:off x="1524000" y="990600"/>
            <a:ext cx="617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43" name="Footer Placeholder 4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460375"/>
            <a:ext cx="8229600" cy="911225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latin typeface="Maiandra GD" pitchFamily="34" charset="0"/>
              </a:rPr>
              <a:t>DEFINISI</a:t>
            </a:r>
          </a:p>
        </p:txBody>
      </p:sp>
      <p:sp>
        <p:nvSpPr>
          <p:cNvPr id="4099" name="Line 7"/>
          <p:cNvSpPr>
            <a:spLocks noChangeShapeType="1"/>
          </p:cNvSpPr>
          <p:nvPr/>
        </p:nvSpPr>
        <p:spPr bwMode="auto">
          <a:xfrm>
            <a:off x="3429000" y="12954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57200" y="2022475"/>
            <a:ext cx="8229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smtClean="0">
                <a:solidFill>
                  <a:srgbClr val="6699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Pemasaran :</a:t>
            </a:r>
            <a:r>
              <a:rPr lang="en-US" sz="2800" smtClean="0">
                <a:latin typeface="Britannic Bold" pitchFamily="34" charset="0"/>
              </a:rPr>
              <a:t> </a:t>
            </a:r>
            <a:r>
              <a:rPr lang="en-US" sz="2800" smtClean="0">
                <a:solidFill>
                  <a:srgbClr val="FFCC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runtutan kegiatan atau jasa yang dilakukan untuk memindahkan suatu produk  dari titik produsen ke titik konsumen.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000" smtClean="0">
              <a:solidFill>
                <a:srgbClr val="FFCCCC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ritannic Bold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>
                <a:solidFill>
                  <a:srgbClr val="99CC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Ada 3 unsur penting:</a:t>
            </a:r>
          </a:p>
          <a:p>
            <a:pPr marL="806450" lvl="1" indent="-34925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1. Kegiatan atau jasa, sebagai fungsi pemasaran</a:t>
            </a:r>
          </a:p>
          <a:p>
            <a:pPr marL="806450" lvl="1" indent="-34925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2. Titik produsen, menunjukkan asal produk yg dijual</a:t>
            </a:r>
          </a:p>
          <a:p>
            <a:pPr marL="806450" lvl="1" indent="-34925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3. Titik konsumen, menunjukkan tujuan akhir  pemasaran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/>
      <p:bldP spid="308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1250950"/>
          </a:xfrm>
        </p:spPr>
        <p:txBody>
          <a:bodyPr/>
          <a:lstStyle/>
          <a:p>
            <a:pPr eaLnBrk="1" hangingPunct="1">
              <a:defRPr/>
            </a:pPr>
            <a:r>
              <a:rPr lang="en-US" sz="3900" smtClean="0">
                <a:latin typeface="Britannic Bold" pitchFamily="34" charset="0"/>
                <a:hlinkClick r:id="rId2" action="ppaction://hlinksldjump"/>
              </a:rPr>
              <a:t>Macam Produk Referensi</a:t>
            </a:r>
          </a:p>
        </p:txBody>
      </p:sp>
      <p:sp>
        <p:nvSpPr>
          <p:cNvPr id="22531" name="AutoShape 3"/>
          <p:cNvSpPr>
            <a:spLocks noChangeArrowheads="1"/>
          </p:cNvSpPr>
          <p:nvPr/>
        </p:nvSpPr>
        <p:spPr bwMode="auto">
          <a:xfrm>
            <a:off x="5562600" y="3352800"/>
            <a:ext cx="2286000" cy="26670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id-ID">
              <a:latin typeface="Verdana" pitchFamily="34" charset="0"/>
            </a:endParaRPr>
          </a:p>
        </p:txBody>
      </p:sp>
      <p:sp>
        <p:nvSpPr>
          <p:cNvPr id="22532" name="AutoShape 4"/>
          <p:cNvSpPr>
            <a:spLocks noChangeArrowheads="1"/>
          </p:cNvSpPr>
          <p:nvPr/>
        </p:nvSpPr>
        <p:spPr bwMode="auto">
          <a:xfrm>
            <a:off x="1143000" y="3352800"/>
            <a:ext cx="2286000" cy="26670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id-ID">
              <a:latin typeface="Verdana" pitchFamily="34" charset="0"/>
            </a:endParaRP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238250" y="3552825"/>
            <a:ext cx="2038350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i="1">
                <a:solidFill>
                  <a:srgbClr val="CC3300"/>
                </a:solidFill>
              </a:rPr>
              <a:t>Reference </a:t>
            </a:r>
          </a:p>
          <a:p>
            <a:pPr algn="ctr"/>
            <a:r>
              <a:rPr lang="en-US" sz="2000" b="1">
                <a:solidFill>
                  <a:srgbClr val="CC3300"/>
                </a:solidFill>
              </a:rPr>
              <a:t>to Petani</a:t>
            </a:r>
          </a:p>
          <a:p>
            <a:pPr algn="ctr"/>
            <a:endParaRPr lang="en-US" sz="2000" b="1">
              <a:solidFill>
                <a:srgbClr val="FF9900"/>
              </a:solidFill>
            </a:endParaRPr>
          </a:p>
          <a:p>
            <a:pPr algn="ctr"/>
            <a:r>
              <a:rPr lang="en-US" sz="1600" b="1"/>
              <a:t>Berat produk setelah susut</a:t>
            </a:r>
          </a:p>
          <a:p>
            <a:endParaRPr lang="en-US" sz="1600" b="1"/>
          </a:p>
          <a:p>
            <a:pPr algn="ctr"/>
            <a:r>
              <a:rPr lang="en-US" sz="1600" b="1"/>
              <a:t>Berat awal produk</a:t>
            </a:r>
          </a:p>
          <a:p>
            <a:pPr algn="ctr"/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59398" name="Freeform 6"/>
          <p:cNvSpPr>
            <a:spLocks/>
          </p:cNvSpPr>
          <p:nvPr/>
        </p:nvSpPr>
        <p:spPr bwMode="gray">
          <a:xfrm>
            <a:off x="3222625" y="3255963"/>
            <a:ext cx="903288" cy="1241425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3529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22535" name="AutoShape 7"/>
          <p:cNvSpPr>
            <a:spLocks noChangeAspect="1" noChangeArrowheads="1" noTextEdit="1"/>
          </p:cNvSpPr>
          <p:nvPr/>
        </p:nvSpPr>
        <p:spPr bwMode="gray">
          <a:xfrm flipH="1">
            <a:off x="4868863" y="3252788"/>
            <a:ext cx="909637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9400" name="Freeform 8"/>
          <p:cNvSpPr>
            <a:spLocks/>
          </p:cNvSpPr>
          <p:nvPr/>
        </p:nvSpPr>
        <p:spPr bwMode="gray">
          <a:xfrm flipH="1">
            <a:off x="4875213" y="3255963"/>
            <a:ext cx="903287" cy="1241425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1765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id-ID"/>
          </a:p>
        </p:txBody>
      </p:sp>
      <p:grpSp>
        <p:nvGrpSpPr>
          <p:cNvPr id="22537" name="Group 9"/>
          <p:cNvGrpSpPr>
            <a:grpSpLocks/>
          </p:cNvGrpSpPr>
          <p:nvPr/>
        </p:nvGrpSpPr>
        <p:grpSpPr bwMode="auto">
          <a:xfrm>
            <a:off x="3048000" y="1628775"/>
            <a:ext cx="2998788" cy="1601788"/>
            <a:chOff x="1997" y="1314"/>
            <a:chExt cx="1889" cy="1009"/>
          </a:xfrm>
        </p:grpSpPr>
        <p:grpSp>
          <p:nvGrpSpPr>
            <p:cNvPr id="22542" name="Group 10"/>
            <p:cNvGrpSpPr>
              <a:grpSpLocks/>
            </p:cNvGrpSpPr>
            <p:nvPr/>
          </p:nvGrpSpPr>
          <p:grpSpPr bwMode="auto">
            <a:xfrm>
              <a:off x="1997" y="1404"/>
              <a:ext cx="1889" cy="919"/>
              <a:chOff x="1973" y="1027"/>
              <a:chExt cx="1926" cy="937"/>
            </a:xfrm>
          </p:grpSpPr>
          <p:sp>
            <p:nvSpPr>
              <p:cNvPr id="59403" name="Oval 11"/>
              <p:cNvSpPr>
                <a:spLocks noChangeArrowheads="1"/>
              </p:cNvSpPr>
              <p:nvPr/>
            </p:nvSpPr>
            <p:spPr bwMode="gray">
              <a:xfrm>
                <a:off x="1994" y="105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8627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59404" name="Oval 12"/>
              <p:cNvSpPr>
                <a:spLocks noChangeArrowheads="1"/>
              </p:cNvSpPr>
              <p:nvPr/>
            </p:nvSpPr>
            <p:spPr bwMode="gray">
              <a:xfrm>
                <a:off x="1973" y="102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44314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d-ID"/>
              </a:p>
            </p:txBody>
          </p:sp>
        </p:grpSp>
        <p:sp>
          <p:nvSpPr>
            <p:cNvPr id="59405" name="Oval 13"/>
            <p:cNvSpPr>
              <a:spLocks noChangeArrowheads="1"/>
            </p:cNvSpPr>
            <p:nvPr/>
          </p:nvSpPr>
          <p:spPr bwMode="gray">
            <a:xfrm>
              <a:off x="2086" y="1314"/>
              <a:ext cx="1691" cy="845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59406" name="Oval 14"/>
            <p:cNvSpPr>
              <a:spLocks noChangeArrowheads="1"/>
            </p:cNvSpPr>
            <p:nvPr/>
          </p:nvSpPr>
          <p:spPr bwMode="gray">
            <a:xfrm>
              <a:off x="2108" y="1319"/>
              <a:ext cx="1650" cy="8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34902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59407" name="Oval 15"/>
            <p:cNvSpPr>
              <a:spLocks noChangeArrowheads="1"/>
            </p:cNvSpPr>
            <p:nvPr/>
          </p:nvSpPr>
          <p:spPr bwMode="gray">
            <a:xfrm>
              <a:off x="2125" y="1327"/>
              <a:ext cx="1570" cy="770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79216"/>
                    <a:invGamma/>
                  </a:schemeClr>
                </a:gs>
                <a:gs pos="100000">
                  <a:schemeClr val="accent1">
                    <a:alpha val="48000"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59408" name="Oval 16"/>
            <p:cNvSpPr>
              <a:spLocks noChangeArrowheads="1"/>
            </p:cNvSpPr>
            <p:nvPr/>
          </p:nvSpPr>
          <p:spPr bwMode="gray">
            <a:xfrm>
              <a:off x="2208" y="1344"/>
              <a:ext cx="1382" cy="6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>
                    <a:alpha val="38000"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defRPr/>
              </a:pPr>
              <a:endParaRPr lang="id-ID"/>
            </a:p>
          </p:txBody>
        </p:sp>
      </p:grpSp>
      <p:sp>
        <p:nvSpPr>
          <p:cNvPr id="22538" name="Text Box 17"/>
          <p:cNvSpPr txBox="1">
            <a:spLocks noChangeArrowheads="1"/>
          </p:cNvSpPr>
          <p:nvPr/>
        </p:nvSpPr>
        <p:spPr bwMode="auto">
          <a:xfrm>
            <a:off x="3602038" y="1830388"/>
            <a:ext cx="1808162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1">
                <a:solidFill>
                  <a:srgbClr val="000000"/>
                </a:solidFill>
                <a:latin typeface="Maiandra GD" pitchFamily="34" charset="0"/>
              </a:rPr>
              <a:t>PRODUK</a:t>
            </a:r>
          </a:p>
          <a:p>
            <a:pPr algn="ctr"/>
            <a:r>
              <a:rPr lang="en-US" sz="2400" b="1">
                <a:solidFill>
                  <a:srgbClr val="000000"/>
                </a:solidFill>
                <a:latin typeface="Maiandra GD" pitchFamily="34" charset="0"/>
              </a:rPr>
              <a:t>REFERENCE</a:t>
            </a:r>
            <a:endParaRPr lang="en-US" sz="1400">
              <a:solidFill>
                <a:srgbClr val="000000"/>
              </a:solidFill>
              <a:latin typeface="Maiandra GD" pitchFamily="34" charset="0"/>
            </a:endParaRPr>
          </a:p>
        </p:txBody>
      </p:sp>
      <p:sp>
        <p:nvSpPr>
          <p:cNvPr id="22539" name="Text Box 18"/>
          <p:cNvSpPr txBox="1">
            <a:spLocks noChangeArrowheads="1"/>
          </p:cNvSpPr>
          <p:nvPr/>
        </p:nvSpPr>
        <p:spPr bwMode="auto">
          <a:xfrm>
            <a:off x="5810250" y="3581400"/>
            <a:ext cx="2038350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i="1">
                <a:solidFill>
                  <a:srgbClr val="CC3300"/>
                </a:solidFill>
              </a:rPr>
              <a:t>Reference</a:t>
            </a:r>
          </a:p>
          <a:p>
            <a:pPr algn="ctr"/>
            <a:r>
              <a:rPr lang="en-US" sz="2000" b="1">
                <a:solidFill>
                  <a:srgbClr val="CC3300"/>
                </a:solidFill>
              </a:rPr>
              <a:t>to Pengecer</a:t>
            </a:r>
          </a:p>
          <a:p>
            <a:pPr algn="ctr"/>
            <a:endParaRPr lang="en-US" sz="2000" b="1">
              <a:solidFill>
                <a:srgbClr val="000000"/>
              </a:solidFill>
            </a:endParaRPr>
          </a:p>
          <a:p>
            <a:pPr algn="ctr"/>
            <a:r>
              <a:rPr lang="en-US" sz="1600" b="1"/>
              <a:t>Berat awal produk</a:t>
            </a:r>
          </a:p>
          <a:p>
            <a:endParaRPr lang="en-US" sz="1600" b="1"/>
          </a:p>
          <a:p>
            <a:pPr algn="ctr"/>
            <a:r>
              <a:rPr lang="en-US" sz="1600" b="1"/>
              <a:t>Berat produk setelah susut</a:t>
            </a:r>
          </a:p>
          <a:p>
            <a:endParaRPr lang="en-US" sz="1600" b="1"/>
          </a:p>
        </p:txBody>
      </p:sp>
      <p:sp>
        <p:nvSpPr>
          <p:cNvPr id="22540" name="Line 19"/>
          <p:cNvSpPr>
            <a:spLocks noChangeShapeType="1"/>
          </p:cNvSpPr>
          <p:nvPr/>
        </p:nvSpPr>
        <p:spPr bwMode="auto">
          <a:xfrm>
            <a:off x="1371600" y="51054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2541" name="Line 20"/>
          <p:cNvSpPr>
            <a:spLocks noChangeShapeType="1"/>
          </p:cNvSpPr>
          <p:nvPr/>
        </p:nvSpPr>
        <p:spPr bwMode="auto">
          <a:xfrm>
            <a:off x="5943600" y="48768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Menghitung Marjin Pemasaran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839200" cy="5257800"/>
          </a:xfrm>
        </p:spPr>
        <p:txBody>
          <a:bodyPr/>
          <a:lstStyle/>
          <a:p>
            <a:pPr marL="396875" indent="-396875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n-US" sz="2400" smtClean="0">
                <a:solidFill>
                  <a:srgbClr val="FF99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Dengan memilih saluran dari komoditi spesifik yang telah ditentukan dan mengikutinya dalam sistem pemasaran.</a:t>
            </a:r>
            <a:r>
              <a:rPr lang="en-US" sz="2400" smtClean="0">
                <a:latin typeface="Britannic Bold" pitchFamily="34" charset="0"/>
              </a:rPr>
              <a:t> </a:t>
            </a:r>
          </a:p>
          <a:p>
            <a:pPr marL="396875" indent="-396875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smtClean="0">
                <a:latin typeface="Britannic Bold" pitchFamily="34" charset="0"/>
              </a:rPr>
              <a:t>	Bisa dimulai dari petani sampai ke konsumen akhir/konsumen, dan sebaliknya.</a:t>
            </a:r>
          </a:p>
          <a:p>
            <a:pPr marL="396875" indent="-396875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n-US" sz="2400" smtClean="0">
                <a:solidFill>
                  <a:srgbClr val="FF99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Membandingkan harga produk pada berbagai level pemasaran yang berbeda.</a:t>
            </a:r>
            <a:r>
              <a:rPr lang="en-US" sz="2400" smtClean="0">
                <a:latin typeface="Britannic Bold" pitchFamily="34" charset="0"/>
              </a:rPr>
              <a:t> Kelemahan metode ini:</a:t>
            </a:r>
          </a:p>
          <a:p>
            <a:pPr marL="396875" indent="-396875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smtClean="0">
                <a:latin typeface="Britannic Bold" pitchFamily="34" charset="0"/>
              </a:rPr>
              <a:t>	- </a:t>
            </a:r>
            <a:r>
              <a:rPr lang="en-US" sz="2200" smtClean="0">
                <a:latin typeface="Britannic Bold" pitchFamily="34" charset="0"/>
              </a:rPr>
              <a:t>penetapan harga kadang tidak mewakili level harga sebenarnya</a:t>
            </a:r>
          </a:p>
          <a:p>
            <a:pPr marL="396875" indent="-396875" eaLnBrk="1" hangingPunct="1">
              <a:lnSpc>
                <a:spcPct val="90000"/>
              </a:lnSpc>
              <a:buFontTx/>
              <a:buNone/>
              <a:defRPr/>
            </a:pPr>
            <a:r>
              <a:rPr lang="en-US" sz="2200" smtClean="0">
                <a:latin typeface="Britannic Bold" pitchFamily="34" charset="0"/>
              </a:rPr>
              <a:t>	- harga yg digunakan kadang tidak sebanding kualitasnya </a:t>
            </a:r>
          </a:p>
          <a:p>
            <a:pPr marL="396875" indent="-396875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smtClean="0">
                <a:latin typeface="Britannic Bold" pitchFamily="34" charset="0"/>
              </a:rPr>
              <a:t>	- </a:t>
            </a:r>
            <a:r>
              <a:rPr lang="en-US" sz="2200" smtClean="0">
                <a:latin typeface="Britannic Bold" pitchFamily="34" charset="0"/>
              </a:rPr>
              <a:t>harga yg digunakan kadang tidak sebanding kuantitasnya</a:t>
            </a:r>
          </a:p>
          <a:p>
            <a:pPr marL="396875" indent="-396875" eaLnBrk="1" hangingPunct="1">
              <a:lnSpc>
                <a:spcPct val="90000"/>
              </a:lnSpc>
              <a:buFontTx/>
              <a:buNone/>
              <a:defRPr/>
            </a:pPr>
            <a:r>
              <a:rPr lang="en-US" sz="2200" smtClean="0">
                <a:latin typeface="Britannic Bold" pitchFamily="34" charset="0"/>
              </a:rPr>
              <a:t>	- kelambatan waktu operasi pemasaran</a:t>
            </a:r>
          </a:p>
          <a:p>
            <a:pPr marL="396875" indent="-396875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3.</a:t>
            </a:r>
            <a:r>
              <a:rPr lang="en-US" sz="2400" smtClean="0">
                <a:solidFill>
                  <a:srgbClr val="FF99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 Mengumpulkan data penjualan dan pembelian kotor dari </a:t>
            </a:r>
          </a:p>
          <a:p>
            <a:pPr marL="396875" indent="-396875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smtClean="0">
                <a:solidFill>
                  <a:srgbClr val="FF99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	tiap jenis pedagang sesuai dengan jumlah unit yang ditangani.</a:t>
            </a:r>
            <a:r>
              <a:rPr lang="en-US" sz="2400" smtClean="0">
                <a:latin typeface="Britannic Bold" pitchFamily="34" charset="0"/>
              </a:rPr>
              <a:t> Pertimbangkan </a:t>
            </a:r>
            <a:r>
              <a:rPr lang="en-US" sz="2400" i="1" smtClean="0">
                <a:latin typeface="Britannic Bold" pitchFamily="34" charset="0"/>
              </a:rPr>
              <a:t>product reference</a:t>
            </a:r>
            <a:r>
              <a:rPr lang="en-US" sz="2400" smtClean="0">
                <a:latin typeface="Britannic Bold" pitchFamily="34" charset="0"/>
              </a:rPr>
              <a:t>.</a:t>
            </a:r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>
            <a:off x="1066800" y="1066800"/>
            <a:ext cx="7010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0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305800" cy="5562600"/>
          </a:xfrm>
        </p:spPr>
        <p:txBody>
          <a:bodyPr/>
          <a:lstStyle/>
          <a:p>
            <a:pPr marL="292100" indent="-292100" eaLnBrk="1" hangingPunct="1">
              <a:buFont typeface="Wingdings" pitchFamily="2" charset="2"/>
              <a:buNone/>
              <a:defRPr/>
            </a:pPr>
            <a:r>
              <a:rPr lang="en-US" sz="2500" smtClean="0">
                <a:solidFill>
                  <a:srgbClr val="FFCC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Kendala dalam mengumpulkan data marjin pemasaran :</a:t>
            </a:r>
          </a:p>
          <a:p>
            <a:pPr marL="292100" indent="-292100" eaLnBrk="1" hangingPunct="1">
              <a:buFont typeface="Wingdings" pitchFamily="2" charset="2"/>
              <a:buNone/>
              <a:defRPr/>
            </a:pPr>
            <a:endParaRPr lang="en-US" sz="800" smtClean="0">
              <a:solidFill>
                <a:srgbClr val="FFCC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ritannic Bold" pitchFamily="34" charset="0"/>
            </a:endParaRPr>
          </a:p>
          <a:p>
            <a:pPr marL="292100" indent="-292100" eaLnBrk="1" hangingPunct="1">
              <a:defRPr/>
            </a:pPr>
            <a:r>
              <a:rPr lang="sv-SE" sz="240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Terkadang pedagang tidak hanya menjual satu komoditi sehingga biaya yang dikeluarkan oleh pedagang tidak mudah untuk dipilah-pilah sesuai komoditi.</a:t>
            </a:r>
          </a:p>
          <a:p>
            <a:pPr marL="292100" indent="-292100" eaLnBrk="1" hangingPunct="1">
              <a:defRPr/>
            </a:pPr>
            <a:r>
              <a:rPr lang="sv-SE" sz="240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Biaya yang dikeluarkan setiap kilogram suatu komoditi sangat bervariasi, sehingga penting untuk menjelaskan perhitungan variasi dari biaya rata-rata.</a:t>
            </a:r>
          </a:p>
          <a:p>
            <a:pPr marL="292100" indent="-292100" eaLnBrk="1" hangingPunct="1">
              <a:defRPr/>
            </a:pPr>
            <a:r>
              <a:rPr lang="sv-SE" sz="240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Harga produk pertanian yang relatif sangat berfluktuasi menyebabkan kemungkinan terjadinya perbedaan harga dalam waktu yang relatif singkat.</a:t>
            </a:r>
          </a:p>
          <a:p>
            <a:pPr marL="292100" indent="-292100" eaLnBrk="1" hangingPunct="1">
              <a:defRPr/>
            </a:pPr>
            <a:r>
              <a:rPr lang="sv-SE" sz="240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Adanya produk yang hilang karena penurunan kualitas dan rusak.</a:t>
            </a:r>
            <a:endParaRPr lang="en-US" sz="2400" smtClean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ritannic Bold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1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14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4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14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14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4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14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915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400" smtClean="0"/>
              <a:t>Rincian Kemungkinan Biaya Pemasaran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458200" cy="4876800"/>
          </a:xfrm>
        </p:spPr>
        <p:txBody>
          <a:bodyPr/>
          <a:lstStyle/>
          <a:p>
            <a:pPr marL="292100" indent="-292100" eaLnBrk="1" hangingPunct="1">
              <a:buFont typeface="Wingdings" pitchFamily="2" charset="2"/>
              <a:buNone/>
              <a:defRPr/>
            </a:pPr>
            <a:r>
              <a:rPr lang="en-US" sz="2200" smtClean="0">
                <a:solidFill>
                  <a:srgbClr val="FF99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1. Biaya Persiapan &amp; Biaya Pengepakan</a:t>
            </a:r>
          </a:p>
          <a:p>
            <a:pPr marL="292100" indent="-292100" eaLnBrk="1" hangingPunct="1">
              <a:buFont typeface="Wingdings" pitchFamily="2" charset="2"/>
              <a:buNone/>
              <a:defRPr/>
            </a:pPr>
            <a:r>
              <a:rPr lang="en-US" sz="2200" smtClean="0">
                <a:solidFill>
                  <a:srgbClr val="FF99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	Meliputi biaya pembersihan, sortasi dan </a:t>
            </a:r>
            <a:r>
              <a:rPr lang="en-US" sz="2200" i="1" smtClean="0">
                <a:solidFill>
                  <a:srgbClr val="FF99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grading</a:t>
            </a:r>
            <a:r>
              <a:rPr lang="en-US" sz="2200" smtClean="0">
                <a:solidFill>
                  <a:srgbClr val="FF99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, juga biaya pengepakan (</a:t>
            </a:r>
            <a:r>
              <a:rPr lang="en-US" sz="2200" i="1" smtClean="0">
                <a:solidFill>
                  <a:srgbClr val="FF99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packaging</a:t>
            </a:r>
            <a:r>
              <a:rPr lang="en-US" sz="2200" smtClean="0">
                <a:solidFill>
                  <a:srgbClr val="FF99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) yg tergantung tujuan tempat penjualan</a:t>
            </a:r>
          </a:p>
          <a:p>
            <a:pPr marL="292100" indent="-292100" eaLnBrk="1" hangingPunct="1">
              <a:buFont typeface="Wingdings" pitchFamily="2" charset="2"/>
              <a:buNone/>
              <a:defRPr/>
            </a:pPr>
            <a:r>
              <a:rPr lang="en-US" sz="2200" smtClean="0">
                <a:latin typeface="Britannic Bold" pitchFamily="34" charset="0"/>
              </a:rPr>
              <a:t>2. Biaya</a:t>
            </a:r>
            <a:r>
              <a:rPr lang="en-US" sz="2200" i="1" smtClean="0">
                <a:latin typeface="Britannic Bold" pitchFamily="34" charset="0"/>
              </a:rPr>
              <a:t> Handling</a:t>
            </a:r>
          </a:p>
          <a:p>
            <a:pPr marL="292100" indent="-292100" eaLnBrk="1" hangingPunct="1">
              <a:buFont typeface="Wingdings" pitchFamily="2" charset="2"/>
              <a:buNone/>
              <a:defRPr/>
            </a:pPr>
            <a:r>
              <a:rPr lang="en-US" sz="2200" i="1" smtClean="0">
                <a:latin typeface="Britannic Bold" pitchFamily="34" charset="0"/>
              </a:rPr>
              <a:t>	</a:t>
            </a:r>
            <a:r>
              <a:rPr lang="en-US" sz="2200" smtClean="0">
                <a:latin typeface="Britannic Bold" pitchFamily="34" charset="0"/>
              </a:rPr>
              <a:t>Biaya u/ melakukan pengepakan (</a:t>
            </a:r>
            <a:r>
              <a:rPr lang="en-US" sz="2200" i="1" smtClean="0">
                <a:latin typeface="Britannic Bold" pitchFamily="34" charset="0"/>
              </a:rPr>
              <a:t>packed</a:t>
            </a:r>
            <a:r>
              <a:rPr lang="en-US" sz="2200" smtClean="0">
                <a:latin typeface="Britannic Bold" pitchFamily="34" charset="0"/>
              </a:rPr>
              <a:t>) dan pembukaan pak (</a:t>
            </a:r>
            <a:r>
              <a:rPr lang="en-US" sz="2200" i="1" smtClean="0">
                <a:latin typeface="Britannic Bold" pitchFamily="34" charset="0"/>
              </a:rPr>
              <a:t>unpacked</a:t>
            </a:r>
            <a:r>
              <a:rPr lang="en-US" sz="2200" smtClean="0">
                <a:latin typeface="Britannic Bold" pitchFamily="34" charset="0"/>
              </a:rPr>
              <a:t>), bongkar muat di berbagai tingkat lembaga pemasaran.</a:t>
            </a:r>
          </a:p>
          <a:p>
            <a:pPr marL="292100" indent="-292100" eaLnBrk="1" hangingPunct="1">
              <a:buFont typeface="Wingdings" pitchFamily="2" charset="2"/>
              <a:buNone/>
              <a:defRPr/>
            </a:pPr>
            <a:r>
              <a:rPr lang="en-US" sz="2200" smtClean="0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3. Biaya Produk yang Hilang </a:t>
            </a:r>
          </a:p>
          <a:p>
            <a:pPr marL="292100" indent="-292100" eaLnBrk="1" hangingPunct="1">
              <a:buFont typeface="Wingdings" pitchFamily="2" charset="2"/>
              <a:buNone/>
              <a:defRPr/>
            </a:pPr>
            <a:r>
              <a:rPr lang="en-US" sz="2200" smtClean="0">
                <a:latin typeface="Britannic Bold" pitchFamily="34" charset="0"/>
              </a:rPr>
              <a:t>	</a:t>
            </a:r>
            <a:r>
              <a:rPr lang="en-US" sz="220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Produk pertanian dalam proses pemasarannya banyak mengalami susut, baik karena kerusakan &amp; penanganan yg kurang baik, jarak yg jauh, atau tidak laku saat panen raya.</a:t>
            </a:r>
          </a:p>
          <a:p>
            <a:pPr marL="292100" indent="-292100" eaLnBrk="1" hangingPunct="1">
              <a:buFont typeface="Wingdings" pitchFamily="2" charset="2"/>
              <a:buNone/>
              <a:defRPr/>
            </a:pPr>
            <a:r>
              <a:rPr lang="en-US" sz="2200" smtClean="0">
                <a:latin typeface="Britannic Bold" pitchFamily="34" charset="0"/>
              </a:rPr>
              <a:t>	</a:t>
            </a:r>
            <a:r>
              <a:rPr lang="en-US" sz="2200" smtClean="0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Perhitungan penyusutan produk relatif kompleks karena dapat terjadi berat masih tetap tapi kualitas sudah menurun.</a:t>
            </a:r>
          </a:p>
          <a:p>
            <a:pPr marL="292100" indent="-292100" eaLnBrk="1" hangingPunct="1">
              <a:buFont typeface="Wingdings" pitchFamily="2" charset="2"/>
              <a:buNone/>
              <a:defRPr/>
            </a:pPr>
            <a:endParaRPr lang="en-US" sz="2200" smtClean="0">
              <a:solidFill>
                <a:schemeClr val="folHlin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ritannic Bold" pitchFamily="34" charset="0"/>
            </a:endParaRPr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685800" y="990600"/>
            <a:ext cx="792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/>
      <p:bldP spid="6246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458200" cy="6019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200" smtClean="0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4. Biaya Transportasi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200" smtClean="0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	Biaya u/ mengangkut produk dari satu tempat ke tempat lain, baik manusia, hewan, truk, atau kontainer.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800" smtClean="0">
              <a:solidFill>
                <a:schemeClr val="folHlin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ritannic Bold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20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5. Biaya penyimpanan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20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	Perlu diperhitungkan apakah biaya penyimpanan relatif sesuai dengan kenaikan harga jual.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900" smtClean="0"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ritannic Bold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smtClean="0">
                <a:solidFill>
                  <a:srgbClr val="FF99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6. Biaya</a:t>
            </a:r>
            <a:r>
              <a:rPr lang="en-US" sz="2200" i="1" smtClean="0">
                <a:solidFill>
                  <a:srgbClr val="FF99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 Prosesing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200" i="1" smtClean="0">
                <a:solidFill>
                  <a:srgbClr val="FF99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	</a:t>
            </a:r>
            <a:r>
              <a:rPr lang="en-US" sz="2200" smtClean="0">
                <a:solidFill>
                  <a:srgbClr val="FF99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Biaya </a:t>
            </a:r>
            <a:r>
              <a:rPr lang="en-US" sz="2200" i="1" smtClean="0">
                <a:solidFill>
                  <a:srgbClr val="FF99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prosesing </a:t>
            </a:r>
            <a:r>
              <a:rPr lang="en-US" sz="2200" smtClean="0">
                <a:solidFill>
                  <a:srgbClr val="FF99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perlu perhatikan faktor konversi. Besarnya biaya </a:t>
            </a:r>
            <a:r>
              <a:rPr lang="en-US" sz="2200" i="1" smtClean="0">
                <a:solidFill>
                  <a:srgbClr val="FF99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prosesing</a:t>
            </a:r>
            <a:r>
              <a:rPr lang="en-US" sz="2200" smtClean="0">
                <a:solidFill>
                  <a:srgbClr val="FF99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 tergantung biaya BBM, biaya depresiasi, pajak, upah TK, dll.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200" smtClean="0">
                <a:latin typeface="Britannic Bold" pitchFamily="34" charset="0"/>
              </a:rPr>
              <a:t>7. Biaya Modal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200" smtClean="0">
                <a:latin typeface="Britannic Bold" pitchFamily="34" charset="0"/>
              </a:rPr>
              <a:t>	Uang / modal yg dipinjam perlu ditambah biaya kolateral dan bunga. Biaya yg tidak berasal dari pinjaman perlu diperhitungkan biaya kesempatan (</a:t>
            </a:r>
            <a:r>
              <a:rPr lang="en-US" sz="2200" i="1" smtClean="0">
                <a:latin typeface="Britannic Bold" pitchFamily="34" charset="0"/>
              </a:rPr>
              <a:t>opportunity cost</a:t>
            </a:r>
            <a:r>
              <a:rPr lang="en-US" sz="2200" smtClean="0">
                <a:latin typeface="Britannic Bold" pitchFamily="34" charset="0"/>
              </a:rPr>
              <a:t>).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900" smtClean="0">
              <a:latin typeface="Britannic Bold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200" smtClean="0">
                <a:solidFill>
                  <a:srgbClr val="FFCC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8. Pungutan2, Komisi, dan Pembayaran Tidak Resmi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200" smtClean="0">
                <a:solidFill>
                  <a:srgbClr val="FFCC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	contoh : retribusi pasar, komisi ke broker, pajak, pungli.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mtClean="0">
              <a:solidFill>
                <a:srgbClr val="FFCC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3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3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3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3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3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3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3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3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34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34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34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34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34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34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34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34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34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34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34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34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34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34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34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349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349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349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349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349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349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Tugas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077200" cy="4530725"/>
          </a:xfrm>
        </p:spPr>
        <p:txBody>
          <a:bodyPr/>
          <a:lstStyle/>
          <a:p>
            <a:pPr marL="403225" indent="-403225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60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Carilah info tentang sebuah perusahaan agribisnis,</a:t>
            </a:r>
          </a:p>
          <a:p>
            <a:pPr marL="403225" indent="-403225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60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kemudian identifikasi :</a:t>
            </a:r>
          </a:p>
          <a:p>
            <a:pPr marL="403225" indent="-403225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000" smtClean="0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ritannic Bold" pitchFamily="34" charset="0"/>
            </a:endParaRPr>
          </a:p>
          <a:p>
            <a:pPr marL="403225" indent="-403225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US" sz="2600" smtClean="0">
                <a:latin typeface="Britannic Bold" pitchFamily="34" charset="0"/>
              </a:rPr>
              <a:t>Bagaimana saluran pemasaran produknya?</a:t>
            </a:r>
          </a:p>
          <a:p>
            <a:pPr marL="403225" indent="-403225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US" sz="2600" smtClean="0">
                <a:latin typeface="Britannic Bold" pitchFamily="34" charset="0"/>
              </a:rPr>
              <a:t>Kelembagaan apa saja yang terlibat dalam pemasaran produknya?</a:t>
            </a:r>
          </a:p>
          <a:p>
            <a:pPr marL="403225" indent="-403225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US" sz="2600" smtClean="0">
                <a:latin typeface="Britannic Bold" pitchFamily="34" charset="0"/>
              </a:rPr>
              <a:t>Fungsi pemasaran apa saja yang dilakukan perusahaan tersebut terhadap produknya?</a:t>
            </a:r>
          </a:p>
          <a:p>
            <a:pPr marL="403225" indent="-403225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US" sz="2600" smtClean="0">
                <a:latin typeface="Britannic Bold" pitchFamily="34" charset="0"/>
              </a:rPr>
              <a:t>(Jika perlu) Hitung besarnya marjin dalam pemasaran produk agribisnis tersebut!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3505200" y="2286000"/>
            <a:ext cx="2209800" cy="2286000"/>
            <a:chOff x="4071" y="1584"/>
            <a:chExt cx="1092" cy="1097"/>
          </a:xfrm>
        </p:grpSpPr>
        <p:sp>
          <p:nvSpPr>
            <p:cNvPr id="5181" name="Oval 3"/>
            <p:cNvSpPr>
              <a:spLocks noChangeArrowheads="1"/>
            </p:cNvSpPr>
            <p:nvPr/>
          </p:nvSpPr>
          <p:spPr bwMode="gray">
            <a:xfrm>
              <a:off x="4071" y="1584"/>
              <a:ext cx="1090" cy="1088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rgbClr val="D8755A"/>
                </a:gs>
                <a:gs pos="100000">
                  <a:srgbClr val="FFFFFF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d-ID"/>
            </a:p>
          </p:txBody>
        </p:sp>
        <p:sp>
          <p:nvSpPr>
            <p:cNvPr id="5182" name="Oval 4"/>
            <p:cNvSpPr>
              <a:spLocks noChangeArrowheads="1"/>
            </p:cNvSpPr>
            <p:nvPr/>
          </p:nvSpPr>
          <p:spPr bwMode="gray">
            <a:xfrm>
              <a:off x="4073" y="1593"/>
              <a:ext cx="1090" cy="1088"/>
            </a:xfrm>
            <a:prstGeom prst="ellipse">
              <a:avLst/>
            </a:prstGeom>
            <a:gradFill rotWithShape="1">
              <a:gsLst>
                <a:gs pos="0">
                  <a:srgbClr val="D8755A">
                    <a:alpha val="32001"/>
                  </a:srgbClr>
                </a:gs>
                <a:gs pos="100000">
                  <a:srgbClr val="000000">
                    <a:alpha val="89998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d-ID"/>
            </a:p>
          </p:txBody>
        </p:sp>
        <p:sp>
          <p:nvSpPr>
            <p:cNvPr id="5183" name="Oval 5"/>
            <p:cNvSpPr>
              <a:spLocks noChangeArrowheads="1"/>
            </p:cNvSpPr>
            <p:nvPr/>
          </p:nvSpPr>
          <p:spPr bwMode="gray">
            <a:xfrm>
              <a:off x="4131" y="1655"/>
              <a:ext cx="946" cy="945"/>
            </a:xfrm>
            <a:prstGeom prst="ellipse">
              <a:avLst/>
            </a:prstGeom>
            <a:gradFill rotWithShape="1">
              <a:gsLst>
                <a:gs pos="0">
                  <a:srgbClr val="753F31"/>
                </a:gs>
                <a:gs pos="50000">
                  <a:srgbClr val="D8755A"/>
                </a:gs>
                <a:gs pos="100000">
                  <a:srgbClr val="753F31"/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d-ID"/>
            </a:p>
          </p:txBody>
        </p:sp>
        <p:sp>
          <p:nvSpPr>
            <p:cNvPr id="5184" name="Oval 6"/>
            <p:cNvSpPr>
              <a:spLocks noChangeArrowheads="1"/>
            </p:cNvSpPr>
            <p:nvPr/>
          </p:nvSpPr>
          <p:spPr bwMode="gray">
            <a:xfrm>
              <a:off x="4128" y="1650"/>
              <a:ext cx="946" cy="945"/>
            </a:xfrm>
            <a:prstGeom prst="ellipse">
              <a:avLst/>
            </a:prstGeom>
            <a:gradFill rotWithShape="1">
              <a:gsLst>
                <a:gs pos="0">
                  <a:srgbClr val="894A39"/>
                </a:gs>
                <a:gs pos="100000">
                  <a:srgbClr val="D8755A">
                    <a:alpha val="0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d-ID"/>
            </a:p>
          </p:txBody>
        </p:sp>
        <p:sp>
          <p:nvSpPr>
            <p:cNvPr id="5185" name="Oval 7"/>
            <p:cNvSpPr>
              <a:spLocks noChangeArrowheads="1"/>
            </p:cNvSpPr>
            <p:nvPr/>
          </p:nvSpPr>
          <p:spPr bwMode="gray">
            <a:xfrm>
              <a:off x="4178" y="1703"/>
              <a:ext cx="852" cy="850"/>
            </a:xfrm>
            <a:prstGeom prst="ellipse">
              <a:avLst/>
            </a:prstGeom>
            <a:solidFill>
              <a:srgbClr val="000000"/>
            </a:soli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d-ID"/>
            </a:p>
          </p:txBody>
        </p:sp>
        <p:grpSp>
          <p:nvGrpSpPr>
            <p:cNvPr id="5186" name="Group 8"/>
            <p:cNvGrpSpPr>
              <a:grpSpLocks/>
            </p:cNvGrpSpPr>
            <p:nvPr/>
          </p:nvGrpSpPr>
          <p:grpSpPr bwMode="auto">
            <a:xfrm>
              <a:off x="4197" y="1716"/>
              <a:ext cx="826" cy="825"/>
              <a:chOff x="4166" y="1706"/>
              <a:chExt cx="1252" cy="1252"/>
            </a:xfrm>
          </p:grpSpPr>
          <p:sp>
            <p:nvSpPr>
              <p:cNvPr id="5187" name="Oval 9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id-ID"/>
              </a:p>
            </p:txBody>
          </p:sp>
          <p:sp>
            <p:nvSpPr>
              <p:cNvPr id="5188" name="Oval 10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id-ID"/>
              </a:p>
            </p:txBody>
          </p:sp>
          <p:sp>
            <p:nvSpPr>
              <p:cNvPr id="5189" name="Oval 11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id-ID"/>
              </a:p>
            </p:txBody>
          </p:sp>
          <p:sp>
            <p:nvSpPr>
              <p:cNvPr id="5190" name="Oval 12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id-ID"/>
              </a:p>
            </p:txBody>
          </p:sp>
        </p:grpSp>
      </p:grpSp>
      <p:grpSp>
        <p:nvGrpSpPr>
          <p:cNvPr id="5123" name="Group 13"/>
          <p:cNvGrpSpPr>
            <a:grpSpLocks/>
          </p:cNvGrpSpPr>
          <p:nvPr/>
        </p:nvGrpSpPr>
        <p:grpSpPr bwMode="auto">
          <a:xfrm>
            <a:off x="2895600" y="3124200"/>
            <a:ext cx="3581400" cy="1828800"/>
            <a:chOff x="1680" y="1824"/>
            <a:chExt cx="2256" cy="1152"/>
          </a:xfrm>
        </p:grpSpPr>
        <p:sp>
          <p:nvSpPr>
            <p:cNvPr id="5177" name="AutoShape 14"/>
            <p:cNvSpPr>
              <a:spLocks noChangeArrowheads="1"/>
            </p:cNvSpPr>
            <p:nvPr/>
          </p:nvSpPr>
          <p:spPr bwMode="gray">
            <a:xfrm rot="10800000">
              <a:off x="3552" y="1824"/>
              <a:ext cx="384" cy="288"/>
            </a:xfrm>
            <a:prstGeom prst="leftArrow">
              <a:avLst>
                <a:gd name="adj1" fmla="val 31250"/>
                <a:gd name="adj2" fmla="val 71531"/>
              </a:avLst>
            </a:prstGeom>
            <a:gradFill rotWithShape="1">
              <a:gsLst>
                <a:gs pos="0">
                  <a:srgbClr val="666699"/>
                </a:gs>
                <a:gs pos="100000">
                  <a:srgbClr val="BEBED4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5178" name="AutoShape 15"/>
            <p:cNvSpPr>
              <a:spLocks noChangeArrowheads="1"/>
            </p:cNvSpPr>
            <p:nvPr/>
          </p:nvSpPr>
          <p:spPr bwMode="gray">
            <a:xfrm rot="-3685140">
              <a:off x="2112" y="2640"/>
              <a:ext cx="384" cy="288"/>
            </a:xfrm>
            <a:prstGeom prst="leftArrow">
              <a:avLst>
                <a:gd name="adj1" fmla="val 31250"/>
                <a:gd name="adj2" fmla="val 71531"/>
              </a:avLst>
            </a:prstGeom>
            <a:gradFill rotWithShape="1">
              <a:gsLst>
                <a:gs pos="0">
                  <a:srgbClr val="666699"/>
                </a:gs>
                <a:gs pos="100000">
                  <a:srgbClr val="BEBED4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5179" name="AutoShape 16"/>
            <p:cNvSpPr>
              <a:spLocks noChangeArrowheads="1"/>
            </p:cNvSpPr>
            <p:nvPr/>
          </p:nvSpPr>
          <p:spPr bwMode="gray">
            <a:xfrm>
              <a:off x="1680" y="1824"/>
              <a:ext cx="384" cy="288"/>
            </a:xfrm>
            <a:prstGeom prst="leftArrow">
              <a:avLst>
                <a:gd name="adj1" fmla="val 31250"/>
                <a:gd name="adj2" fmla="val 71531"/>
              </a:avLst>
            </a:prstGeom>
            <a:gradFill rotWithShape="1">
              <a:gsLst>
                <a:gs pos="0">
                  <a:srgbClr val="666699"/>
                </a:gs>
                <a:gs pos="100000">
                  <a:srgbClr val="BEBED4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5180" name="AutoShape 17"/>
            <p:cNvSpPr>
              <a:spLocks noChangeArrowheads="1"/>
            </p:cNvSpPr>
            <p:nvPr/>
          </p:nvSpPr>
          <p:spPr bwMode="gray">
            <a:xfrm rot="-7784550">
              <a:off x="3120" y="2640"/>
              <a:ext cx="384" cy="288"/>
            </a:xfrm>
            <a:prstGeom prst="leftArrow">
              <a:avLst>
                <a:gd name="adj1" fmla="val 31250"/>
                <a:gd name="adj2" fmla="val 71531"/>
              </a:avLst>
            </a:prstGeom>
            <a:gradFill rotWithShape="1">
              <a:gsLst>
                <a:gs pos="0">
                  <a:srgbClr val="666699"/>
                </a:gs>
                <a:gs pos="100000">
                  <a:srgbClr val="BEBED4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</p:grpSp>
      <p:sp>
        <p:nvSpPr>
          <p:cNvPr id="51218" name="Text Box 18"/>
          <p:cNvSpPr txBox="1">
            <a:spLocks noChangeArrowheads="1"/>
          </p:cNvSpPr>
          <p:nvPr/>
        </p:nvSpPr>
        <p:spPr bwMode="gray">
          <a:xfrm>
            <a:off x="3810000" y="2971800"/>
            <a:ext cx="1524000" cy="825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b="1">
                <a:solidFill>
                  <a:srgbClr val="6633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entury Gothic" pitchFamily="34" charset="0"/>
              </a:rPr>
              <a:t>EMPAT</a:t>
            </a:r>
          </a:p>
          <a:p>
            <a:pPr algn="ctr">
              <a:defRPr/>
            </a:pPr>
            <a:r>
              <a:rPr lang="en-US" sz="1600" b="1">
                <a:solidFill>
                  <a:srgbClr val="6633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entury Gothic" pitchFamily="34" charset="0"/>
              </a:rPr>
              <a:t>KEGUNAAN PEMASARAN</a:t>
            </a:r>
          </a:p>
        </p:txBody>
      </p:sp>
      <p:grpSp>
        <p:nvGrpSpPr>
          <p:cNvPr id="5125" name="Group 19"/>
          <p:cNvGrpSpPr>
            <a:grpSpLocks/>
          </p:cNvGrpSpPr>
          <p:nvPr/>
        </p:nvGrpSpPr>
        <p:grpSpPr bwMode="auto">
          <a:xfrm>
            <a:off x="6637338" y="2667000"/>
            <a:ext cx="1668462" cy="1600200"/>
            <a:chOff x="2789" y="1625"/>
            <a:chExt cx="907" cy="907"/>
          </a:xfrm>
        </p:grpSpPr>
        <p:sp>
          <p:nvSpPr>
            <p:cNvPr id="5167" name="Oval 20"/>
            <p:cNvSpPr>
              <a:spLocks noChangeArrowheads="1"/>
            </p:cNvSpPr>
            <p:nvPr/>
          </p:nvSpPr>
          <p:spPr bwMode="gray">
            <a:xfrm>
              <a:off x="2789" y="1625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rgbClr val="83A6A7"/>
                </a:gs>
                <a:gs pos="100000">
                  <a:srgbClr val="FFFFFF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d-ID"/>
            </a:p>
          </p:txBody>
        </p:sp>
        <p:sp>
          <p:nvSpPr>
            <p:cNvPr id="5168" name="Oval 21"/>
            <p:cNvSpPr>
              <a:spLocks noChangeArrowheads="1"/>
            </p:cNvSpPr>
            <p:nvPr/>
          </p:nvSpPr>
          <p:spPr bwMode="gray">
            <a:xfrm>
              <a:off x="2789" y="1625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alpha val="32001"/>
                  </a:srgbClr>
                </a:gs>
                <a:gs pos="100000">
                  <a:srgbClr val="000000">
                    <a:alpha val="89998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d-ID"/>
            </a:p>
          </p:txBody>
        </p:sp>
        <p:sp>
          <p:nvSpPr>
            <p:cNvPr id="5169" name="Oval 22"/>
            <p:cNvSpPr>
              <a:spLocks noChangeArrowheads="1"/>
            </p:cNvSpPr>
            <p:nvPr/>
          </p:nvSpPr>
          <p:spPr bwMode="gray">
            <a:xfrm>
              <a:off x="2849" y="1684"/>
              <a:ext cx="787" cy="788"/>
            </a:xfrm>
            <a:prstGeom prst="ellipse">
              <a:avLst/>
            </a:prstGeom>
            <a:gradFill rotWithShape="1">
              <a:gsLst>
                <a:gs pos="0">
                  <a:srgbClr val="475A5A"/>
                </a:gs>
                <a:gs pos="50000">
                  <a:srgbClr val="83A6A7"/>
                </a:gs>
                <a:gs pos="100000">
                  <a:srgbClr val="475A5A"/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d-ID"/>
            </a:p>
          </p:txBody>
        </p:sp>
        <p:sp>
          <p:nvSpPr>
            <p:cNvPr id="5170" name="Oval 23"/>
            <p:cNvSpPr>
              <a:spLocks noChangeArrowheads="1"/>
            </p:cNvSpPr>
            <p:nvPr/>
          </p:nvSpPr>
          <p:spPr bwMode="gray">
            <a:xfrm>
              <a:off x="2849" y="1686"/>
              <a:ext cx="787" cy="788"/>
            </a:xfrm>
            <a:prstGeom prst="ellipse">
              <a:avLst/>
            </a:prstGeom>
            <a:gradFill rotWithShape="1">
              <a:gsLst>
                <a:gs pos="0">
                  <a:srgbClr val="53696A"/>
                </a:gs>
                <a:gs pos="100000">
                  <a:srgbClr val="83A6A7">
                    <a:alpha val="0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d-ID"/>
            </a:p>
          </p:txBody>
        </p:sp>
        <p:sp>
          <p:nvSpPr>
            <p:cNvPr id="5171" name="Oval 24"/>
            <p:cNvSpPr>
              <a:spLocks noChangeArrowheads="1"/>
            </p:cNvSpPr>
            <p:nvPr/>
          </p:nvSpPr>
          <p:spPr bwMode="gray">
            <a:xfrm>
              <a:off x="2888" y="1724"/>
              <a:ext cx="709" cy="709"/>
            </a:xfrm>
            <a:prstGeom prst="ellipse">
              <a:avLst/>
            </a:prstGeom>
            <a:solidFill>
              <a:srgbClr val="000000"/>
            </a:soli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d-ID"/>
            </a:p>
          </p:txBody>
        </p:sp>
        <p:grpSp>
          <p:nvGrpSpPr>
            <p:cNvPr id="5172" name="Group 25"/>
            <p:cNvGrpSpPr>
              <a:grpSpLocks/>
            </p:cNvGrpSpPr>
            <p:nvPr/>
          </p:nvGrpSpPr>
          <p:grpSpPr bwMode="auto">
            <a:xfrm>
              <a:off x="2899" y="1735"/>
              <a:ext cx="687" cy="688"/>
              <a:chOff x="4166" y="1706"/>
              <a:chExt cx="1252" cy="1252"/>
            </a:xfrm>
          </p:grpSpPr>
          <p:sp>
            <p:nvSpPr>
              <p:cNvPr id="5173" name="Oval 26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id-ID"/>
              </a:p>
            </p:txBody>
          </p:sp>
          <p:sp>
            <p:nvSpPr>
              <p:cNvPr id="5174" name="Oval 27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id-ID"/>
              </a:p>
            </p:txBody>
          </p:sp>
          <p:sp>
            <p:nvSpPr>
              <p:cNvPr id="5175" name="Oval 28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id-ID"/>
              </a:p>
            </p:txBody>
          </p:sp>
          <p:sp>
            <p:nvSpPr>
              <p:cNvPr id="5176" name="Oval 29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id-ID"/>
              </a:p>
            </p:txBody>
          </p:sp>
        </p:grpSp>
      </p:grpSp>
      <p:sp>
        <p:nvSpPr>
          <p:cNvPr id="5126" name="Text Box 30"/>
          <p:cNvSpPr txBox="1">
            <a:spLocks noChangeArrowheads="1"/>
          </p:cNvSpPr>
          <p:nvPr/>
        </p:nvSpPr>
        <p:spPr bwMode="gray">
          <a:xfrm>
            <a:off x="7253288" y="3200400"/>
            <a:ext cx="1841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id-ID" sz="2000" b="1">
              <a:solidFill>
                <a:srgbClr val="000000"/>
              </a:solidFill>
            </a:endParaRPr>
          </a:p>
        </p:txBody>
      </p:sp>
      <p:grpSp>
        <p:nvGrpSpPr>
          <p:cNvPr id="5127" name="Group 31"/>
          <p:cNvGrpSpPr>
            <a:grpSpLocks/>
          </p:cNvGrpSpPr>
          <p:nvPr/>
        </p:nvGrpSpPr>
        <p:grpSpPr bwMode="auto">
          <a:xfrm>
            <a:off x="5257800" y="4876800"/>
            <a:ext cx="1444625" cy="1524000"/>
            <a:chOff x="864" y="1680"/>
            <a:chExt cx="910" cy="960"/>
          </a:xfrm>
        </p:grpSpPr>
        <p:sp>
          <p:nvSpPr>
            <p:cNvPr id="5157" name="Oval 32"/>
            <p:cNvSpPr>
              <a:spLocks noChangeArrowheads="1"/>
            </p:cNvSpPr>
            <p:nvPr/>
          </p:nvSpPr>
          <p:spPr bwMode="gray">
            <a:xfrm>
              <a:off x="864" y="1680"/>
              <a:ext cx="910" cy="96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rgbClr val="FF6699"/>
                </a:gs>
                <a:gs pos="100000">
                  <a:srgbClr val="FFFFFF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d-ID"/>
            </a:p>
          </p:txBody>
        </p:sp>
        <p:sp>
          <p:nvSpPr>
            <p:cNvPr id="5158" name="Oval 33"/>
            <p:cNvSpPr>
              <a:spLocks noChangeArrowheads="1"/>
            </p:cNvSpPr>
            <p:nvPr/>
          </p:nvSpPr>
          <p:spPr bwMode="gray">
            <a:xfrm>
              <a:off x="864" y="1680"/>
              <a:ext cx="910" cy="960"/>
            </a:xfrm>
            <a:prstGeom prst="ellipse">
              <a:avLst/>
            </a:prstGeom>
            <a:gradFill rotWithShape="1">
              <a:gsLst>
                <a:gs pos="0">
                  <a:srgbClr val="FF6699">
                    <a:alpha val="32001"/>
                  </a:srgbClr>
                </a:gs>
                <a:gs pos="100000">
                  <a:srgbClr val="000000">
                    <a:alpha val="89998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d-ID"/>
            </a:p>
          </p:txBody>
        </p:sp>
        <p:sp>
          <p:nvSpPr>
            <p:cNvPr id="5159" name="Oval 34"/>
            <p:cNvSpPr>
              <a:spLocks noChangeArrowheads="1"/>
            </p:cNvSpPr>
            <p:nvPr/>
          </p:nvSpPr>
          <p:spPr bwMode="gray">
            <a:xfrm>
              <a:off x="923" y="1742"/>
              <a:ext cx="792" cy="836"/>
            </a:xfrm>
            <a:prstGeom prst="ellipse">
              <a:avLst/>
            </a:prstGeom>
            <a:gradFill rotWithShape="1">
              <a:gsLst>
                <a:gs pos="0">
                  <a:srgbClr val="8A3753"/>
                </a:gs>
                <a:gs pos="50000">
                  <a:srgbClr val="FF6699"/>
                </a:gs>
                <a:gs pos="100000">
                  <a:srgbClr val="8A3753"/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d-ID"/>
            </a:p>
          </p:txBody>
        </p:sp>
        <p:sp>
          <p:nvSpPr>
            <p:cNvPr id="5160" name="Oval 35"/>
            <p:cNvSpPr>
              <a:spLocks noChangeArrowheads="1"/>
            </p:cNvSpPr>
            <p:nvPr/>
          </p:nvSpPr>
          <p:spPr bwMode="gray">
            <a:xfrm>
              <a:off x="912" y="1728"/>
              <a:ext cx="791" cy="836"/>
            </a:xfrm>
            <a:prstGeom prst="ellipse">
              <a:avLst/>
            </a:prstGeom>
            <a:gradFill rotWithShape="1">
              <a:gsLst>
                <a:gs pos="0">
                  <a:srgbClr val="A24161"/>
                </a:gs>
                <a:gs pos="100000">
                  <a:srgbClr val="FF6699">
                    <a:alpha val="0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d-ID"/>
            </a:p>
          </p:txBody>
        </p:sp>
        <p:sp>
          <p:nvSpPr>
            <p:cNvPr id="5161" name="Oval 36"/>
            <p:cNvSpPr>
              <a:spLocks noChangeArrowheads="1"/>
            </p:cNvSpPr>
            <p:nvPr/>
          </p:nvSpPr>
          <p:spPr bwMode="gray">
            <a:xfrm>
              <a:off x="966" y="1785"/>
              <a:ext cx="712" cy="750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d-ID"/>
            </a:p>
          </p:txBody>
        </p:sp>
        <p:sp>
          <p:nvSpPr>
            <p:cNvPr id="5162" name="Oval 37"/>
            <p:cNvSpPr>
              <a:spLocks noChangeArrowheads="1"/>
            </p:cNvSpPr>
            <p:nvPr/>
          </p:nvSpPr>
          <p:spPr bwMode="gray">
            <a:xfrm>
              <a:off x="960" y="1776"/>
              <a:ext cx="689" cy="727"/>
            </a:xfrm>
            <a:prstGeom prst="ellipse">
              <a:avLst/>
            </a:prstGeom>
            <a:gradFill rotWithShape="1">
              <a:gsLst>
                <a:gs pos="0">
                  <a:srgbClr val="595959"/>
                </a:gs>
                <a:gs pos="100000">
                  <a:srgbClr val="C0C0C0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id-ID"/>
            </a:p>
          </p:txBody>
        </p:sp>
        <p:sp>
          <p:nvSpPr>
            <p:cNvPr id="5163" name="Oval 38"/>
            <p:cNvSpPr>
              <a:spLocks noChangeArrowheads="1"/>
            </p:cNvSpPr>
            <p:nvPr/>
          </p:nvSpPr>
          <p:spPr bwMode="gray">
            <a:xfrm>
              <a:off x="986" y="1801"/>
              <a:ext cx="673" cy="709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alpha val="0"/>
                  </a:srgbClr>
                </a:gs>
                <a:gs pos="100000">
                  <a:srgbClr val="E9E9E9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id-ID"/>
            </a:p>
          </p:txBody>
        </p:sp>
        <p:sp>
          <p:nvSpPr>
            <p:cNvPr id="5164" name="Oval 39"/>
            <p:cNvSpPr>
              <a:spLocks noChangeArrowheads="1"/>
            </p:cNvSpPr>
            <p:nvPr/>
          </p:nvSpPr>
          <p:spPr bwMode="gray">
            <a:xfrm>
              <a:off x="994" y="1808"/>
              <a:ext cx="640" cy="663"/>
            </a:xfrm>
            <a:prstGeom prst="ellipse">
              <a:avLst/>
            </a:prstGeom>
            <a:gradFill rotWithShape="1">
              <a:gsLst>
                <a:gs pos="0">
                  <a:srgbClr val="989898"/>
                </a:gs>
                <a:gs pos="100000">
                  <a:srgbClr val="C0C0C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id-ID"/>
            </a:p>
          </p:txBody>
        </p:sp>
        <p:sp>
          <p:nvSpPr>
            <p:cNvPr id="5165" name="Oval 40"/>
            <p:cNvSpPr>
              <a:spLocks noChangeArrowheads="1"/>
            </p:cNvSpPr>
            <p:nvPr/>
          </p:nvSpPr>
          <p:spPr bwMode="gray">
            <a:xfrm>
              <a:off x="1031" y="1827"/>
              <a:ext cx="569" cy="538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0C0C0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id-ID"/>
            </a:p>
          </p:txBody>
        </p:sp>
        <p:sp>
          <p:nvSpPr>
            <p:cNvPr id="5166" name="Text Box 41"/>
            <p:cNvSpPr txBox="1">
              <a:spLocks noChangeArrowheads="1"/>
            </p:cNvSpPr>
            <p:nvPr/>
          </p:nvSpPr>
          <p:spPr bwMode="gray">
            <a:xfrm>
              <a:off x="1267" y="2054"/>
              <a:ext cx="116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id-ID" sz="2000" b="1">
                <a:solidFill>
                  <a:srgbClr val="000000"/>
                </a:solidFill>
              </a:endParaRPr>
            </a:p>
          </p:txBody>
        </p:sp>
      </p:grpSp>
      <p:grpSp>
        <p:nvGrpSpPr>
          <p:cNvPr id="5128" name="Group 42"/>
          <p:cNvGrpSpPr>
            <a:grpSpLocks/>
          </p:cNvGrpSpPr>
          <p:nvPr/>
        </p:nvGrpSpPr>
        <p:grpSpPr bwMode="auto">
          <a:xfrm>
            <a:off x="1143000" y="2971800"/>
            <a:ext cx="1598613" cy="1447800"/>
            <a:chOff x="884" y="2523"/>
            <a:chExt cx="862" cy="862"/>
          </a:xfrm>
        </p:grpSpPr>
        <p:sp>
          <p:nvSpPr>
            <p:cNvPr id="5148" name="Oval 43"/>
            <p:cNvSpPr>
              <a:spLocks noChangeArrowheads="1"/>
            </p:cNvSpPr>
            <p:nvPr/>
          </p:nvSpPr>
          <p:spPr bwMode="gray">
            <a:xfrm>
              <a:off x="884" y="2523"/>
              <a:ext cx="862" cy="862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rgbClr val="00CC66"/>
                </a:gs>
                <a:gs pos="100000">
                  <a:srgbClr val="FFFFFF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d-ID"/>
            </a:p>
          </p:txBody>
        </p:sp>
        <p:sp>
          <p:nvSpPr>
            <p:cNvPr id="5149" name="Oval 44"/>
            <p:cNvSpPr>
              <a:spLocks noChangeArrowheads="1"/>
            </p:cNvSpPr>
            <p:nvPr/>
          </p:nvSpPr>
          <p:spPr bwMode="gray">
            <a:xfrm>
              <a:off x="884" y="2523"/>
              <a:ext cx="862" cy="862"/>
            </a:xfrm>
            <a:prstGeom prst="ellipse">
              <a:avLst/>
            </a:prstGeom>
            <a:gradFill rotWithShape="1">
              <a:gsLst>
                <a:gs pos="0">
                  <a:srgbClr val="00CC66">
                    <a:alpha val="32001"/>
                  </a:srgbClr>
                </a:gs>
                <a:gs pos="100000">
                  <a:srgbClr val="000000">
                    <a:alpha val="89998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d-ID"/>
            </a:p>
          </p:txBody>
        </p:sp>
        <p:sp>
          <p:nvSpPr>
            <p:cNvPr id="5150" name="Oval 45"/>
            <p:cNvSpPr>
              <a:spLocks noChangeArrowheads="1"/>
            </p:cNvSpPr>
            <p:nvPr/>
          </p:nvSpPr>
          <p:spPr bwMode="gray">
            <a:xfrm>
              <a:off x="940" y="2579"/>
              <a:ext cx="750" cy="750"/>
            </a:xfrm>
            <a:prstGeom prst="ellipse">
              <a:avLst/>
            </a:prstGeom>
            <a:gradFill rotWithShape="1">
              <a:gsLst>
                <a:gs pos="0">
                  <a:srgbClr val="006E37"/>
                </a:gs>
                <a:gs pos="50000">
                  <a:srgbClr val="00CC66"/>
                </a:gs>
                <a:gs pos="100000">
                  <a:srgbClr val="006E37"/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d-ID"/>
            </a:p>
          </p:txBody>
        </p:sp>
        <p:sp>
          <p:nvSpPr>
            <p:cNvPr id="5151" name="Oval 46"/>
            <p:cNvSpPr>
              <a:spLocks noChangeArrowheads="1"/>
            </p:cNvSpPr>
            <p:nvPr/>
          </p:nvSpPr>
          <p:spPr bwMode="gray">
            <a:xfrm>
              <a:off x="941" y="2579"/>
              <a:ext cx="749" cy="750"/>
            </a:xfrm>
            <a:prstGeom prst="ellipse">
              <a:avLst/>
            </a:prstGeom>
            <a:gradFill rotWithShape="1">
              <a:gsLst>
                <a:gs pos="0">
                  <a:srgbClr val="008241"/>
                </a:gs>
                <a:gs pos="100000">
                  <a:srgbClr val="00CC66">
                    <a:alpha val="0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d-ID"/>
            </a:p>
          </p:txBody>
        </p:sp>
        <p:sp>
          <p:nvSpPr>
            <p:cNvPr id="5152" name="Oval 47"/>
            <p:cNvSpPr>
              <a:spLocks noChangeArrowheads="1"/>
            </p:cNvSpPr>
            <p:nvPr/>
          </p:nvSpPr>
          <p:spPr bwMode="gray">
            <a:xfrm>
              <a:off x="981" y="2617"/>
              <a:ext cx="674" cy="674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d-ID"/>
            </a:p>
          </p:txBody>
        </p:sp>
        <p:sp>
          <p:nvSpPr>
            <p:cNvPr id="5153" name="Oval 48"/>
            <p:cNvSpPr>
              <a:spLocks noChangeArrowheads="1"/>
            </p:cNvSpPr>
            <p:nvPr/>
          </p:nvSpPr>
          <p:spPr bwMode="gray">
            <a:xfrm>
              <a:off x="992" y="2628"/>
              <a:ext cx="653" cy="653"/>
            </a:xfrm>
            <a:prstGeom prst="ellipse">
              <a:avLst/>
            </a:prstGeom>
            <a:gradFill rotWithShape="1">
              <a:gsLst>
                <a:gs pos="0">
                  <a:srgbClr val="595959"/>
                </a:gs>
                <a:gs pos="100000">
                  <a:srgbClr val="C0C0C0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id-ID"/>
            </a:p>
          </p:txBody>
        </p:sp>
        <p:sp>
          <p:nvSpPr>
            <p:cNvPr id="5154" name="Oval 49"/>
            <p:cNvSpPr>
              <a:spLocks noChangeArrowheads="1"/>
            </p:cNvSpPr>
            <p:nvPr/>
          </p:nvSpPr>
          <p:spPr bwMode="gray">
            <a:xfrm>
              <a:off x="1000" y="2632"/>
              <a:ext cx="637" cy="636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alpha val="0"/>
                  </a:srgbClr>
                </a:gs>
                <a:gs pos="100000">
                  <a:srgbClr val="E9E9E9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id-ID"/>
            </a:p>
          </p:txBody>
        </p:sp>
        <p:sp>
          <p:nvSpPr>
            <p:cNvPr id="5155" name="Oval 50"/>
            <p:cNvSpPr>
              <a:spLocks noChangeArrowheads="1"/>
            </p:cNvSpPr>
            <p:nvPr/>
          </p:nvSpPr>
          <p:spPr bwMode="gray">
            <a:xfrm>
              <a:off x="1007" y="2638"/>
              <a:ext cx="606" cy="595"/>
            </a:xfrm>
            <a:prstGeom prst="ellipse">
              <a:avLst/>
            </a:prstGeom>
            <a:gradFill rotWithShape="1">
              <a:gsLst>
                <a:gs pos="0">
                  <a:srgbClr val="989898"/>
                </a:gs>
                <a:gs pos="100000">
                  <a:srgbClr val="C0C0C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id-ID"/>
            </a:p>
          </p:txBody>
        </p:sp>
        <p:sp>
          <p:nvSpPr>
            <p:cNvPr id="5156" name="Oval 51"/>
            <p:cNvSpPr>
              <a:spLocks noChangeArrowheads="1"/>
            </p:cNvSpPr>
            <p:nvPr/>
          </p:nvSpPr>
          <p:spPr bwMode="gray">
            <a:xfrm>
              <a:off x="1042" y="2655"/>
              <a:ext cx="539" cy="483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0C0C0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id-ID"/>
            </a:p>
          </p:txBody>
        </p:sp>
      </p:grpSp>
      <p:sp>
        <p:nvSpPr>
          <p:cNvPr id="51252" name="Text Box 52"/>
          <p:cNvSpPr txBox="1">
            <a:spLocks noChangeArrowheads="1"/>
          </p:cNvSpPr>
          <p:nvPr/>
        </p:nvSpPr>
        <p:spPr bwMode="gray">
          <a:xfrm>
            <a:off x="1295400" y="3352800"/>
            <a:ext cx="1143000" cy="1006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14300" lvl="1" algn="ctr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2000" i="1">
                <a:solidFill>
                  <a:srgbClr val="660066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form utility</a:t>
            </a:r>
            <a:endParaRPr lang="en-US" sz="2000">
              <a:solidFill>
                <a:srgbClr val="660066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ritannic Bold" pitchFamily="34" charset="0"/>
            </a:endParaRPr>
          </a:p>
          <a:p>
            <a:pPr algn="ctr">
              <a:defRPr/>
            </a:pPr>
            <a:endParaRPr lang="en-US" sz="2000">
              <a:solidFill>
                <a:srgbClr val="660066"/>
              </a:solidFill>
              <a:latin typeface="Britannic Bold" pitchFamily="34" charset="0"/>
            </a:endParaRPr>
          </a:p>
        </p:txBody>
      </p:sp>
      <p:grpSp>
        <p:nvGrpSpPr>
          <p:cNvPr id="5130" name="Group 53"/>
          <p:cNvGrpSpPr>
            <a:grpSpLocks/>
          </p:cNvGrpSpPr>
          <p:nvPr/>
        </p:nvGrpSpPr>
        <p:grpSpPr bwMode="auto">
          <a:xfrm>
            <a:off x="2598738" y="4876800"/>
            <a:ext cx="1439862" cy="1439863"/>
            <a:chOff x="1685" y="3125"/>
            <a:chExt cx="907" cy="907"/>
          </a:xfrm>
        </p:grpSpPr>
        <p:grpSp>
          <p:nvGrpSpPr>
            <p:cNvPr id="5136" name="Group 54"/>
            <p:cNvGrpSpPr>
              <a:grpSpLocks/>
            </p:cNvGrpSpPr>
            <p:nvPr/>
          </p:nvGrpSpPr>
          <p:grpSpPr bwMode="auto">
            <a:xfrm>
              <a:off x="1685" y="3125"/>
              <a:ext cx="907" cy="907"/>
              <a:chOff x="2832" y="1728"/>
              <a:chExt cx="907" cy="907"/>
            </a:xfrm>
          </p:grpSpPr>
          <p:sp>
            <p:nvSpPr>
              <p:cNvPr id="5138" name="Oval 55"/>
              <p:cNvSpPr>
                <a:spLocks noChangeArrowheads="1"/>
              </p:cNvSpPr>
              <p:nvPr/>
            </p:nvSpPr>
            <p:spPr bwMode="gray">
              <a:xfrm>
                <a:off x="2832" y="1728"/>
                <a:ext cx="907" cy="907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rgbClr val="3965E1"/>
                  </a:gs>
                  <a:gs pos="100000">
                    <a:srgbClr val="FFFFFF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d-ID"/>
              </a:p>
            </p:txBody>
          </p:sp>
          <p:sp>
            <p:nvSpPr>
              <p:cNvPr id="5139" name="Oval 56"/>
              <p:cNvSpPr>
                <a:spLocks noChangeArrowheads="1"/>
              </p:cNvSpPr>
              <p:nvPr/>
            </p:nvSpPr>
            <p:spPr bwMode="gray">
              <a:xfrm>
                <a:off x="2832" y="1728"/>
                <a:ext cx="907" cy="907"/>
              </a:xfrm>
              <a:prstGeom prst="ellipse">
                <a:avLst/>
              </a:prstGeom>
              <a:gradFill rotWithShape="1">
                <a:gsLst>
                  <a:gs pos="0">
                    <a:srgbClr val="3965E1">
                      <a:alpha val="32001"/>
                    </a:srgbClr>
                  </a:gs>
                  <a:gs pos="100000">
                    <a:srgbClr val="000000">
                      <a:alpha val="89998"/>
                    </a:srgb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d-ID"/>
              </a:p>
            </p:txBody>
          </p:sp>
          <p:sp>
            <p:nvSpPr>
              <p:cNvPr id="5140" name="Oval 57"/>
              <p:cNvSpPr>
                <a:spLocks noChangeArrowheads="1"/>
              </p:cNvSpPr>
              <p:nvPr/>
            </p:nvSpPr>
            <p:spPr bwMode="gray">
              <a:xfrm>
                <a:off x="2889" y="1788"/>
                <a:ext cx="787" cy="788"/>
              </a:xfrm>
              <a:prstGeom prst="ellipse">
                <a:avLst/>
              </a:prstGeom>
              <a:gradFill rotWithShape="1">
                <a:gsLst>
                  <a:gs pos="0">
                    <a:srgbClr val="1F377A"/>
                  </a:gs>
                  <a:gs pos="50000">
                    <a:srgbClr val="3965E1"/>
                  </a:gs>
                  <a:gs pos="100000">
                    <a:srgbClr val="1F377A"/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d-ID"/>
              </a:p>
            </p:txBody>
          </p:sp>
          <p:sp>
            <p:nvSpPr>
              <p:cNvPr id="5141" name="Oval 58"/>
              <p:cNvSpPr>
                <a:spLocks noChangeArrowheads="1"/>
              </p:cNvSpPr>
              <p:nvPr/>
            </p:nvSpPr>
            <p:spPr bwMode="gray">
              <a:xfrm>
                <a:off x="2889" y="1794"/>
                <a:ext cx="787" cy="788"/>
              </a:xfrm>
              <a:prstGeom prst="ellipse">
                <a:avLst/>
              </a:prstGeom>
              <a:gradFill rotWithShape="1">
                <a:gsLst>
                  <a:gs pos="0">
                    <a:srgbClr val="264396"/>
                  </a:gs>
                  <a:gs pos="100000">
                    <a:srgbClr val="3965E1">
                      <a:alpha val="0"/>
                    </a:srgb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d-ID"/>
              </a:p>
            </p:txBody>
          </p:sp>
          <p:sp>
            <p:nvSpPr>
              <p:cNvPr id="5142" name="Oval 59"/>
              <p:cNvSpPr>
                <a:spLocks noChangeArrowheads="1"/>
              </p:cNvSpPr>
              <p:nvPr/>
            </p:nvSpPr>
            <p:spPr bwMode="gray">
              <a:xfrm>
                <a:off x="2928" y="1833"/>
                <a:ext cx="709" cy="709"/>
              </a:xfrm>
              <a:prstGeom prst="ellipse">
                <a:avLst/>
              </a:prstGeom>
              <a:gradFill rotWithShape="1">
                <a:gsLst>
                  <a:gs pos="0">
                    <a:srgbClr val="3965E1"/>
                  </a:gs>
                  <a:gs pos="100000">
                    <a:srgbClr val="03060D"/>
                  </a:gs>
                </a:gsLst>
                <a:lin ang="54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d-ID"/>
              </a:p>
            </p:txBody>
          </p:sp>
          <p:grpSp>
            <p:nvGrpSpPr>
              <p:cNvPr id="5143" name="Group 60"/>
              <p:cNvGrpSpPr>
                <a:grpSpLocks/>
              </p:cNvGrpSpPr>
              <p:nvPr/>
            </p:nvGrpSpPr>
            <p:grpSpPr bwMode="auto">
              <a:xfrm>
                <a:off x="2946" y="1842"/>
                <a:ext cx="687" cy="688"/>
                <a:chOff x="4166" y="1706"/>
                <a:chExt cx="1252" cy="1252"/>
              </a:xfrm>
            </p:grpSpPr>
            <p:sp>
              <p:nvSpPr>
                <p:cNvPr id="5144" name="Oval 61"/>
                <p:cNvSpPr>
                  <a:spLocks noChangeArrowheads="1"/>
                </p:cNvSpPr>
                <p:nvPr/>
              </p:nvSpPr>
              <p:spPr bwMode="gray">
                <a:xfrm>
                  <a:off x="4166" y="1706"/>
                  <a:ext cx="1252" cy="125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636869"/>
                    </a:gs>
                    <a:gs pos="100000">
                      <a:srgbClr val="D6E1E2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id-ID"/>
                </a:p>
              </p:txBody>
            </p:sp>
            <p:sp>
              <p:nvSpPr>
                <p:cNvPr id="5145" name="Oval 62"/>
                <p:cNvSpPr>
                  <a:spLocks noChangeArrowheads="1"/>
                </p:cNvSpPr>
                <p:nvPr/>
              </p:nvSpPr>
              <p:spPr bwMode="gray">
                <a:xfrm>
                  <a:off x="4182" y="1713"/>
                  <a:ext cx="1222" cy="122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F1F5F5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id-ID"/>
                </a:p>
              </p:txBody>
            </p:sp>
            <p:sp>
              <p:nvSpPr>
                <p:cNvPr id="5146" name="Oval 63"/>
                <p:cNvSpPr>
                  <a:spLocks noChangeArrowheads="1"/>
                </p:cNvSpPr>
                <p:nvPr/>
              </p:nvSpPr>
              <p:spPr bwMode="gray">
                <a:xfrm>
                  <a:off x="4195" y="1725"/>
                  <a:ext cx="1162" cy="114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AAB2B3"/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id-ID"/>
                </a:p>
              </p:txBody>
            </p:sp>
            <p:sp>
              <p:nvSpPr>
                <p:cNvPr id="5147" name="Oval 64"/>
                <p:cNvSpPr>
                  <a:spLocks noChangeArrowheads="1"/>
                </p:cNvSpPr>
                <p:nvPr/>
              </p:nvSpPr>
              <p:spPr bwMode="gray">
                <a:xfrm>
                  <a:off x="4263" y="1757"/>
                  <a:ext cx="1033" cy="926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D6E1E2">
                        <a:alpha val="37999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id-ID"/>
                </a:p>
              </p:txBody>
            </p:sp>
          </p:grpSp>
        </p:grpSp>
        <p:sp>
          <p:nvSpPr>
            <p:cNvPr id="5137" name="Text Box 65"/>
            <p:cNvSpPr txBox="1">
              <a:spLocks noChangeArrowheads="1"/>
            </p:cNvSpPr>
            <p:nvPr/>
          </p:nvSpPr>
          <p:spPr bwMode="gray">
            <a:xfrm>
              <a:off x="2071" y="3456"/>
              <a:ext cx="116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id-ID" sz="2000" b="1">
                <a:solidFill>
                  <a:srgbClr val="000000"/>
                </a:solidFill>
              </a:endParaRPr>
            </a:p>
          </p:txBody>
        </p:sp>
      </p:grpSp>
      <p:sp>
        <p:nvSpPr>
          <p:cNvPr id="5131" name="Rectangle 66"/>
          <p:cNvSpPr>
            <a:spLocks noChangeArrowheads="1"/>
          </p:cNvSpPr>
          <p:nvPr/>
        </p:nvSpPr>
        <p:spPr bwMode="auto">
          <a:xfrm>
            <a:off x="2971800" y="5257800"/>
            <a:ext cx="91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i="1">
                <a:solidFill>
                  <a:schemeClr val="bg2"/>
                </a:solidFill>
              </a:rPr>
              <a:t>place utility</a:t>
            </a:r>
          </a:p>
        </p:txBody>
      </p:sp>
      <p:sp>
        <p:nvSpPr>
          <p:cNvPr id="51267" name="Rectangle 67"/>
          <p:cNvSpPr>
            <a:spLocks noChangeArrowheads="1"/>
          </p:cNvSpPr>
          <p:nvPr/>
        </p:nvSpPr>
        <p:spPr bwMode="auto">
          <a:xfrm>
            <a:off x="5486400" y="5257800"/>
            <a:ext cx="9715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b="1" i="1">
                <a:solidFill>
                  <a:srgbClr val="9966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time utility</a:t>
            </a:r>
          </a:p>
        </p:txBody>
      </p:sp>
      <p:sp>
        <p:nvSpPr>
          <p:cNvPr id="51268" name="Rectangle 68"/>
          <p:cNvSpPr>
            <a:spLocks noChangeArrowheads="1"/>
          </p:cNvSpPr>
          <p:nvPr/>
        </p:nvSpPr>
        <p:spPr bwMode="auto">
          <a:xfrm>
            <a:off x="6775450" y="3200400"/>
            <a:ext cx="1377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i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possession utility</a:t>
            </a:r>
          </a:p>
        </p:txBody>
      </p:sp>
      <p:sp>
        <p:nvSpPr>
          <p:cNvPr id="5134" name="Text Box 69"/>
          <p:cNvSpPr txBox="1">
            <a:spLocks noChangeArrowheads="1"/>
          </p:cNvSpPr>
          <p:nvPr/>
        </p:nvSpPr>
        <p:spPr bwMode="auto">
          <a:xfrm>
            <a:off x="914400" y="609600"/>
            <a:ext cx="739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id-ID"/>
          </a:p>
        </p:txBody>
      </p:sp>
      <p:sp>
        <p:nvSpPr>
          <p:cNvPr id="51270" name="Rectangle 70"/>
          <p:cNvSpPr>
            <a:spLocks noChangeArrowheads="1"/>
          </p:cNvSpPr>
          <p:nvPr/>
        </p:nvSpPr>
        <p:spPr bwMode="auto">
          <a:xfrm>
            <a:off x="609600" y="565150"/>
            <a:ext cx="8077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400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Maiandra GD" pitchFamily="34" charset="0"/>
              </a:rPr>
              <a:t>Pemasaran</a:t>
            </a:r>
            <a:r>
              <a:rPr lang="en-US" sz="2400" dirty="0">
                <a:effectLst>
                  <a:outerShdw blurRad="38100" dist="38100" dir="2700000" algn="tl">
                    <a:srgbClr val="010199"/>
                  </a:outerShdw>
                </a:effectLst>
                <a:latin typeface="Maiandra GD" pitchFamily="34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Maiandra GD" pitchFamily="34" charset="0"/>
              </a:rPr>
              <a:t>merupakan</a:t>
            </a:r>
            <a:r>
              <a:rPr lang="en-US" sz="2400" dirty="0">
                <a:effectLst>
                  <a:outerShdw blurRad="38100" dist="38100" dir="2700000" algn="tl">
                    <a:srgbClr val="010199"/>
                  </a:outerShdw>
                </a:effectLst>
                <a:latin typeface="Maiandra GD" pitchFamily="34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Maiandra GD" pitchFamily="34" charset="0"/>
              </a:rPr>
              <a:t>kegiatan</a:t>
            </a:r>
            <a:r>
              <a:rPr lang="en-US" sz="2400" dirty="0">
                <a:effectLst>
                  <a:outerShdw blurRad="38100" dist="38100" dir="2700000" algn="tl">
                    <a:srgbClr val="010199"/>
                  </a:outerShdw>
                </a:effectLst>
                <a:latin typeface="Maiandra GD" pitchFamily="34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Maiandra GD" pitchFamily="34" charset="0"/>
              </a:rPr>
              <a:t>produktif</a:t>
            </a:r>
            <a:r>
              <a:rPr lang="en-US" sz="2400" dirty="0">
                <a:effectLst>
                  <a:outerShdw blurRad="38100" dist="38100" dir="2700000" algn="tl">
                    <a:srgbClr val="010199"/>
                  </a:outerShdw>
                </a:effectLst>
                <a:latin typeface="Maiandra GD" pitchFamily="34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Maiandra GD" pitchFamily="34" charset="0"/>
              </a:rPr>
              <a:t>karena</a:t>
            </a:r>
            <a:r>
              <a:rPr lang="en-US" sz="2400" dirty="0">
                <a:effectLst>
                  <a:outerShdw blurRad="38100" dist="38100" dir="2700000" algn="tl">
                    <a:srgbClr val="010199"/>
                  </a:outerShdw>
                </a:effectLst>
                <a:latin typeface="Maiandra GD" pitchFamily="34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Maiandra GD" pitchFamily="34" charset="0"/>
              </a:rPr>
              <a:t>menciptakan</a:t>
            </a:r>
            <a:r>
              <a:rPr lang="en-US" sz="2400" dirty="0">
                <a:effectLst>
                  <a:outerShdw blurRad="38100" dist="38100" dir="2700000" algn="tl">
                    <a:srgbClr val="010199"/>
                  </a:outerShdw>
                </a:effectLst>
                <a:latin typeface="Maiandra GD" pitchFamily="34" charset="0"/>
              </a:rPr>
              <a:t> </a:t>
            </a:r>
            <a:r>
              <a:rPr lang="en-US" sz="2400" dirty="0" err="1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Maiandra GD" pitchFamily="34" charset="0"/>
              </a:rPr>
              <a:t>kegunaan</a:t>
            </a:r>
            <a:r>
              <a:rPr lang="en-US" sz="2400" dirty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Maiandra GD" pitchFamily="34" charset="0"/>
              </a:rPr>
              <a:t> (</a:t>
            </a:r>
            <a:r>
              <a:rPr lang="en-US" sz="2400" i="1" dirty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Maiandra GD" pitchFamily="34" charset="0"/>
              </a:rPr>
              <a:t>utility</a:t>
            </a:r>
            <a:r>
              <a:rPr lang="en-US" sz="2400" dirty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Maiandra GD" pitchFamily="34" charset="0"/>
              </a:rPr>
              <a:t>),</a:t>
            </a:r>
            <a:r>
              <a:rPr lang="en-US" sz="2400" dirty="0">
                <a:effectLst>
                  <a:outerShdw blurRad="38100" dist="38100" dir="2700000" algn="tl">
                    <a:srgbClr val="010199"/>
                  </a:outerShdw>
                </a:effectLst>
                <a:latin typeface="Maiandra GD" pitchFamily="34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Maiandra GD" pitchFamily="34" charset="0"/>
              </a:rPr>
              <a:t>yaitu</a:t>
            </a:r>
            <a:r>
              <a:rPr lang="en-US" sz="2400" dirty="0">
                <a:effectLst>
                  <a:outerShdw blurRad="38100" dist="38100" dir="2700000" algn="tl">
                    <a:srgbClr val="010199"/>
                  </a:outerShdw>
                </a:effectLst>
                <a:latin typeface="Maiandra GD" pitchFamily="34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Maiandra GD" pitchFamily="34" charset="0"/>
              </a:rPr>
              <a:t>proses</a:t>
            </a:r>
            <a:r>
              <a:rPr lang="en-US" sz="2400" dirty="0">
                <a:effectLst>
                  <a:outerShdw blurRad="38100" dist="38100" dir="2700000" algn="tl">
                    <a:srgbClr val="010199"/>
                  </a:outerShdw>
                </a:effectLst>
                <a:latin typeface="Maiandra GD" pitchFamily="34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Maiandra GD" pitchFamily="34" charset="0"/>
              </a:rPr>
              <a:t>menciptakan</a:t>
            </a:r>
            <a:r>
              <a:rPr lang="en-US" sz="2400" dirty="0">
                <a:effectLst>
                  <a:outerShdw blurRad="38100" dist="38100" dir="2700000" algn="tl">
                    <a:srgbClr val="010199"/>
                  </a:outerShdw>
                </a:effectLst>
                <a:latin typeface="Maiandra GD" pitchFamily="34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Maiandra GD" pitchFamily="34" charset="0"/>
              </a:rPr>
              <a:t>barang</a:t>
            </a:r>
            <a:r>
              <a:rPr lang="en-US" sz="2400" dirty="0">
                <a:effectLst>
                  <a:outerShdw blurRad="38100" dist="38100" dir="2700000" algn="tl">
                    <a:srgbClr val="010199"/>
                  </a:outerShdw>
                </a:effectLst>
                <a:latin typeface="Maiandra GD" pitchFamily="34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Maiandra GD" pitchFamily="34" charset="0"/>
              </a:rPr>
              <a:t>dan</a:t>
            </a:r>
            <a:r>
              <a:rPr lang="en-US" sz="2400" dirty="0">
                <a:effectLst>
                  <a:outerShdw blurRad="38100" dist="38100" dir="2700000" algn="tl">
                    <a:srgbClr val="010199"/>
                  </a:outerShdw>
                </a:effectLst>
                <a:latin typeface="Maiandra GD" pitchFamily="34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Maiandra GD" pitchFamily="34" charset="0"/>
              </a:rPr>
              <a:t>jasa</a:t>
            </a:r>
            <a:r>
              <a:rPr lang="en-US" sz="2400" dirty="0">
                <a:effectLst>
                  <a:outerShdw blurRad="38100" dist="38100" dir="2700000" algn="tl">
                    <a:srgbClr val="010199"/>
                  </a:outerShdw>
                </a:effectLst>
                <a:latin typeface="Maiandra GD" pitchFamily="34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Maiandra GD" pitchFamily="34" charset="0"/>
              </a:rPr>
              <a:t>menjadi</a:t>
            </a:r>
            <a:r>
              <a:rPr lang="en-US" sz="2400" dirty="0">
                <a:effectLst>
                  <a:outerShdw blurRad="38100" dist="38100" dir="2700000" algn="tl">
                    <a:srgbClr val="010199"/>
                  </a:outerShdw>
                </a:effectLst>
                <a:latin typeface="Maiandra GD" pitchFamily="34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Maiandra GD" pitchFamily="34" charset="0"/>
              </a:rPr>
              <a:t>lebih</a:t>
            </a:r>
            <a:r>
              <a:rPr lang="en-US" sz="2400" dirty="0">
                <a:effectLst>
                  <a:outerShdw blurRad="38100" dist="38100" dir="2700000" algn="tl">
                    <a:srgbClr val="010199"/>
                  </a:outerShdw>
                </a:effectLst>
                <a:latin typeface="Maiandra GD" pitchFamily="34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Maiandra GD" pitchFamily="34" charset="0"/>
              </a:rPr>
              <a:t>berguna</a:t>
            </a:r>
            <a:r>
              <a:rPr lang="en-US" sz="2400" dirty="0">
                <a:effectLst>
                  <a:outerShdw blurRad="38100" dist="38100" dir="2700000" algn="tl">
                    <a:srgbClr val="010199"/>
                  </a:outerShdw>
                </a:effectLst>
                <a:latin typeface="Maiandra GD" pitchFamily="34" charset="0"/>
              </a:rPr>
              <a:t>.</a:t>
            </a:r>
          </a:p>
        </p:txBody>
      </p:sp>
      <p:sp>
        <p:nvSpPr>
          <p:cNvPr id="71" name="Footer Placeholder 7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382000" cy="5715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sz="800" smtClean="0">
              <a:latin typeface="Britannic Bold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smtClean="0"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Empat jenis kegunaan yg dilakukan pemasaran:</a:t>
            </a:r>
          </a:p>
          <a:p>
            <a:pPr marL="806450" lvl="1" indent="-349250" eaLnBrk="1" hangingPunct="1">
              <a:buFont typeface="Wingdings" pitchFamily="2" charset="2"/>
              <a:buNone/>
              <a:defRPr/>
            </a:pPr>
            <a:r>
              <a:rPr lang="en-US" sz="2200" smtClean="0">
                <a:solidFill>
                  <a:srgbClr val="CCFF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1. Kegunaan bentuk (</a:t>
            </a:r>
            <a:r>
              <a:rPr lang="en-US" sz="2200" i="1" smtClean="0">
                <a:solidFill>
                  <a:srgbClr val="CCFF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form utility</a:t>
            </a:r>
            <a:r>
              <a:rPr lang="en-US" sz="2200" smtClean="0">
                <a:solidFill>
                  <a:srgbClr val="CCFF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)</a:t>
            </a:r>
          </a:p>
          <a:p>
            <a:pPr marL="806450" lvl="1" indent="-349250" eaLnBrk="1" hangingPunct="1">
              <a:buFont typeface="Wingdings" pitchFamily="2" charset="2"/>
              <a:buNone/>
              <a:defRPr/>
            </a:pPr>
            <a:r>
              <a:rPr lang="en-US" sz="2200" smtClean="0">
                <a:solidFill>
                  <a:srgbClr val="CCFF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	Biasanya mengubah bentuk bahan mentah dan menciptakan sesuatu yg baru.</a:t>
            </a:r>
          </a:p>
          <a:p>
            <a:pPr marL="806450" lvl="1" indent="-349250" eaLnBrk="1" hangingPunct="1">
              <a:buFont typeface="Wingdings" pitchFamily="2" charset="2"/>
              <a:buNone/>
              <a:defRPr/>
            </a:pPr>
            <a:r>
              <a:rPr lang="en-US" sz="2200" smtClean="0">
                <a:solidFill>
                  <a:srgbClr val="CCFF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2. Kegunaan tempat (</a:t>
            </a:r>
            <a:r>
              <a:rPr lang="en-US" sz="2200" i="1" smtClean="0">
                <a:solidFill>
                  <a:srgbClr val="CCFF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place utility</a:t>
            </a:r>
            <a:r>
              <a:rPr lang="en-US" sz="2200" smtClean="0">
                <a:solidFill>
                  <a:srgbClr val="CCFF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)</a:t>
            </a:r>
          </a:p>
          <a:p>
            <a:pPr marL="806450" lvl="1" indent="-349250" eaLnBrk="1" hangingPunct="1">
              <a:buFont typeface="Wingdings" pitchFamily="2" charset="2"/>
              <a:buNone/>
              <a:defRPr/>
            </a:pPr>
            <a:r>
              <a:rPr lang="en-US" sz="2200" smtClean="0">
                <a:solidFill>
                  <a:srgbClr val="CCFF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	Produk tersedia di suatu tempat yg masyarakatnya menginginkan barang tsb.</a:t>
            </a:r>
          </a:p>
          <a:p>
            <a:pPr marL="806450" lvl="1" indent="-349250" eaLnBrk="1" hangingPunct="1">
              <a:buFont typeface="Wingdings" pitchFamily="2" charset="2"/>
              <a:buNone/>
              <a:defRPr/>
            </a:pPr>
            <a:r>
              <a:rPr lang="en-US" sz="2200" smtClean="0">
                <a:solidFill>
                  <a:srgbClr val="CCFF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3. Kegunaan waktu (</a:t>
            </a:r>
            <a:r>
              <a:rPr lang="en-US" sz="2200" i="1" smtClean="0">
                <a:solidFill>
                  <a:srgbClr val="CCFF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time utility</a:t>
            </a:r>
            <a:r>
              <a:rPr lang="en-US" sz="2200" smtClean="0">
                <a:solidFill>
                  <a:srgbClr val="CCFF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)</a:t>
            </a:r>
          </a:p>
          <a:p>
            <a:pPr marL="806450" lvl="1" indent="-349250" eaLnBrk="1" hangingPunct="1">
              <a:buFont typeface="Wingdings" pitchFamily="2" charset="2"/>
              <a:buNone/>
              <a:defRPr/>
            </a:pPr>
            <a:r>
              <a:rPr lang="en-US" sz="2200" smtClean="0">
                <a:solidFill>
                  <a:srgbClr val="CCFF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	Produk tersedia pada saat yg diinginkan.</a:t>
            </a:r>
          </a:p>
          <a:p>
            <a:pPr marL="806450" lvl="1" indent="-349250" eaLnBrk="1" hangingPunct="1">
              <a:buFont typeface="Wingdings" pitchFamily="2" charset="2"/>
              <a:buNone/>
              <a:defRPr/>
            </a:pPr>
            <a:r>
              <a:rPr lang="en-US" sz="2200" smtClean="0">
                <a:solidFill>
                  <a:srgbClr val="CCFF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4. Kegunaan milik (</a:t>
            </a:r>
            <a:r>
              <a:rPr lang="en-US" sz="2200" i="1" smtClean="0">
                <a:solidFill>
                  <a:srgbClr val="CCFF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possession utility</a:t>
            </a:r>
            <a:r>
              <a:rPr lang="en-US" sz="2200" smtClean="0">
                <a:solidFill>
                  <a:srgbClr val="CCFF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)</a:t>
            </a:r>
          </a:p>
          <a:p>
            <a:pPr marL="806450" lvl="1" indent="-349250" eaLnBrk="1" hangingPunct="1">
              <a:buFont typeface="Wingdings" pitchFamily="2" charset="2"/>
              <a:buNone/>
              <a:defRPr/>
            </a:pPr>
            <a:r>
              <a:rPr lang="en-US" sz="2200" smtClean="0">
                <a:solidFill>
                  <a:srgbClr val="CCFF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	Barang ditransfer / ditempatkan atas kontrol dari seseorang yang menginginkan.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6019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600" smtClean="0">
                <a:solidFill>
                  <a:srgbClr val="99CC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Sistem Pemasaran Hasil Pertanian</a:t>
            </a:r>
            <a:r>
              <a:rPr lang="en-US" sz="260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 adalah suatu kompleks sistem dalam berbagai subsistem yang berinteraksi satu sama lain dan dengan berbagai lingkungan pemasaran.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600" smtClean="0">
              <a:solidFill>
                <a:srgbClr val="FFFF66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ritannic Bold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600" smtClean="0">
              <a:solidFill>
                <a:srgbClr val="99CC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ritannic Bold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400" smtClean="0">
              <a:solidFill>
                <a:schemeClr val="hlin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ritannic Bold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3600" smtClean="0">
              <a:solidFill>
                <a:srgbClr val="FF99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ritannic Bold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>
                <a:solidFill>
                  <a:srgbClr val="FF99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Tiga subsistem pokok di atas berinteraksi dengan tiga subsistem pendukung, yaitu: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200" smtClean="0">
                <a:latin typeface="Britannic Bold" pitchFamily="34" charset="0"/>
              </a:rPr>
              <a:t>1. Aliran (</a:t>
            </a:r>
            <a:r>
              <a:rPr lang="en-US" sz="2200" i="1" smtClean="0">
                <a:latin typeface="Britannic Bold" pitchFamily="34" charset="0"/>
              </a:rPr>
              <a:t>flow</a:t>
            </a:r>
            <a:r>
              <a:rPr lang="en-US" sz="2200" smtClean="0">
                <a:latin typeface="Britannic Bold" pitchFamily="34" charset="0"/>
              </a:rPr>
              <a:t>) : aliran barang, uang, dan informasi.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200" smtClean="0">
                <a:latin typeface="Britannic Bold" pitchFamily="34" charset="0"/>
              </a:rPr>
              <a:t>2. Fungsional : terkait dengan fungsi-fungsi pemasaran.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200" smtClean="0">
                <a:latin typeface="Britannic Bold" pitchFamily="34" charset="0"/>
              </a:rPr>
              <a:t>3. Lingkungan : iklim, sosial budaya, ekonomi/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200" smtClean="0">
                <a:latin typeface="Britannic Bold" pitchFamily="34" charset="0"/>
              </a:rPr>
              <a:t>    teknologi, dan legal (faktor politik).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838200" y="2667000"/>
            <a:ext cx="18288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3505200" y="2667000"/>
            <a:ext cx="20574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7173" name="Rectangle 6"/>
          <p:cNvSpPr>
            <a:spLocks noChangeArrowheads="1"/>
          </p:cNvSpPr>
          <p:nvPr/>
        </p:nvSpPr>
        <p:spPr bwMode="auto">
          <a:xfrm>
            <a:off x="6477000" y="2667000"/>
            <a:ext cx="19812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7174" name="Text Box 8"/>
          <p:cNvSpPr txBox="1">
            <a:spLocks noChangeArrowheads="1"/>
          </p:cNvSpPr>
          <p:nvPr/>
        </p:nvSpPr>
        <p:spPr bwMode="auto">
          <a:xfrm>
            <a:off x="990600" y="2727325"/>
            <a:ext cx="1447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  <a:latin typeface="Tempus Sans ITC" pitchFamily="82" charset="0"/>
              </a:rPr>
              <a:t>SEKTOR PRODUKSI</a:t>
            </a:r>
          </a:p>
        </p:txBody>
      </p:sp>
      <p:sp>
        <p:nvSpPr>
          <p:cNvPr id="7175" name="Text Box 9"/>
          <p:cNvSpPr txBox="1">
            <a:spLocks noChangeArrowheads="1"/>
          </p:cNvSpPr>
          <p:nvPr/>
        </p:nvSpPr>
        <p:spPr bwMode="auto">
          <a:xfrm>
            <a:off x="3581400" y="2727325"/>
            <a:ext cx="1981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  <a:latin typeface="Tempus Sans ITC" pitchFamily="82" charset="0"/>
              </a:rPr>
              <a:t>SALURAN PEMASARAN</a:t>
            </a:r>
          </a:p>
        </p:txBody>
      </p:sp>
      <p:sp>
        <p:nvSpPr>
          <p:cNvPr id="7176" name="Text Box 10"/>
          <p:cNvSpPr txBox="1">
            <a:spLocks noChangeArrowheads="1"/>
          </p:cNvSpPr>
          <p:nvPr/>
        </p:nvSpPr>
        <p:spPr bwMode="auto">
          <a:xfrm>
            <a:off x="6477000" y="2727325"/>
            <a:ext cx="1905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  <a:latin typeface="Tempus Sans ITC" pitchFamily="82" charset="0"/>
              </a:rPr>
              <a:t>SEKTOR KONSUMSI</a:t>
            </a:r>
          </a:p>
        </p:txBody>
      </p:sp>
      <p:sp>
        <p:nvSpPr>
          <p:cNvPr id="7177" name="Line 11"/>
          <p:cNvSpPr>
            <a:spLocks noChangeShapeType="1"/>
          </p:cNvSpPr>
          <p:nvPr/>
        </p:nvSpPr>
        <p:spPr bwMode="auto">
          <a:xfrm>
            <a:off x="2667000" y="30480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7178" name="Line 12"/>
          <p:cNvSpPr>
            <a:spLocks noChangeShapeType="1"/>
          </p:cNvSpPr>
          <p:nvPr/>
        </p:nvSpPr>
        <p:spPr bwMode="auto">
          <a:xfrm>
            <a:off x="5562600" y="30480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04800"/>
            <a:ext cx="8915400" cy="6324600"/>
          </a:xfrm>
        </p:spPr>
        <p:txBody>
          <a:bodyPr/>
          <a:lstStyle/>
          <a:p>
            <a:pPr marL="228600" indent="-228600" eaLnBrk="1" hangingPunct="1">
              <a:buFont typeface="Wingdings" pitchFamily="2" charset="2"/>
              <a:buNone/>
              <a:defRPr/>
            </a:pPr>
            <a:r>
              <a:rPr lang="en-US" sz="2600" smtClean="0">
                <a:solidFill>
                  <a:srgbClr val="CCFF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	Permasalahan spesifik pemasaran hasil pertanian:</a:t>
            </a:r>
          </a:p>
          <a:p>
            <a:pPr marL="739775" lvl="1" indent="-282575" eaLnBrk="1" hangingPunct="1">
              <a:buFont typeface="Wingdings" pitchFamily="2" charset="2"/>
              <a:buNone/>
              <a:defRPr/>
            </a:pPr>
            <a:r>
              <a:rPr lang="en-US" sz="2400" smtClean="0">
                <a:latin typeface="Britannic Bold" pitchFamily="34" charset="0"/>
              </a:rPr>
              <a:t>1. </a:t>
            </a:r>
            <a:r>
              <a:rPr lang="en-US" sz="2200" smtClean="0">
                <a:latin typeface="Britannic Bold" pitchFamily="34" charset="0"/>
              </a:rPr>
              <a:t>Karakteristik hasil pertanian</a:t>
            </a:r>
          </a:p>
          <a:p>
            <a:pPr marL="739775" lvl="1" indent="-282575" eaLnBrk="1" hangingPunct="1">
              <a:buFont typeface="Wingdings" pitchFamily="2" charset="2"/>
              <a:buNone/>
              <a:defRPr/>
            </a:pPr>
            <a:r>
              <a:rPr lang="en-US" sz="2200" smtClean="0">
                <a:latin typeface="Britannic Bold" pitchFamily="34" charset="0"/>
              </a:rPr>
              <a:t>	M</a:t>
            </a:r>
            <a:r>
              <a:rPr lang="en-US" sz="220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udah rusak (</a:t>
            </a:r>
            <a:r>
              <a:rPr lang="en-US" sz="2200" i="1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perishability</a:t>
            </a:r>
            <a:r>
              <a:rPr lang="en-US" sz="220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), musiman, butuh ruang yang banyak (</a:t>
            </a:r>
            <a:r>
              <a:rPr lang="en-US" sz="2200" i="1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bulkiness</a:t>
            </a:r>
            <a:r>
              <a:rPr lang="en-US" sz="220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), dan tidak seragam (</a:t>
            </a:r>
            <a:r>
              <a:rPr lang="en-US" sz="2200" i="1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non homogenity</a:t>
            </a:r>
            <a:r>
              <a:rPr lang="en-US" sz="220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)</a:t>
            </a:r>
          </a:p>
          <a:p>
            <a:pPr marL="739775" lvl="1" indent="-282575" eaLnBrk="1" hangingPunct="1">
              <a:buFont typeface="Wingdings" pitchFamily="2" charset="2"/>
              <a:buNone/>
              <a:defRPr/>
            </a:pPr>
            <a:r>
              <a:rPr lang="en-US" sz="2200" smtClean="0">
                <a:latin typeface="Britannic Bold" pitchFamily="34" charset="0"/>
              </a:rPr>
              <a:t>2. Jumlah produsen</a:t>
            </a:r>
          </a:p>
          <a:p>
            <a:pPr marL="739775" lvl="1" indent="-282575" eaLnBrk="1" hangingPunct="1">
              <a:buFont typeface="Wingdings" pitchFamily="2" charset="2"/>
              <a:buNone/>
              <a:defRPr/>
            </a:pPr>
            <a:r>
              <a:rPr lang="en-US" sz="2200" smtClean="0">
                <a:latin typeface="Britannic Bold" pitchFamily="34" charset="0"/>
              </a:rPr>
              <a:t>	</a:t>
            </a:r>
            <a:r>
              <a:rPr lang="en-US" sz="220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60 juta petani menghasilkan berbagai produk pertanian yang berbeda dengan jumlah yang relatif kecil</a:t>
            </a:r>
          </a:p>
          <a:p>
            <a:pPr marL="739775" lvl="1" indent="-282575" eaLnBrk="1" hangingPunct="1">
              <a:buFont typeface="Wingdings" pitchFamily="2" charset="2"/>
              <a:buNone/>
              <a:defRPr/>
            </a:pPr>
            <a:r>
              <a:rPr lang="en-US" sz="2200" smtClean="0">
                <a:latin typeface="Britannic Bold" pitchFamily="34" charset="0"/>
              </a:rPr>
              <a:t>3. Karakteristik konsumen</a:t>
            </a:r>
          </a:p>
          <a:p>
            <a:pPr marL="739775" lvl="1" indent="-282575" eaLnBrk="1" hangingPunct="1">
              <a:buFont typeface="Wingdings" pitchFamily="2" charset="2"/>
              <a:buNone/>
              <a:defRPr/>
            </a:pPr>
            <a:r>
              <a:rPr lang="en-US" sz="2200" smtClean="0">
                <a:latin typeface="Britannic Bold" pitchFamily="34" charset="0"/>
              </a:rPr>
              <a:t>	</a:t>
            </a:r>
            <a:r>
              <a:rPr lang="en-US" sz="220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Karakteristik konsumen yg brbeda ditunjukkan oleh permintaan individu yg berbeda dan dapat berubah sepanjang waktu</a:t>
            </a:r>
          </a:p>
          <a:p>
            <a:pPr marL="739775" lvl="1" indent="-282575" eaLnBrk="1" hangingPunct="1">
              <a:buFont typeface="Wingdings" pitchFamily="2" charset="2"/>
              <a:buNone/>
              <a:defRPr/>
            </a:pPr>
            <a:r>
              <a:rPr lang="en-US" sz="2200" smtClean="0">
                <a:latin typeface="Britannic Bold" pitchFamily="34" charset="0"/>
              </a:rPr>
              <a:t>4. Perbedaan tempat</a:t>
            </a:r>
          </a:p>
          <a:p>
            <a:pPr marL="739775" lvl="1" indent="-282575" eaLnBrk="1" hangingPunct="1">
              <a:buFont typeface="Wingdings" pitchFamily="2" charset="2"/>
              <a:buNone/>
              <a:defRPr/>
            </a:pPr>
            <a:r>
              <a:rPr lang="en-US" sz="2200" smtClean="0">
                <a:latin typeface="Britannic Bold" pitchFamily="34" charset="0"/>
              </a:rPr>
              <a:t>	</a:t>
            </a:r>
            <a:r>
              <a:rPr lang="en-US" sz="220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Harga produk pertanian bervariasi antar daerah; petani sulit mengikuti perkembangan harga karena keterbatasan transportasi, informasi, dsb.</a:t>
            </a:r>
          </a:p>
          <a:p>
            <a:pPr marL="739775" lvl="1" indent="-282575" eaLnBrk="1" hangingPunct="1">
              <a:buFont typeface="Wingdings" pitchFamily="2" charset="2"/>
              <a:buNone/>
              <a:defRPr/>
            </a:pPr>
            <a:r>
              <a:rPr lang="en-US" sz="2200" smtClean="0">
                <a:latin typeface="Britannic Bold" pitchFamily="34" charset="0"/>
              </a:rPr>
              <a:t>5. Efisiensi pemasaran</a:t>
            </a:r>
          </a:p>
          <a:p>
            <a:pPr marL="739775" lvl="1" indent="-282575" eaLnBrk="1" hangingPunct="1">
              <a:buFont typeface="Wingdings" pitchFamily="2" charset="2"/>
              <a:buNone/>
              <a:defRPr/>
            </a:pPr>
            <a:r>
              <a:rPr lang="en-US" sz="2200" smtClean="0">
                <a:latin typeface="Britannic Bold" pitchFamily="34" charset="0"/>
              </a:rPr>
              <a:t>	</a:t>
            </a:r>
            <a:r>
              <a:rPr lang="en-US" sz="220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Setiap produk sebisa mungkin dijual dengan biaya terendah.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latin typeface="Tempus Sans ITC" pitchFamily="82" charset="0"/>
              </a:rPr>
              <a:t>FUNGSI - FUNGSI PEMASARAN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229600" cy="5257800"/>
          </a:xfrm>
        </p:spPr>
        <p:txBody>
          <a:bodyPr/>
          <a:lstStyle/>
          <a:p>
            <a:pPr marL="292100" indent="-2921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200" smtClean="0">
                <a:solidFill>
                  <a:srgbClr val="6699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" pitchFamily="34" charset="0"/>
              </a:rPr>
              <a:t>	</a:t>
            </a:r>
            <a:r>
              <a:rPr lang="en-US" sz="2600" smtClean="0">
                <a:solidFill>
                  <a:srgbClr val="6699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" pitchFamily="34" charset="0"/>
              </a:rPr>
              <a:t>Fungsi Pemasaran</a:t>
            </a:r>
            <a:r>
              <a:rPr lang="en-US" sz="2600" smtClean="0">
                <a:solidFill>
                  <a:srgbClr val="FFCC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" pitchFamily="34" charset="0"/>
              </a:rPr>
              <a:t> : kegiatan utama yang khusus dilaksanakan untuk menyelesaikan proses pemasaran.</a:t>
            </a:r>
          </a:p>
          <a:p>
            <a:pPr marL="292100" indent="-2921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400" smtClean="0">
              <a:solidFill>
                <a:srgbClr val="FFCCCC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erlin Sans FB" pitchFamily="34" charset="0"/>
            </a:endParaRPr>
          </a:p>
          <a:p>
            <a:pPr marL="292100" indent="-2921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>
                <a:solidFill>
                  <a:srgbClr val="99CC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" pitchFamily="34" charset="0"/>
              </a:rPr>
              <a:t>Klasifikasi Fungsi Pemasaran :</a:t>
            </a:r>
          </a:p>
          <a:p>
            <a:pPr marL="292100" indent="-2921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800" smtClean="0">
              <a:solidFill>
                <a:srgbClr val="99CC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erlin Sans FB" pitchFamily="34" charset="0"/>
            </a:endParaRPr>
          </a:p>
          <a:p>
            <a:pPr marL="292100" indent="-2921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600" smtClean="0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" pitchFamily="34" charset="0"/>
              </a:rPr>
              <a:t>1.  FUNGSI PENYIMPANAN</a:t>
            </a:r>
          </a:p>
          <a:p>
            <a:pPr marL="292100" indent="-2921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" pitchFamily="34" charset="0"/>
              </a:rPr>
              <a:t>	</a:t>
            </a:r>
            <a:r>
              <a:rPr lang="en-US" sz="220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" pitchFamily="34" charset="0"/>
              </a:rPr>
              <a:t>Alasan utama produk2 pertanian perlu penyimpanan:</a:t>
            </a:r>
          </a:p>
          <a:p>
            <a:pPr marL="292100" indent="-2921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200" smtClean="0">
                <a:solidFill>
                  <a:srgbClr val="99CC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" pitchFamily="34" charset="0"/>
              </a:rPr>
              <a:t>	- produk bersifat musiman, perlu keseimbangan antara periode</a:t>
            </a:r>
          </a:p>
          <a:p>
            <a:pPr marL="292100" indent="-2921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200" smtClean="0">
                <a:solidFill>
                  <a:srgbClr val="99CC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" pitchFamily="34" charset="0"/>
              </a:rPr>
              <a:t>	   panen dan periode paceklik.</a:t>
            </a:r>
          </a:p>
          <a:p>
            <a:pPr marL="292100" indent="-2921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200" smtClean="0">
                <a:solidFill>
                  <a:srgbClr val="99CC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" pitchFamily="34" charset="0"/>
              </a:rPr>
              <a:t>	- adanya permintaan untuk produk2 yg berbeda sepanjang</a:t>
            </a:r>
          </a:p>
          <a:p>
            <a:pPr marL="292100" indent="-2921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200" smtClean="0">
                <a:solidFill>
                  <a:srgbClr val="99CC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" pitchFamily="34" charset="0"/>
              </a:rPr>
              <a:t>	   tahun dan konsumen bersedia membayar biaya penyimpanan</a:t>
            </a:r>
          </a:p>
          <a:p>
            <a:pPr marL="292100" indent="-2921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200" smtClean="0">
                <a:solidFill>
                  <a:srgbClr val="99CC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" pitchFamily="34" charset="0"/>
              </a:rPr>
              <a:t>	   agar produk tersedia sepanjang tahun.</a:t>
            </a:r>
          </a:p>
          <a:p>
            <a:pPr marL="292100" indent="-2921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200" smtClean="0">
                <a:solidFill>
                  <a:srgbClr val="99CC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" pitchFamily="34" charset="0"/>
              </a:rPr>
              <a:t>	-  perlu waktu untuk menyalurkan produk dari produsen ke</a:t>
            </a:r>
          </a:p>
          <a:p>
            <a:pPr marL="292100" indent="-2921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200" smtClean="0">
                <a:solidFill>
                  <a:srgbClr val="99CC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" pitchFamily="34" charset="0"/>
              </a:rPr>
              <a:t>	   konsumen.</a:t>
            </a:r>
          </a:p>
          <a:p>
            <a:pPr marL="292100" indent="-2921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200" smtClean="0">
                <a:solidFill>
                  <a:srgbClr val="99CC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" pitchFamily="34" charset="0"/>
              </a:rPr>
              <a:t>	- perlu </a:t>
            </a:r>
            <a:r>
              <a:rPr lang="en-US" sz="2200" i="1" smtClean="0">
                <a:solidFill>
                  <a:srgbClr val="99CC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" pitchFamily="34" charset="0"/>
              </a:rPr>
              <a:t>carryover stocks</a:t>
            </a:r>
            <a:r>
              <a:rPr lang="en-US" sz="2200" smtClean="0">
                <a:solidFill>
                  <a:srgbClr val="99CC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" pitchFamily="34" charset="0"/>
              </a:rPr>
              <a:t> (stok persediaan) u/ musim berikutnya.</a:t>
            </a:r>
            <a:r>
              <a:rPr lang="en-US" sz="200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" pitchFamily="34" charset="0"/>
              </a:rPr>
              <a:t>				 </a:t>
            </a: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914400" y="990600"/>
            <a:ext cx="731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09600"/>
            <a:ext cx="8458200" cy="6019800"/>
          </a:xfrm>
        </p:spPr>
        <p:txBody>
          <a:bodyPr/>
          <a:lstStyle/>
          <a:p>
            <a:pPr marL="349250" indent="-349250" eaLnBrk="1" hangingPunct="1">
              <a:lnSpc>
                <a:spcPct val="80000"/>
              </a:lnSpc>
              <a:tabLst>
                <a:tab pos="685800" algn="l"/>
              </a:tabLst>
              <a:defRPr/>
            </a:pPr>
            <a:r>
              <a:rPr lang="en-US" sz="2400" smtClean="0">
                <a:solidFill>
                  <a:srgbClr val="CC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Umumnya, penyimpanan dalam jangka waktu yang lama menyebabkan kualitas bahan pangan menurun dan pengurangan berat (menyusut) sehingga jadi lebih tidak menguntungkan.</a:t>
            </a:r>
          </a:p>
          <a:p>
            <a:pPr marL="349250" indent="-349250" eaLnBrk="1" hangingPunct="1">
              <a:lnSpc>
                <a:spcPct val="80000"/>
              </a:lnSpc>
              <a:buFont typeface="Wingdings" pitchFamily="2" charset="2"/>
              <a:buNone/>
              <a:tabLst>
                <a:tab pos="685800" algn="l"/>
              </a:tabLst>
              <a:defRPr/>
            </a:pPr>
            <a:endParaRPr lang="en-US" sz="1000" smtClean="0">
              <a:solidFill>
                <a:srgbClr val="CCFF99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ritannic Bold" pitchFamily="34" charset="0"/>
            </a:endParaRPr>
          </a:p>
          <a:p>
            <a:pPr marL="349250" indent="-349250" eaLnBrk="1" hangingPunct="1">
              <a:lnSpc>
                <a:spcPct val="80000"/>
              </a:lnSpc>
              <a:tabLst>
                <a:tab pos="685800" algn="l"/>
              </a:tabLst>
              <a:defRPr/>
            </a:pPr>
            <a:r>
              <a:rPr lang="en-US" sz="2400" smtClean="0">
                <a:solidFill>
                  <a:srgbClr val="FF99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Namun ada juga produk-produk pertanian yang mengalami perbaikan melalui penyimpanan, seperti keju dan anggur.</a:t>
            </a:r>
          </a:p>
          <a:p>
            <a:pPr marL="349250" indent="-349250" eaLnBrk="1" hangingPunct="1">
              <a:lnSpc>
                <a:spcPct val="80000"/>
              </a:lnSpc>
              <a:buFont typeface="Wingdings" pitchFamily="2" charset="2"/>
              <a:buNone/>
              <a:tabLst>
                <a:tab pos="685800" algn="l"/>
              </a:tabLst>
              <a:defRPr/>
            </a:pPr>
            <a:endParaRPr lang="en-US" sz="2400" smtClean="0">
              <a:solidFill>
                <a:srgbClr val="FF99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ritannic Bold" pitchFamily="34" charset="0"/>
            </a:endParaRPr>
          </a:p>
          <a:p>
            <a:pPr marL="349250" indent="-349250" eaLnBrk="1" hangingPunct="1">
              <a:lnSpc>
                <a:spcPct val="80000"/>
              </a:lnSpc>
              <a:tabLst>
                <a:tab pos="685800" algn="l"/>
              </a:tabLst>
              <a:defRPr/>
            </a:pPr>
            <a:r>
              <a:rPr lang="en-US" sz="240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Kondisi yg perlu dipertimbangkan dalam penyimpanan: </a:t>
            </a:r>
          </a:p>
          <a:p>
            <a:pPr marL="349250" indent="-349250" eaLnBrk="1" hangingPunct="1">
              <a:lnSpc>
                <a:spcPct val="80000"/>
              </a:lnSpc>
              <a:buFont typeface="Wingdings" pitchFamily="2" charset="2"/>
              <a:buNone/>
              <a:tabLst>
                <a:tab pos="685800" algn="l"/>
              </a:tabLst>
              <a:defRPr/>
            </a:pPr>
            <a:r>
              <a:rPr lang="en-US" sz="240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	</a:t>
            </a:r>
            <a:r>
              <a:rPr lang="en-US" sz="220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1. Penyimpanan </a:t>
            </a:r>
            <a:r>
              <a:rPr lang="en-US" sz="220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sangat penting</a:t>
            </a:r>
            <a:r>
              <a:rPr lang="en-US" sz="220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 dilakukan u/ komoditi yang 	dipanen &amp; dipasarkan dalam jangka waktu pendek.</a:t>
            </a:r>
          </a:p>
          <a:p>
            <a:pPr marL="349250" indent="-349250" eaLnBrk="1" hangingPunct="1">
              <a:lnSpc>
                <a:spcPct val="80000"/>
              </a:lnSpc>
              <a:buFont typeface="Wingdings" pitchFamily="2" charset="2"/>
              <a:buNone/>
              <a:tabLst>
                <a:tab pos="685800" algn="l"/>
              </a:tabLst>
              <a:defRPr/>
            </a:pPr>
            <a:r>
              <a:rPr lang="en-US" sz="220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	2. Penyimpanan </a:t>
            </a:r>
            <a:r>
              <a:rPr lang="en-US" sz="220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kurang begitu penting</a:t>
            </a:r>
            <a:r>
              <a:rPr lang="en-US" sz="220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 u/ produk2 yg 	dipasarkan sepanjang tahun &amp; melimpah pada waktu 	tertentu.</a:t>
            </a:r>
          </a:p>
          <a:p>
            <a:pPr marL="349250" indent="-349250" eaLnBrk="1" hangingPunct="1">
              <a:lnSpc>
                <a:spcPct val="80000"/>
              </a:lnSpc>
              <a:buFont typeface="Wingdings" pitchFamily="2" charset="2"/>
              <a:buNone/>
              <a:tabLst>
                <a:tab pos="685800" algn="l"/>
              </a:tabLst>
              <a:defRPr/>
            </a:pPr>
            <a:r>
              <a:rPr lang="en-US" sz="220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	3. Penyimpanan </a:t>
            </a:r>
            <a:r>
              <a:rPr lang="en-US" sz="220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semakin kurang penting</a:t>
            </a:r>
            <a:r>
              <a:rPr lang="en-US" sz="220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ritannic Bold" pitchFamily="34" charset="0"/>
              </a:rPr>
              <a:t> u/ produk2 yg 	dipasarkan dalam kuantitas yg relatif seragam sepanjang 	tahun.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533400"/>
            <a:ext cx="8382000" cy="6019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600" smtClean="0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" pitchFamily="34" charset="0"/>
              </a:rPr>
              <a:t>2. FUNGSI TRANSPORTASI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smtClean="0">
                <a:latin typeface="Berlin Sans FB" pitchFamily="34" charset="0"/>
              </a:rPr>
              <a:t>	</a:t>
            </a:r>
            <a:r>
              <a:rPr lang="en-US" sz="2400" smtClean="0">
                <a:solidFill>
                  <a:srgbClr val="CC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" pitchFamily="34" charset="0"/>
              </a:rPr>
              <a:t>Tujuan utama:  menjadikan suatu produk berguna dengan memindahkannya dari tempat proses produksi (produsen) ke konsumen. Perhatian utamanya </a:t>
            </a:r>
            <a:r>
              <a:rPr lang="en-US" sz="2400" smtClean="0">
                <a:solidFill>
                  <a:srgbClr val="FF99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" pitchFamily="34" charset="0"/>
              </a:rPr>
              <a:t>waktu dan  biaya.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1000" smtClean="0">
              <a:solidFill>
                <a:srgbClr val="CCFF99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erlin Sans FB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smtClean="0">
                <a:solidFill>
                  <a:srgbClr val="CC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" pitchFamily="34" charset="0"/>
              </a:rPr>
              <a:t>	Faktor2 yang mempengaruhi biaya transportasi 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smtClean="0">
                <a:solidFill>
                  <a:srgbClr val="CC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" pitchFamily="34" charset="0"/>
              </a:rPr>
              <a:t>	</a:t>
            </a:r>
            <a:r>
              <a:rPr lang="en-US" sz="2400" smtClean="0">
                <a:solidFill>
                  <a:srgbClr val="FF99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" pitchFamily="34" charset="0"/>
              </a:rPr>
              <a:t>a. Jarak antara Lokasi Produksi dan Konsumen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smtClean="0">
                <a:solidFill>
                  <a:srgbClr val="CC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" pitchFamily="34" charset="0"/>
              </a:rPr>
              <a:t>	</a:t>
            </a:r>
          </a:p>
        </p:txBody>
      </p:sp>
      <p:sp>
        <p:nvSpPr>
          <p:cNvPr id="11267" name="Line 5"/>
          <p:cNvSpPr>
            <a:spLocks noChangeShapeType="1"/>
          </p:cNvSpPr>
          <p:nvPr/>
        </p:nvSpPr>
        <p:spPr bwMode="auto">
          <a:xfrm flipV="1">
            <a:off x="3200400" y="3733800"/>
            <a:ext cx="0" cy="2438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11268" name="Line 6"/>
          <p:cNvSpPr>
            <a:spLocks noChangeShapeType="1"/>
          </p:cNvSpPr>
          <p:nvPr/>
        </p:nvSpPr>
        <p:spPr bwMode="auto">
          <a:xfrm>
            <a:off x="3200400" y="6172200"/>
            <a:ext cx="3733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11269" name="Text Box 7"/>
          <p:cNvSpPr txBox="1">
            <a:spLocks noChangeArrowheads="1"/>
          </p:cNvSpPr>
          <p:nvPr/>
        </p:nvSpPr>
        <p:spPr bwMode="auto">
          <a:xfrm>
            <a:off x="838200" y="3625850"/>
            <a:ext cx="2133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Britannic Bold" pitchFamily="34" charset="0"/>
              </a:rPr>
              <a:t>Biaya transportasi per unit produk</a:t>
            </a:r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6934200" y="5957888"/>
            <a:ext cx="990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Berlin Sans FB" pitchFamily="34" charset="0"/>
              </a:rPr>
              <a:t>Jarak</a:t>
            </a:r>
          </a:p>
        </p:txBody>
      </p:sp>
      <p:sp>
        <p:nvSpPr>
          <p:cNvPr id="11271" name="Line 9"/>
          <p:cNvSpPr>
            <a:spLocks noChangeShapeType="1"/>
          </p:cNvSpPr>
          <p:nvPr/>
        </p:nvSpPr>
        <p:spPr bwMode="auto">
          <a:xfrm flipV="1">
            <a:off x="3200400" y="3581400"/>
            <a:ext cx="3048000" cy="2133600"/>
          </a:xfrm>
          <a:prstGeom prst="line">
            <a:avLst/>
          </a:prstGeom>
          <a:noFill/>
          <a:ln w="28575">
            <a:solidFill>
              <a:srgbClr val="99CC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1272" name="Line 10"/>
          <p:cNvSpPr>
            <a:spLocks noChangeShapeType="1"/>
          </p:cNvSpPr>
          <p:nvPr/>
        </p:nvSpPr>
        <p:spPr bwMode="auto">
          <a:xfrm flipV="1">
            <a:off x="3200400" y="4191000"/>
            <a:ext cx="3581400" cy="10668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1273" name="Line 12"/>
          <p:cNvSpPr>
            <a:spLocks noChangeShapeType="1"/>
          </p:cNvSpPr>
          <p:nvPr/>
        </p:nvSpPr>
        <p:spPr bwMode="auto">
          <a:xfrm flipV="1">
            <a:off x="3200400" y="4419600"/>
            <a:ext cx="3581400" cy="304800"/>
          </a:xfrm>
          <a:prstGeom prst="line">
            <a:avLst/>
          </a:prstGeom>
          <a:noFill/>
          <a:ln w="28575">
            <a:solidFill>
              <a:srgbClr val="FF99FF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1274" name="Text Box 13"/>
          <p:cNvSpPr txBox="1">
            <a:spLocks noChangeArrowheads="1"/>
          </p:cNvSpPr>
          <p:nvPr/>
        </p:nvSpPr>
        <p:spPr bwMode="auto">
          <a:xfrm>
            <a:off x="6553200" y="33528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99CC00"/>
                </a:solidFill>
                <a:latin typeface="Britannic Bold" pitchFamily="34" charset="0"/>
              </a:rPr>
              <a:t>Truk</a:t>
            </a:r>
          </a:p>
        </p:txBody>
      </p:sp>
      <p:sp>
        <p:nvSpPr>
          <p:cNvPr id="11275" name="Text Box 14"/>
          <p:cNvSpPr txBox="1">
            <a:spLocks noChangeArrowheads="1"/>
          </p:cNvSpPr>
          <p:nvPr/>
        </p:nvSpPr>
        <p:spPr bwMode="auto">
          <a:xfrm>
            <a:off x="6858000" y="38862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  <a:latin typeface="Berlin Sans FB" pitchFamily="34" charset="0"/>
              </a:rPr>
              <a:t>Kereta api</a:t>
            </a:r>
          </a:p>
        </p:txBody>
      </p:sp>
      <p:sp>
        <p:nvSpPr>
          <p:cNvPr id="11276" name="Text Box 15"/>
          <p:cNvSpPr txBox="1">
            <a:spLocks noChangeArrowheads="1"/>
          </p:cNvSpPr>
          <p:nvPr/>
        </p:nvSpPr>
        <p:spPr bwMode="auto">
          <a:xfrm>
            <a:off x="6934200" y="4343400"/>
            <a:ext cx="838200" cy="37623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99FF"/>
                </a:solidFill>
                <a:latin typeface="Britannic Bold" pitchFamily="34" charset="0"/>
              </a:rPr>
              <a:t>Kapal</a:t>
            </a:r>
          </a:p>
        </p:txBody>
      </p:sp>
      <p:sp>
        <p:nvSpPr>
          <p:cNvPr id="11277" name="Line 16"/>
          <p:cNvSpPr>
            <a:spLocks noChangeShapeType="1"/>
          </p:cNvSpPr>
          <p:nvPr/>
        </p:nvSpPr>
        <p:spPr bwMode="auto">
          <a:xfrm>
            <a:off x="4343400" y="4953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1278" name="Line 17"/>
          <p:cNvSpPr>
            <a:spLocks noChangeShapeType="1"/>
          </p:cNvSpPr>
          <p:nvPr/>
        </p:nvSpPr>
        <p:spPr bwMode="auto">
          <a:xfrm flipH="1">
            <a:off x="5715000" y="4495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1279" name="Text Box 18"/>
          <p:cNvSpPr txBox="1">
            <a:spLocks noChangeArrowheads="1"/>
          </p:cNvSpPr>
          <p:nvPr/>
        </p:nvSpPr>
        <p:spPr bwMode="auto">
          <a:xfrm>
            <a:off x="4191000" y="6248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Britannic Bold" pitchFamily="34" charset="0"/>
              </a:rPr>
              <a:t>b</a:t>
            </a:r>
          </a:p>
        </p:txBody>
      </p:sp>
      <p:sp>
        <p:nvSpPr>
          <p:cNvPr id="11280" name="Text Box 19"/>
          <p:cNvSpPr txBox="1">
            <a:spLocks noChangeArrowheads="1"/>
          </p:cNvSpPr>
          <p:nvPr/>
        </p:nvSpPr>
        <p:spPr bwMode="auto">
          <a:xfrm>
            <a:off x="3048000" y="62484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Berlin Sans FB" pitchFamily="34" charset="0"/>
              </a:rPr>
              <a:t>a</a:t>
            </a:r>
          </a:p>
        </p:txBody>
      </p:sp>
      <p:sp>
        <p:nvSpPr>
          <p:cNvPr id="11281" name="Text Box 20"/>
          <p:cNvSpPr txBox="1">
            <a:spLocks noChangeArrowheads="1"/>
          </p:cNvSpPr>
          <p:nvPr/>
        </p:nvSpPr>
        <p:spPr bwMode="auto">
          <a:xfrm>
            <a:off x="5562600" y="62484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Berlin Sans FB" pitchFamily="34" charset="0"/>
              </a:rPr>
              <a:t>c</a:t>
            </a: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theme/theme1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1341</TotalTime>
  <Words>894</Words>
  <Application>Microsoft Office PowerPoint</Application>
  <PresentationFormat>On-screen Show (4:3)</PresentationFormat>
  <Paragraphs>268</Paragraphs>
  <Slides>25</Slides>
  <Notes>1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Orbit</vt:lpstr>
      <vt:lpstr>IX. SISTEM PEMASARAN HASIL PERTANIAN</vt:lpstr>
      <vt:lpstr>DEFINISI</vt:lpstr>
      <vt:lpstr>Slide 3</vt:lpstr>
      <vt:lpstr>Slide 4</vt:lpstr>
      <vt:lpstr>Slide 5</vt:lpstr>
      <vt:lpstr>Slide 6</vt:lpstr>
      <vt:lpstr>FUNGSI - FUNGSI PEMASARAN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Konsep Dasar Marjin Pemasaran</vt:lpstr>
      <vt:lpstr>Slide 17</vt:lpstr>
      <vt:lpstr>Slide 18</vt:lpstr>
      <vt:lpstr>Konsep Produk Referensi</vt:lpstr>
      <vt:lpstr>Macam Produk Referensi</vt:lpstr>
      <vt:lpstr>Menghitung Marjin Pemasaran</vt:lpstr>
      <vt:lpstr>Slide 22</vt:lpstr>
      <vt:lpstr>Rincian Kemungkinan Biaya Pemasaran</vt:lpstr>
      <vt:lpstr>Slide 24</vt:lpstr>
      <vt:lpstr>Tugas</vt:lpstr>
    </vt:vector>
  </TitlesOfParts>
  <Company>DGI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PENDEKATAN DALAM PEMASARAN HASIL PERTANIAN DAN FUNGSI-FUNGSI PEMASARAN</dc:title>
  <dc:creator>NB-Ila</dc:creator>
  <cp:lastModifiedBy>UserXP</cp:lastModifiedBy>
  <cp:revision>36</cp:revision>
  <dcterms:created xsi:type="dcterms:W3CDTF">2008-04-27T23:59:04Z</dcterms:created>
  <dcterms:modified xsi:type="dcterms:W3CDTF">2012-10-14T10:03:41Z</dcterms:modified>
</cp:coreProperties>
</file>