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CF1118-9602-476C-97AF-649A4E682D59}" type="datetimeFigureOut">
              <a:rPr lang="id-ID" smtClean="0"/>
              <a:t>16/12/2014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918020-3455-41D3-82ED-2499F7FE1052}"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73731" name="Rectangle 3"/>
          <p:cNvSpPr>
            <a:spLocks noGrp="1" noChangeArrowheads="1"/>
          </p:cNvSpPr>
          <p:nvPr>
            <p:ph type="body" idx="1"/>
          </p:nvPr>
        </p:nvSpPr>
        <p:spPr bwMode="auto">
          <a:xfrm>
            <a:off x="685800" y="4344988"/>
            <a:ext cx="5486400" cy="4113212"/>
          </a:xfrm>
          <a:prstGeom prst="rect">
            <a:avLst/>
          </a:prstGeom>
          <a:noFill/>
          <a:ln>
            <a:miter lim="800000"/>
            <a:headEnd/>
            <a:tailEnd/>
          </a:ln>
        </p:spPr>
        <p:txBody>
          <a:bodyPr/>
          <a:lstStyle/>
          <a:p>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5A2EA09-CD15-430C-A225-907AF283567F}" type="datetimeFigureOut">
              <a:rPr lang="id-ID" smtClean="0"/>
              <a:t>16/12/2014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5A2EA09-CD15-430C-A225-907AF283567F}" type="datetimeFigureOut">
              <a:rPr lang="id-ID" smtClean="0"/>
              <a:t>16/12/2014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5A2EA09-CD15-430C-A225-907AF283567F}" type="datetimeFigureOut">
              <a:rPr lang="id-ID" smtClean="0"/>
              <a:t>16/12/2014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6"/>
          <p:cNvSpPr>
            <a:spLocks noGrp="1" noChangeArrowheads="1"/>
          </p:cNvSpPr>
          <p:nvPr>
            <p:ph type="sldNum" sz="quarter" idx="11"/>
          </p:nvPr>
        </p:nvSpPr>
        <p:spPr/>
        <p:txBody>
          <a:bodyPr/>
          <a:lstStyle>
            <a:lvl1pPr>
              <a:defRPr/>
            </a:lvl1pPr>
          </a:lstStyle>
          <a:p>
            <a:pPr>
              <a:defRPr/>
            </a:pPr>
            <a:fld id="{882AC07D-9E4F-4C8A-9DFE-A60836BABF32}"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5A2EA09-CD15-430C-A225-907AF283567F}" type="datetimeFigureOut">
              <a:rPr lang="id-ID" smtClean="0"/>
              <a:t>16/12/2014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A2EA09-CD15-430C-A225-907AF283567F}" type="datetimeFigureOut">
              <a:rPr lang="id-ID" smtClean="0"/>
              <a:t>16/12/2014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5A2EA09-CD15-430C-A225-907AF283567F}" type="datetimeFigureOut">
              <a:rPr lang="id-ID" smtClean="0"/>
              <a:t>16/12/2014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5A2EA09-CD15-430C-A225-907AF283567F}" type="datetimeFigureOut">
              <a:rPr lang="id-ID" smtClean="0"/>
              <a:t>16/12/2014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5A2EA09-CD15-430C-A225-907AF283567F}" type="datetimeFigureOut">
              <a:rPr lang="id-ID" smtClean="0"/>
              <a:t>16/12/2014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2EA09-CD15-430C-A225-907AF283567F}" type="datetimeFigureOut">
              <a:rPr lang="id-ID" smtClean="0"/>
              <a:t>16/12/2014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A2EA09-CD15-430C-A225-907AF283567F}" type="datetimeFigureOut">
              <a:rPr lang="id-ID" smtClean="0"/>
              <a:t>16/12/2014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A2EA09-CD15-430C-A225-907AF283567F}" type="datetimeFigureOut">
              <a:rPr lang="id-ID" smtClean="0"/>
              <a:t>16/12/2014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9E6BD8C-AAD9-4C44-B274-FF825DA06FC1}"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2EA09-CD15-430C-A225-907AF283567F}" type="datetimeFigureOut">
              <a:rPr lang="id-ID" smtClean="0"/>
              <a:t>16/12/2014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6BD8C-AAD9-4C44-B274-FF825DA06FC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7"/>
          <p:cNvSpPr txBox="1">
            <a:spLocks noChangeArrowheads="1"/>
          </p:cNvSpPr>
          <p:nvPr/>
        </p:nvSpPr>
        <p:spPr bwMode="auto">
          <a:xfrm>
            <a:off x="328613" y="631825"/>
            <a:ext cx="8678862" cy="1323975"/>
          </a:xfrm>
          <a:prstGeom prst="rect">
            <a:avLst/>
          </a:prstGeom>
          <a:noFill/>
          <a:ln>
            <a:noFill/>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defRPr/>
            </a:pPr>
            <a:r>
              <a:rPr lang="id-ID" sz="4000" b="0" dirty="0">
                <a:solidFill>
                  <a:schemeClr val="tx1"/>
                </a:solidFill>
                <a:effectLst>
                  <a:outerShdw blurRad="38100" dist="38100" dir="2700000" algn="tl">
                    <a:srgbClr val="000000">
                      <a:alpha val="43137"/>
                    </a:srgbClr>
                  </a:outerShdw>
                </a:effectLst>
                <a:latin typeface="Cambria" pitchFamily="18" charset="0"/>
              </a:rPr>
              <a:t>KETAHANAN PANGAN :</a:t>
            </a:r>
          </a:p>
          <a:p>
            <a:pPr algn="ctr">
              <a:defRPr/>
            </a:pPr>
            <a:r>
              <a:rPr lang="id-ID" sz="4000" b="0" dirty="0">
                <a:solidFill>
                  <a:schemeClr val="tx1"/>
                </a:solidFill>
                <a:effectLst>
                  <a:outerShdw blurRad="38100" dist="38100" dir="2700000" algn="tl">
                    <a:srgbClr val="000000">
                      <a:alpha val="43137"/>
                    </a:srgbClr>
                  </a:outerShdw>
                </a:effectLst>
                <a:latin typeface="Cambria" pitchFamily="18" charset="0"/>
              </a:rPr>
              <a:t>SUBSISTEM  </a:t>
            </a:r>
            <a:r>
              <a:rPr lang="en-US" sz="4000" b="0" dirty="0">
                <a:solidFill>
                  <a:schemeClr val="tx1"/>
                </a:solidFill>
                <a:effectLst>
                  <a:outerShdw blurRad="38100" dist="38100" dir="2700000" algn="tl">
                    <a:srgbClr val="000000">
                      <a:alpha val="43137"/>
                    </a:srgbClr>
                  </a:outerShdw>
                </a:effectLst>
                <a:latin typeface="Cambria" pitchFamily="18" charset="0"/>
              </a:rPr>
              <a:t>K</a:t>
            </a:r>
            <a:r>
              <a:rPr lang="id-ID" sz="4000" b="0" dirty="0">
                <a:solidFill>
                  <a:schemeClr val="tx1"/>
                </a:solidFill>
                <a:effectLst>
                  <a:outerShdw blurRad="38100" dist="38100" dir="2700000" algn="tl">
                    <a:srgbClr val="000000">
                      <a:alpha val="43137"/>
                    </a:srgbClr>
                  </a:outerShdw>
                </a:effectLst>
                <a:latin typeface="Cambria" pitchFamily="18" charset="0"/>
              </a:rPr>
              <a:t>ETERSEDIAAN</a:t>
            </a:r>
            <a:endParaRPr lang="en-US" sz="4000" b="0" dirty="0">
              <a:solidFill>
                <a:schemeClr val="tx1"/>
              </a:solidFill>
              <a:effectLst>
                <a:outerShdw blurRad="38100" dist="38100" dir="2700000" algn="tl">
                  <a:srgbClr val="000000">
                    <a:alpha val="43137"/>
                  </a:srgbClr>
                </a:outerShdw>
              </a:effectLst>
              <a:latin typeface="Cambria" pitchFamily="18" charset="0"/>
            </a:endParaRPr>
          </a:p>
        </p:txBody>
      </p:sp>
      <p:pic>
        <p:nvPicPr>
          <p:cNvPr id="20483" name="Picture 1" descr="c:\Users\nuhfil\Documents\SIREG DKP MATARAM\presentasi donggala\logo_dkp.jpg"/>
          <p:cNvPicPr>
            <a:picLocks noChangeAspect="1" noChangeArrowheads="1"/>
          </p:cNvPicPr>
          <p:nvPr/>
        </p:nvPicPr>
        <p:blipFill>
          <a:blip r:embed="rId2"/>
          <a:srcRect/>
          <a:stretch>
            <a:fillRect/>
          </a:stretch>
        </p:blipFill>
        <p:spPr bwMode="auto">
          <a:xfrm>
            <a:off x="3751263" y="2365375"/>
            <a:ext cx="1519237" cy="1225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5"/>
          <p:cNvSpPr txBox="1">
            <a:spLocks noChangeArrowheads="1"/>
          </p:cNvSpPr>
          <p:nvPr/>
        </p:nvSpPr>
        <p:spPr bwMode="auto">
          <a:xfrm>
            <a:off x="1506538" y="161925"/>
            <a:ext cx="5607050" cy="460375"/>
          </a:xfrm>
          <a:prstGeom prst="rect">
            <a:avLst/>
          </a:prstGeom>
          <a:noFill/>
          <a:ln w="9525">
            <a:noFill/>
            <a:miter lim="800000"/>
            <a:headEnd/>
            <a:tailEnd/>
          </a:ln>
        </p:spPr>
        <p:txBody>
          <a:bodyPr>
            <a:spAutoFit/>
          </a:bodyPr>
          <a:lstStyle/>
          <a:p>
            <a:pPr algn="ctr"/>
            <a:r>
              <a:rPr lang="id-ID"/>
              <a:t>INDIKATOR  KEBERHASILAN</a:t>
            </a:r>
          </a:p>
        </p:txBody>
      </p:sp>
      <p:graphicFrame>
        <p:nvGraphicFramePr>
          <p:cNvPr id="28746" name="Group 74"/>
          <p:cNvGraphicFramePr>
            <a:graphicFrameLocks noGrp="1"/>
          </p:cNvGraphicFramePr>
          <p:nvPr/>
        </p:nvGraphicFramePr>
        <p:xfrm>
          <a:off x="134938" y="622300"/>
          <a:ext cx="8915400" cy="6205026"/>
        </p:xfrm>
        <a:graphic>
          <a:graphicData uri="http://schemas.openxmlformats.org/drawingml/2006/table">
            <a:tbl>
              <a:tblPr/>
              <a:tblGrid>
                <a:gridCol w="2287587"/>
                <a:gridCol w="2997200"/>
                <a:gridCol w="3630613"/>
              </a:tblGrid>
              <a:tr h="196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ASPEK KETAHANAN PANGAN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INDIKATOR UTCOME</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UKURAN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Ketersediaan pangan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Ketersediaan energi perkapita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minimal 2.200 Kilokalori/hari</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700">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Ketersediaan protein perkapita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minimal 57 gram/har</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Kemandirian pangan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Ketergantungan impor</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Persentase impor terhadap kebutuhan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Cadangan pangan pemerintah</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Jumlah cangan pangan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Minimal  untuk 3 bulan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Stabilitas harga</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6988" marR="0" lvl="0" indent="0" algn="just"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perbedaan harga antara musim panen  dan  non panen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perbedaan maksimum 10 persen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
                <a:tc row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 Status </a:t>
                      </a: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Gizi</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 </a:t>
                      </a: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Harapan hidup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Tahun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 Kematian bayi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Kematian bayi per 100</a:t>
                      </a: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0</a:t>
                      </a: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 kelahiran (bayi)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Anemia gizi besi (AGB)</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Persen balita dengan Kadar Hb &lt; 11gr/dl</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Gangguan akibat kekurangan iodium (GAKI),</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Persen  Anak usia sekolah dengan pembesaran kelenjar gondok</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Kurang vitamin A (KVA)</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Persen balita  dengan Serum retinol &lt;20 µg/dl</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B</a:t>
                      </a: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alita gizi kurang dan buruk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Persen balita gizi kurang dan buruk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Angka </a:t>
                      </a:r>
                      <a:r>
                        <a:rPr kumimoji="0" lang="en-US"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Kecukupan Energi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Minimal 2.000 kkal/hari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Angka  kecukupan Protein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Minimal  52 gram/hari</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Kerawanan pangan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Pesen capaian AKE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Sangat rawan (konsumsi energi &lt; 70% AKE), kerawanan ringan sampai sedang (konsumsi energi 70-90% AKE).</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3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Diversifikasi konsumsi pangan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Pola Pangan Harapan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Skore PPH</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2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Keragaman pangan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Indeks Entropy</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Keamanan pangan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K</a:t>
                      </a: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asus keracunan pangan </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f-ZA"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cs typeface="Arial" pitchFamily="34" charset="0"/>
                        </a:rPr>
                        <a:t>Jumlah kasus keracunan pangan</a:t>
                      </a:r>
                      <a:endParaRPr kumimoji="0" lang="id-ID" sz="1600" b="1" i="0" u="none" strike="noStrike" cap="none" normalizeH="0" baseline="0" smtClean="0">
                        <a:ln>
                          <a:noFill/>
                        </a:ln>
                        <a:solidFill>
                          <a:schemeClr val="tx1"/>
                        </a:solidFill>
                        <a:effectLst>
                          <a:outerShdw blurRad="38100" dist="38100" dir="2700000" algn="tl">
                            <a:srgbClr val="000000"/>
                          </a:outerShdw>
                        </a:effectLst>
                        <a:latin typeface="Calibri" pitchFamily="34" charset="0"/>
                        <a:ea typeface="Calibri" pitchFamily="34" charset="0"/>
                        <a:cs typeface="Times New Roman" pitchFamily="18" charset="0"/>
                      </a:endParaRPr>
                    </a:p>
                  </a:txBody>
                  <a:tcPr marL="37475" marR="37475" marT="605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nuhfil\Documents\gambar diversifikasi\baby_eat_melon1.jpg"/>
          <p:cNvPicPr>
            <a:picLocks noChangeAspect="1" noChangeArrowheads="1"/>
          </p:cNvPicPr>
          <p:nvPr/>
        </p:nvPicPr>
        <p:blipFill>
          <a:blip r:embed="rId3"/>
          <a:srcRect/>
          <a:stretch>
            <a:fillRect/>
          </a:stretch>
        </p:blipFill>
        <p:spPr bwMode="auto">
          <a:xfrm>
            <a:off x="149225" y="109538"/>
            <a:ext cx="8858250" cy="6611937"/>
          </a:xfrm>
          <a:prstGeom prst="rect">
            <a:avLst/>
          </a:prstGeom>
          <a:noFill/>
          <a:ln w="9525">
            <a:noFill/>
            <a:miter lim="800000"/>
            <a:headEnd/>
            <a:tailEnd/>
          </a:ln>
        </p:spPr>
      </p:pic>
      <p:sp>
        <p:nvSpPr>
          <p:cNvPr id="7" name="TextBox 6"/>
          <p:cNvSpPr txBox="1"/>
          <p:nvPr/>
        </p:nvSpPr>
        <p:spPr>
          <a:xfrm>
            <a:off x="908050" y="5648325"/>
            <a:ext cx="8099425" cy="830263"/>
          </a:xfrm>
          <a:prstGeom prst="rect">
            <a:avLst/>
          </a:prstGeom>
          <a:noFill/>
        </p:spPr>
        <p:txBody>
          <a:bodyPr>
            <a:spAutoFit/>
          </a:bodyPr>
          <a:lstStyle/>
          <a:p>
            <a:pPr algn="just">
              <a:defRPr/>
            </a:pPr>
            <a:r>
              <a:rPr lang="id-ID" i="1">
                <a:effectLst>
                  <a:outerShdw blurRad="38100" dist="38100" dir="2700000" algn="tl">
                    <a:srgbClr val="000000">
                      <a:alpha val="43137"/>
                    </a:srgbClr>
                  </a:outerShdw>
                </a:effectLst>
                <a:latin typeface="Viner Hand ITC" pitchFamily="66" charset="0"/>
              </a:rPr>
              <a:t> Aku sehat karena panganku cukup,  beragam, bergizi seimbang, aman, dan halal</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oter Placeholder 3"/>
          <p:cNvSpPr>
            <a:spLocks noGrp="1"/>
          </p:cNvSpPr>
          <p:nvPr>
            <p:ph type="ftr" sz="quarter" idx="4294967295"/>
          </p:nvPr>
        </p:nvSpPr>
        <p:spPr>
          <a:xfrm>
            <a:off x="3124200" y="6245225"/>
            <a:ext cx="2895600" cy="476250"/>
          </a:xfrm>
        </p:spPr>
        <p:txBody>
          <a:bodyPr/>
          <a:lstStyle/>
          <a:p>
            <a:pPr>
              <a:defRPr/>
            </a:pPr>
            <a:r>
              <a:rPr lang="en-US"/>
              <a:t>nuhfil hanani : www.lecture.brawijaya.ac.id/nuhfil</a:t>
            </a:r>
          </a:p>
        </p:txBody>
      </p:sp>
      <p:grpSp>
        <p:nvGrpSpPr>
          <p:cNvPr id="2" name="Group 48"/>
          <p:cNvGrpSpPr>
            <a:grpSpLocks/>
          </p:cNvGrpSpPr>
          <p:nvPr/>
        </p:nvGrpSpPr>
        <p:grpSpPr bwMode="auto">
          <a:xfrm>
            <a:off x="141288" y="1235075"/>
            <a:ext cx="8932862" cy="5486400"/>
            <a:chOff x="152400" y="762000"/>
            <a:chExt cx="9677400" cy="6096000"/>
          </a:xfrm>
        </p:grpSpPr>
        <p:sp>
          <p:nvSpPr>
            <p:cNvPr id="22535" name="Rectangle 3"/>
            <p:cNvSpPr>
              <a:spLocks noChangeArrowheads="1"/>
            </p:cNvSpPr>
            <p:nvPr/>
          </p:nvSpPr>
          <p:spPr bwMode="auto">
            <a:xfrm>
              <a:off x="7725793" y="5614323"/>
              <a:ext cx="2104007" cy="1243677"/>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Manusia sehat dan produktif (angka harapan hidup tinggi)</a:t>
              </a:r>
            </a:p>
          </p:txBody>
        </p:sp>
        <p:sp>
          <p:nvSpPr>
            <p:cNvPr id="22536" name="Rectangle 4"/>
            <p:cNvSpPr>
              <a:spLocks noChangeArrowheads="1"/>
            </p:cNvSpPr>
            <p:nvPr/>
          </p:nvSpPr>
          <p:spPr bwMode="auto">
            <a:xfrm>
              <a:off x="5621785" y="5614323"/>
              <a:ext cx="2104007" cy="1243677"/>
            </a:xfrm>
            <a:prstGeom prst="rect">
              <a:avLst/>
            </a:prstGeom>
            <a:solidFill>
              <a:srgbClr val="FF00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Kesejahteraan petani</a:t>
              </a:r>
            </a:p>
          </p:txBody>
        </p:sp>
        <p:sp>
          <p:nvSpPr>
            <p:cNvPr id="22537" name="Rectangle 5"/>
            <p:cNvSpPr>
              <a:spLocks noChangeArrowheads="1"/>
            </p:cNvSpPr>
            <p:nvPr/>
          </p:nvSpPr>
          <p:spPr bwMode="auto">
            <a:xfrm>
              <a:off x="3517778" y="5614323"/>
              <a:ext cx="2104007" cy="1243677"/>
            </a:xfrm>
            <a:prstGeom prst="rect">
              <a:avLst/>
            </a:prstGeom>
            <a:solidFill>
              <a:srgbClr val="C000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Ketersediaan  pangan oleh produk domestik (impor hanya pelengkap)</a:t>
              </a:r>
            </a:p>
          </p:txBody>
        </p:sp>
        <p:sp>
          <p:nvSpPr>
            <p:cNvPr id="22538" name="Rectangle 6"/>
            <p:cNvSpPr>
              <a:spLocks noChangeArrowheads="1"/>
            </p:cNvSpPr>
            <p:nvPr/>
          </p:nvSpPr>
          <p:spPr bwMode="auto">
            <a:xfrm>
              <a:off x="1413771" y="5614323"/>
              <a:ext cx="2104007" cy="1243677"/>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Ketersediaan  pangan oleh produk domestik (tidak impor)</a:t>
              </a:r>
            </a:p>
          </p:txBody>
        </p:sp>
        <p:sp>
          <p:nvSpPr>
            <p:cNvPr id="22539" name="Rectangle 7"/>
            <p:cNvSpPr>
              <a:spLocks noChangeArrowheads="1"/>
            </p:cNvSpPr>
            <p:nvPr/>
          </p:nvSpPr>
          <p:spPr bwMode="auto">
            <a:xfrm>
              <a:off x="152400" y="5614323"/>
              <a:ext cx="1261371" cy="1243677"/>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Outcome</a:t>
              </a:r>
            </a:p>
          </p:txBody>
        </p:sp>
        <p:sp>
          <p:nvSpPr>
            <p:cNvPr id="22540" name="Rectangle 8"/>
            <p:cNvSpPr>
              <a:spLocks noChangeArrowheads="1"/>
            </p:cNvSpPr>
            <p:nvPr/>
          </p:nvSpPr>
          <p:spPr bwMode="auto">
            <a:xfrm>
              <a:off x="7725793" y="4096112"/>
              <a:ext cx="2104007" cy="1518212"/>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Status gizi (penurunan : kelaparan, gizi kurang dan gizi buruk)</a:t>
              </a:r>
            </a:p>
          </p:txBody>
        </p:sp>
        <p:sp>
          <p:nvSpPr>
            <p:cNvPr id="22541" name="Rectangle 9"/>
            <p:cNvSpPr>
              <a:spLocks noChangeArrowheads="1"/>
            </p:cNvSpPr>
            <p:nvPr/>
          </p:nvSpPr>
          <p:spPr bwMode="auto">
            <a:xfrm>
              <a:off x="5621785" y="4096112"/>
              <a:ext cx="2104007" cy="1518212"/>
            </a:xfrm>
            <a:prstGeom prst="rect">
              <a:avLst/>
            </a:prstGeom>
            <a:solidFill>
              <a:srgbClr val="FF00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Peningkatan produksi  pangan(dengan perlindungan pada petani)</a:t>
              </a:r>
            </a:p>
          </p:txBody>
        </p:sp>
        <p:sp>
          <p:nvSpPr>
            <p:cNvPr id="22542" name="Rectangle 10"/>
            <p:cNvSpPr>
              <a:spLocks noChangeArrowheads="1"/>
            </p:cNvSpPr>
            <p:nvPr/>
          </p:nvSpPr>
          <p:spPr bwMode="auto">
            <a:xfrm>
              <a:off x="3517778" y="4096112"/>
              <a:ext cx="2104007" cy="1518212"/>
            </a:xfrm>
            <a:prstGeom prst="rect">
              <a:avLst/>
            </a:prstGeom>
            <a:solidFill>
              <a:srgbClr val="C000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Peningkatan produksi  pangan yang berdaya saing</a:t>
              </a:r>
            </a:p>
          </p:txBody>
        </p:sp>
        <p:sp>
          <p:nvSpPr>
            <p:cNvPr id="22543" name="Rectangle 11"/>
            <p:cNvSpPr>
              <a:spLocks noChangeArrowheads="1"/>
            </p:cNvSpPr>
            <p:nvPr/>
          </p:nvSpPr>
          <p:spPr bwMode="auto">
            <a:xfrm>
              <a:off x="1413771" y="4096112"/>
              <a:ext cx="2104007" cy="1518212"/>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Peningkatan produksi  pangan (dengan perlindungan pada petani)</a:t>
              </a:r>
            </a:p>
          </p:txBody>
        </p:sp>
        <p:sp>
          <p:nvSpPr>
            <p:cNvPr id="22544" name="Rectangle 12"/>
            <p:cNvSpPr>
              <a:spLocks noChangeArrowheads="1"/>
            </p:cNvSpPr>
            <p:nvPr/>
          </p:nvSpPr>
          <p:spPr bwMode="auto">
            <a:xfrm>
              <a:off x="152400" y="4096112"/>
              <a:ext cx="1261371" cy="1518212"/>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output</a:t>
              </a:r>
            </a:p>
          </p:txBody>
        </p:sp>
        <p:sp>
          <p:nvSpPr>
            <p:cNvPr id="22545" name="Rectangle 13"/>
            <p:cNvSpPr>
              <a:spLocks noChangeArrowheads="1"/>
            </p:cNvSpPr>
            <p:nvPr/>
          </p:nvSpPr>
          <p:spPr bwMode="auto">
            <a:xfrm>
              <a:off x="7725793" y="2577900"/>
              <a:ext cx="2104007" cy="1518212"/>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Peningkatan ketersediaan pangan, akses pangan, dan penyerapan pangan</a:t>
              </a:r>
            </a:p>
          </p:txBody>
        </p:sp>
        <p:sp>
          <p:nvSpPr>
            <p:cNvPr id="22546" name="Rectangle 14"/>
            <p:cNvSpPr>
              <a:spLocks noChangeArrowheads="1"/>
            </p:cNvSpPr>
            <p:nvPr/>
          </p:nvSpPr>
          <p:spPr bwMode="auto">
            <a:xfrm>
              <a:off x="5621785" y="2577900"/>
              <a:ext cx="2104007" cy="1518212"/>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Pelarangan Impor</a:t>
              </a:r>
            </a:p>
          </p:txBody>
        </p:sp>
        <p:sp>
          <p:nvSpPr>
            <p:cNvPr id="22547" name="Rectangle 15"/>
            <p:cNvSpPr>
              <a:spLocks noChangeArrowheads="1"/>
            </p:cNvSpPr>
            <p:nvPr/>
          </p:nvSpPr>
          <p:spPr bwMode="auto">
            <a:xfrm>
              <a:off x="3517778" y="2577900"/>
              <a:ext cx="2104007" cy="1518212"/>
            </a:xfrm>
            <a:prstGeom prst="rect">
              <a:avLst/>
            </a:prstGeom>
            <a:solidFill>
              <a:srgbClr val="C000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Peningkatan daya saing (promosi ekspor)</a:t>
              </a:r>
            </a:p>
          </p:txBody>
        </p:sp>
        <p:sp>
          <p:nvSpPr>
            <p:cNvPr id="22548" name="Rectangle 16"/>
            <p:cNvSpPr>
              <a:spLocks noChangeArrowheads="1"/>
            </p:cNvSpPr>
            <p:nvPr/>
          </p:nvSpPr>
          <p:spPr bwMode="auto">
            <a:xfrm>
              <a:off x="1413771" y="2577900"/>
              <a:ext cx="2104007" cy="1518212"/>
            </a:xfrm>
            <a:prstGeom prst="rect">
              <a:avLst/>
            </a:prstGeom>
            <a:solidFill>
              <a:srgbClr val="0066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Substitusi impor</a:t>
              </a:r>
            </a:p>
          </p:txBody>
        </p:sp>
        <p:sp>
          <p:nvSpPr>
            <p:cNvPr id="22549" name="Rectangle 17"/>
            <p:cNvSpPr>
              <a:spLocks noChangeArrowheads="1"/>
            </p:cNvSpPr>
            <p:nvPr/>
          </p:nvSpPr>
          <p:spPr bwMode="auto">
            <a:xfrm>
              <a:off x="152400" y="2577900"/>
              <a:ext cx="1261371" cy="1518212"/>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Strategi</a:t>
              </a:r>
            </a:p>
          </p:txBody>
        </p:sp>
        <p:sp>
          <p:nvSpPr>
            <p:cNvPr id="22550" name="Rectangle 18"/>
            <p:cNvSpPr>
              <a:spLocks noChangeArrowheads="1"/>
            </p:cNvSpPr>
            <p:nvPr/>
          </p:nvSpPr>
          <p:spPr bwMode="auto">
            <a:xfrm>
              <a:off x="7725793" y="2152867"/>
              <a:ext cx="2104007" cy="425033"/>
            </a:xfrm>
            <a:prstGeom prst="rect">
              <a:avLst/>
            </a:prstGeom>
            <a:solidFill>
              <a:srgbClr val="0066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Manusia</a:t>
              </a:r>
            </a:p>
          </p:txBody>
        </p:sp>
        <p:sp>
          <p:nvSpPr>
            <p:cNvPr id="22551" name="Rectangle 19"/>
            <p:cNvSpPr>
              <a:spLocks noChangeArrowheads="1"/>
            </p:cNvSpPr>
            <p:nvPr/>
          </p:nvSpPr>
          <p:spPr bwMode="auto">
            <a:xfrm>
              <a:off x="5621785" y="2152867"/>
              <a:ext cx="2104007" cy="425033"/>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Petani</a:t>
              </a:r>
            </a:p>
          </p:txBody>
        </p:sp>
        <p:sp>
          <p:nvSpPr>
            <p:cNvPr id="22552" name="Rectangle 20"/>
            <p:cNvSpPr>
              <a:spLocks noChangeArrowheads="1"/>
            </p:cNvSpPr>
            <p:nvPr/>
          </p:nvSpPr>
          <p:spPr bwMode="auto">
            <a:xfrm>
              <a:off x="3517778" y="2152867"/>
              <a:ext cx="2104007" cy="425033"/>
            </a:xfrm>
            <a:prstGeom prst="rect">
              <a:avLst/>
            </a:prstGeom>
            <a:solidFill>
              <a:srgbClr val="C0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Komoditas pangan</a:t>
              </a:r>
            </a:p>
          </p:txBody>
        </p:sp>
        <p:sp>
          <p:nvSpPr>
            <p:cNvPr id="22553" name="Rectangle 21"/>
            <p:cNvSpPr>
              <a:spLocks noChangeArrowheads="1"/>
            </p:cNvSpPr>
            <p:nvPr/>
          </p:nvSpPr>
          <p:spPr bwMode="auto">
            <a:xfrm>
              <a:off x="1413771" y="2152867"/>
              <a:ext cx="2104007" cy="425033"/>
            </a:xfrm>
            <a:prstGeom prst="rect">
              <a:avLst/>
            </a:prstGeom>
            <a:solidFill>
              <a:srgbClr val="0066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Komoditas pangan</a:t>
              </a:r>
            </a:p>
          </p:txBody>
        </p:sp>
        <p:sp>
          <p:nvSpPr>
            <p:cNvPr id="22554" name="Rectangle 22"/>
            <p:cNvSpPr>
              <a:spLocks noChangeArrowheads="1"/>
            </p:cNvSpPr>
            <p:nvPr/>
          </p:nvSpPr>
          <p:spPr bwMode="auto">
            <a:xfrm>
              <a:off x="152400" y="2152867"/>
              <a:ext cx="1261371" cy="425033"/>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Sasaran </a:t>
              </a:r>
            </a:p>
          </p:txBody>
        </p:sp>
        <p:sp>
          <p:nvSpPr>
            <p:cNvPr id="22555" name="Rectangle 23"/>
            <p:cNvSpPr>
              <a:spLocks noChangeArrowheads="1"/>
            </p:cNvSpPr>
            <p:nvPr/>
          </p:nvSpPr>
          <p:spPr bwMode="auto">
            <a:xfrm>
              <a:off x="7725793" y="1458260"/>
              <a:ext cx="2104007" cy="694607"/>
            </a:xfrm>
            <a:prstGeom prst="rect">
              <a:avLst/>
            </a:prstGeom>
            <a:solidFill>
              <a:srgbClr val="006600"/>
            </a:solidFill>
            <a:ln w="9525">
              <a:solidFill>
                <a:srgbClr val="FFFF00"/>
              </a:solidFill>
              <a:miter lim="800000"/>
              <a:headEnd/>
              <a:tailEnd/>
            </a:ln>
          </p:spPr>
          <p:txBody>
            <a:bodyPr/>
            <a:lstStyle/>
            <a:p>
              <a:r>
                <a:rPr lang="af-ZA" sz="1600">
                  <a:solidFill>
                    <a:srgbClr val="FFFFFF"/>
                  </a:solidFill>
                  <a:latin typeface="Arial Narrow" pitchFamily="34" charset="0"/>
                  <a:ea typeface="MS Mincho" pitchFamily="49" charset="-128"/>
                  <a:cs typeface="Tahoma" pitchFamily="34" charset="0"/>
                </a:rPr>
                <a:t>Rumah tangga dan individu</a:t>
              </a:r>
            </a:p>
          </p:txBody>
        </p:sp>
        <p:sp>
          <p:nvSpPr>
            <p:cNvPr id="22556" name="Rectangle 24"/>
            <p:cNvSpPr>
              <a:spLocks noChangeArrowheads="1"/>
            </p:cNvSpPr>
            <p:nvPr/>
          </p:nvSpPr>
          <p:spPr bwMode="auto">
            <a:xfrm>
              <a:off x="5621785" y="1458260"/>
              <a:ext cx="2104007" cy="694607"/>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Nasional</a:t>
              </a:r>
            </a:p>
          </p:txBody>
        </p:sp>
        <p:sp>
          <p:nvSpPr>
            <p:cNvPr id="22557" name="Rectangle 25"/>
            <p:cNvSpPr>
              <a:spLocks noChangeArrowheads="1"/>
            </p:cNvSpPr>
            <p:nvPr/>
          </p:nvSpPr>
          <p:spPr bwMode="auto">
            <a:xfrm>
              <a:off x="3517778" y="1458260"/>
              <a:ext cx="2104007" cy="694607"/>
            </a:xfrm>
            <a:prstGeom prst="rect">
              <a:avLst/>
            </a:prstGeom>
            <a:solidFill>
              <a:srgbClr val="C0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Nasional</a:t>
              </a:r>
              <a:r>
                <a:rPr lang="id-ID" sz="1600">
                  <a:solidFill>
                    <a:srgbClr val="FFFFFF"/>
                  </a:solidFill>
                  <a:latin typeface="Arial Narrow" pitchFamily="34" charset="0"/>
                  <a:ea typeface="MS Mincho" pitchFamily="49" charset="-128"/>
                  <a:cs typeface="Tahoma" pitchFamily="34" charset="0"/>
                </a:rPr>
                <a:t>/wilayah</a:t>
              </a:r>
              <a:endParaRPr lang="af-ZA" sz="1600">
                <a:solidFill>
                  <a:srgbClr val="FFFFFF"/>
                </a:solidFill>
                <a:latin typeface="Arial Narrow" pitchFamily="34" charset="0"/>
                <a:ea typeface="MS Mincho" pitchFamily="49" charset="-128"/>
                <a:cs typeface="Tahoma" pitchFamily="34" charset="0"/>
              </a:endParaRPr>
            </a:p>
          </p:txBody>
        </p:sp>
        <p:sp>
          <p:nvSpPr>
            <p:cNvPr id="22558" name="Rectangle 26"/>
            <p:cNvSpPr>
              <a:spLocks noChangeArrowheads="1"/>
            </p:cNvSpPr>
            <p:nvPr/>
          </p:nvSpPr>
          <p:spPr bwMode="auto">
            <a:xfrm>
              <a:off x="1413771" y="1458260"/>
              <a:ext cx="2104007" cy="694607"/>
            </a:xfrm>
            <a:prstGeom prst="rect">
              <a:avLst/>
            </a:prstGeom>
            <a:solidFill>
              <a:srgbClr val="0066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Nasional</a:t>
              </a:r>
            </a:p>
          </p:txBody>
        </p:sp>
        <p:sp>
          <p:nvSpPr>
            <p:cNvPr id="22559" name="Rectangle 27"/>
            <p:cNvSpPr>
              <a:spLocks noChangeArrowheads="1"/>
            </p:cNvSpPr>
            <p:nvPr/>
          </p:nvSpPr>
          <p:spPr bwMode="auto">
            <a:xfrm>
              <a:off x="152400" y="1458260"/>
              <a:ext cx="1261371" cy="694607"/>
            </a:xfrm>
            <a:prstGeom prst="rect">
              <a:avLst/>
            </a:prstGeom>
            <a:solidFill>
              <a:srgbClr val="FF0000"/>
            </a:solidFill>
            <a:ln w="9525">
              <a:solidFill>
                <a:srgbClr val="FFFF00"/>
              </a:solidFill>
              <a:miter lim="800000"/>
              <a:headEnd/>
              <a:tailEnd/>
            </a:ln>
          </p:spPr>
          <p:txBody>
            <a:bodyPr/>
            <a:lstStyle/>
            <a:p>
              <a:pPr marL="342900" indent="-342900"/>
              <a:r>
                <a:rPr lang="af-ZA" sz="1600">
                  <a:solidFill>
                    <a:srgbClr val="FFFFFF"/>
                  </a:solidFill>
                  <a:latin typeface="Arial Narrow" pitchFamily="34" charset="0"/>
                  <a:ea typeface="MS Mincho" pitchFamily="49" charset="-128"/>
                  <a:cs typeface="Tahoma" pitchFamily="34" charset="0"/>
                </a:rPr>
                <a:t>Lingkup</a:t>
              </a:r>
            </a:p>
          </p:txBody>
        </p:sp>
        <p:sp>
          <p:nvSpPr>
            <p:cNvPr id="22560" name="Rectangle 28"/>
            <p:cNvSpPr>
              <a:spLocks noChangeArrowheads="1"/>
            </p:cNvSpPr>
            <p:nvPr/>
          </p:nvSpPr>
          <p:spPr bwMode="auto">
            <a:xfrm>
              <a:off x="7725793" y="762000"/>
              <a:ext cx="2104007" cy="696260"/>
            </a:xfrm>
            <a:prstGeom prst="rect">
              <a:avLst/>
            </a:prstGeom>
            <a:solidFill>
              <a:srgbClr val="006600"/>
            </a:solidFill>
            <a:ln w="9525">
              <a:solidFill>
                <a:srgbClr val="FFFF00"/>
              </a:solidFill>
              <a:miter lim="800000"/>
              <a:headEnd/>
              <a:tailEnd/>
            </a:ln>
          </p:spPr>
          <p:txBody>
            <a:bodyPr/>
            <a:lstStyle/>
            <a:p>
              <a:pPr marL="342900" indent="-342900" algn="ctr"/>
              <a:r>
                <a:rPr lang="af-ZA" sz="1600">
                  <a:solidFill>
                    <a:srgbClr val="FFFFFF"/>
                  </a:solidFill>
                  <a:latin typeface="Arial Narrow" pitchFamily="34" charset="0"/>
                  <a:ea typeface="MS Mincho" pitchFamily="49" charset="-128"/>
                  <a:cs typeface="Tahoma" pitchFamily="34" charset="0"/>
                </a:rPr>
                <a:t>Ketahanan Pangan</a:t>
              </a:r>
            </a:p>
          </p:txBody>
        </p:sp>
        <p:sp>
          <p:nvSpPr>
            <p:cNvPr id="22561" name="Rectangle 29"/>
            <p:cNvSpPr>
              <a:spLocks noChangeArrowheads="1"/>
            </p:cNvSpPr>
            <p:nvPr/>
          </p:nvSpPr>
          <p:spPr bwMode="auto">
            <a:xfrm>
              <a:off x="5621785" y="762000"/>
              <a:ext cx="2104007" cy="696260"/>
            </a:xfrm>
            <a:prstGeom prst="rect">
              <a:avLst/>
            </a:prstGeom>
            <a:solidFill>
              <a:srgbClr val="FF0000"/>
            </a:solidFill>
            <a:ln w="9525">
              <a:solidFill>
                <a:srgbClr val="FFFF00"/>
              </a:solidFill>
              <a:miter lim="800000"/>
              <a:headEnd/>
              <a:tailEnd/>
            </a:ln>
          </p:spPr>
          <p:txBody>
            <a:bodyPr/>
            <a:lstStyle/>
            <a:p>
              <a:pPr marL="342900" indent="-342900" algn="ctr"/>
              <a:r>
                <a:rPr lang="af-ZA" sz="1600">
                  <a:solidFill>
                    <a:srgbClr val="FFFFFF"/>
                  </a:solidFill>
                  <a:latin typeface="Arial Narrow" pitchFamily="34" charset="0"/>
                  <a:ea typeface="MS Mincho" pitchFamily="49" charset="-128"/>
                  <a:cs typeface="Tahoma" pitchFamily="34" charset="0"/>
                </a:rPr>
                <a:t>Kedaulatan Pangan</a:t>
              </a:r>
            </a:p>
          </p:txBody>
        </p:sp>
        <p:sp>
          <p:nvSpPr>
            <p:cNvPr id="22562" name="Rectangle 30"/>
            <p:cNvSpPr>
              <a:spLocks noChangeArrowheads="1"/>
            </p:cNvSpPr>
            <p:nvPr/>
          </p:nvSpPr>
          <p:spPr bwMode="auto">
            <a:xfrm>
              <a:off x="3517778" y="762000"/>
              <a:ext cx="2104007" cy="696260"/>
            </a:xfrm>
            <a:prstGeom prst="rect">
              <a:avLst/>
            </a:prstGeom>
            <a:solidFill>
              <a:srgbClr val="C00000"/>
            </a:solidFill>
            <a:ln w="9525">
              <a:solidFill>
                <a:srgbClr val="FFFF00"/>
              </a:solidFill>
              <a:miter lim="800000"/>
              <a:headEnd/>
              <a:tailEnd/>
            </a:ln>
          </p:spPr>
          <p:txBody>
            <a:bodyPr/>
            <a:lstStyle/>
            <a:p>
              <a:pPr marL="342900" indent="-342900" algn="ctr"/>
              <a:r>
                <a:rPr lang="af-ZA" sz="1600">
                  <a:solidFill>
                    <a:srgbClr val="FFFFFF"/>
                  </a:solidFill>
                  <a:latin typeface="Arial Narrow" pitchFamily="34" charset="0"/>
                  <a:ea typeface="MS Mincho" pitchFamily="49" charset="-128"/>
                  <a:cs typeface="Tahoma" pitchFamily="34" charset="0"/>
                </a:rPr>
                <a:t>Kemandirian Pangan</a:t>
              </a:r>
            </a:p>
          </p:txBody>
        </p:sp>
        <p:sp>
          <p:nvSpPr>
            <p:cNvPr id="22563" name="Rectangle 31"/>
            <p:cNvSpPr>
              <a:spLocks noChangeArrowheads="1"/>
            </p:cNvSpPr>
            <p:nvPr/>
          </p:nvSpPr>
          <p:spPr bwMode="auto">
            <a:xfrm>
              <a:off x="1413771" y="762000"/>
              <a:ext cx="2104007" cy="696260"/>
            </a:xfrm>
            <a:prstGeom prst="rect">
              <a:avLst/>
            </a:prstGeom>
            <a:solidFill>
              <a:srgbClr val="006600"/>
            </a:solidFill>
            <a:ln w="9525">
              <a:solidFill>
                <a:srgbClr val="FFFF00"/>
              </a:solidFill>
              <a:miter lim="800000"/>
              <a:headEnd/>
              <a:tailEnd/>
            </a:ln>
          </p:spPr>
          <p:txBody>
            <a:bodyPr/>
            <a:lstStyle/>
            <a:p>
              <a:pPr marL="342900" indent="-342900" algn="ctr"/>
              <a:r>
                <a:rPr lang="af-ZA" sz="1600">
                  <a:solidFill>
                    <a:srgbClr val="FFFFFF"/>
                  </a:solidFill>
                  <a:latin typeface="Arial Narrow" pitchFamily="34" charset="0"/>
                  <a:ea typeface="MS Mincho" pitchFamily="49" charset="-128"/>
                  <a:cs typeface="Tahoma" pitchFamily="34" charset="0"/>
                </a:rPr>
                <a:t>Swasembada Pangan</a:t>
              </a:r>
            </a:p>
          </p:txBody>
        </p:sp>
        <p:sp>
          <p:nvSpPr>
            <p:cNvPr id="22564" name="Rectangle 32"/>
            <p:cNvSpPr>
              <a:spLocks noChangeArrowheads="1"/>
            </p:cNvSpPr>
            <p:nvPr/>
          </p:nvSpPr>
          <p:spPr bwMode="auto">
            <a:xfrm>
              <a:off x="152400" y="762000"/>
              <a:ext cx="1261371" cy="696260"/>
            </a:xfrm>
            <a:prstGeom prst="rect">
              <a:avLst/>
            </a:prstGeom>
            <a:solidFill>
              <a:srgbClr val="FF0000"/>
            </a:solidFill>
            <a:ln w="9525">
              <a:solidFill>
                <a:srgbClr val="FFFF00"/>
              </a:solidFill>
              <a:miter lim="800000"/>
              <a:headEnd/>
              <a:tailEnd/>
            </a:ln>
          </p:spPr>
          <p:txBody>
            <a:bodyPr/>
            <a:lstStyle/>
            <a:p>
              <a:pPr marL="342900" indent="-342900" algn="ctr"/>
              <a:r>
                <a:rPr lang="af-ZA" sz="1600">
                  <a:solidFill>
                    <a:srgbClr val="FFFFFF"/>
                  </a:solidFill>
                  <a:latin typeface="Arial Narrow" pitchFamily="34" charset="0"/>
                  <a:ea typeface="MS Mincho" pitchFamily="49" charset="-128"/>
                  <a:cs typeface="Tahoma" pitchFamily="34" charset="0"/>
                </a:rPr>
                <a:t>Indikator</a:t>
              </a:r>
            </a:p>
          </p:txBody>
        </p:sp>
        <p:sp>
          <p:nvSpPr>
            <p:cNvPr id="22565" name="Line 33"/>
            <p:cNvSpPr>
              <a:spLocks noChangeShapeType="1"/>
            </p:cNvSpPr>
            <p:nvPr/>
          </p:nvSpPr>
          <p:spPr bwMode="auto">
            <a:xfrm>
              <a:off x="152400" y="762000"/>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66" name="Line 34"/>
            <p:cNvSpPr>
              <a:spLocks noChangeShapeType="1"/>
            </p:cNvSpPr>
            <p:nvPr/>
          </p:nvSpPr>
          <p:spPr bwMode="auto">
            <a:xfrm>
              <a:off x="152400" y="6858000"/>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67" name="Line 35"/>
            <p:cNvSpPr>
              <a:spLocks noChangeShapeType="1"/>
            </p:cNvSpPr>
            <p:nvPr/>
          </p:nvSpPr>
          <p:spPr bwMode="auto">
            <a:xfrm>
              <a:off x="152400"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68" name="Line 36"/>
            <p:cNvSpPr>
              <a:spLocks noChangeShapeType="1"/>
            </p:cNvSpPr>
            <p:nvPr/>
          </p:nvSpPr>
          <p:spPr bwMode="auto">
            <a:xfrm>
              <a:off x="9829800"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69" name="Line 37"/>
            <p:cNvSpPr>
              <a:spLocks noChangeShapeType="1"/>
            </p:cNvSpPr>
            <p:nvPr/>
          </p:nvSpPr>
          <p:spPr bwMode="auto">
            <a:xfrm>
              <a:off x="152400" y="1458260"/>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0" name="Line 38"/>
            <p:cNvSpPr>
              <a:spLocks noChangeShapeType="1"/>
            </p:cNvSpPr>
            <p:nvPr/>
          </p:nvSpPr>
          <p:spPr bwMode="auto">
            <a:xfrm>
              <a:off x="1413771"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1" name="Line 39"/>
            <p:cNvSpPr>
              <a:spLocks noChangeShapeType="1"/>
            </p:cNvSpPr>
            <p:nvPr/>
          </p:nvSpPr>
          <p:spPr bwMode="auto">
            <a:xfrm>
              <a:off x="3517778"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2" name="Line 40"/>
            <p:cNvSpPr>
              <a:spLocks noChangeShapeType="1"/>
            </p:cNvSpPr>
            <p:nvPr/>
          </p:nvSpPr>
          <p:spPr bwMode="auto">
            <a:xfrm>
              <a:off x="5621785"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3" name="Line 41"/>
            <p:cNvSpPr>
              <a:spLocks noChangeShapeType="1"/>
            </p:cNvSpPr>
            <p:nvPr/>
          </p:nvSpPr>
          <p:spPr bwMode="auto">
            <a:xfrm>
              <a:off x="7725793" y="762000"/>
              <a:ext cx="0" cy="609600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4" name="Line 42"/>
            <p:cNvSpPr>
              <a:spLocks noChangeShapeType="1"/>
            </p:cNvSpPr>
            <p:nvPr/>
          </p:nvSpPr>
          <p:spPr bwMode="auto">
            <a:xfrm>
              <a:off x="152400" y="2152867"/>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5" name="Line 43"/>
            <p:cNvSpPr>
              <a:spLocks noChangeShapeType="1"/>
            </p:cNvSpPr>
            <p:nvPr/>
          </p:nvSpPr>
          <p:spPr bwMode="auto">
            <a:xfrm>
              <a:off x="152400" y="2577900"/>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6" name="Line 44"/>
            <p:cNvSpPr>
              <a:spLocks noChangeShapeType="1"/>
            </p:cNvSpPr>
            <p:nvPr/>
          </p:nvSpPr>
          <p:spPr bwMode="auto">
            <a:xfrm>
              <a:off x="152400" y="4096112"/>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sp>
          <p:nvSpPr>
            <p:cNvPr id="22577" name="Line 45"/>
            <p:cNvSpPr>
              <a:spLocks noChangeShapeType="1"/>
            </p:cNvSpPr>
            <p:nvPr/>
          </p:nvSpPr>
          <p:spPr bwMode="auto">
            <a:xfrm>
              <a:off x="152400" y="5614323"/>
              <a:ext cx="9677400" cy="0"/>
            </a:xfrm>
            <a:prstGeom prst="line">
              <a:avLst/>
            </a:prstGeom>
            <a:noFill/>
            <a:ln w="12700" cap="rnd">
              <a:solidFill>
                <a:srgbClr val="FFFF00"/>
              </a:solidFill>
              <a:round/>
              <a:headEnd/>
              <a:tailEnd/>
            </a:ln>
            <a:effectLst>
              <a:prstShdw prst="shdw17" dist="17961" dir="2700000">
                <a:srgbClr val="999900"/>
              </a:prstShdw>
            </a:effectLst>
          </p:spPr>
          <p:txBody>
            <a:bodyPr/>
            <a:lstStyle/>
            <a:p>
              <a:endParaRPr lang="id-ID"/>
            </a:p>
          </p:txBody>
        </p:sp>
      </p:grpSp>
      <p:sp>
        <p:nvSpPr>
          <p:cNvPr id="47" name="Down Arrow 46"/>
          <p:cNvSpPr/>
          <p:nvPr/>
        </p:nvSpPr>
        <p:spPr>
          <a:xfrm rot="1701672">
            <a:off x="3938588" y="460375"/>
            <a:ext cx="774700" cy="838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48" name="Down Arrow 47"/>
          <p:cNvSpPr/>
          <p:nvPr/>
        </p:nvSpPr>
        <p:spPr>
          <a:xfrm rot="1701672">
            <a:off x="7951788" y="457200"/>
            <a:ext cx="773112" cy="838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49" name="Title 1"/>
          <p:cNvSpPr txBox="1">
            <a:spLocks/>
          </p:cNvSpPr>
          <p:nvPr/>
        </p:nvSpPr>
        <p:spPr bwMode="auto">
          <a:xfrm>
            <a:off x="349250" y="228600"/>
            <a:ext cx="8699500" cy="8763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SzPct val="75000"/>
              <a:defRPr/>
            </a:pPr>
            <a:r>
              <a:rPr lang="id-ID" sz="3200" kern="0">
                <a:latin typeface="+mn-lt"/>
                <a:cs typeface="+mn-cs"/>
              </a:rPr>
              <a:t>TEORI KETAHANAN PANGAN</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69875"/>
            <a:ext cx="7772400" cy="865188"/>
          </a:xfrm>
        </p:spPr>
        <p:txBody>
          <a:bodyPr/>
          <a:lstStyle/>
          <a:p>
            <a:r>
              <a:rPr lang="en-US" sz="3800" b="1" u="sng" smtClean="0"/>
              <a:t>Pengertian Istilah</a:t>
            </a:r>
          </a:p>
        </p:txBody>
      </p:sp>
      <p:sp>
        <p:nvSpPr>
          <p:cNvPr id="23555" name="Rectangle 3"/>
          <p:cNvSpPr>
            <a:spLocks noGrp="1" noChangeArrowheads="1"/>
          </p:cNvSpPr>
          <p:nvPr>
            <p:ph type="body" idx="1"/>
          </p:nvPr>
        </p:nvSpPr>
        <p:spPr>
          <a:xfrm>
            <a:off x="465138" y="1135063"/>
            <a:ext cx="8207375" cy="4467225"/>
          </a:xfrm>
        </p:spPr>
        <p:txBody>
          <a:bodyPr>
            <a:normAutofit lnSpcReduction="10000"/>
          </a:bodyPr>
          <a:lstStyle/>
          <a:p>
            <a:pPr>
              <a:lnSpc>
                <a:spcPct val="80000"/>
              </a:lnSpc>
              <a:buFont typeface="Wingdings" pitchFamily="2" charset="2"/>
              <a:buNone/>
            </a:pPr>
            <a:r>
              <a:rPr lang="id-ID" sz="2000" smtClean="0">
                <a:solidFill>
                  <a:srgbClr val="0099FF"/>
                </a:solidFill>
              </a:rPr>
              <a:t>Ketahanan Pangan</a:t>
            </a:r>
            <a:r>
              <a:rPr lang="id-ID" sz="2000" smtClean="0"/>
              <a:t> : kondisi terpenuhinya pangan bagi rumah tangga yang tercermin dari tersedianya pangan yang cukup, baik dalam jumlah maupun mutunya, aman, merata, dan terjangkau </a:t>
            </a:r>
            <a:r>
              <a:rPr lang="en-US" sz="2000" smtClean="0"/>
              <a:t>(</a:t>
            </a:r>
            <a:r>
              <a:rPr lang="id-ID" sz="2000" smtClean="0"/>
              <a:t>UU No.7 tahun 1996 tentang Pangan</a:t>
            </a:r>
            <a:r>
              <a:rPr lang="en-US" sz="2000" smtClean="0"/>
              <a:t>)</a:t>
            </a:r>
            <a:endParaRPr lang="id-ID" sz="2000" smtClean="0"/>
          </a:p>
          <a:p>
            <a:pPr>
              <a:lnSpc>
                <a:spcPct val="80000"/>
              </a:lnSpc>
              <a:buFont typeface="Wingdings" pitchFamily="2" charset="2"/>
              <a:buNone/>
            </a:pPr>
            <a:endParaRPr lang="id-ID" sz="2000" smtClean="0"/>
          </a:p>
          <a:p>
            <a:pPr>
              <a:lnSpc>
                <a:spcPct val="80000"/>
              </a:lnSpc>
              <a:buFont typeface="Wingdings" pitchFamily="2" charset="2"/>
              <a:buNone/>
            </a:pPr>
            <a:r>
              <a:rPr lang="id-ID" sz="2000" smtClean="0">
                <a:solidFill>
                  <a:srgbClr val="0099FF"/>
                </a:solidFill>
              </a:rPr>
              <a:t>Swasembada Pangan</a:t>
            </a:r>
            <a:r>
              <a:rPr lang="id-ID" sz="2000" smtClean="0"/>
              <a:t> : Kemampuan memenuhi kebutuhan pangan dari produksi dalam negeri  </a:t>
            </a:r>
          </a:p>
          <a:p>
            <a:pPr>
              <a:lnSpc>
                <a:spcPct val="80000"/>
              </a:lnSpc>
              <a:buFont typeface="Wingdings" pitchFamily="2" charset="2"/>
              <a:buNone/>
            </a:pPr>
            <a:endParaRPr lang="id-ID" sz="2000" smtClean="0"/>
          </a:p>
          <a:p>
            <a:pPr>
              <a:lnSpc>
                <a:spcPct val="80000"/>
              </a:lnSpc>
              <a:buFont typeface="Wingdings" pitchFamily="2" charset="2"/>
              <a:buNone/>
            </a:pPr>
            <a:r>
              <a:rPr lang="id-ID" sz="2000" smtClean="0">
                <a:solidFill>
                  <a:srgbClr val="0099FF"/>
                </a:solidFill>
              </a:rPr>
              <a:t>Kemandirian Pangan</a:t>
            </a:r>
            <a:r>
              <a:rPr lang="id-ID" sz="2000" smtClean="0"/>
              <a:t> : Kondisi terpenuhinya pangan tanpa adanya ketergantungan dari pihak luar dan mempunyai daya tahan tinggi terhadap perkembangan dan gejolak ekonomi dunia.</a:t>
            </a:r>
          </a:p>
          <a:p>
            <a:pPr>
              <a:lnSpc>
                <a:spcPct val="80000"/>
              </a:lnSpc>
              <a:buFont typeface="Wingdings" pitchFamily="2" charset="2"/>
              <a:buNone/>
            </a:pPr>
            <a:endParaRPr lang="id-ID" sz="2000" smtClean="0"/>
          </a:p>
          <a:p>
            <a:pPr>
              <a:lnSpc>
                <a:spcPct val="80000"/>
              </a:lnSpc>
              <a:buFont typeface="Wingdings" pitchFamily="2" charset="2"/>
              <a:buNone/>
            </a:pPr>
            <a:r>
              <a:rPr lang="id-ID" sz="2000" smtClean="0">
                <a:solidFill>
                  <a:srgbClr val="0099FF"/>
                </a:solidFill>
              </a:rPr>
              <a:t>Kedaulatan Pangan</a:t>
            </a:r>
            <a:r>
              <a:rPr lang="id-ID" sz="2000" smtClean="0"/>
              <a:t> : </a:t>
            </a:r>
            <a:r>
              <a:rPr lang="en-US" sz="2000" smtClean="0"/>
              <a:t> </a:t>
            </a:r>
            <a:r>
              <a:rPr lang="id-ID" sz="2000" smtClean="0"/>
              <a:t>hak setiap orang, masyarakat dan negara untuk mengakses dan mengontrol aneka sumberdaya produktif serta menentukan dan mengendalikan sistem (produksi, distribusi, konsumsi) pangan sendiri sesuai kondisi ekologis, sosial, ekonomi, dan budaya khas masing-masing (Hines 2005 dalam Khudori 2008)</a:t>
            </a: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228600"/>
            <a:ext cx="8362950" cy="876300"/>
          </a:xfrm>
        </p:spPr>
        <p:txBody>
          <a:bodyPr/>
          <a:lstStyle/>
          <a:p>
            <a:r>
              <a:rPr lang="id-ID" sz="3600" smtClean="0"/>
              <a:t>SUBSISTEM  KETAHANAN PANGAN</a:t>
            </a:r>
          </a:p>
        </p:txBody>
      </p:sp>
      <p:sp>
        <p:nvSpPr>
          <p:cNvPr id="24579" name="Line 14"/>
          <p:cNvSpPr>
            <a:spLocks noChangeShapeType="1"/>
          </p:cNvSpPr>
          <p:nvPr/>
        </p:nvSpPr>
        <p:spPr bwMode="auto">
          <a:xfrm>
            <a:off x="6892925" y="3835400"/>
            <a:ext cx="0" cy="811213"/>
          </a:xfrm>
          <a:prstGeom prst="line">
            <a:avLst/>
          </a:prstGeom>
          <a:noFill/>
          <a:ln w="38100">
            <a:solidFill>
              <a:srgbClr val="66FF33"/>
            </a:solidFill>
            <a:round/>
            <a:headEnd/>
            <a:tailEnd type="triangle" w="med" len="med"/>
          </a:ln>
        </p:spPr>
        <p:txBody>
          <a:bodyPr/>
          <a:lstStyle/>
          <a:p>
            <a:endParaRPr lang="id-ID"/>
          </a:p>
        </p:txBody>
      </p:sp>
      <p:sp>
        <p:nvSpPr>
          <p:cNvPr id="9" name="TextBox 8"/>
          <p:cNvSpPr txBox="1"/>
          <p:nvPr/>
        </p:nvSpPr>
        <p:spPr>
          <a:xfrm>
            <a:off x="4355297" y="1346200"/>
            <a:ext cx="492443" cy="4318000"/>
          </a:xfrm>
          <a:prstGeom prst="rect">
            <a:avLst/>
          </a:prstGeom>
          <a:solidFill>
            <a:srgbClr val="C00000"/>
          </a:solidFill>
        </p:spPr>
        <p:style>
          <a:lnRef idx="0">
            <a:schemeClr val="accent6"/>
          </a:lnRef>
          <a:fillRef idx="3">
            <a:schemeClr val="accent6"/>
          </a:fillRef>
          <a:effectRef idx="3">
            <a:schemeClr val="accent6"/>
          </a:effectRef>
          <a:fontRef idx="minor">
            <a:schemeClr val="lt1"/>
          </a:fontRef>
        </p:style>
        <p:txBody>
          <a:bodyPr vert="vert270">
            <a:spAutoFit/>
          </a:bodyPr>
          <a:lstStyle/>
          <a:p>
            <a:pPr algn="ctr">
              <a:defRPr/>
            </a:pPr>
            <a:r>
              <a:rPr lang="id-ID" sz="2000">
                <a:solidFill>
                  <a:schemeClr val="tx1"/>
                </a:solidFill>
                <a:effectLst>
                  <a:outerShdw blurRad="38100" dist="38100" dir="2700000" algn="tl">
                    <a:srgbClr val="000000">
                      <a:alpha val="43137"/>
                    </a:srgbClr>
                  </a:outerShdw>
                </a:effectLst>
                <a:latin typeface="Calibri" pitchFamily="34" charset="0"/>
              </a:rPr>
              <a:t>Stabilitas Pangan        </a:t>
            </a:r>
            <a:r>
              <a:rPr lang="id-ID" sz="2000">
                <a:solidFill>
                  <a:schemeClr val="tx2"/>
                </a:solidFill>
                <a:effectLst>
                  <a:outerShdw blurRad="38100" dist="38100" dir="2700000" algn="tl">
                    <a:srgbClr val="000000">
                      <a:alpha val="43137"/>
                    </a:srgbClr>
                  </a:outerShdw>
                </a:effectLst>
                <a:latin typeface="Calibri" pitchFamily="34" charset="0"/>
              </a:rPr>
              <a:t>(  food Stability</a:t>
            </a:r>
            <a:r>
              <a:rPr lang="id-ID" sz="2000">
                <a:solidFill>
                  <a:schemeClr val="tx1"/>
                </a:solidFill>
                <a:effectLst>
                  <a:outerShdw blurRad="38100" dist="38100" dir="2700000" algn="tl">
                    <a:srgbClr val="000000">
                      <a:alpha val="43137"/>
                    </a:srgbClr>
                  </a:outerShdw>
                </a:effectLst>
                <a:latin typeface="Calibri" pitchFamily="34" charset="0"/>
              </a:rPr>
              <a:t>)</a:t>
            </a:r>
          </a:p>
        </p:txBody>
      </p:sp>
      <p:cxnSp>
        <p:nvCxnSpPr>
          <p:cNvPr id="10" name="Straight Arrow Connector 9"/>
          <p:cNvCxnSpPr/>
          <p:nvPr/>
        </p:nvCxnSpPr>
        <p:spPr>
          <a:xfrm>
            <a:off x="4883150" y="1909763"/>
            <a:ext cx="330200" cy="1587"/>
          </a:xfrm>
          <a:prstGeom prst="straightConnector1">
            <a:avLst/>
          </a:prstGeom>
          <a:ln w="285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897438" y="3554413"/>
            <a:ext cx="330200" cy="1587"/>
          </a:xfrm>
          <a:prstGeom prst="straightConnector1">
            <a:avLst/>
          </a:prstGeom>
          <a:ln w="285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48225" y="5106988"/>
            <a:ext cx="330200" cy="1587"/>
          </a:xfrm>
          <a:prstGeom prst="straightConnector1">
            <a:avLst/>
          </a:prstGeom>
          <a:ln w="285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 Box 4"/>
          <p:cNvSpPr txBox="1">
            <a:spLocks noChangeArrowheads="1"/>
          </p:cNvSpPr>
          <p:nvPr/>
        </p:nvSpPr>
        <p:spPr bwMode="auto">
          <a:xfrm>
            <a:off x="5295900" y="1539875"/>
            <a:ext cx="3540125" cy="698500"/>
          </a:xfrm>
          <a:prstGeom prst="rect">
            <a:avLst/>
          </a:prstGeom>
          <a:solidFill>
            <a:srgbClr val="FF0000"/>
          </a:solidFill>
          <a:ln w="9525">
            <a:noFill/>
            <a:miter lim="800000"/>
            <a:headEnd/>
            <a:tailEnd/>
          </a:ln>
          <a:effectLst/>
          <a:scene3d>
            <a:camera prst="legacyObliqueTopRight"/>
            <a:lightRig rig="legacyFlat3" dir="b"/>
          </a:scene3d>
          <a:sp3d extrusionH="430200" prstMaterial="legacyMatte">
            <a:bevelT w="13500" h="13500" prst="angle"/>
            <a:bevelB w="13500" h="13500" prst="angle"/>
            <a:extrusionClr>
              <a:srgbClr val="A50021"/>
            </a:extrusionClr>
          </a:sp3d>
        </p:spPr>
        <p:txBody>
          <a:bodyPr lIns="91417" tIns="36000" rIns="91417" bIns="45708">
            <a:spAutoFit/>
            <a:flatTx/>
          </a:bodyPr>
          <a:lstStyle/>
          <a:p>
            <a:pPr algn="ctr" eaLnBrk="0" hangingPunct="0">
              <a:spcBef>
                <a:spcPts val="0"/>
              </a:spcBef>
              <a:defRPr/>
            </a:pPr>
            <a:r>
              <a:rPr lang="en-US" sz="2000">
                <a:effectLst>
                  <a:outerShdw blurRad="38100" dist="38100" dir="2700000" algn="tl">
                    <a:srgbClr val="000000"/>
                  </a:outerShdw>
                </a:effectLst>
                <a:latin typeface="Calibri" pitchFamily="34" charset="0"/>
                <a:cs typeface="+mn-cs"/>
              </a:rPr>
              <a:t>Ket</a:t>
            </a:r>
            <a:r>
              <a:rPr lang="sq-AL" sz="2000">
                <a:effectLst>
                  <a:outerShdw blurRad="38100" dist="38100" dir="2700000" algn="tl">
                    <a:srgbClr val="000000"/>
                  </a:outerShdw>
                </a:effectLst>
                <a:latin typeface="Calibri" pitchFamily="34" charset="0"/>
                <a:cs typeface="+mn-cs"/>
              </a:rPr>
              <a:t>ersedia</a:t>
            </a:r>
            <a:r>
              <a:rPr lang="en-US" sz="2000">
                <a:effectLst>
                  <a:outerShdw blurRad="38100" dist="38100" dir="2700000" algn="tl">
                    <a:srgbClr val="000000"/>
                  </a:outerShdw>
                </a:effectLst>
                <a:latin typeface="Calibri" pitchFamily="34" charset="0"/>
                <a:cs typeface="+mn-cs"/>
              </a:rPr>
              <a:t>an</a:t>
            </a:r>
            <a:r>
              <a:rPr lang="sq-AL" sz="2000">
                <a:effectLst>
                  <a:outerShdw blurRad="38100" dist="38100" dir="2700000" algn="tl">
                    <a:srgbClr val="000000"/>
                  </a:outerShdw>
                </a:effectLst>
                <a:latin typeface="Calibri" pitchFamily="34" charset="0"/>
                <a:cs typeface="+mn-cs"/>
              </a:rPr>
              <a:t> pangan</a:t>
            </a:r>
            <a:r>
              <a:rPr lang="en-US" sz="2000">
                <a:effectLst>
                  <a:outerShdw blurRad="38100" dist="38100" dir="2700000" algn="tl">
                    <a:srgbClr val="000000"/>
                  </a:outerShdw>
                </a:effectLst>
                <a:latin typeface="Calibri" pitchFamily="34" charset="0"/>
                <a:cs typeface="+mn-cs"/>
              </a:rPr>
              <a:t> </a:t>
            </a:r>
            <a:endParaRPr lang="id-ID" sz="2000">
              <a:effectLst>
                <a:outerShdw blurRad="38100" dist="38100" dir="2700000" algn="tl">
                  <a:srgbClr val="000000"/>
                </a:outerShdw>
              </a:effectLst>
              <a:latin typeface="Calibri" pitchFamily="34" charset="0"/>
              <a:cs typeface="+mn-cs"/>
            </a:endParaRPr>
          </a:p>
          <a:p>
            <a:pPr algn="ctr" eaLnBrk="0" hangingPunct="0">
              <a:spcBef>
                <a:spcPts val="0"/>
              </a:spcBef>
              <a:defRPr/>
            </a:pPr>
            <a:r>
              <a:rPr lang="en-US" sz="2000">
                <a:effectLst>
                  <a:outerShdw blurRad="38100" dist="38100" dir="2700000" algn="tl">
                    <a:srgbClr val="000000"/>
                  </a:outerShdw>
                </a:effectLst>
                <a:latin typeface="Calibri" pitchFamily="34" charset="0"/>
                <a:cs typeface="+mn-cs"/>
              </a:rPr>
              <a:t>(</a:t>
            </a:r>
            <a:r>
              <a:rPr kumimoji="1" lang="sq-AL" sz="2000" i="1">
                <a:solidFill>
                  <a:schemeClr val="tx2"/>
                </a:solidFill>
                <a:latin typeface="Calibri" pitchFamily="34" charset="0"/>
                <a:cs typeface="+mn-cs"/>
              </a:rPr>
              <a:t>Food</a:t>
            </a:r>
            <a:r>
              <a:rPr kumimoji="1" lang="sq-AL" sz="2000" i="1">
                <a:latin typeface="Calibri" pitchFamily="34" charset="0"/>
                <a:cs typeface="+mn-cs"/>
              </a:rPr>
              <a:t> </a:t>
            </a:r>
            <a:r>
              <a:rPr kumimoji="1" lang="sq-AL" sz="2000" i="1">
                <a:solidFill>
                  <a:schemeClr val="tx2"/>
                </a:solidFill>
                <a:latin typeface="Calibri" pitchFamily="34" charset="0"/>
                <a:cs typeface="+mn-cs"/>
              </a:rPr>
              <a:t>Availability</a:t>
            </a:r>
            <a:r>
              <a:rPr kumimoji="1" lang="en-US" sz="2000">
                <a:latin typeface="Calibri" pitchFamily="34" charset="0"/>
                <a:cs typeface="+mn-cs"/>
              </a:rPr>
              <a:t>)</a:t>
            </a:r>
            <a:endParaRPr lang="en-US" sz="2000">
              <a:effectLst>
                <a:outerShdw blurRad="38100" dist="38100" dir="2700000" algn="tl">
                  <a:srgbClr val="000000"/>
                </a:outerShdw>
              </a:effectLst>
              <a:latin typeface="Calibri" pitchFamily="34" charset="0"/>
              <a:cs typeface="+mn-cs"/>
            </a:endParaRPr>
          </a:p>
        </p:txBody>
      </p:sp>
      <p:sp>
        <p:nvSpPr>
          <p:cNvPr id="14" name="Text Box 5"/>
          <p:cNvSpPr txBox="1">
            <a:spLocks noChangeArrowheads="1"/>
          </p:cNvSpPr>
          <p:nvPr/>
        </p:nvSpPr>
        <p:spPr bwMode="auto">
          <a:xfrm>
            <a:off x="5295900" y="3128963"/>
            <a:ext cx="3540125" cy="708025"/>
          </a:xfrm>
          <a:prstGeom prst="rect">
            <a:avLst/>
          </a:prstGeom>
          <a:solidFill>
            <a:srgbClr val="FF0000"/>
          </a:solidFill>
          <a:ln w="9525">
            <a:noFill/>
            <a:miter lim="800000"/>
            <a:headEnd/>
            <a:tailEnd/>
          </a:ln>
          <a:effectLst/>
          <a:scene3d>
            <a:camera prst="legacyObliqueTopRight"/>
            <a:lightRig rig="legacyFlat3" dir="b"/>
          </a:scene3d>
          <a:sp3d extrusionH="430200" prstMaterial="legacyMatte">
            <a:bevelT w="13500" h="13500" prst="angle"/>
            <a:bevelB w="13500" h="13500" prst="angle"/>
            <a:extrusionClr>
              <a:srgbClr val="A50021"/>
            </a:extrusionClr>
          </a:sp3d>
        </p:spPr>
        <p:txBody>
          <a:bodyPr lIns="91417" tIns="45708" rIns="91417" bIns="45708">
            <a:spAutoFit/>
            <a:flatTx/>
          </a:bodyPr>
          <a:lstStyle/>
          <a:p>
            <a:pPr algn="ctr" eaLnBrk="0" hangingPunct="0">
              <a:spcBef>
                <a:spcPct val="50000"/>
              </a:spcBef>
              <a:defRPr/>
            </a:pPr>
            <a:r>
              <a:rPr lang="en-US" sz="2000">
                <a:effectLst>
                  <a:outerShdw blurRad="38100" dist="38100" dir="2700000" algn="tl">
                    <a:srgbClr val="000000"/>
                  </a:outerShdw>
                </a:effectLst>
                <a:latin typeface="Calibri" pitchFamily="34" charset="0"/>
                <a:cs typeface="+mn-cs"/>
              </a:rPr>
              <a:t>Akses Pangan</a:t>
            </a:r>
            <a:r>
              <a:rPr lang="id-ID" sz="2000">
                <a:effectLst>
                  <a:outerShdw blurRad="38100" dist="38100" dir="2700000" algn="tl">
                    <a:srgbClr val="000000"/>
                  </a:outerShdw>
                </a:effectLst>
                <a:latin typeface="Calibri" pitchFamily="34" charset="0"/>
                <a:cs typeface="+mn-cs"/>
              </a:rPr>
              <a:t>/Distribusi</a:t>
            </a:r>
            <a:r>
              <a:rPr lang="en-US" sz="2000">
                <a:effectLst>
                  <a:outerShdw blurRad="38100" dist="38100" dir="2700000" algn="tl">
                    <a:srgbClr val="000000"/>
                  </a:outerShdw>
                </a:effectLst>
                <a:latin typeface="Calibri" pitchFamily="34" charset="0"/>
                <a:cs typeface="+mn-cs"/>
              </a:rPr>
              <a:t> </a:t>
            </a:r>
            <a:r>
              <a:rPr lang="id-ID" sz="2000">
                <a:effectLst>
                  <a:outerShdw blurRad="38100" dist="38100" dir="2700000" algn="tl">
                    <a:srgbClr val="000000"/>
                  </a:outerShdw>
                </a:effectLst>
                <a:latin typeface="Calibri" pitchFamily="34" charset="0"/>
                <a:cs typeface="+mn-cs"/>
              </a:rPr>
              <a:t/>
            </a:r>
            <a:br>
              <a:rPr lang="id-ID" sz="2000">
                <a:effectLst>
                  <a:outerShdw blurRad="38100" dist="38100" dir="2700000" algn="tl">
                    <a:srgbClr val="000000"/>
                  </a:outerShdw>
                </a:effectLst>
                <a:latin typeface="Calibri" pitchFamily="34" charset="0"/>
                <a:cs typeface="+mn-cs"/>
              </a:rPr>
            </a:br>
            <a:r>
              <a:rPr lang="en-US" sz="2000">
                <a:effectLst>
                  <a:outerShdw blurRad="38100" dist="38100" dir="2700000" algn="tl">
                    <a:srgbClr val="000000"/>
                  </a:outerShdw>
                </a:effectLst>
                <a:latin typeface="Calibri" pitchFamily="34" charset="0"/>
                <a:cs typeface="+mn-cs"/>
              </a:rPr>
              <a:t>(</a:t>
            </a:r>
            <a:r>
              <a:rPr kumimoji="1" lang="sq-AL" sz="2000" i="1">
                <a:solidFill>
                  <a:schemeClr val="tx2"/>
                </a:solidFill>
                <a:latin typeface="Calibri" pitchFamily="34" charset="0"/>
                <a:cs typeface="+mn-cs"/>
              </a:rPr>
              <a:t>Food Access</a:t>
            </a:r>
            <a:r>
              <a:rPr kumimoji="1" lang="en-US" sz="2000">
                <a:latin typeface="Calibri" pitchFamily="34" charset="0"/>
                <a:cs typeface="+mn-cs"/>
              </a:rPr>
              <a:t>)</a:t>
            </a:r>
            <a:endParaRPr kumimoji="1" lang="sq-AL" sz="2000">
              <a:latin typeface="Calibri" pitchFamily="34" charset="0"/>
              <a:cs typeface="+mn-cs"/>
            </a:endParaRPr>
          </a:p>
        </p:txBody>
      </p:sp>
      <p:sp>
        <p:nvSpPr>
          <p:cNvPr id="15" name="Text Box 6"/>
          <p:cNvSpPr txBox="1">
            <a:spLocks noChangeArrowheads="1"/>
          </p:cNvSpPr>
          <p:nvPr/>
        </p:nvSpPr>
        <p:spPr bwMode="auto">
          <a:xfrm>
            <a:off x="5365750" y="4722813"/>
            <a:ext cx="3470275" cy="708025"/>
          </a:xfrm>
          <a:prstGeom prst="rect">
            <a:avLst/>
          </a:prstGeom>
          <a:solidFill>
            <a:srgbClr val="FF0000"/>
          </a:solidFill>
          <a:ln w="9525">
            <a:noFill/>
            <a:miter lim="800000"/>
            <a:headEnd/>
            <a:tailEnd/>
          </a:ln>
          <a:effectLst/>
          <a:scene3d>
            <a:camera prst="legacyObliqueTopRight"/>
            <a:lightRig rig="legacyFlat3" dir="b"/>
          </a:scene3d>
          <a:sp3d extrusionH="430200" prstMaterial="legacyMatte">
            <a:bevelT w="13500" h="13500" prst="angle"/>
            <a:bevelB w="13500" h="13500" prst="angle"/>
            <a:extrusionClr>
              <a:srgbClr val="A50021"/>
            </a:extrusionClr>
          </a:sp3d>
        </p:spPr>
        <p:txBody>
          <a:bodyPr lIns="91417" tIns="45708" rIns="91417" bIns="45708">
            <a:spAutoFit/>
            <a:flatTx/>
          </a:bodyPr>
          <a:lstStyle/>
          <a:p>
            <a:pPr algn="ctr" eaLnBrk="0" hangingPunct="0">
              <a:spcBef>
                <a:spcPct val="50000"/>
              </a:spcBef>
              <a:defRPr/>
            </a:pPr>
            <a:r>
              <a:rPr lang="en-US" sz="2000">
                <a:effectLst>
                  <a:outerShdw blurRad="38100" dist="38100" dir="2700000" algn="tl">
                    <a:srgbClr val="000000"/>
                  </a:outerShdw>
                </a:effectLst>
                <a:latin typeface="Calibri" pitchFamily="34" charset="0"/>
                <a:cs typeface="+mn-cs"/>
              </a:rPr>
              <a:t>Penyerapan pangan</a:t>
            </a:r>
            <a:r>
              <a:rPr lang="id-ID" sz="2000">
                <a:effectLst>
                  <a:outerShdw blurRad="38100" dist="38100" dir="2700000" algn="tl">
                    <a:srgbClr val="000000"/>
                  </a:outerShdw>
                </a:effectLst>
                <a:latin typeface="Calibri" pitchFamily="34" charset="0"/>
                <a:cs typeface="+mn-cs"/>
              </a:rPr>
              <a:t>/konsumsi</a:t>
            </a:r>
            <a:r>
              <a:rPr lang="en-US" sz="2000">
                <a:effectLst>
                  <a:outerShdw blurRad="38100" dist="38100" dir="2700000" algn="tl">
                    <a:srgbClr val="000000"/>
                  </a:outerShdw>
                </a:effectLst>
                <a:latin typeface="Calibri" pitchFamily="34" charset="0"/>
                <a:cs typeface="+mn-cs"/>
              </a:rPr>
              <a:t> </a:t>
            </a:r>
            <a:r>
              <a:rPr lang="id-ID" sz="2000">
                <a:effectLst>
                  <a:outerShdw blurRad="38100" dist="38100" dir="2700000" algn="tl">
                    <a:srgbClr val="000000"/>
                  </a:outerShdw>
                </a:effectLst>
                <a:latin typeface="Calibri" pitchFamily="34" charset="0"/>
                <a:cs typeface="+mn-cs"/>
              </a:rPr>
              <a:t/>
            </a:r>
            <a:br>
              <a:rPr lang="id-ID" sz="2000">
                <a:effectLst>
                  <a:outerShdw blurRad="38100" dist="38100" dir="2700000" algn="tl">
                    <a:srgbClr val="000000"/>
                  </a:outerShdw>
                </a:effectLst>
                <a:latin typeface="Calibri" pitchFamily="34" charset="0"/>
                <a:cs typeface="+mn-cs"/>
              </a:rPr>
            </a:br>
            <a:r>
              <a:rPr lang="en-US" sz="2000">
                <a:effectLst>
                  <a:outerShdw blurRad="38100" dist="38100" dir="2700000" algn="tl">
                    <a:srgbClr val="000000"/>
                  </a:outerShdw>
                </a:effectLst>
                <a:latin typeface="Calibri" pitchFamily="34" charset="0"/>
                <a:cs typeface="+mn-cs"/>
              </a:rPr>
              <a:t>(</a:t>
            </a:r>
            <a:r>
              <a:rPr kumimoji="1" lang="sq-AL" sz="2000" i="1">
                <a:solidFill>
                  <a:schemeClr val="tx2"/>
                </a:solidFill>
                <a:latin typeface="Calibri" pitchFamily="34" charset="0"/>
                <a:cs typeface="+mn-cs"/>
              </a:rPr>
              <a:t>Food Utilization</a:t>
            </a:r>
            <a:r>
              <a:rPr kumimoji="1" lang="en-US" sz="2000">
                <a:latin typeface="Calibri" pitchFamily="34" charset="0"/>
                <a:cs typeface="+mn-cs"/>
              </a:rPr>
              <a:t>)</a:t>
            </a:r>
            <a:endParaRPr lang="sq-AL" sz="2000">
              <a:effectLst>
                <a:outerShdw blurRad="38100" dist="38100" dir="2700000" algn="tl">
                  <a:srgbClr val="000000"/>
                </a:outerShdw>
              </a:effectLst>
              <a:latin typeface="Calibri" pitchFamily="34" charset="0"/>
              <a:cs typeface="+mn-cs"/>
            </a:endParaRPr>
          </a:p>
        </p:txBody>
      </p:sp>
      <p:pic>
        <p:nvPicPr>
          <p:cNvPr id="24587" name="Picture 3" descr="C:\Users\nuhfil\Documents\gambar diversifikasi\baby-baca-kisah-si-tamak bagusss.jpg"/>
          <p:cNvPicPr>
            <a:picLocks noChangeAspect="1" noChangeArrowheads="1"/>
          </p:cNvPicPr>
          <p:nvPr/>
        </p:nvPicPr>
        <p:blipFill>
          <a:blip r:embed="rId2"/>
          <a:srcRect/>
          <a:stretch>
            <a:fillRect/>
          </a:stretch>
        </p:blipFill>
        <p:spPr bwMode="auto">
          <a:xfrm>
            <a:off x="323850" y="1104900"/>
            <a:ext cx="3817938" cy="455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2400" y="381000"/>
            <a:ext cx="9066213" cy="6348413"/>
            <a:chOff x="96" y="240"/>
            <a:chExt cx="5711" cy="3999"/>
          </a:xfrm>
        </p:grpSpPr>
        <p:sp>
          <p:nvSpPr>
            <p:cNvPr id="25603" name="Oval 3">
              <a:hlinkClick r:id="rId2" action="ppaction://hlinksldjump" highlightClick="1"/>
              <a:hlinkHover r:id="" action="ppaction://noaction" highlightClick="1">
                <a:snd r:embed="rId3" name="whoosh.wav" builtIn="1"/>
              </a:hlinkHover>
            </p:cNvPr>
            <p:cNvSpPr>
              <a:spLocks noChangeArrowheads="1"/>
            </p:cNvSpPr>
            <p:nvPr/>
          </p:nvSpPr>
          <p:spPr bwMode="auto">
            <a:xfrm>
              <a:off x="624" y="683"/>
              <a:ext cx="2066" cy="1023"/>
            </a:xfrm>
            <a:prstGeom prst="ellipse">
              <a:avLst/>
            </a:prstGeom>
            <a:solidFill>
              <a:srgbClr val="A50021">
                <a:alpha val="50195"/>
              </a:srgbClr>
            </a:solidFill>
            <a:ln w="9525">
              <a:round/>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wrap="none" anchor="ctr">
              <a:flatTx/>
            </a:bodyPr>
            <a:lstStyle/>
            <a:p>
              <a:endParaRPr lang="id-ID" sz="2000">
                <a:solidFill>
                  <a:schemeClr val="tx2"/>
                </a:solidFill>
                <a:latin typeface="Calibri" pitchFamily="34" charset="0"/>
              </a:endParaRPr>
            </a:p>
          </p:txBody>
        </p:sp>
        <p:sp>
          <p:nvSpPr>
            <p:cNvPr id="25604" name="Text Box 4"/>
            <p:cNvSpPr txBox="1">
              <a:spLocks noChangeArrowheads="1"/>
            </p:cNvSpPr>
            <p:nvPr/>
          </p:nvSpPr>
          <p:spPr bwMode="auto">
            <a:xfrm>
              <a:off x="720" y="1008"/>
              <a:ext cx="1775" cy="450"/>
            </a:xfrm>
            <a:prstGeom prst="rect">
              <a:avLst/>
            </a:prstGeom>
            <a:solidFill>
              <a:srgbClr val="A50021">
                <a:alpha val="0"/>
              </a:srgbClr>
            </a:solidFill>
            <a:ln w="9525">
              <a:noFill/>
              <a:miter lim="800000"/>
              <a:headEnd/>
              <a:tailEnd/>
            </a:ln>
          </p:spPr>
          <p:txBody>
            <a:bodyPr wrap="none" lIns="97969" tIns="48984" rIns="97969" bIns="48984">
              <a:spAutoFit/>
            </a:bodyPr>
            <a:lstStyle/>
            <a:p>
              <a:pPr algn="ctr" defTabSz="979488"/>
              <a:r>
                <a:rPr kumimoji="1" lang="sq-AL" sz="2000">
                  <a:solidFill>
                    <a:schemeClr val="tx2"/>
                  </a:solidFill>
                  <a:latin typeface="Calibri" pitchFamily="34" charset="0"/>
                  <a:cs typeface="Times New Roman" pitchFamily="18" charset="0"/>
                </a:rPr>
                <a:t>KETERSEDIAAN PANGAN</a:t>
              </a:r>
              <a:endParaRPr kumimoji="1" lang="en-US" sz="2000">
                <a:solidFill>
                  <a:schemeClr val="tx2"/>
                </a:solidFill>
                <a:latin typeface="Calibri" pitchFamily="34" charset="0"/>
                <a:cs typeface="Times New Roman" pitchFamily="18" charset="0"/>
              </a:endParaRPr>
            </a:p>
            <a:p>
              <a:pPr algn="ctr" defTabSz="979488"/>
              <a:r>
                <a:rPr kumimoji="1" lang="en-US" sz="2000">
                  <a:solidFill>
                    <a:schemeClr val="tx2"/>
                  </a:solidFill>
                  <a:latin typeface="Calibri" pitchFamily="34" charset="0"/>
                  <a:cs typeface="Times New Roman" pitchFamily="18" charset="0"/>
                </a:rPr>
                <a:t>PER KAPITA</a:t>
              </a:r>
              <a:endParaRPr kumimoji="1" lang="sq-AL" sz="2000">
                <a:solidFill>
                  <a:schemeClr val="tx2"/>
                </a:solidFill>
                <a:latin typeface="Calibri" pitchFamily="34" charset="0"/>
                <a:cs typeface="Times New Roman" pitchFamily="18" charset="0"/>
              </a:endParaRPr>
            </a:p>
          </p:txBody>
        </p:sp>
        <p:sp>
          <p:nvSpPr>
            <p:cNvPr id="25605" name="Text Box 5"/>
            <p:cNvSpPr txBox="1">
              <a:spLocks noChangeArrowheads="1"/>
            </p:cNvSpPr>
            <p:nvPr/>
          </p:nvSpPr>
          <p:spPr bwMode="auto">
            <a:xfrm>
              <a:off x="3314" y="240"/>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sq-AL" sz="2000">
                  <a:solidFill>
                    <a:schemeClr val="tx2"/>
                  </a:solidFill>
                  <a:latin typeface="Calibri" pitchFamily="34" charset="0"/>
                </a:rPr>
                <a:t>Produksi </a:t>
              </a:r>
            </a:p>
          </p:txBody>
        </p:sp>
        <p:sp>
          <p:nvSpPr>
            <p:cNvPr id="25606" name="Text Box 6"/>
            <p:cNvSpPr txBox="1">
              <a:spLocks noChangeArrowheads="1"/>
            </p:cNvSpPr>
            <p:nvPr/>
          </p:nvSpPr>
          <p:spPr bwMode="auto">
            <a:xfrm>
              <a:off x="3359" y="746"/>
              <a:ext cx="1990" cy="45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en-US" sz="2000">
                  <a:solidFill>
                    <a:schemeClr val="tx2"/>
                  </a:solidFill>
                  <a:latin typeface="Calibri" pitchFamily="34" charset="0"/>
                </a:rPr>
                <a:t>Pasokan pangan dari luar (</a:t>
              </a:r>
              <a:r>
                <a:rPr lang="sq-AL" sz="2000">
                  <a:solidFill>
                    <a:schemeClr val="tx2"/>
                  </a:solidFill>
                  <a:latin typeface="Calibri" pitchFamily="34" charset="0"/>
                </a:rPr>
                <a:t>Impor</a:t>
              </a:r>
              <a:r>
                <a:rPr lang="en-US" sz="2000">
                  <a:solidFill>
                    <a:schemeClr val="tx2"/>
                  </a:solidFill>
                  <a:latin typeface="Calibri" pitchFamily="34" charset="0"/>
                </a:rPr>
                <a:t> )</a:t>
              </a:r>
              <a:endParaRPr lang="sq-AL" sz="2000">
                <a:solidFill>
                  <a:schemeClr val="tx2"/>
                </a:solidFill>
                <a:latin typeface="Calibri" pitchFamily="34" charset="0"/>
              </a:endParaRPr>
            </a:p>
          </p:txBody>
        </p:sp>
        <p:sp>
          <p:nvSpPr>
            <p:cNvPr id="25607" name="Text Box 7"/>
            <p:cNvSpPr txBox="1">
              <a:spLocks noChangeArrowheads="1"/>
            </p:cNvSpPr>
            <p:nvPr/>
          </p:nvSpPr>
          <p:spPr bwMode="auto">
            <a:xfrm>
              <a:off x="3359" y="1429"/>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sq-AL" sz="2000">
                  <a:solidFill>
                    <a:schemeClr val="tx2"/>
                  </a:solidFill>
                  <a:latin typeface="Calibri" pitchFamily="34" charset="0"/>
                </a:rPr>
                <a:t>Cadangan pangan</a:t>
              </a:r>
            </a:p>
          </p:txBody>
        </p:sp>
        <p:sp>
          <p:nvSpPr>
            <p:cNvPr id="25608" name="Text Box 8"/>
            <p:cNvSpPr txBox="1">
              <a:spLocks noChangeArrowheads="1"/>
            </p:cNvSpPr>
            <p:nvPr/>
          </p:nvSpPr>
          <p:spPr bwMode="auto">
            <a:xfrm>
              <a:off x="3359" y="1873"/>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en-US" sz="2000">
                  <a:solidFill>
                    <a:schemeClr val="tx2"/>
                  </a:solidFill>
                  <a:latin typeface="Calibri" pitchFamily="34" charset="0"/>
                </a:rPr>
                <a:t>Bantuan pangan</a:t>
              </a:r>
              <a:endParaRPr lang="sq-AL" sz="2000">
                <a:solidFill>
                  <a:schemeClr val="tx2"/>
                </a:solidFill>
                <a:latin typeface="Calibri" pitchFamily="34" charset="0"/>
              </a:endParaRPr>
            </a:p>
          </p:txBody>
        </p:sp>
        <p:sp>
          <p:nvSpPr>
            <p:cNvPr id="89097" name="Line 9"/>
            <p:cNvSpPr>
              <a:spLocks noChangeShapeType="1"/>
            </p:cNvSpPr>
            <p:nvPr/>
          </p:nvSpPr>
          <p:spPr bwMode="auto">
            <a:xfrm flipV="1">
              <a:off x="2499" y="384"/>
              <a:ext cx="717" cy="575"/>
            </a:xfrm>
            <a:prstGeom prst="line">
              <a:avLst/>
            </a:prstGeom>
            <a:noFill/>
            <a:ln w="38100">
              <a:solidFill>
                <a:srgbClr val="66FF33"/>
              </a:solidFill>
              <a:round/>
              <a:headEnd type="triangle" w="med" len="med"/>
              <a:tailEnd type="none" w="sm" len="sm"/>
            </a:ln>
            <a:effectLst>
              <a:outerShdw dist="35921" dir="2700000" algn="ctr" rotWithShape="0">
                <a:schemeClr val="bg2"/>
              </a:outerShdw>
            </a:effectLst>
          </p:spPr>
          <p:txBody>
            <a:bodyPr wrap="none"/>
            <a:lstStyle/>
            <a:p>
              <a:pPr>
                <a:defRPr/>
              </a:pPr>
              <a:endParaRPr lang="id-ID" sz="2000">
                <a:solidFill>
                  <a:schemeClr val="tx2"/>
                </a:solidFill>
                <a:latin typeface="Calibri" pitchFamily="34" charset="0"/>
                <a:cs typeface="+mn-cs"/>
              </a:endParaRPr>
            </a:p>
          </p:txBody>
        </p:sp>
        <p:sp>
          <p:nvSpPr>
            <p:cNvPr id="89098" name="Line 10"/>
            <p:cNvSpPr>
              <a:spLocks noChangeShapeType="1"/>
            </p:cNvSpPr>
            <p:nvPr/>
          </p:nvSpPr>
          <p:spPr bwMode="auto">
            <a:xfrm flipV="1">
              <a:off x="2634" y="912"/>
              <a:ext cx="630" cy="306"/>
            </a:xfrm>
            <a:prstGeom prst="line">
              <a:avLst/>
            </a:prstGeom>
            <a:noFill/>
            <a:ln w="38100">
              <a:solidFill>
                <a:srgbClr val="66FF33"/>
              </a:solidFill>
              <a:round/>
              <a:headEnd type="triangle" w="med" len="med"/>
              <a:tailEnd type="none" w="sm" len="sm"/>
            </a:ln>
            <a:effectLst>
              <a:outerShdw dist="35921" dir="2700000" algn="ctr" rotWithShape="0">
                <a:schemeClr val="bg2"/>
              </a:outerShdw>
            </a:effectLst>
          </p:spPr>
          <p:txBody>
            <a:bodyPr wrap="none"/>
            <a:lstStyle/>
            <a:p>
              <a:pPr>
                <a:defRPr/>
              </a:pPr>
              <a:endParaRPr lang="id-ID" sz="2000">
                <a:solidFill>
                  <a:schemeClr val="tx2"/>
                </a:solidFill>
                <a:latin typeface="Calibri" pitchFamily="34" charset="0"/>
                <a:cs typeface="+mn-cs"/>
              </a:endParaRPr>
            </a:p>
          </p:txBody>
        </p:sp>
        <p:sp>
          <p:nvSpPr>
            <p:cNvPr id="89099" name="Line 11"/>
            <p:cNvSpPr>
              <a:spLocks noChangeShapeType="1"/>
            </p:cNvSpPr>
            <p:nvPr/>
          </p:nvSpPr>
          <p:spPr bwMode="auto">
            <a:xfrm>
              <a:off x="2634" y="1404"/>
              <a:ext cx="589" cy="148"/>
            </a:xfrm>
            <a:prstGeom prst="line">
              <a:avLst/>
            </a:prstGeom>
            <a:noFill/>
            <a:ln w="38100">
              <a:solidFill>
                <a:srgbClr val="66FF33"/>
              </a:solidFill>
              <a:round/>
              <a:headEnd type="triangle" w="med" len="med"/>
              <a:tailEnd type="none" w="sm" len="sm"/>
            </a:ln>
            <a:effectLst>
              <a:outerShdw dist="35921" dir="2700000" algn="ctr" rotWithShape="0">
                <a:schemeClr val="bg2"/>
              </a:outerShdw>
            </a:effectLst>
          </p:spPr>
          <p:txBody>
            <a:bodyPr wrap="none"/>
            <a:lstStyle/>
            <a:p>
              <a:pPr>
                <a:defRPr/>
              </a:pPr>
              <a:endParaRPr lang="id-ID" sz="2000">
                <a:solidFill>
                  <a:schemeClr val="tx2"/>
                </a:solidFill>
                <a:latin typeface="Calibri" pitchFamily="34" charset="0"/>
                <a:cs typeface="+mn-cs"/>
              </a:endParaRPr>
            </a:p>
          </p:txBody>
        </p:sp>
        <p:sp>
          <p:nvSpPr>
            <p:cNvPr id="89100" name="Line 12"/>
            <p:cNvSpPr>
              <a:spLocks noChangeShapeType="1"/>
            </p:cNvSpPr>
            <p:nvPr/>
          </p:nvSpPr>
          <p:spPr bwMode="auto">
            <a:xfrm>
              <a:off x="2448" y="1536"/>
              <a:ext cx="764" cy="403"/>
            </a:xfrm>
            <a:prstGeom prst="line">
              <a:avLst/>
            </a:prstGeom>
            <a:noFill/>
            <a:ln w="38100">
              <a:solidFill>
                <a:srgbClr val="66FF33"/>
              </a:solidFill>
              <a:round/>
              <a:headEnd type="triangle" w="med" len="med"/>
              <a:tailEnd type="none" w="sm" len="sm"/>
            </a:ln>
            <a:effectLst>
              <a:outerShdw dist="35921" dir="2700000" algn="ctr" rotWithShape="0">
                <a:schemeClr val="bg2"/>
              </a:outerShdw>
            </a:effectLst>
          </p:spPr>
          <p:txBody>
            <a:bodyPr wrap="none"/>
            <a:lstStyle/>
            <a:p>
              <a:pPr>
                <a:defRPr/>
              </a:pPr>
              <a:endParaRPr lang="id-ID" sz="2000">
                <a:solidFill>
                  <a:schemeClr val="tx2"/>
                </a:solidFill>
                <a:latin typeface="Calibri" pitchFamily="34" charset="0"/>
                <a:cs typeface="+mn-cs"/>
              </a:endParaRPr>
            </a:p>
          </p:txBody>
        </p:sp>
        <p:sp>
          <p:nvSpPr>
            <p:cNvPr id="25613" name="Line 13"/>
            <p:cNvSpPr>
              <a:spLocks noChangeShapeType="1"/>
            </p:cNvSpPr>
            <p:nvPr/>
          </p:nvSpPr>
          <p:spPr bwMode="auto">
            <a:xfrm>
              <a:off x="432" y="288"/>
              <a:ext cx="2736" cy="0"/>
            </a:xfrm>
            <a:prstGeom prst="line">
              <a:avLst/>
            </a:prstGeom>
            <a:noFill/>
            <a:ln w="38100">
              <a:solidFill>
                <a:srgbClr val="66FF33"/>
              </a:solidFill>
              <a:round/>
              <a:headEnd/>
              <a:tailEnd type="triangle" w="med" len="med"/>
            </a:ln>
          </p:spPr>
          <p:txBody>
            <a:bodyPr/>
            <a:lstStyle/>
            <a:p>
              <a:endParaRPr lang="id-ID"/>
            </a:p>
          </p:txBody>
        </p:sp>
        <p:sp>
          <p:nvSpPr>
            <p:cNvPr id="25614" name="Line 14"/>
            <p:cNvSpPr>
              <a:spLocks noChangeShapeType="1"/>
            </p:cNvSpPr>
            <p:nvPr/>
          </p:nvSpPr>
          <p:spPr bwMode="auto">
            <a:xfrm flipH="1">
              <a:off x="432" y="288"/>
              <a:ext cx="0" cy="1584"/>
            </a:xfrm>
            <a:prstGeom prst="line">
              <a:avLst/>
            </a:prstGeom>
            <a:noFill/>
            <a:ln w="38100">
              <a:solidFill>
                <a:srgbClr val="66FF33"/>
              </a:solidFill>
              <a:round/>
              <a:headEnd/>
              <a:tailEnd/>
            </a:ln>
          </p:spPr>
          <p:txBody>
            <a:bodyPr/>
            <a:lstStyle/>
            <a:p>
              <a:endParaRPr lang="id-ID"/>
            </a:p>
          </p:txBody>
        </p:sp>
        <p:sp>
          <p:nvSpPr>
            <p:cNvPr id="25615" name="Text Box 15"/>
            <p:cNvSpPr txBox="1">
              <a:spLocks noChangeArrowheads="1"/>
            </p:cNvSpPr>
            <p:nvPr/>
          </p:nvSpPr>
          <p:spPr bwMode="auto">
            <a:xfrm>
              <a:off x="3359" y="3663"/>
              <a:ext cx="2448" cy="368"/>
            </a:xfrm>
            <a:prstGeom prst="rect">
              <a:avLst/>
            </a:prstGeom>
            <a:noFill/>
            <a:ln w="9525">
              <a:noFill/>
              <a:miter lim="800000"/>
              <a:headEnd/>
              <a:tailEnd/>
            </a:ln>
          </p:spPr>
          <p:txBody>
            <a:bodyPr>
              <a:spAutoFit/>
            </a:bodyPr>
            <a:lstStyle/>
            <a:p>
              <a:pPr>
                <a:spcBef>
                  <a:spcPct val="50000"/>
                </a:spcBef>
              </a:pPr>
              <a:r>
                <a:rPr lang="en-US" sz="1600">
                  <a:solidFill>
                    <a:schemeClr val="tx2"/>
                  </a:solidFill>
                  <a:latin typeface="Calibri" pitchFamily="34" charset="0"/>
                </a:rPr>
                <a:t>Sumber : Patrick Webb and Beatrice Rogers. 2003 (dimodifikasi</a:t>
              </a:r>
            </a:p>
          </p:txBody>
        </p:sp>
        <p:sp>
          <p:nvSpPr>
            <p:cNvPr id="25616" name="Text Box 16"/>
            <p:cNvSpPr txBox="1">
              <a:spLocks noChangeArrowheads="1"/>
            </p:cNvSpPr>
            <p:nvPr/>
          </p:nvSpPr>
          <p:spPr bwMode="auto">
            <a:xfrm>
              <a:off x="96" y="1986"/>
              <a:ext cx="1440" cy="640"/>
            </a:xfrm>
            <a:prstGeom prst="rect">
              <a:avLst/>
            </a:prstGeom>
            <a:solidFill>
              <a:srgbClr val="33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39933"/>
              </a:extrusionClr>
            </a:sp3d>
          </p:spPr>
          <p:txBody>
            <a:bodyPr>
              <a:spAutoFit/>
              <a:flatTx/>
            </a:bodyPr>
            <a:lstStyle/>
            <a:p>
              <a:pPr algn="ctr"/>
              <a:r>
                <a:rPr lang="en-US" sz="2000">
                  <a:solidFill>
                    <a:schemeClr val="tx2"/>
                  </a:solidFill>
                  <a:latin typeface="Calibri" pitchFamily="34" charset="0"/>
                </a:rPr>
                <a:t>Luas panen</a:t>
              </a:r>
            </a:p>
            <a:p>
              <a:pPr algn="ctr"/>
              <a:r>
                <a:rPr lang="en-US" sz="2000">
                  <a:solidFill>
                    <a:schemeClr val="tx2"/>
                  </a:solidFill>
                  <a:latin typeface="Calibri" pitchFamily="34" charset="0"/>
                </a:rPr>
                <a:t>Produktifitas </a:t>
              </a:r>
            </a:p>
            <a:p>
              <a:pPr algn="ctr"/>
              <a:r>
                <a:rPr lang="en-US" sz="2000">
                  <a:solidFill>
                    <a:schemeClr val="tx2"/>
                  </a:solidFill>
                  <a:latin typeface="Calibri" pitchFamily="34" charset="0"/>
                </a:rPr>
                <a:t>Diversifikasi produk</a:t>
              </a:r>
            </a:p>
          </p:txBody>
        </p:sp>
        <p:sp>
          <p:nvSpPr>
            <p:cNvPr id="25617" name="Text Box 17"/>
            <p:cNvSpPr txBox="1">
              <a:spLocks noChangeArrowheads="1"/>
            </p:cNvSpPr>
            <p:nvPr/>
          </p:nvSpPr>
          <p:spPr bwMode="auto">
            <a:xfrm>
              <a:off x="2340" y="2362"/>
              <a:ext cx="1440" cy="640"/>
            </a:xfrm>
            <a:prstGeom prst="rect">
              <a:avLst/>
            </a:prstGeom>
            <a:solidFill>
              <a:srgbClr val="33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39933"/>
              </a:extrusionClr>
            </a:sp3d>
          </p:spPr>
          <p:txBody>
            <a:bodyPr>
              <a:spAutoFit/>
              <a:flatTx/>
            </a:bodyPr>
            <a:lstStyle/>
            <a:p>
              <a:pPr algn="ctr"/>
              <a:r>
                <a:rPr lang="en-US" sz="2000">
                  <a:solidFill>
                    <a:schemeClr val="tx2"/>
                  </a:solidFill>
                  <a:latin typeface="Calibri" pitchFamily="34" charset="0"/>
                </a:rPr>
                <a:t>Sarana dan prasarana pemasaran</a:t>
              </a:r>
            </a:p>
          </p:txBody>
        </p:sp>
        <p:sp>
          <p:nvSpPr>
            <p:cNvPr id="25618" name="Line 18"/>
            <p:cNvSpPr>
              <a:spLocks noChangeShapeType="1"/>
            </p:cNvSpPr>
            <p:nvPr/>
          </p:nvSpPr>
          <p:spPr bwMode="auto">
            <a:xfrm>
              <a:off x="5472" y="288"/>
              <a:ext cx="0" cy="528"/>
            </a:xfrm>
            <a:prstGeom prst="line">
              <a:avLst/>
            </a:prstGeom>
            <a:noFill/>
            <a:ln w="38100">
              <a:solidFill>
                <a:srgbClr val="66FF33"/>
              </a:solidFill>
              <a:round/>
              <a:headEnd/>
              <a:tailEnd/>
            </a:ln>
          </p:spPr>
          <p:txBody>
            <a:bodyPr/>
            <a:lstStyle/>
            <a:p>
              <a:endParaRPr lang="id-ID"/>
            </a:p>
          </p:txBody>
        </p:sp>
        <p:sp>
          <p:nvSpPr>
            <p:cNvPr id="25619" name="Line 19"/>
            <p:cNvSpPr>
              <a:spLocks noChangeShapeType="1"/>
            </p:cNvSpPr>
            <p:nvPr/>
          </p:nvSpPr>
          <p:spPr bwMode="auto">
            <a:xfrm>
              <a:off x="3792" y="2784"/>
              <a:ext cx="1824" cy="0"/>
            </a:xfrm>
            <a:prstGeom prst="line">
              <a:avLst/>
            </a:prstGeom>
            <a:noFill/>
            <a:ln w="38100">
              <a:solidFill>
                <a:srgbClr val="66FF33"/>
              </a:solidFill>
              <a:round/>
              <a:headEnd/>
              <a:tailEnd/>
            </a:ln>
          </p:spPr>
          <p:txBody>
            <a:bodyPr/>
            <a:lstStyle/>
            <a:p>
              <a:endParaRPr lang="id-ID"/>
            </a:p>
          </p:txBody>
        </p:sp>
        <p:sp>
          <p:nvSpPr>
            <p:cNvPr id="25620" name="Line 20"/>
            <p:cNvSpPr>
              <a:spLocks noChangeShapeType="1"/>
            </p:cNvSpPr>
            <p:nvPr/>
          </p:nvSpPr>
          <p:spPr bwMode="auto">
            <a:xfrm flipV="1">
              <a:off x="5616" y="912"/>
              <a:ext cx="0" cy="1872"/>
            </a:xfrm>
            <a:prstGeom prst="line">
              <a:avLst/>
            </a:prstGeom>
            <a:noFill/>
            <a:ln w="38100">
              <a:solidFill>
                <a:srgbClr val="66FF33"/>
              </a:solidFill>
              <a:round/>
              <a:headEnd/>
              <a:tailEnd/>
            </a:ln>
          </p:spPr>
          <p:txBody>
            <a:bodyPr/>
            <a:lstStyle/>
            <a:p>
              <a:endParaRPr lang="id-ID"/>
            </a:p>
          </p:txBody>
        </p:sp>
        <p:sp>
          <p:nvSpPr>
            <p:cNvPr id="25621" name="Line 21"/>
            <p:cNvSpPr>
              <a:spLocks noChangeShapeType="1"/>
            </p:cNvSpPr>
            <p:nvPr/>
          </p:nvSpPr>
          <p:spPr bwMode="auto">
            <a:xfrm flipH="1">
              <a:off x="5328" y="912"/>
              <a:ext cx="288" cy="0"/>
            </a:xfrm>
            <a:prstGeom prst="line">
              <a:avLst/>
            </a:prstGeom>
            <a:noFill/>
            <a:ln w="38100">
              <a:solidFill>
                <a:srgbClr val="66FF33"/>
              </a:solidFill>
              <a:round/>
              <a:headEnd/>
              <a:tailEnd type="triangle" w="med" len="med"/>
            </a:ln>
          </p:spPr>
          <p:txBody>
            <a:bodyPr/>
            <a:lstStyle/>
            <a:p>
              <a:endParaRPr lang="id-ID"/>
            </a:p>
          </p:txBody>
        </p:sp>
        <p:sp>
          <p:nvSpPr>
            <p:cNvPr id="25622" name="Line 22"/>
            <p:cNvSpPr>
              <a:spLocks noChangeShapeType="1"/>
            </p:cNvSpPr>
            <p:nvPr/>
          </p:nvSpPr>
          <p:spPr bwMode="auto">
            <a:xfrm flipH="1">
              <a:off x="5328" y="288"/>
              <a:ext cx="144" cy="0"/>
            </a:xfrm>
            <a:prstGeom prst="line">
              <a:avLst/>
            </a:prstGeom>
            <a:noFill/>
            <a:ln w="38100">
              <a:solidFill>
                <a:srgbClr val="66FF33"/>
              </a:solidFill>
              <a:round/>
              <a:headEnd/>
              <a:tailEnd/>
            </a:ln>
          </p:spPr>
          <p:txBody>
            <a:bodyPr/>
            <a:lstStyle/>
            <a:p>
              <a:endParaRPr lang="id-ID"/>
            </a:p>
          </p:txBody>
        </p:sp>
        <p:sp>
          <p:nvSpPr>
            <p:cNvPr id="25623" name="Text Box 23"/>
            <p:cNvSpPr txBox="1">
              <a:spLocks noChangeArrowheads="1"/>
            </p:cNvSpPr>
            <p:nvPr/>
          </p:nvSpPr>
          <p:spPr bwMode="auto">
            <a:xfrm>
              <a:off x="432" y="3023"/>
              <a:ext cx="1296" cy="640"/>
            </a:xfrm>
            <a:prstGeom prst="rect">
              <a:avLst/>
            </a:prstGeom>
            <a:solidFill>
              <a:srgbClr val="33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39933"/>
              </a:extrusionClr>
            </a:sp3d>
          </p:spPr>
          <p:txBody>
            <a:bodyPr>
              <a:spAutoFit/>
              <a:flatTx/>
            </a:bodyPr>
            <a:lstStyle/>
            <a:p>
              <a:pPr algn="ctr"/>
              <a:r>
                <a:rPr lang="en-US" sz="2000">
                  <a:solidFill>
                    <a:schemeClr val="tx2"/>
                  </a:solidFill>
                  <a:latin typeface="Calibri" pitchFamily="34" charset="0"/>
                </a:rPr>
                <a:t>Irigasi, teknologi, kredit,</a:t>
              </a:r>
            </a:p>
            <a:p>
              <a:pPr algn="ctr"/>
              <a:r>
                <a:rPr lang="en-US" sz="2000">
                  <a:solidFill>
                    <a:schemeClr val="tx2"/>
                  </a:solidFill>
                  <a:latin typeface="Calibri" pitchFamily="34" charset="0"/>
                </a:rPr>
                <a:t>Sarana produksi</a:t>
              </a:r>
            </a:p>
          </p:txBody>
        </p:sp>
        <p:sp>
          <p:nvSpPr>
            <p:cNvPr id="25624" name="Line 24"/>
            <p:cNvSpPr>
              <a:spLocks noChangeShapeType="1"/>
            </p:cNvSpPr>
            <p:nvPr/>
          </p:nvSpPr>
          <p:spPr bwMode="auto">
            <a:xfrm flipV="1">
              <a:off x="912" y="2736"/>
              <a:ext cx="0" cy="240"/>
            </a:xfrm>
            <a:prstGeom prst="line">
              <a:avLst/>
            </a:prstGeom>
            <a:noFill/>
            <a:ln w="38100">
              <a:solidFill>
                <a:srgbClr val="66FF33"/>
              </a:solidFill>
              <a:round/>
              <a:headEnd/>
              <a:tailEnd type="triangle" w="med" len="med"/>
            </a:ln>
          </p:spPr>
          <p:txBody>
            <a:bodyPr/>
            <a:lstStyle/>
            <a:p>
              <a:endParaRPr lang="id-ID"/>
            </a:p>
          </p:txBody>
        </p:sp>
        <p:sp>
          <p:nvSpPr>
            <p:cNvPr id="25625" name="Line 25"/>
            <p:cNvSpPr>
              <a:spLocks noChangeShapeType="1"/>
            </p:cNvSpPr>
            <p:nvPr/>
          </p:nvSpPr>
          <p:spPr bwMode="auto">
            <a:xfrm flipH="1">
              <a:off x="5280" y="1488"/>
              <a:ext cx="192" cy="0"/>
            </a:xfrm>
            <a:prstGeom prst="line">
              <a:avLst/>
            </a:prstGeom>
            <a:noFill/>
            <a:ln w="38100">
              <a:solidFill>
                <a:srgbClr val="66FF33"/>
              </a:solidFill>
              <a:round/>
              <a:headEnd/>
              <a:tailEnd type="triangle" w="med" len="med"/>
            </a:ln>
          </p:spPr>
          <p:txBody>
            <a:bodyPr/>
            <a:lstStyle/>
            <a:p>
              <a:endParaRPr lang="id-ID"/>
            </a:p>
          </p:txBody>
        </p:sp>
        <p:sp>
          <p:nvSpPr>
            <p:cNvPr id="25626" name="Line 26"/>
            <p:cNvSpPr>
              <a:spLocks noChangeShapeType="1"/>
            </p:cNvSpPr>
            <p:nvPr/>
          </p:nvSpPr>
          <p:spPr bwMode="auto">
            <a:xfrm flipH="1" flipV="1">
              <a:off x="5328" y="1584"/>
              <a:ext cx="288" cy="0"/>
            </a:xfrm>
            <a:prstGeom prst="line">
              <a:avLst/>
            </a:prstGeom>
            <a:noFill/>
            <a:ln w="38100">
              <a:solidFill>
                <a:srgbClr val="66FF33"/>
              </a:solidFill>
              <a:round/>
              <a:headEnd/>
              <a:tailEnd type="triangle" w="med" len="med"/>
            </a:ln>
          </p:spPr>
          <p:txBody>
            <a:bodyPr/>
            <a:lstStyle/>
            <a:p>
              <a:endParaRPr lang="id-ID"/>
            </a:p>
          </p:txBody>
        </p:sp>
        <p:sp>
          <p:nvSpPr>
            <p:cNvPr id="25627" name="Freeform 27"/>
            <p:cNvSpPr>
              <a:spLocks/>
            </p:cNvSpPr>
            <p:nvPr/>
          </p:nvSpPr>
          <p:spPr bwMode="auto">
            <a:xfrm>
              <a:off x="5472" y="816"/>
              <a:ext cx="96" cy="240"/>
            </a:xfrm>
            <a:custGeom>
              <a:avLst/>
              <a:gdLst>
                <a:gd name="T0" fmla="*/ 0 w 96"/>
                <a:gd name="T1" fmla="*/ 0 h 240"/>
                <a:gd name="T2" fmla="*/ 96 w 96"/>
                <a:gd name="T3" fmla="*/ 96 h 240"/>
                <a:gd name="T4" fmla="*/ 0 w 96"/>
                <a:gd name="T5" fmla="*/ 240 h 240"/>
                <a:gd name="T6" fmla="*/ 0 60000 65536"/>
                <a:gd name="T7" fmla="*/ 0 60000 65536"/>
                <a:gd name="T8" fmla="*/ 0 60000 65536"/>
                <a:gd name="T9" fmla="*/ 0 w 96"/>
                <a:gd name="T10" fmla="*/ 0 h 240"/>
                <a:gd name="T11" fmla="*/ 96 w 96"/>
                <a:gd name="T12" fmla="*/ 240 h 240"/>
              </a:gdLst>
              <a:ahLst/>
              <a:cxnLst>
                <a:cxn ang="T6">
                  <a:pos x="T0" y="T1"/>
                </a:cxn>
                <a:cxn ang="T7">
                  <a:pos x="T2" y="T3"/>
                </a:cxn>
                <a:cxn ang="T8">
                  <a:pos x="T4" y="T5"/>
                </a:cxn>
              </a:cxnLst>
              <a:rect l="T9" t="T10" r="T11" b="T12"/>
              <a:pathLst>
                <a:path w="96" h="240">
                  <a:moveTo>
                    <a:pt x="0" y="0"/>
                  </a:moveTo>
                  <a:cubicBezTo>
                    <a:pt x="48" y="28"/>
                    <a:pt x="96" y="56"/>
                    <a:pt x="96" y="96"/>
                  </a:cubicBezTo>
                  <a:cubicBezTo>
                    <a:pt x="96" y="136"/>
                    <a:pt x="16" y="216"/>
                    <a:pt x="0" y="240"/>
                  </a:cubicBezTo>
                </a:path>
              </a:pathLst>
            </a:custGeom>
            <a:noFill/>
            <a:ln w="38100">
              <a:solidFill>
                <a:srgbClr val="66FF33"/>
              </a:solidFill>
              <a:round/>
              <a:headEnd/>
              <a:tailEnd/>
            </a:ln>
          </p:spPr>
          <p:txBody>
            <a:bodyPr/>
            <a:lstStyle/>
            <a:p>
              <a:endParaRPr lang="id-ID" sz="2000">
                <a:solidFill>
                  <a:schemeClr val="tx2"/>
                </a:solidFill>
                <a:latin typeface="Calibri" pitchFamily="34" charset="0"/>
              </a:endParaRPr>
            </a:p>
          </p:txBody>
        </p:sp>
        <p:sp>
          <p:nvSpPr>
            <p:cNvPr id="25628" name="Line 28"/>
            <p:cNvSpPr>
              <a:spLocks noChangeShapeType="1"/>
            </p:cNvSpPr>
            <p:nvPr/>
          </p:nvSpPr>
          <p:spPr bwMode="auto">
            <a:xfrm flipV="1">
              <a:off x="5472" y="1056"/>
              <a:ext cx="0" cy="432"/>
            </a:xfrm>
            <a:prstGeom prst="line">
              <a:avLst/>
            </a:prstGeom>
            <a:noFill/>
            <a:ln w="38100">
              <a:solidFill>
                <a:srgbClr val="66FF33"/>
              </a:solidFill>
              <a:round/>
              <a:headEnd/>
              <a:tailEnd/>
            </a:ln>
          </p:spPr>
          <p:txBody>
            <a:bodyPr/>
            <a:lstStyle/>
            <a:p>
              <a:endParaRPr lang="id-ID"/>
            </a:p>
          </p:txBody>
        </p:sp>
        <p:sp>
          <p:nvSpPr>
            <p:cNvPr id="25629" name="Text Box 29"/>
            <p:cNvSpPr txBox="1">
              <a:spLocks noChangeArrowheads="1"/>
            </p:cNvSpPr>
            <p:nvPr/>
          </p:nvSpPr>
          <p:spPr bwMode="auto">
            <a:xfrm>
              <a:off x="2352" y="3216"/>
              <a:ext cx="1440" cy="252"/>
            </a:xfrm>
            <a:prstGeom prst="rect">
              <a:avLst/>
            </a:prstGeom>
            <a:solidFill>
              <a:srgbClr val="33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39933"/>
              </a:extrusionClr>
            </a:sp3d>
          </p:spPr>
          <p:txBody>
            <a:bodyPr>
              <a:spAutoFit/>
              <a:flatTx/>
            </a:bodyPr>
            <a:lstStyle/>
            <a:p>
              <a:pPr algn="ctr"/>
              <a:r>
                <a:rPr lang="en-US" sz="2000">
                  <a:solidFill>
                    <a:schemeClr val="tx2"/>
                  </a:solidFill>
                  <a:latin typeface="Calibri" pitchFamily="34" charset="0"/>
                </a:rPr>
                <a:t>Jumlah Penduduk</a:t>
              </a:r>
            </a:p>
          </p:txBody>
        </p:sp>
        <p:sp>
          <p:nvSpPr>
            <p:cNvPr id="25630" name="Line 30"/>
            <p:cNvSpPr>
              <a:spLocks noChangeShapeType="1"/>
            </p:cNvSpPr>
            <p:nvPr/>
          </p:nvSpPr>
          <p:spPr bwMode="auto">
            <a:xfrm flipH="1">
              <a:off x="2016" y="3312"/>
              <a:ext cx="336" cy="0"/>
            </a:xfrm>
            <a:prstGeom prst="line">
              <a:avLst/>
            </a:prstGeom>
            <a:noFill/>
            <a:ln w="38100">
              <a:solidFill>
                <a:srgbClr val="66FF33"/>
              </a:solidFill>
              <a:round/>
              <a:headEnd/>
              <a:tailEnd/>
            </a:ln>
          </p:spPr>
          <p:txBody>
            <a:bodyPr/>
            <a:lstStyle/>
            <a:p>
              <a:endParaRPr lang="id-ID"/>
            </a:p>
          </p:txBody>
        </p:sp>
        <p:sp>
          <p:nvSpPr>
            <p:cNvPr id="25631" name="Line 31"/>
            <p:cNvSpPr>
              <a:spLocks noChangeShapeType="1"/>
            </p:cNvSpPr>
            <p:nvPr/>
          </p:nvSpPr>
          <p:spPr bwMode="auto">
            <a:xfrm flipV="1">
              <a:off x="2016" y="1680"/>
              <a:ext cx="0" cy="1632"/>
            </a:xfrm>
            <a:prstGeom prst="line">
              <a:avLst/>
            </a:prstGeom>
            <a:noFill/>
            <a:ln w="38100">
              <a:solidFill>
                <a:srgbClr val="66FF33"/>
              </a:solidFill>
              <a:round/>
              <a:headEnd/>
              <a:tailEnd type="triangle" w="med" len="med"/>
            </a:ln>
          </p:spPr>
          <p:txBody>
            <a:bodyPr/>
            <a:lstStyle/>
            <a:p>
              <a:endParaRPr lang="id-ID"/>
            </a:p>
          </p:txBody>
        </p:sp>
        <p:sp>
          <p:nvSpPr>
            <p:cNvPr id="25632" name="Text Box 32"/>
            <p:cNvSpPr txBox="1">
              <a:spLocks noChangeArrowheads="1"/>
            </p:cNvSpPr>
            <p:nvPr/>
          </p:nvSpPr>
          <p:spPr bwMode="auto">
            <a:xfrm>
              <a:off x="1409" y="3793"/>
              <a:ext cx="1713" cy="446"/>
            </a:xfrm>
            <a:prstGeom prst="rect">
              <a:avLst/>
            </a:prstGeom>
            <a:solidFill>
              <a:srgbClr val="33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39933"/>
              </a:extrusionClr>
            </a:sp3d>
          </p:spPr>
          <p:txBody>
            <a:bodyPr>
              <a:spAutoFit/>
              <a:flatTx/>
            </a:bodyPr>
            <a:lstStyle/>
            <a:p>
              <a:pPr algn="ctr"/>
              <a:r>
                <a:rPr lang="en-US" sz="2000">
                  <a:solidFill>
                    <a:schemeClr val="tx2"/>
                  </a:solidFill>
                  <a:latin typeface="Calibri" pitchFamily="34" charset="0"/>
                </a:rPr>
                <a:t>Iklim, hama penyakit, bencana,dll. </a:t>
              </a:r>
            </a:p>
          </p:txBody>
        </p:sp>
        <p:sp>
          <p:nvSpPr>
            <p:cNvPr id="25633" name="Line 33"/>
            <p:cNvSpPr>
              <a:spLocks noChangeShapeType="1"/>
            </p:cNvSpPr>
            <p:nvPr/>
          </p:nvSpPr>
          <p:spPr bwMode="auto">
            <a:xfrm flipH="1">
              <a:off x="288" y="4032"/>
              <a:ext cx="1104" cy="0"/>
            </a:xfrm>
            <a:prstGeom prst="line">
              <a:avLst/>
            </a:prstGeom>
            <a:noFill/>
            <a:ln w="38100">
              <a:solidFill>
                <a:srgbClr val="66FF33"/>
              </a:solidFill>
              <a:round/>
              <a:headEnd/>
              <a:tailEnd/>
            </a:ln>
          </p:spPr>
          <p:txBody>
            <a:bodyPr/>
            <a:lstStyle/>
            <a:p>
              <a:endParaRPr lang="id-ID"/>
            </a:p>
          </p:txBody>
        </p:sp>
        <p:sp>
          <p:nvSpPr>
            <p:cNvPr id="25634" name="Line 34"/>
            <p:cNvSpPr>
              <a:spLocks noChangeShapeType="1"/>
            </p:cNvSpPr>
            <p:nvPr/>
          </p:nvSpPr>
          <p:spPr bwMode="auto">
            <a:xfrm flipV="1">
              <a:off x="288" y="2784"/>
              <a:ext cx="0" cy="1248"/>
            </a:xfrm>
            <a:prstGeom prst="line">
              <a:avLst/>
            </a:prstGeom>
            <a:noFill/>
            <a:ln w="38100">
              <a:solidFill>
                <a:srgbClr val="66FF33"/>
              </a:solidFill>
              <a:round/>
              <a:headEnd/>
              <a:tailEnd type="triangle" w="med" len="med"/>
            </a:ln>
          </p:spPr>
          <p:txBody>
            <a:bodyPr/>
            <a:lstStyle/>
            <a:p>
              <a:endParaRPr lang="id-ID"/>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381000"/>
            <a:ext cx="8915400" cy="6429375"/>
            <a:chOff x="144" y="240"/>
            <a:chExt cx="5616" cy="4050"/>
          </a:xfrm>
        </p:grpSpPr>
        <p:grpSp>
          <p:nvGrpSpPr>
            <p:cNvPr id="3" name="Group 3"/>
            <p:cNvGrpSpPr>
              <a:grpSpLocks/>
            </p:cNvGrpSpPr>
            <p:nvPr/>
          </p:nvGrpSpPr>
          <p:grpSpPr bwMode="auto">
            <a:xfrm>
              <a:off x="144" y="1200"/>
              <a:ext cx="2016" cy="1056"/>
              <a:chOff x="218" y="1672"/>
              <a:chExt cx="1695" cy="1400"/>
            </a:xfrm>
          </p:grpSpPr>
          <p:sp>
            <p:nvSpPr>
              <p:cNvPr id="26654" name="Oval 4">
                <a:hlinkClick r:id="rId2" action="ppaction://hlinksldjump" highlightClick="1"/>
                <a:hlinkHover r:id="" action="ppaction://noaction" highlightClick="1">
                  <a:snd r:embed="rId3" name="whoosh.wav" builtIn="1"/>
                </a:hlinkHover>
              </p:cNvPr>
              <p:cNvSpPr>
                <a:spLocks noChangeArrowheads="1"/>
              </p:cNvSpPr>
              <p:nvPr/>
            </p:nvSpPr>
            <p:spPr bwMode="auto">
              <a:xfrm>
                <a:off x="218" y="1672"/>
                <a:ext cx="1695" cy="1400"/>
              </a:xfrm>
              <a:prstGeom prst="ellipse">
                <a:avLst/>
              </a:prstGeom>
              <a:solidFill>
                <a:srgbClr val="A50021">
                  <a:alpha val="50195"/>
                </a:srgbClr>
              </a:solidFill>
              <a:ln w="9525">
                <a:round/>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wrap="none" anchor="ctr">
                <a:flatTx/>
              </a:bodyPr>
              <a:lstStyle/>
              <a:p>
                <a:endParaRPr lang="id-ID" sz="2000">
                  <a:solidFill>
                    <a:schemeClr val="tx2"/>
                  </a:solidFill>
                  <a:latin typeface="Calibri" pitchFamily="34" charset="0"/>
                </a:endParaRPr>
              </a:p>
            </p:txBody>
          </p:sp>
          <p:sp>
            <p:nvSpPr>
              <p:cNvPr id="26655" name="Text Box 5"/>
              <p:cNvSpPr txBox="1">
                <a:spLocks noChangeArrowheads="1"/>
              </p:cNvSpPr>
              <p:nvPr/>
            </p:nvSpPr>
            <p:spPr bwMode="auto">
              <a:xfrm>
                <a:off x="448" y="2231"/>
                <a:ext cx="997" cy="340"/>
              </a:xfrm>
              <a:prstGeom prst="rect">
                <a:avLst/>
              </a:prstGeom>
              <a:solidFill>
                <a:srgbClr val="A50021">
                  <a:alpha val="0"/>
                </a:srgbClr>
              </a:solidFill>
              <a:ln w="9525">
                <a:noFill/>
                <a:miter lim="800000"/>
                <a:headEnd/>
                <a:tailEnd/>
              </a:ln>
            </p:spPr>
            <p:txBody>
              <a:bodyPr wrap="none" lIns="97969" tIns="48984" rIns="97969" bIns="48984">
                <a:spAutoFit/>
              </a:bodyPr>
              <a:lstStyle/>
              <a:p>
                <a:pPr algn="ctr" defTabSz="979488"/>
                <a:r>
                  <a:rPr kumimoji="1" lang="sq-AL" sz="2000">
                    <a:solidFill>
                      <a:schemeClr val="tx2"/>
                    </a:solidFill>
                    <a:latin typeface="Calibri" pitchFamily="34" charset="0"/>
                    <a:cs typeface="Times New Roman" pitchFamily="18" charset="0"/>
                  </a:rPr>
                  <a:t>AKSES PANGAN</a:t>
                </a:r>
              </a:p>
            </p:txBody>
          </p:sp>
        </p:grpSp>
        <p:sp>
          <p:nvSpPr>
            <p:cNvPr id="26628" name="Text Box 6"/>
            <p:cNvSpPr txBox="1">
              <a:spLocks noChangeArrowheads="1"/>
            </p:cNvSpPr>
            <p:nvPr/>
          </p:nvSpPr>
          <p:spPr bwMode="auto">
            <a:xfrm>
              <a:off x="1008" y="528"/>
              <a:ext cx="1920" cy="256"/>
            </a:xfrm>
            <a:prstGeom prst="rect">
              <a:avLst/>
            </a:prstGeom>
            <a:solidFill>
              <a:srgbClr val="339933"/>
            </a:solidFill>
            <a:ln w="9525">
              <a:miter lim="800000"/>
              <a:headEnd/>
              <a:tailEnd/>
            </a:ln>
            <a:scene3d>
              <a:camera prst="legacyObliqueTopLeft"/>
              <a:lightRig rig="legacyFlat3" dir="t"/>
            </a:scene3d>
            <a:sp3d extrusionH="430200" prstMaterial="legacyMatte">
              <a:bevelT w="13500" h="13500" prst="angle"/>
              <a:bevelB w="13500" h="13500" prst="angle"/>
              <a:extrusionClr>
                <a:srgbClr val="339933"/>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Akses Ekonomi</a:t>
              </a:r>
            </a:p>
          </p:txBody>
        </p:sp>
        <p:sp>
          <p:nvSpPr>
            <p:cNvPr id="26629" name="Text Box 7"/>
            <p:cNvSpPr txBox="1">
              <a:spLocks noChangeArrowheads="1"/>
            </p:cNvSpPr>
            <p:nvPr/>
          </p:nvSpPr>
          <p:spPr bwMode="auto">
            <a:xfrm>
              <a:off x="816" y="2544"/>
              <a:ext cx="2064" cy="256"/>
            </a:xfrm>
            <a:prstGeom prst="rect">
              <a:avLst/>
            </a:prstGeom>
            <a:solidFill>
              <a:srgbClr val="339933"/>
            </a:solidFill>
            <a:ln w="9525">
              <a:miter lim="800000"/>
              <a:headEnd/>
              <a:tailEnd/>
            </a:ln>
            <a:scene3d>
              <a:camera prst="legacyObliqueTopLeft"/>
              <a:lightRig rig="legacyFlat3" dir="t"/>
            </a:scene3d>
            <a:sp3d extrusionH="430200" prstMaterial="legacyMatte">
              <a:bevelT w="13500" h="13500" prst="angle"/>
              <a:bevelB w="13500" h="13500" prst="angle"/>
              <a:extrusionClr>
                <a:srgbClr val="339933"/>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Akses Fisik (isolasi daerah)</a:t>
              </a:r>
            </a:p>
          </p:txBody>
        </p:sp>
        <p:sp>
          <p:nvSpPr>
            <p:cNvPr id="26630" name="Text Box 8"/>
            <p:cNvSpPr txBox="1">
              <a:spLocks noChangeArrowheads="1"/>
            </p:cNvSpPr>
            <p:nvPr/>
          </p:nvSpPr>
          <p:spPr bwMode="auto">
            <a:xfrm>
              <a:off x="3530" y="240"/>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sq-AL" sz="2000">
                  <a:solidFill>
                    <a:schemeClr val="tx2"/>
                  </a:solidFill>
                  <a:latin typeface="Calibri" pitchFamily="34" charset="0"/>
                </a:rPr>
                <a:t>Pendapatan</a:t>
              </a:r>
            </a:p>
          </p:txBody>
        </p:sp>
        <p:sp>
          <p:nvSpPr>
            <p:cNvPr id="26631" name="Text Box 9"/>
            <p:cNvSpPr txBox="1">
              <a:spLocks noChangeArrowheads="1"/>
            </p:cNvSpPr>
            <p:nvPr/>
          </p:nvSpPr>
          <p:spPr bwMode="auto">
            <a:xfrm>
              <a:off x="3530" y="816"/>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sq-AL" sz="2000">
                  <a:solidFill>
                    <a:schemeClr val="tx2"/>
                  </a:solidFill>
                  <a:latin typeface="Calibri" pitchFamily="34" charset="0"/>
                </a:rPr>
                <a:t>Kesempatan kerja</a:t>
              </a:r>
            </a:p>
          </p:txBody>
        </p:sp>
        <p:sp>
          <p:nvSpPr>
            <p:cNvPr id="26632" name="Text Box 10"/>
            <p:cNvSpPr txBox="1">
              <a:spLocks noChangeArrowheads="1"/>
            </p:cNvSpPr>
            <p:nvPr/>
          </p:nvSpPr>
          <p:spPr bwMode="auto">
            <a:xfrm>
              <a:off x="3552" y="1296"/>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en-US" sz="2000">
                  <a:solidFill>
                    <a:schemeClr val="tx2"/>
                  </a:solidFill>
                  <a:latin typeface="Calibri" pitchFamily="34" charset="0"/>
                </a:rPr>
                <a:t>Harga Pangan</a:t>
              </a:r>
              <a:endParaRPr lang="sq-AL" sz="2000">
                <a:solidFill>
                  <a:schemeClr val="tx2"/>
                </a:solidFill>
                <a:latin typeface="Calibri" pitchFamily="34" charset="0"/>
              </a:endParaRPr>
            </a:p>
          </p:txBody>
        </p:sp>
        <p:sp>
          <p:nvSpPr>
            <p:cNvPr id="26633" name="Text Box 11"/>
            <p:cNvSpPr txBox="1">
              <a:spLocks noChangeArrowheads="1"/>
            </p:cNvSpPr>
            <p:nvPr/>
          </p:nvSpPr>
          <p:spPr bwMode="auto">
            <a:xfrm>
              <a:off x="3482" y="2928"/>
              <a:ext cx="1990" cy="256"/>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sq-AL" sz="2000">
                  <a:solidFill>
                    <a:schemeClr val="tx2"/>
                  </a:solidFill>
                  <a:latin typeface="Calibri" pitchFamily="34" charset="0"/>
                </a:rPr>
                <a:t>Infrastruktur pedesaan</a:t>
              </a:r>
            </a:p>
          </p:txBody>
        </p:sp>
        <p:sp>
          <p:nvSpPr>
            <p:cNvPr id="26634" name="Text Box 12"/>
            <p:cNvSpPr txBox="1">
              <a:spLocks noChangeArrowheads="1"/>
            </p:cNvSpPr>
            <p:nvPr/>
          </p:nvSpPr>
          <p:spPr bwMode="auto">
            <a:xfrm>
              <a:off x="3504" y="2256"/>
              <a:ext cx="1990" cy="45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sq-AL" sz="2000">
                  <a:solidFill>
                    <a:schemeClr val="tx2"/>
                  </a:solidFill>
                  <a:latin typeface="Calibri" pitchFamily="34" charset="0"/>
                </a:rPr>
                <a:t>Sarana dan prasarana perhubungan</a:t>
              </a:r>
            </a:p>
          </p:txBody>
        </p:sp>
        <p:sp>
          <p:nvSpPr>
            <p:cNvPr id="26635" name="Text Box 13"/>
            <p:cNvSpPr txBox="1">
              <a:spLocks noChangeArrowheads="1"/>
            </p:cNvSpPr>
            <p:nvPr/>
          </p:nvSpPr>
          <p:spPr bwMode="auto">
            <a:xfrm>
              <a:off x="288" y="3360"/>
              <a:ext cx="2064" cy="256"/>
            </a:xfrm>
            <a:prstGeom prst="rect">
              <a:avLst/>
            </a:prstGeom>
            <a:solidFill>
              <a:srgbClr val="339933"/>
            </a:solidFill>
            <a:ln w="9525">
              <a:miter lim="800000"/>
              <a:headEnd/>
              <a:tailEnd/>
            </a:ln>
            <a:scene3d>
              <a:camera prst="legacyObliqueTopLeft"/>
              <a:lightRig rig="legacyFlat3" dir="t"/>
            </a:scene3d>
            <a:sp3d extrusionH="430200" prstMaterial="legacyMatte">
              <a:bevelT w="13500" h="13500" prst="angle"/>
              <a:bevelB w="13500" h="13500" prst="angle"/>
              <a:extrusionClr>
                <a:srgbClr val="339933"/>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Akses </a:t>
              </a:r>
              <a:r>
                <a:rPr lang="en-US" sz="2000">
                  <a:solidFill>
                    <a:schemeClr val="tx2"/>
                  </a:solidFill>
                  <a:latin typeface="Calibri" pitchFamily="34" charset="0"/>
                </a:rPr>
                <a:t>sosial </a:t>
              </a:r>
              <a:endParaRPr lang="sq-AL" sz="2000">
                <a:solidFill>
                  <a:schemeClr val="tx2"/>
                </a:solidFill>
                <a:latin typeface="Calibri" pitchFamily="34" charset="0"/>
              </a:endParaRPr>
            </a:p>
          </p:txBody>
        </p:sp>
        <p:sp>
          <p:nvSpPr>
            <p:cNvPr id="26636" name="Text Box 14"/>
            <p:cNvSpPr txBox="1">
              <a:spLocks noChangeArrowheads="1"/>
            </p:cNvSpPr>
            <p:nvPr/>
          </p:nvSpPr>
          <p:spPr bwMode="auto">
            <a:xfrm>
              <a:off x="1392" y="3840"/>
              <a:ext cx="1776" cy="45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en-US" sz="2000">
                  <a:solidFill>
                    <a:schemeClr val="tx2"/>
                  </a:solidFill>
                  <a:latin typeface="Calibri" pitchFamily="34" charset="0"/>
                </a:rPr>
                <a:t>Tidak adanya konflik. Perang. Bencana. dll</a:t>
              </a:r>
              <a:endParaRPr lang="sq-AL" sz="2000">
                <a:solidFill>
                  <a:schemeClr val="tx2"/>
                </a:solidFill>
                <a:latin typeface="Calibri" pitchFamily="34" charset="0"/>
              </a:endParaRPr>
            </a:p>
          </p:txBody>
        </p:sp>
        <p:sp>
          <p:nvSpPr>
            <p:cNvPr id="26637" name="Line 15"/>
            <p:cNvSpPr>
              <a:spLocks noChangeShapeType="1"/>
            </p:cNvSpPr>
            <p:nvPr/>
          </p:nvSpPr>
          <p:spPr bwMode="auto">
            <a:xfrm flipH="1">
              <a:off x="2928" y="720"/>
              <a:ext cx="288" cy="0"/>
            </a:xfrm>
            <a:prstGeom prst="line">
              <a:avLst/>
            </a:prstGeom>
            <a:noFill/>
            <a:ln w="38100">
              <a:solidFill>
                <a:srgbClr val="66FF33"/>
              </a:solidFill>
              <a:round/>
              <a:headEnd/>
              <a:tailEnd type="triangle" w="med" len="med"/>
            </a:ln>
          </p:spPr>
          <p:txBody>
            <a:bodyPr/>
            <a:lstStyle/>
            <a:p>
              <a:endParaRPr lang="id-ID"/>
            </a:p>
          </p:txBody>
        </p:sp>
        <p:sp>
          <p:nvSpPr>
            <p:cNvPr id="26638" name="Line 16"/>
            <p:cNvSpPr>
              <a:spLocks noChangeShapeType="1"/>
            </p:cNvSpPr>
            <p:nvPr/>
          </p:nvSpPr>
          <p:spPr bwMode="auto">
            <a:xfrm flipH="1">
              <a:off x="3216" y="336"/>
              <a:ext cx="240" cy="0"/>
            </a:xfrm>
            <a:prstGeom prst="line">
              <a:avLst/>
            </a:prstGeom>
            <a:noFill/>
            <a:ln w="38100">
              <a:solidFill>
                <a:srgbClr val="66FF33"/>
              </a:solidFill>
              <a:round/>
              <a:headEnd/>
              <a:tailEnd/>
            </a:ln>
          </p:spPr>
          <p:txBody>
            <a:bodyPr/>
            <a:lstStyle/>
            <a:p>
              <a:endParaRPr lang="id-ID"/>
            </a:p>
          </p:txBody>
        </p:sp>
        <p:sp>
          <p:nvSpPr>
            <p:cNvPr id="26639" name="Line 17"/>
            <p:cNvSpPr>
              <a:spLocks noChangeShapeType="1"/>
            </p:cNvSpPr>
            <p:nvPr/>
          </p:nvSpPr>
          <p:spPr bwMode="auto">
            <a:xfrm flipH="1">
              <a:off x="3216" y="864"/>
              <a:ext cx="240" cy="0"/>
            </a:xfrm>
            <a:prstGeom prst="line">
              <a:avLst/>
            </a:prstGeom>
            <a:noFill/>
            <a:ln w="38100">
              <a:solidFill>
                <a:srgbClr val="66FF33"/>
              </a:solidFill>
              <a:round/>
              <a:headEnd/>
              <a:tailEnd/>
            </a:ln>
          </p:spPr>
          <p:txBody>
            <a:bodyPr/>
            <a:lstStyle/>
            <a:p>
              <a:endParaRPr lang="id-ID"/>
            </a:p>
          </p:txBody>
        </p:sp>
        <p:sp>
          <p:nvSpPr>
            <p:cNvPr id="26640" name="Line 18"/>
            <p:cNvSpPr>
              <a:spLocks noChangeShapeType="1"/>
            </p:cNvSpPr>
            <p:nvPr/>
          </p:nvSpPr>
          <p:spPr bwMode="auto">
            <a:xfrm flipH="1">
              <a:off x="3216" y="1392"/>
              <a:ext cx="240" cy="0"/>
            </a:xfrm>
            <a:prstGeom prst="line">
              <a:avLst/>
            </a:prstGeom>
            <a:noFill/>
            <a:ln w="38100">
              <a:solidFill>
                <a:srgbClr val="66FF33"/>
              </a:solidFill>
              <a:round/>
              <a:headEnd/>
              <a:tailEnd/>
            </a:ln>
          </p:spPr>
          <p:txBody>
            <a:bodyPr/>
            <a:lstStyle/>
            <a:p>
              <a:endParaRPr lang="id-ID"/>
            </a:p>
          </p:txBody>
        </p:sp>
        <p:sp>
          <p:nvSpPr>
            <p:cNvPr id="26641" name="Line 19"/>
            <p:cNvSpPr>
              <a:spLocks noChangeShapeType="1"/>
            </p:cNvSpPr>
            <p:nvPr/>
          </p:nvSpPr>
          <p:spPr bwMode="auto">
            <a:xfrm>
              <a:off x="3216" y="336"/>
              <a:ext cx="0" cy="1056"/>
            </a:xfrm>
            <a:prstGeom prst="line">
              <a:avLst/>
            </a:prstGeom>
            <a:noFill/>
            <a:ln w="38100">
              <a:solidFill>
                <a:srgbClr val="66FF33"/>
              </a:solidFill>
              <a:round/>
              <a:headEnd/>
              <a:tailEnd/>
            </a:ln>
          </p:spPr>
          <p:txBody>
            <a:bodyPr/>
            <a:lstStyle/>
            <a:p>
              <a:endParaRPr lang="id-ID"/>
            </a:p>
          </p:txBody>
        </p:sp>
        <p:sp>
          <p:nvSpPr>
            <p:cNvPr id="26642" name="Line 20"/>
            <p:cNvSpPr>
              <a:spLocks noChangeShapeType="1"/>
            </p:cNvSpPr>
            <p:nvPr/>
          </p:nvSpPr>
          <p:spPr bwMode="auto">
            <a:xfrm flipH="1">
              <a:off x="2880" y="2688"/>
              <a:ext cx="288" cy="0"/>
            </a:xfrm>
            <a:prstGeom prst="line">
              <a:avLst/>
            </a:prstGeom>
            <a:noFill/>
            <a:ln w="38100">
              <a:solidFill>
                <a:srgbClr val="66FF33"/>
              </a:solidFill>
              <a:round/>
              <a:headEnd/>
              <a:tailEnd type="triangle" w="med" len="med"/>
            </a:ln>
          </p:spPr>
          <p:txBody>
            <a:bodyPr/>
            <a:lstStyle/>
            <a:p>
              <a:endParaRPr lang="id-ID"/>
            </a:p>
          </p:txBody>
        </p:sp>
        <p:sp>
          <p:nvSpPr>
            <p:cNvPr id="26643" name="Line 21"/>
            <p:cNvSpPr>
              <a:spLocks noChangeShapeType="1"/>
            </p:cNvSpPr>
            <p:nvPr/>
          </p:nvSpPr>
          <p:spPr bwMode="auto">
            <a:xfrm flipH="1">
              <a:off x="3168" y="2496"/>
              <a:ext cx="240" cy="0"/>
            </a:xfrm>
            <a:prstGeom prst="line">
              <a:avLst/>
            </a:prstGeom>
            <a:noFill/>
            <a:ln w="38100">
              <a:solidFill>
                <a:srgbClr val="66FF33"/>
              </a:solidFill>
              <a:round/>
              <a:headEnd/>
              <a:tailEnd/>
            </a:ln>
          </p:spPr>
          <p:txBody>
            <a:bodyPr/>
            <a:lstStyle/>
            <a:p>
              <a:endParaRPr lang="id-ID"/>
            </a:p>
          </p:txBody>
        </p:sp>
        <p:sp>
          <p:nvSpPr>
            <p:cNvPr id="26644" name="Line 22"/>
            <p:cNvSpPr>
              <a:spLocks noChangeShapeType="1"/>
            </p:cNvSpPr>
            <p:nvPr/>
          </p:nvSpPr>
          <p:spPr bwMode="auto">
            <a:xfrm flipH="1">
              <a:off x="3168" y="3024"/>
              <a:ext cx="240" cy="0"/>
            </a:xfrm>
            <a:prstGeom prst="line">
              <a:avLst/>
            </a:prstGeom>
            <a:noFill/>
            <a:ln w="38100">
              <a:solidFill>
                <a:srgbClr val="66FF33"/>
              </a:solidFill>
              <a:round/>
              <a:headEnd/>
              <a:tailEnd/>
            </a:ln>
          </p:spPr>
          <p:txBody>
            <a:bodyPr/>
            <a:lstStyle/>
            <a:p>
              <a:endParaRPr lang="id-ID"/>
            </a:p>
          </p:txBody>
        </p:sp>
        <p:sp>
          <p:nvSpPr>
            <p:cNvPr id="26645" name="Line 23"/>
            <p:cNvSpPr>
              <a:spLocks noChangeShapeType="1"/>
            </p:cNvSpPr>
            <p:nvPr/>
          </p:nvSpPr>
          <p:spPr bwMode="auto">
            <a:xfrm>
              <a:off x="3168" y="2496"/>
              <a:ext cx="0" cy="528"/>
            </a:xfrm>
            <a:prstGeom prst="line">
              <a:avLst/>
            </a:prstGeom>
            <a:noFill/>
            <a:ln w="38100">
              <a:solidFill>
                <a:srgbClr val="66FF33"/>
              </a:solidFill>
              <a:round/>
              <a:headEnd/>
              <a:tailEnd/>
            </a:ln>
          </p:spPr>
          <p:txBody>
            <a:bodyPr/>
            <a:lstStyle/>
            <a:p>
              <a:endParaRPr lang="id-ID"/>
            </a:p>
          </p:txBody>
        </p:sp>
        <p:sp>
          <p:nvSpPr>
            <p:cNvPr id="26646" name="Line 24"/>
            <p:cNvSpPr>
              <a:spLocks noChangeShapeType="1"/>
            </p:cNvSpPr>
            <p:nvPr/>
          </p:nvSpPr>
          <p:spPr bwMode="auto">
            <a:xfrm flipH="1" flipV="1">
              <a:off x="528" y="3648"/>
              <a:ext cx="0" cy="336"/>
            </a:xfrm>
            <a:prstGeom prst="line">
              <a:avLst/>
            </a:prstGeom>
            <a:noFill/>
            <a:ln w="38100">
              <a:solidFill>
                <a:srgbClr val="66FF33"/>
              </a:solidFill>
              <a:round/>
              <a:headEnd/>
              <a:tailEnd type="triangle" w="med" len="med"/>
            </a:ln>
          </p:spPr>
          <p:txBody>
            <a:bodyPr/>
            <a:lstStyle/>
            <a:p>
              <a:endParaRPr lang="id-ID"/>
            </a:p>
          </p:txBody>
        </p:sp>
        <p:sp>
          <p:nvSpPr>
            <p:cNvPr id="26647" name="Line 25"/>
            <p:cNvSpPr>
              <a:spLocks noChangeShapeType="1"/>
            </p:cNvSpPr>
            <p:nvPr/>
          </p:nvSpPr>
          <p:spPr bwMode="auto">
            <a:xfrm flipV="1">
              <a:off x="528" y="2160"/>
              <a:ext cx="0" cy="1104"/>
            </a:xfrm>
            <a:prstGeom prst="line">
              <a:avLst/>
            </a:prstGeom>
            <a:noFill/>
            <a:ln w="38100">
              <a:solidFill>
                <a:srgbClr val="66FF33"/>
              </a:solidFill>
              <a:round/>
              <a:headEnd/>
              <a:tailEnd type="triangle" w="med" len="med"/>
            </a:ln>
          </p:spPr>
          <p:txBody>
            <a:bodyPr/>
            <a:lstStyle/>
            <a:p>
              <a:endParaRPr lang="id-ID"/>
            </a:p>
          </p:txBody>
        </p:sp>
        <p:sp>
          <p:nvSpPr>
            <p:cNvPr id="26648" name="Line 26"/>
            <p:cNvSpPr>
              <a:spLocks noChangeShapeType="1"/>
            </p:cNvSpPr>
            <p:nvPr/>
          </p:nvSpPr>
          <p:spPr bwMode="auto">
            <a:xfrm flipV="1">
              <a:off x="1296" y="2256"/>
              <a:ext cx="0" cy="240"/>
            </a:xfrm>
            <a:prstGeom prst="line">
              <a:avLst/>
            </a:prstGeom>
            <a:noFill/>
            <a:ln w="38100">
              <a:solidFill>
                <a:srgbClr val="66FF33"/>
              </a:solidFill>
              <a:round/>
              <a:headEnd/>
              <a:tailEnd type="triangle" w="med" len="med"/>
            </a:ln>
          </p:spPr>
          <p:txBody>
            <a:bodyPr/>
            <a:lstStyle/>
            <a:p>
              <a:endParaRPr lang="id-ID"/>
            </a:p>
          </p:txBody>
        </p:sp>
        <p:sp>
          <p:nvSpPr>
            <p:cNvPr id="26649" name="Line 27"/>
            <p:cNvSpPr>
              <a:spLocks noChangeShapeType="1"/>
            </p:cNvSpPr>
            <p:nvPr/>
          </p:nvSpPr>
          <p:spPr bwMode="auto">
            <a:xfrm>
              <a:off x="1296" y="816"/>
              <a:ext cx="0" cy="336"/>
            </a:xfrm>
            <a:prstGeom prst="line">
              <a:avLst/>
            </a:prstGeom>
            <a:noFill/>
            <a:ln w="38100">
              <a:solidFill>
                <a:srgbClr val="66FF33"/>
              </a:solidFill>
              <a:round/>
              <a:headEnd/>
              <a:tailEnd type="triangle" w="med" len="med"/>
            </a:ln>
          </p:spPr>
          <p:txBody>
            <a:bodyPr/>
            <a:lstStyle/>
            <a:p>
              <a:endParaRPr lang="id-ID"/>
            </a:p>
          </p:txBody>
        </p:sp>
        <p:sp>
          <p:nvSpPr>
            <p:cNvPr id="26650" name="Text Box 28"/>
            <p:cNvSpPr txBox="1">
              <a:spLocks noChangeArrowheads="1"/>
            </p:cNvSpPr>
            <p:nvPr/>
          </p:nvSpPr>
          <p:spPr bwMode="auto">
            <a:xfrm>
              <a:off x="3312" y="3840"/>
              <a:ext cx="2448" cy="368"/>
            </a:xfrm>
            <a:prstGeom prst="rect">
              <a:avLst/>
            </a:prstGeom>
            <a:noFill/>
            <a:ln w="9525">
              <a:noFill/>
              <a:miter lim="800000"/>
              <a:headEnd/>
              <a:tailEnd/>
            </a:ln>
          </p:spPr>
          <p:txBody>
            <a:bodyPr>
              <a:spAutoFit/>
            </a:bodyPr>
            <a:lstStyle/>
            <a:p>
              <a:pPr>
                <a:spcBef>
                  <a:spcPct val="50000"/>
                </a:spcBef>
              </a:pPr>
              <a:r>
                <a:rPr lang="en-US" sz="1600">
                  <a:solidFill>
                    <a:schemeClr val="tx2"/>
                  </a:solidFill>
                  <a:latin typeface="Calibri" pitchFamily="34" charset="0"/>
                </a:rPr>
                <a:t>Sumber : Patrick Webb and Beatrice Rogers. 2003 (dimodifikasi)</a:t>
              </a:r>
            </a:p>
          </p:txBody>
        </p:sp>
        <p:sp>
          <p:nvSpPr>
            <p:cNvPr id="26651" name="Line 29"/>
            <p:cNvSpPr>
              <a:spLocks noChangeShapeType="1"/>
            </p:cNvSpPr>
            <p:nvPr/>
          </p:nvSpPr>
          <p:spPr bwMode="auto">
            <a:xfrm>
              <a:off x="528" y="3984"/>
              <a:ext cx="816" cy="0"/>
            </a:xfrm>
            <a:prstGeom prst="line">
              <a:avLst/>
            </a:prstGeom>
            <a:noFill/>
            <a:ln w="38100">
              <a:solidFill>
                <a:srgbClr val="66FF33"/>
              </a:solidFill>
              <a:round/>
              <a:headEnd/>
              <a:tailEnd/>
            </a:ln>
          </p:spPr>
          <p:txBody>
            <a:bodyPr/>
            <a:lstStyle/>
            <a:p>
              <a:endParaRPr lang="id-ID"/>
            </a:p>
          </p:txBody>
        </p:sp>
        <p:sp>
          <p:nvSpPr>
            <p:cNvPr id="26652" name="Text Box 30"/>
            <p:cNvSpPr txBox="1">
              <a:spLocks noChangeArrowheads="1"/>
            </p:cNvSpPr>
            <p:nvPr/>
          </p:nvSpPr>
          <p:spPr bwMode="auto">
            <a:xfrm>
              <a:off x="2976" y="3357"/>
              <a:ext cx="1990" cy="45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342900" indent="-342900" algn="ctr" defTabSz="979488"/>
              <a:r>
                <a:rPr lang="en-US" sz="2000">
                  <a:solidFill>
                    <a:schemeClr val="tx2"/>
                  </a:solidFill>
                  <a:latin typeface="Calibri" pitchFamily="34" charset="0"/>
                </a:rPr>
                <a:t>Preferensi thd jenis pangan dan Pendidikan</a:t>
              </a:r>
              <a:endParaRPr lang="sq-AL" sz="2000">
                <a:solidFill>
                  <a:schemeClr val="tx2"/>
                </a:solidFill>
                <a:latin typeface="Calibri" pitchFamily="34" charset="0"/>
              </a:endParaRPr>
            </a:p>
          </p:txBody>
        </p:sp>
        <p:sp>
          <p:nvSpPr>
            <p:cNvPr id="26653" name="Line 31"/>
            <p:cNvSpPr>
              <a:spLocks noChangeShapeType="1"/>
            </p:cNvSpPr>
            <p:nvPr/>
          </p:nvSpPr>
          <p:spPr bwMode="auto">
            <a:xfrm flipH="1">
              <a:off x="2352" y="3504"/>
              <a:ext cx="576" cy="0"/>
            </a:xfrm>
            <a:prstGeom prst="line">
              <a:avLst/>
            </a:prstGeom>
            <a:noFill/>
            <a:ln w="38100">
              <a:solidFill>
                <a:srgbClr val="66FF33"/>
              </a:solidFill>
              <a:round/>
              <a:headEnd/>
              <a:tailEnd type="triangle" w="med" len="med"/>
            </a:ln>
          </p:spPr>
          <p:txBody>
            <a:bodyPr/>
            <a:lstStyle/>
            <a:p>
              <a:endParaRPr lang="id-ID"/>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a:grpSpLocks/>
          </p:cNvGrpSpPr>
          <p:nvPr/>
        </p:nvGrpSpPr>
        <p:grpSpPr bwMode="auto">
          <a:xfrm>
            <a:off x="304800" y="381000"/>
            <a:ext cx="8839200" cy="6400800"/>
            <a:chOff x="304800" y="381000"/>
            <a:chExt cx="8839200" cy="6400800"/>
          </a:xfrm>
        </p:grpSpPr>
        <p:sp>
          <p:nvSpPr>
            <p:cNvPr id="27651" name="Oval 3">
              <a:hlinkClick r:id="rId2" action="ppaction://hlinksldjump" highlightClick="1"/>
              <a:hlinkHover r:id="" action="ppaction://noaction" highlightClick="1">
                <a:snd r:embed="rId3" name="whoosh.wav" builtIn="1"/>
              </a:hlinkHover>
            </p:cNvPr>
            <p:cNvSpPr>
              <a:spLocks noChangeArrowheads="1"/>
            </p:cNvSpPr>
            <p:nvPr/>
          </p:nvSpPr>
          <p:spPr bwMode="auto">
            <a:xfrm>
              <a:off x="533400" y="2743200"/>
              <a:ext cx="2047875" cy="2246313"/>
            </a:xfrm>
            <a:prstGeom prst="ellipse">
              <a:avLst/>
            </a:prstGeom>
            <a:solidFill>
              <a:srgbClr val="A50021">
                <a:alpha val="50195"/>
              </a:srgbClr>
            </a:solidFill>
            <a:ln w="9525">
              <a:round/>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wrap="none" anchor="ctr">
              <a:flatTx/>
            </a:bodyPr>
            <a:lstStyle/>
            <a:p>
              <a:endParaRPr lang="id-ID" sz="2000">
                <a:solidFill>
                  <a:schemeClr val="tx2"/>
                </a:solidFill>
                <a:latin typeface="Calibri" pitchFamily="34" charset="0"/>
              </a:endParaRPr>
            </a:p>
          </p:txBody>
        </p:sp>
        <p:sp>
          <p:nvSpPr>
            <p:cNvPr id="27652" name="Text Box 4"/>
            <p:cNvSpPr txBox="1">
              <a:spLocks noChangeArrowheads="1"/>
            </p:cNvSpPr>
            <p:nvPr/>
          </p:nvSpPr>
          <p:spPr bwMode="auto">
            <a:xfrm>
              <a:off x="381000" y="3505200"/>
              <a:ext cx="1685695" cy="714478"/>
            </a:xfrm>
            <a:prstGeom prst="rect">
              <a:avLst/>
            </a:prstGeom>
            <a:solidFill>
              <a:srgbClr val="A50021">
                <a:alpha val="0"/>
              </a:srgbClr>
            </a:solidFill>
            <a:ln w="9525">
              <a:noFill/>
              <a:miter lim="800000"/>
              <a:headEnd/>
              <a:tailEnd/>
            </a:ln>
          </p:spPr>
          <p:txBody>
            <a:bodyPr wrap="none" lIns="97969" tIns="48984" rIns="97969" bIns="48984">
              <a:spAutoFit/>
            </a:bodyPr>
            <a:lstStyle/>
            <a:p>
              <a:pPr algn="ctr" defTabSz="979488"/>
              <a:r>
                <a:rPr kumimoji="1" lang="sq-AL" sz="2000">
                  <a:solidFill>
                    <a:schemeClr val="tx2"/>
                  </a:solidFill>
                  <a:latin typeface="Calibri" pitchFamily="34" charset="0"/>
                  <a:cs typeface="Times New Roman" pitchFamily="18" charset="0"/>
                </a:rPr>
                <a:t>PENYERAPAN </a:t>
              </a:r>
              <a:endParaRPr kumimoji="1" lang="en-US" sz="2000">
                <a:solidFill>
                  <a:schemeClr val="tx2"/>
                </a:solidFill>
                <a:latin typeface="Calibri" pitchFamily="34" charset="0"/>
                <a:cs typeface="Times New Roman" pitchFamily="18" charset="0"/>
              </a:endParaRPr>
            </a:p>
            <a:p>
              <a:pPr algn="ctr" defTabSz="979488"/>
              <a:r>
                <a:rPr kumimoji="1" lang="sq-AL" sz="2000">
                  <a:solidFill>
                    <a:schemeClr val="tx2"/>
                  </a:solidFill>
                  <a:latin typeface="Calibri" pitchFamily="34" charset="0"/>
                  <a:cs typeface="Times New Roman" pitchFamily="18" charset="0"/>
                </a:rPr>
                <a:t>PANGAN</a:t>
              </a:r>
            </a:p>
          </p:txBody>
        </p:sp>
        <p:sp>
          <p:nvSpPr>
            <p:cNvPr id="27653" name="Text Box 5"/>
            <p:cNvSpPr txBox="1">
              <a:spLocks noChangeArrowheads="1"/>
            </p:cNvSpPr>
            <p:nvPr/>
          </p:nvSpPr>
          <p:spPr bwMode="auto">
            <a:xfrm>
              <a:off x="3429000" y="990600"/>
              <a:ext cx="4724400" cy="1025525"/>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Falilitas dan Layanan Kesehatan</a:t>
              </a:r>
            </a:p>
            <a:p>
              <a:pPr marL="490538" indent="-490538" defTabSz="979488">
                <a:buFontTx/>
                <a:buAutoNum type="arabicPeriod"/>
              </a:pPr>
              <a:r>
                <a:rPr lang="sq-AL" sz="2000">
                  <a:solidFill>
                    <a:schemeClr val="tx2"/>
                  </a:solidFill>
                  <a:latin typeface="Calibri" pitchFamily="34" charset="0"/>
                </a:rPr>
                <a:t>Fasilitas Kesehatan</a:t>
              </a:r>
            </a:p>
            <a:p>
              <a:pPr marL="490538" indent="-490538" defTabSz="979488">
                <a:buFontTx/>
                <a:buAutoNum type="arabicPeriod"/>
              </a:pPr>
              <a:r>
                <a:rPr lang="sq-AL" sz="2000">
                  <a:solidFill>
                    <a:schemeClr val="tx2"/>
                  </a:solidFill>
                  <a:latin typeface="Calibri" pitchFamily="34" charset="0"/>
                </a:rPr>
                <a:t>Layanan kesehatan </a:t>
              </a:r>
            </a:p>
          </p:txBody>
        </p:sp>
        <p:sp>
          <p:nvSpPr>
            <p:cNvPr id="27654" name="Text Box 6"/>
            <p:cNvSpPr txBox="1">
              <a:spLocks noChangeArrowheads="1"/>
            </p:cNvSpPr>
            <p:nvPr/>
          </p:nvSpPr>
          <p:spPr bwMode="auto">
            <a:xfrm>
              <a:off x="3429000" y="2438400"/>
              <a:ext cx="4724400" cy="1025525"/>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Sanitasi dan Ketersediaan air</a:t>
              </a:r>
            </a:p>
            <a:p>
              <a:pPr marL="490538" indent="-490538" defTabSz="979488">
                <a:buFontTx/>
                <a:buAutoNum type="arabicPeriod"/>
              </a:pPr>
              <a:r>
                <a:rPr lang="en-US" sz="2000">
                  <a:solidFill>
                    <a:schemeClr val="tx2"/>
                  </a:solidFill>
                  <a:latin typeface="Calibri" pitchFamily="34" charset="0"/>
                </a:rPr>
                <a:t>Kecukupan </a:t>
              </a:r>
              <a:r>
                <a:rPr lang="sq-AL" sz="2000">
                  <a:solidFill>
                    <a:schemeClr val="tx2"/>
                  </a:solidFill>
                  <a:latin typeface="Calibri" pitchFamily="34" charset="0"/>
                </a:rPr>
                <a:t>air bersih </a:t>
              </a:r>
            </a:p>
            <a:p>
              <a:pPr marL="490538" indent="-490538" defTabSz="979488">
                <a:buFontTx/>
                <a:buAutoNum type="arabicPeriod"/>
              </a:pPr>
              <a:r>
                <a:rPr lang="sq-AL" sz="2000">
                  <a:solidFill>
                    <a:schemeClr val="tx2"/>
                  </a:solidFill>
                  <a:latin typeface="Calibri" pitchFamily="34" charset="0"/>
                </a:rPr>
                <a:t>Sanitasi </a:t>
              </a:r>
            </a:p>
          </p:txBody>
        </p:sp>
        <p:sp>
          <p:nvSpPr>
            <p:cNvPr id="27655" name="Text Box 7"/>
            <p:cNvSpPr txBox="1">
              <a:spLocks noChangeArrowheads="1"/>
            </p:cNvSpPr>
            <p:nvPr/>
          </p:nvSpPr>
          <p:spPr bwMode="auto">
            <a:xfrm>
              <a:off x="3476625" y="3886200"/>
              <a:ext cx="4676775" cy="1025525"/>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Pengetahuan  ibu  RT</a:t>
              </a:r>
            </a:p>
            <a:p>
              <a:pPr marL="490538" indent="-490538" defTabSz="979488">
                <a:buFontTx/>
                <a:buAutoNum type="arabicPeriod"/>
              </a:pPr>
              <a:r>
                <a:rPr lang="sq-AL" sz="2000">
                  <a:solidFill>
                    <a:schemeClr val="tx2"/>
                  </a:solidFill>
                  <a:latin typeface="Calibri" pitchFamily="34" charset="0"/>
                </a:rPr>
                <a:t>Pola makan</a:t>
              </a:r>
            </a:p>
            <a:p>
              <a:pPr marL="490538" indent="-490538" defTabSz="979488">
                <a:buFontTx/>
                <a:buAutoNum type="arabicPeriod"/>
              </a:pPr>
              <a:r>
                <a:rPr lang="sq-AL" sz="2000">
                  <a:solidFill>
                    <a:schemeClr val="tx2"/>
                  </a:solidFill>
                  <a:latin typeface="Calibri" pitchFamily="34" charset="0"/>
                </a:rPr>
                <a:t>Pola asuh kesehatan</a:t>
              </a:r>
            </a:p>
          </p:txBody>
        </p:sp>
        <p:sp>
          <p:nvSpPr>
            <p:cNvPr id="27656" name="Text Box 8"/>
            <p:cNvSpPr txBox="1">
              <a:spLocks noChangeArrowheads="1"/>
            </p:cNvSpPr>
            <p:nvPr/>
          </p:nvSpPr>
          <p:spPr bwMode="auto">
            <a:xfrm>
              <a:off x="3476625" y="5451475"/>
              <a:ext cx="5667375" cy="1330325"/>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490538" indent="-490538" algn="ctr" defTabSz="979488">
                <a:spcBef>
                  <a:spcPct val="50000"/>
                </a:spcBef>
              </a:pPr>
              <a:r>
                <a:rPr lang="sq-AL" sz="2000">
                  <a:solidFill>
                    <a:schemeClr val="tx2"/>
                  </a:solidFill>
                  <a:latin typeface="Calibri" pitchFamily="34" charset="0"/>
                </a:rPr>
                <a:t>Outcome Nutrisi  dan kesehatan</a:t>
              </a:r>
            </a:p>
            <a:p>
              <a:pPr marL="490538" indent="-490538" defTabSz="979488">
                <a:buFontTx/>
                <a:buAutoNum type="arabicPeriod"/>
              </a:pPr>
              <a:r>
                <a:rPr lang="sq-AL" sz="2000">
                  <a:solidFill>
                    <a:schemeClr val="tx2"/>
                  </a:solidFill>
                  <a:latin typeface="Calibri" pitchFamily="34" charset="0"/>
                </a:rPr>
                <a:t>Harapan hidup</a:t>
              </a:r>
            </a:p>
            <a:p>
              <a:pPr marL="490538" indent="-490538" defTabSz="979488">
                <a:buFontTx/>
                <a:buAutoNum type="arabicPeriod"/>
              </a:pPr>
              <a:r>
                <a:rPr lang="sq-AL" sz="2000">
                  <a:solidFill>
                    <a:schemeClr val="tx2"/>
                  </a:solidFill>
                  <a:latin typeface="Calibri" pitchFamily="34" charset="0"/>
                </a:rPr>
                <a:t>Gizi balita</a:t>
              </a:r>
            </a:p>
            <a:p>
              <a:pPr marL="490538" indent="-490538" defTabSz="979488">
                <a:buFontTx/>
                <a:buAutoNum type="arabicPeriod"/>
              </a:pPr>
              <a:r>
                <a:rPr lang="sq-AL" sz="2000">
                  <a:solidFill>
                    <a:schemeClr val="tx2"/>
                  </a:solidFill>
                  <a:latin typeface="Calibri" pitchFamily="34" charset="0"/>
                </a:rPr>
                <a:t>Kematian bayi</a:t>
              </a:r>
            </a:p>
          </p:txBody>
        </p:sp>
        <p:sp>
          <p:nvSpPr>
            <p:cNvPr id="27657" name="Line 9"/>
            <p:cNvSpPr>
              <a:spLocks noChangeShapeType="1"/>
            </p:cNvSpPr>
            <p:nvPr/>
          </p:nvSpPr>
          <p:spPr bwMode="auto">
            <a:xfrm>
              <a:off x="2971800" y="1676400"/>
              <a:ext cx="31750" cy="4405313"/>
            </a:xfrm>
            <a:prstGeom prst="line">
              <a:avLst/>
            </a:prstGeom>
            <a:noFill/>
            <a:ln w="57150">
              <a:solidFill>
                <a:srgbClr val="66FF33"/>
              </a:solidFill>
              <a:round/>
              <a:headEnd type="none" w="sm" len="sm"/>
              <a:tailEnd type="none" w="sm" len="sm"/>
            </a:ln>
          </p:spPr>
          <p:txBody>
            <a:bodyPr wrap="none"/>
            <a:lstStyle/>
            <a:p>
              <a:endParaRPr lang="id-ID"/>
            </a:p>
          </p:txBody>
        </p:sp>
        <p:sp>
          <p:nvSpPr>
            <p:cNvPr id="27658" name="Line 10"/>
            <p:cNvSpPr>
              <a:spLocks noChangeShapeType="1"/>
            </p:cNvSpPr>
            <p:nvPr/>
          </p:nvSpPr>
          <p:spPr bwMode="auto">
            <a:xfrm>
              <a:off x="2971800" y="1676400"/>
              <a:ext cx="304800" cy="0"/>
            </a:xfrm>
            <a:prstGeom prst="line">
              <a:avLst/>
            </a:prstGeom>
            <a:noFill/>
            <a:ln w="57150">
              <a:solidFill>
                <a:srgbClr val="66FF33"/>
              </a:solidFill>
              <a:round/>
              <a:headEnd type="none" w="sm" len="sm"/>
              <a:tailEnd type="none" w="sm" len="sm"/>
            </a:ln>
          </p:spPr>
          <p:txBody>
            <a:bodyPr wrap="none"/>
            <a:lstStyle/>
            <a:p>
              <a:endParaRPr lang="id-ID"/>
            </a:p>
          </p:txBody>
        </p:sp>
        <p:sp>
          <p:nvSpPr>
            <p:cNvPr id="27659" name="Line 11"/>
            <p:cNvSpPr>
              <a:spLocks noChangeShapeType="1"/>
            </p:cNvSpPr>
            <p:nvPr/>
          </p:nvSpPr>
          <p:spPr bwMode="auto">
            <a:xfrm>
              <a:off x="3003550" y="2806700"/>
              <a:ext cx="273050" cy="0"/>
            </a:xfrm>
            <a:prstGeom prst="line">
              <a:avLst/>
            </a:prstGeom>
            <a:noFill/>
            <a:ln w="57150">
              <a:solidFill>
                <a:srgbClr val="66FF33"/>
              </a:solidFill>
              <a:round/>
              <a:headEnd type="none" w="sm" len="sm"/>
              <a:tailEnd type="none" w="sm" len="sm"/>
            </a:ln>
          </p:spPr>
          <p:txBody>
            <a:bodyPr wrap="none"/>
            <a:lstStyle/>
            <a:p>
              <a:endParaRPr lang="id-ID"/>
            </a:p>
          </p:txBody>
        </p:sp>
        <p:sp>
          <p:nvSpPr>
            <p:cNvPr id="27660" name="Line 12"/>
            <p:cNvSpPr>
              <a:spLocks noChangeShapeType="1"/>
            </p:cNvSpPr>
            <p:nvPr/>
          </p:nvSpPr>
          <p:spPr bwMode="auto">
            <a:xfrm>
              <a:off x="3003550" y="4413250"/>
              <a:ext cx="273050" cy="0"/>
            </a:xfrm>
            <a:prstGeom prst="line">
              <a:avLst/>
            </a:prstGeom>
            <a:noFill/>
            <a:ln w="57150">
              <a:solidFill>
                <a:srgbClr val="66FF33"/>
              </a:solidFill>
              <a:round/>
              <a:headEnd type="none" w="sm" len="sm"/>
              <a:tailEnd type="none" w="sm" len="sm"/>
            </a:ln>
          </p:spPr>
          <p:txBody>
            <a:bodyPr wrap="none"/>
            <a:lstStyle/>
            <a:p>
              <a:endParaRPr lang="id-ID"/>
            </a:p>
          </p:txBody>
        </p:sp>
        <p:sp>
          <p:nvSpPr>
            <p:cNvPr id="27661" name="Line 13"/>
            <p:cNvSpPr>
              <a:spLocks noChangeShapeType="1"/>
            </p:cNvSpPr>
            <p:nvPr/>
          </p:nvSpPr>
          <p:spPr bwMode="auto">
            <a:xfrm>
              <a:off x="3003550" y="6081713"/>
              <a:ext cx="273050" cy="0"/>
            </a:xfrm>
            <a:prstGeom prst="line">
              <a:avLst/>
            </a:prstGeom>
            <a:noFill/>
            <a:ln w="57150">
              <a:solidFill>
                <a:srgbClr val="66FF33"/>
              </a:solidFill>
              <a:round/>
              <a:headEnd type="none" w="sm" len="sm"/>
              <a:tailEnd type="none" w="sm" len="sm"/>
            </a:ln>
          </p:spPr>
          <p:txBody>
            <a:bodyPr wrap="none"/>
            <a:lstStyle/>
            <a:p>
              <a:endParaRPr lang="id-ID"/>
            </a:p>
          </p:txBody>
        </p:sp>
        <p:sp>
          <p:nvSpPr>
            <p:cNvPr id="27662" name="Line 14"/>
            <p:cNvSpPr>
              <a:spLocks noChangeShapeType="1"/>
            </p:cNvSpPr>
            <p:nvPr/>
          </p:nvSpPr>
          <p:spPr bwMode="auto">
            <a:xfrm flipV="1">
              <a:off x="2438400" y="3948113"/>
              <a:ext cx="628650" cy="14288"/>
            </a:xfrm>
            <a:prstGeom prst="line">
              <a:avLst/>
            </a:prstGeom>
            <a:noFill/>
            <a:ln w="57150">
              <a:solidFill>
                <a:srgbClr val="66FF33"/>
              </a:solidFill>
              <a:round/>
              <a:headEnd type="triangle" w="med" len="med"/>
              <a:tailEnd type="none" w="sm" len="sm"/>
            </a:ln>
          </p:spPr>
          <p:txBody>
            <a:bodyPr wrap="none"/>
            <a:lstStyle/>
            <a:p>
              <a:endParaRPr lang="id-ID"/>
            </a:p>
          </p:txBody>
        </p:sp>
        <p:sp>
          <p:nvSpPr>
            <p:cNvPr id="27663" name="Line 16"/>
            <p:cNvSpPr>
              <a:spLocks noChangeShapeType="1"/>
            </p:cNvSpPr>
            <p:nvPr/>
          </p:nvSpPr>
          <p:spPr bwMode="auto">
            <a:xfrm>
              <a:off x="1524000" y="1828800"/>
              <a:ext cx="0" cy="914400"/>
            </a:xfrm>
            <a:prstGeom prst="line">
              <a:avLst/>
            </a:prstGeom>
            <a:noFill/>
            <a:ln w="57150">
              <a:solidFill>
                <a:srgbClr val="66FF33"/>
              </a:solidFill>
              <a:round/>
              <a:headEnd/>
              <a:tailEnd type="triangle" w="med" len="med"/>
            </a:ln>
          </p:spPr>
          <p:txBody>
            <a:bodyPr/>
            <a:lstStyle/>
            <a:p>
              <a:endParaRPr lang="id-ID"/>
            </a:p>
          </p:txBody>
        </p:sp>
        <p:sp>
          <p:nvSpPr>
            <p:cNvPr id="27664" name="Line 17"/>
            <p:cNvSpPr>
              <a:spLocks noChangeShapeType="1"/>
            </p:cNvSpPr>
            <p:nvPr/>
          </p:nvSpPr>
          <p:spPr bwMode="auto">
            <a:xfrm>
              <a:off x="8153400" y="1524000"/>
              <a:ext cx="609600" cy="0"/>
            </a:xfrm>
            <a:prstGeom prst="line">
              <a:avLst/>
            </a:prstGeom>
            <a:noFill/>
            <a:ln w="38100">
              <a:solidFill>
                <a:schemeClr val="tx1"/>
              </a:solidFill>
              <a:round/>
              <a:headEnd/>
              <a:tailEnd/>
            </a:ln>
          </p:spPr>
          <p:txBody>
            <a:bodyPr/>
            <a:lstStyle/>
            <a:p>
              <a:endParaRPr lang="id-ID"/>
            </a:p>
          </p:txBody>
        </p:sp>
        <p:sp>
          <p:nvSpPr>
            <p:cNvPr id="27665" name="Line 18"/>
            <p:cNvSpPr>
              <a:spLocks noChangeShapeType="1"/>
            </p:cNvSpPr>
            <p:nvPr/>
          </p:nvSpPr>
          <p:spPr bwMode="auto">
            <a:xfrm>
              <a:off x="8763000" y="1524000"/>
              <a:ext cx="0" cy="3886200"/>
            </a:xfrm>
            <a:prstGeom prst="line">
              <a:avLst/>
            </a:prstGeom>
            <a:noFill/>
            <a:ln w="38100">
              <a:solidFill>
                <a:schemeClr val="tx1"/>
              </a:solidFill>
              <a:round/>
              <a:headEnd/>
              <a:tailEnd type="triangle" w="med" len="med"/>
            </a:ln>
          </p:spPr>
          <p:txBody>
            <a:bodyPr/>
            <a:lstStyle/>
            <a:p>
              <a:endParaRPr lang="id-ID"/>
            </a:p>
          </p:txBody>
        </p:sp>
        <p:sp>
          <p:nvSpPr>
            <p:cNvPr id="27666" name="Line 19"/>
            <p:cNvSpPr>
              <a:spLocks noChangeShapeType="1"/>
            </p:cNvSpPr>
            <p:nvPr/>
          </p:nvSpPr>
          <p:spPr bwMode="auto">
            <a:xfrm>
              <a:off x="8229600" y="2819400"/>
              <a:ext cx="381000" cy="0"/>
            </a:xfrm>
            <a:prstGeom prst="line">
              <a:avLst/>
            </a:prstGeom>
            <a:noFill/>
            <a:ln w="38100">
              <a:solidFill>
                <a:schemeClr val="tx1"/>
              </a:solidFill>
              <a:round/>
              <a:headEnd/>
              <a:tailEnd/>
            </a:ln>
          </p:spPr>
          <p:txBody>
            <a:bodyPr/>
            <a:lstStyle/>
            <a:p>
              <a:endParaRPr lang="id-ID"/>
            </a:p>
          </p:txBody>
        </p:sp>
        <p:sp>
          <p:nvSpPr>
            <p:cNvPr id="27667" name="Line 20"/>
            <p:cNvSpPr>
              <a:spLocks noChangeShapeType="1"/>
            </p:cNvSpPr>
            <p:nvPr/>
          </p:nvSpPr>
          <p:spPr bwMode="auto">
            <a:xfrm>
              <a:off x="8610600" y="2819400"/>
              <a:ext cx="0" cy="2590800"/>
            </a:xfrm>
            <a:prstGeom prst="line">
              <a:avLst/>
            </a:prstGeom>
            <a:noFill/>
            <a:ln w="38100">
              <a:solidFill>
                <a:schemeClr val="tx1"/>
              </a:solidFill>
              <a:round/>
              <a:headEnd/>
              <a:tailEnd type="triangle" w="med" len="med"/>
            </a:ln>
          </p:spPr>
          <p:txBody>
            <a:bodyPr/>
            <a:lstStyle/>
            <a:p>
              <a:endParaRPr lang="id-ID"/>
            </a:p>
          </p:txBody>
        </p:sp>
        <p:sp>
          <p:nvSpPr>
            <p:cNvPr id="27668" name="Line 21"/>
            <p:cNvSpPr>
              <a:spLocks noChangeShapeType="1"/>
            </p:cNvSpPr>
            <p:nvPr/>
          </p:nvSpPr>
          <p:spPr bwMode="auto">
            <a:xfrm>
              <a:off x="8153400" y="4343400"/>
              <a:ext cx="228600" cy="0"/>
            </a:xfrm>
            <a:prstGeom prst="line">
              <a:avLst/>
            </a:prstGeom>
            <a:noFill/>
            <a:ln w="38100">
              <a:solidFill>
                <a:schemeClr val="tx1"/>
              </a:solidFill>
              <a:round/>
              <a:headEnd/>
              <a:tailEnd/>
            </a:ln>
          </p:spPr>
          <p:txBody>
            <a:bodyPr/>
            <a:lstStyle/>
            <a:p>
              <a:endParaRPr lang="id-ID"/>
            </a:p>
          </p:txBody>
        </p:sp>
        <p:sp>
          <p:nvSpPr>
            <p:cNvPr id="27669" name="Line 22"/>
            <p:cNvSpPr>
              <a:spLocks noChangeShapeType="1"/>
            </p:cNvSpPr>
            <p:nvPr/>
          </p:nvSpPr>
          <p:spPr bwMode="auto">
            <a:xfrm>
              <a:off x="8382000" y="4343400"/>
              <a:ext cx="0" cy="1066800"/>
            </a:xfrm>
            <a:prstGeom prst="line">
              <a:avLst/>
            </a:prstGeom>
            <a:noFill/>
            <a:ln w="38100">
              <a:solidFill>
                <a:schemeClr val="tx1"/>
              </a:solidFill>
              <a:round/>
              <a:headEnd/>
              <a:tailEnd type="triangle" w="med" len="med"/>
            </a:ln>
          </p:spPr>
          <p:txBody>
            <a:bodyPr/>
            <a:lstStyle/>
            <a:p>
              <a:endParaRPr lang="id-ID"/>
            </a:p>
          </p:txBody>
        </p:sp>
        <p:sp>
          <p:nvSpPr>
            <p:cNvPr id="27670" name="Line 23"/>
            <p:cNvSpPr>
              <a:spLocks noChangeShapeType="1"/>
            </p:cNvSpPr>
            <p:nvPr/>
          </p:nvSpPr>
          <p:spPr bwMode="auto">
            <a:xfrm>
              <a:off x="304800" y="1828800"/>
              <a:ext cx="0" cy="4495800"/>
            </a:xfrm>
            <a:prstGeom prst="line">
              <a:avLst/>
            </a:prstGeom>
            <a:noFill/>
            <a:ln w="38100">
              <a:solidFill>
                <a:schemeClr val="tx1"/>
              </a:solidFill>
              <a:round/>
              <a:headEnd/>
              <a:tailEnd/>
            </a:ln>
          </p:spPr>
          <p:txBody>
            <a:bodyPr/>
            <a:lstStyle/>
            <a:p>
              <a:endParaRPr lang="id-ID"/>
            </a:p>
          </p:txBody>
        </p:sp>
        <p:sp>
          <p:nvSpPr>
            <p:cNvPr id="27671" name="Line 24"/>
            <p:cNvSpPr>
              <a:spLocks noChangeShapeType="1"/>
            </p:cNvSpPr>
            <p:nvPr/>
          </p:nvSpPr>
          <p:spPr bwMode="auto">
            <a:xfrm>
              <a:off x="304800" y="6324600"/>
              <a:ext cx="3048000" cy="0"/>
            </a:xfrm>
            <a:prstGeom prst="line">
              <a:avLst/>
            </a:prstGeom>
            <a:noFill/>
            <a:ln w="38100">
              <a:solidFill>
                <a:schemeClr val="tx1"/>
              </a:solidFill>
              <a:round/>
              <a:headEnd/>
              <a:tailEnd type="triangle" w="med" len="med"/>
            </a:ln>
          </p:spPr>
          <p:txBody>
            <a:bodyPr/>
            <a:lstStyle/>
            <a:p>
              <a:endParaRPr lang="id-ID"/>
            </a:p>
          </p:txBody>
        </p:sp>
        <p:sp>
          <p:nvSpPr>
            <p:cNvPr id="27672" name="Text Box 15"/>
            <p:cNvSpPr txBox="1">
              <a:spLocks noChangeArrowheads="1"/>
            </p:cNvSpPr>
            <p:nvPr/>
          </p:nvSpPr>
          <p:spPr bwMode="auto">
            <a:xfrm>
              <a:off x="304800" y="381000"/>
              <a:ext cx="2819400" cy="1637808"/>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marL="490538" indent="-490538" algn="ctr" defTabSz="979488">
                <a:spcBef>
                  <a:spcPct val="50000"/>
                </a:spcBef>
              </a:pPr>
              <a:r>
                <a:rPr lang="en-US" sz="2000">
                  <a:solidFill>
                    <a:schemeClr val="tx2"/>
                  </a:solidFill>
                  <a:latin typeface="Calibri" pitchFamily="34" charset="0"/>
                </a:rPr>
                <a:t>Konsumsi </a:t>
              </a:r>
              <a:endParaRPr lang="sq-AL" sz="2000">
                <a:solidFill>
                  <a:schemeClr val="tx2"/>
                </a:solidFill>
                <a:latin typeface="Calibri" pitchFamily="34" charset="0"/>
              </a:endParaRPr>
            </a:p>
            <a:p>
              <a:pPr marL="490538" indent="-490538" defTabSz="979488">
                <a:buFontTx/>
                <a:buAutoNum type="arabicPeriod"/>
              </a:pPr>
              <a:r>
                <a:rPr lang="en-US" sz="2000">
                  <a:solidFill>
                    <a:schemeClr val="tx2"/>
                  </a:solidFill>
                  <a:latin typeface="Calibri" pitchFamily="34" charset="0"/>
                </a:rPr>
                <a:t>Kecukupan Energi</a:t>
              </a:r>
            </a:p>
            <a:p>
              <a:pPr marL="490538" indent="-490538" defTabSz="979488">
                <a:buFontTx/>
                <a:buAutoNum type="arabicPeriod"/>
              </a:pPr>
              <a:r>
                <a:rPr lang="en-US" sz="2000">
                  <a:solidFill>
                    <a:schemeClr val="tx2"/>
                  </a:solidFill>
                  <a:latin typeface="Calibri" pitchFamily="34" charset="0"/>
                </a:rPr>
                <a:t>Kecukupan Gizi</a:t>
              </a:r>
            </a:p>
            <a:p>
              <a:pPr marL="490538" indent="-490538" defTabSz="979488">
                <a:buFontTx/>
                <a:buAutoNum type="arabicPeriod"/>
              </a:pPr>
              <a:r>
                <a:rPr lang="en-US" sz="2000">
                  <a:solidFill>
                    <a:schemeClr val="tx2"/>
                  </a:solidFill>
                  <a:latin typeface="Calibri" pitchFamily="34" charset="0"/>
                </a:rPr>
                <a:t>Diversifikasi pangan</a:t>
              </a:r>
            </a:p>
            <a:p>
              <a:pPr marL="490538" indent="-490538" defTabSz="979488">
                <a:buFontTx/>
                <a:buAutoNum type="arabicPeriod"/>
              </a:pPr>
              <a:r>
                <a:rPr lang="en-US" sz="2000">
                  <a:solidFill>
                    <a:schemeClr val="tx2"/>
                  </a:solidFill>
                  <a:latin typeface="Calibri" pitchFamily="34" charset="0"/>
                </a:rPr>
                <a:t>Keamanan pangan</a:t>
              </a:r>
              <a:endParaRPr lang="sq-AL" sz="2000">
                <a:solidFill>
                  <a:schemeClr val="tx2"/>
                </a:solidFill>
                <a:latin typeface="Calibri" pitchFamily="34" charset="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752475" y="1260475"/>
            <a:ext cx="3009900" cy="4225925"/>
            <a:chOff x="1292" y="1661"/>
            <a:chExt cx="2304" cy="1824"/>
          </a:xfrm>
        </p:grpSpPr>
        <p:sp>
          <p:nvSpPr>
            <p:cNvPr id="28683" name="Oval 4">
              <a:hlinkClick r:id="rId2" action="ppaction://hlinksldjump" highlightClick="1"/>
              <a:hlinkHover r:id="" action="ppaction://noaction" highlightClick="1">
                <a:snd r:embed="rId3" name="whoosh.wav" builtIn="1"/>
              </a:hlinkHover>
            </p:cNvPr>
            <p:cNvSpPr>
              <a:spLocks noChangeArrowheads="1"/>
            </p:cNvSpPr>
            <p:nvPr/>
          </p:nvSpPr>
          <p:spPr bwMode="auto">
            <a:xfrm>
              <a:off x="1292" y="1661"/>
              <a:ext cx="2304" cy="1824"/>
            </a:xfrm>
            <a:prstGeom prst="ellipse">
              <a:avLst/>
            </a:prstGeom>
            <a:solidFill>
              <a:srgbClr val="A50021">
                <a:alpha val="50195"/>
              </a:srgbClr>
            </a:solidFill>
            <a:ln w="9525">
              <a:round/>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wrap="none" anchor="ctr">
              <a:flatTx/>
            </a:bodyPr>
            <a:lstStyle/>
            <a:p>
              <a:endParaRPr lang="id-ID" sz="2000">
                <a:solidFill>
                  <a:schemeClr val="tx2"/>
                </a:solidFill>
                <a:latin typeface="Calibri" pitchFamily="34" charset="0"/>
              </a:endParaRPr>
            </a:p>
          </p:txBody>
        </p:sp>
        <p:sp>
          <p:nvSpPr>
            <p:cNvPr id="28684" name="Text Box 5"/>
            <p:cNvSpPr txBox="1">
              <a:spLocks noChangeArrowheads="1"/>
            </p:cNvSpPr>
            <p:nvPr/>
          </p:nvSpPr>
          <p:spPr bwMode="auto">
            <a:xfrm>
              <a:off x="1779" y="2384"/>
              <a:ext cx="1267" cy="233"/>
            </a:xfrm>
            <a:prstGeom prst="rect">
              <a:avLst/>
            </a:prstGeom>
            <a:solidFill>
              <a:srgbClr val="A50021">
                <a:alpha val="0"/>
              </a:srgbClr>
            </a:solidFill>
            <a:ln w="9525">
              <a:noFill/>
              <a:miter lim="800000"/>
              <a:headEnd/>
              <a:tailEnd/>
            </a:ln>
          </p:spPr>
          <p:txBody>
            <a:bodyPr wrap="none" lIns="97969" tIns="48984" rIns="97969" bIns="48984">
              <a:spAutoFit/>
            </a:bodyPr>
            <a:lstStyle/>
            <a:p>
              <a:pPr defTabSz="979488"/>
              <a:r>
                <a:rPr kumimoji="1" lang="sq-AL" sz="2000">
                  <a:solidFill>
                    <a:schemeClr val="tx2"/>
                  </a:solidFill>
                  <a:latin typeface="Calibri" pitchFamily="34" charset="0"/>
                  <a:cs typeface="Times New Roman" pitchFamily="18" charset="0"/>
                </a:rPr>
                <a:t>KERENTANAN</a:t>
              </a:r>
              <a:endParaRPr kumimoji="1" lang="en-US" sz="2000">
                <a:solidFill>
                  <a:schemeClr val="tx2"/>
                </a:solidFill>
                <a:latin typeface="Calibri" pitchFamily="34" charset="0"/>
                <a:cs typeface="Times New Roman" pitchFamily="18" charset="0"/>
              </a:endParaRPr>
            </a:p>
            <a:p>
              <a:pPr defTabSz="979488"/>
              <a:r>
                <a:rPr kumimoji="1" lang="sq-AL" sz="2000">
                  <a:solidFill>
                    <a:schemeClr val="tx2"/>
                  </a:solidFill>
                  <a:latin typeface="Calibri" pitchFamily="34" charset="0"/>
                  <a:cs typeface="Times New Roman" pitchFamily="18" charset="0"/>
                </a:rPr>
                <a:t>PANGAN</a:t>
              </a:r>
            </a:p>
          </p:txBody>
        </p:sp>
      </p:grpSp>
      <p:sp>
        <p:nvSpPr>
          <p:cNvPr id="28675" name="Text Box 6"/>
          <p:cNvSpPr txBox="1">
            <a:spLocks noChangeArrowheads="1"/>
          </p:cNvSpPr>
          <p:nvPr/>
        </p:nvSpPr>
        <p:spPr bwMode="auto">
          <a:xfrm>
            <a:off x="4651375" y="976313"/>
            <a:ext cx="2606675" cy="40640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sq-AL" sz="2000">
                <a:solidFill>
                  <a:schemeClr val="tx2"/>
                </a:solidFill>
                <a:latin typeface="Calibri" pitchFamily="34" charset="0"/>
              </a:rPr>
              <a:t>Gangguan iklim</a:t>
            </a:r>
          </a:p>
        </p:txBody>
      </p:sp>
      <p:sp>
        <p:nvSpPr>
          <p:cNvPr id="28676" name="Text Box 7"/>
          <p:cNvSpPr txBox="1">
            <a:spLocks noChangeArrowheads="1"/>
          </p:cNvSpPr>
          <p:nvPr/>
        </p:nvSpPr>
        <p:spPr bwMode="auto">
          <a:xfrm>
            <a:off x="4710113" y="2389188"/>
            <a:ext cx="2605087" cy="714375"/>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sq-AL" sz="2000">
                <a:solidFill>
                  <a:schemeClr val="tx2"/>
                </a:solidFill>
                <a:latin typeface="Calibri" pitchFamily="34" charset="0"/>
              </a:rPr>
              <a:t>Hama dan penyakit tanaman</a:t>
            </a:r>
          </a:p>
        </p:txBody>
      </p:sp>
      <p:sp>
        <p:nvSpPr>
          <p:cNvPr id="28677" name="Text Box 8"/>
          <p:cNvSpPr txBox="1">
            <a:spLocks noChangeArrowheads="1"/>
          </p:cNvSpPr>
          <p:nvPr/>
        </p:nvSpPr>
        <p:spPr bwMode="auto">
          <a:xfrm>
            <a:off x="4649788" y="4252913"/>
            <a:ext cx="2606675" cy="40640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spcBef>
                <a:spcPct val="50000"/>
              </a:spcBef>
            </a:pPr>
            <a:r>
              <a:rPr lang="sq-AL" sz="2000">
                <a:solidFill>
                  <a:schemeClr val="tx2"/>
                </a:solidFill>
                <a:latin typeface="Calibri" pitchFamily="34" charset="0"/>
              </a:rPr>
              <a:t>Bencana alam</a:t>
            </a:r>
          </a:p>
        </p:txBody>
      </p:sp>
      <p:sp>
        <p:nvSpPr>
          <p:cNvPr id="28678" name="Line 9"/>
          <p:cNvSpPr>
            <a:spLocks noChangeShapeType="1"/>
          </p:cNvSpPr>
          <p:nvPr/>
        </p:nvSpPr>
        <p:spPr bwMode="auto">
          <a:xfrm flipV="1">
            <a:off x="3584575" y="1201738"/>
            <a:ext cx="889000" cy="922337"/>
          </a:xfrm>
          <a:prstGeom prst="line">
            <a:avLst/>
          </a:prstGeom>
          <a:noFill/>
          <a:ln w="38100">
            <a:solidFill>
              <a:srgbClr val="66FF33"/>
            </a:solidFill>
            <a:round/>
            <a:headEnd type="triangle" w="med" len="med"/>
            <a:tailEnd type="none" w="sm" len="sm"/>
          </a:ln>
        </p:spPr>
        <p:txBody>
          <a:bodyPr wrap="none"/>
          <a:lstStyle/>
          <a:p>
            <a:endParaRPr lang="id-ID"/>
          </a:p>
        </p:txBody>
      </p:sp>
      <p:sp>
        <p:nvSpPr>
          <p:cNvPr id="28679" name="Line 10"/>
          <p:cNvSpPr>
            <a:spLocks noChangeShapeType="1"/>
          </p:cNvSpPr>
          <p:nvPr/>
        </p:nvSpPr>
        <p:spPr bwMode="auto">
          <a:xfrm flipV="1">
            <a:off x="3762375" y="2665413"/>
            <a:ext cx="769938" cy="431800"/>
          </a:xfrm>
          <a:prstGeom prst="line">
            <a:avLst/>
          </a:prstGeom>
          <a:noFill/>
          <a:ln w="38100">
            <a:solidFill>
              <a:srgbClr val="66FF33"/>
            </a:solidFill>
            <a:round/>
            <a:headEnd type="triangle" w="med" len="med"/>
            <a:tailEnd type="none" w="sm" len="sm"/>
          </a:ln>
        </p:spPr>
        <p:txBody>
          <a:bodyPr wrap="none"/>
          <a:lstStyle/>
          <a:p>
            <a:endParaRPr lang="id-ID"/>
          </a:p>
        </p:txBody>
      </p:sp>
      <p:sp>
        <p:nvSpPr>
          <p:cNvPr id="28680" name="Line 11"/>
          <p:cNvSpPr>
            <a:spLocks noChangeShapeType="1"/>
          </p:cNvSpPr>
          <p:nvPr/>
        </p:nvSpPr>
        <p:spPr bwMode="auto">
          <a:xfrm>
            <a:off x="3762375" y="3790950"/>
            <a:ext cx="769938" cy="557213"/>
          </a:xfrm>
          <a:prstGeom prst="line">
            <a:avLst/>
          </a:prstGeom>
          <a:noFill/>
          <a:ln w="38100">
            <a:solidFill>
              <a:srgbClr val="66FF33"/>
            </a:solidFill>
            <a:round/>
            <a:headEnd type="triangle" w="med" len="med"/>
            <a:tailEnd type="none" w="sm" len="sm"/>
          </a:ln>
        </p:spPr>
        <p:txBody>
          <a:bodyPr wrap="none"/>
          <a:lstStyle/>
          <a:p>
            <a:endParaRPr lang="id-ID"/>
          </a:p>
        </p:txBody>
      </p:sp>
      <p:sp>
        <p:nvSpPr>
          <p:cNvPr id="28681" name="Text Box 12"/>
          <p:cNvSpPr txBox="1">
            <a:spLocks noChangeArrowheads="1"/>
          </p:cNvSpPr>
          <p:nvPr/>
        </p:nvSpPr>
        <p:spPr bwMode="auto">
          <a:xfrm>
            <a:off x="4800600" y="5486400"/>
            <a:ext cx="2606675" cy="406400"/>
          </a:xfrm>
          <a:prstGeom prst="rect">
            <a:avLst/>
          </a:prstGeom>
          <a:solidFill>
            <a:srgbClr val="A50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A50021"/>
            </a:extrusionClr>
          </a:sp3d>
        </p:spPr>
        <p:txBody>
          <a:bodyPr lIns="97969" tIns="48984" rIns="97969" bIns="48984">
            <a:spAutoFit/>
            <a:flatTx/>
          </a:bodyPr>
          <a:lstStyle/>
          <a:p>
            <a:pPr algn="ctr" defTabSz="979488"/>
            <a:r>
              <a:rPr lang="en-US" sz="2000">
                <a:solidFill>
                  <a:schemeClr val="tx2"/>
                </a:solidFill>
                <a:latin typeface="Calibri" pitchFamily="34" charset="0"/>
              </a:rPr>
              <a:t>Konflik, Perang. dll</a:t>
            </a:r>
            <a:endParaRPr lang="sq-AL" sz="2000">
              <a:solidFill>
                <a:schemeClr val="tx2"/>
              </a:solidFill>
              <a:latin typeface="Calibri" pitchFamily="34" charset="0"/>
            </a:endParaRPr>
          </a:p>
        </p:txBody>
      </p:sp>
      <p:sp>
        <p:nvSpPr>
          <p:cNvPr id="28682" name="Line 13"/>
          <p:cNvSpPr>
            <a:spLocks noChangeShapeType="1"/>
          </p:cNvSpPr>
          <p:nvPr/>
        </p:nvSpPr>
        <p:spPr bwMode="auto">
          <a:xfrm flipH="1" flipV="1">
            <a:off x="3581400" y="4800600"/>
            <a:ext cx="1066800" cy="762000"/>
          </a:xfrm>
          <a:prstGeom prst="line">
            <a:avLst/>
          </a:prstGeom>
          <a:noFill/>
          <a:ln w="38100">
            <a:solidFill>
              <a:srgbClr val="66FF33"/>
            </a:solidFill>
            <a:round/>
            <a:headEnd/>
            <a:tailEnd type="triangle" w="med" len="med"/>
          </a:ln>
        </p:spPr>
        <p:txBody>
          <a:bodyPr/>
          <a:lstStyle/>
          <a:p>
            <a:endParaRPr lang="id-ID"/>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641</Words>
  <Application>Microsoft Office PowerPoint</Application>
  <PresentationFormat>On-screen Show (4:3)</PresentationFormat>
  <Paragraphs>148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Pengertian Istilah</vt:lpstr>
      <vt:lpstr>SUBSISTEM  KETAHANAN PANGAN</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PERSONAL</dc:creator>
  <cp:lastModifiedBy>PERSONAL</cp:lastModifiedBy>
  <cp:revision>1</cp:revision>
  <dcterms:created xsi:type="dcterms:W3CDTF">2014-12-16T08:52:30Z</dcterms:created>
  <dcterms:modified xsi:type="dcterms:W3CDTF">2014-12-16T08:56:32Z</dcterms:modified>
</cp:coreProperties>
</file>