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F3AC5-41E1-44B6-A8E6-323AB0A46C53}" type="datetimeFigureOut">
              <a:rPr lang="id-ID" smtClean="0"/>
              <a:t>16/12/2013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A8AE8-3B5E-4414-979C-07B22154BC03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AB6CCD-6D4D-40EB-949C-0A49D11D418E}" type="slidenum">
              <a:rPr lang="en-US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E8977D-BEB0-4874-A233-B140A49E303D}" type="slidenum">
              <a:rPr lang="en-U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EEED7-B525-41E8-B633-71AA933DDA98}" type="datetimeFigureOut">
              <a:rPr lang="id-ID" smtClean="0"/>
              <a:t>16/12/2013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26CDA-5877-4D82-B54D-EABD9724AF1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EEED7-B525-41E8-B633-71AA933DDA98}" type="datetimeFigureOut">
              <a:rPr lang="id-ID" smtClean="0"/>
              <a:t>16/12/2013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26CDA-5877-4D82-B54D-EABD9724AF1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EEED7-B525-41E8-B633-71AA933DDA98}" type="datetimeFigureOut">
              <a:rPr lang="id-ID" smtClean="0"/>
              <a:t>16/12/2013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26CDA-5877-4D82-B54D-EABD9724AF1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EEED7-B525-41E8-B633-71AA933DDA98}" type="datetimeFigureOut">
              <a:rPr lang="id-ID" smtClean="0"/>
              <a:t>16/12/2013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26CDA-5877-4D82-B54D-EABD9724AF1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EEED7-B525-41E8-B633-71AA933DDA98}" type="datetimeFigureOut">
              <a:rPr lang="id-ID" smtClean="0"/>
              <a:t>16/12/2013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26CDA-5877-4D82-B54D-EABD9724AF1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EEED7-B525-41E8-B633-71AA933DDA98}" type="datetimeFigureOut">
              <a:rPr lang="id-ID" smtClean="0"/>
              <a:t>16/12/2013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26CDA-5877-4D82-B54D-EABD9724AF1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EEED7-B525-41E8-B633-71AA933DDA98}" type="datetimeFigureOut">
              <a:rPr lang="id-ID" smtClean="0"/>
              <a:t>16/12/2013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26CDA-5877-4D82-B54D-EABD9724AF1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EEED7-B525-41E8-B633-71AA933DDA98}" type="datetimeFigureOut">
              <a:rPr lang="id-ID" smtClean="0"/>
              <a:t>16/12/2013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26CDA-5877-4D82-B54D-EABD9724AF1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EEED7-B525-41E8-B633-71AA933DDA98}" type="datetimeFigureOut">
              <a:rPr lang="id-ID" smtClean="0"/>
              <a:t>16/12/2013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26CDA-5877-4D82-B54D-EABD9724AF1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EEED7-B525-41E8-B633-71AA933DDA98}" type="datetimeFigureOut">
              <a:rPr lang="id-ID" smtClean="0"/>
              <a:t>16/12/2013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26CDA-5877-4D82-B54D-EABD9724AF1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EEED7-B525-41E8-B633-71AA933DDA98}" type="datetimeFigureOut">
              <a:rPr lang="id-ID" smtClean="0"/>
              <a:t>16/12/2013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26CDA-5877-4D82-B54D-EABD9724AF1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EEED7-B525-41E8-B633-71AA933DDA98}" type="datetimeFigureOut">
              <a:rPr lang="id-ID" smtClean="0"/>
              <a:t>16/12/2013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26CDA-5877-4D82-B54D-EABD9724AF12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Word_97_-_2003_Document7.doc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8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9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Perilaku Produsen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Kurva Isoquant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 eaLnBrk="1" hangingPunct="1"/>
            <a:r>
              <a:rPr lang="en-US" smtClean="0"/>
              <a:t>Kurva yang menghubungkan titik kombinasi input untuk menghasilkan tingkat output yang sama.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1752600" y="27432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1295400" y="57912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8438" name="Arc 6"/>
          <p:cNvSpPr>
            <a:spLocks/>
          </p:cNvSpPr>
          <p:nvPr/>
        </p:nvSpPr>
        <p:spPr bwMode="auto">
          <a:xfrm rot="10368944">
            <a:off x="2714625" y="2611438"/>
            <a:ext cx="2808288" cy="2674937"/>
          </a:xfrm>
          <a:custGeom>
            <a:avLst/>
            <a:gdLst>
              <a:gd name="T0" fmla="*/ 0 w 29487"/>
              <a:gd name="T1" fmla="*/ 16700181 h 25275"/>
              <a:gd name="T2" fmla="*/ 264599098 w 29487"/>
              <a:gd name="T3" fmla="*/ 283097359 h 25275"/>
              <a:gd name="T4" fmla="*/ 71537492 w 29487"/>
              <a:gd name="T5" fmla="*/ 241934986 h 25275"/>
              <a:gd name="T6" fmla="*/ 0 60000 65536"/>
              <a:gd name="T7" fmla="*/ 0 60000 65536"/>
              <a:gd name="T8" fmla="*/ 0 60000 65536"/>
              <a:gd name="T9" fmla="*/ 0 w 29487"/>
              <a:gd name="T10" fmla="*/ 0 h 25275"/>
              <a:gd name="T11" fmla="*/ 29487 w 29487"/>
              <a:gd name="T12" fmla="*/ 25275 h 252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487" h="25275" fill="none" extrusionOk="0">
                <a:moveTo>
                  <a:pt x="0" y="1491"/>
                </a:moveTo>
                <a:cubicBezTo>
                  <a:pt x="2512" y="505"/>
                  <a:pt x="5187" y="-1"/>
                  <a:pt x="7887" y="0"/>
                </a:cubicBezTo>
                <a:cubicBezTo>
                  <a:pt x="19816" y="0"/>
                  <a:pt x="29487" y="9670"/>
                  <a:pt x="29487" y="21600"/>
                </a:cubicBezTo>
                <a:cubicBezTo>
                  <a:pt x="29487" y="22831"/>
                  <a:pt x="29381" y="24061"/>
                  <a:pt x="29172" y="25275"/>
                </a:cubicBezTo>
              </a:path>
              <a:path w="29487" h="25275" stroke="0" extrusionOk="0">
                <a:moveTo>
                  <a:pt x="0" y="1491"/>
                </a:moveTo>
                <a:cubicBezTo>
                  <a:pt x="2512" y="505"/>
                  <a:pt x="5187" y="-1"/>
                  <a:pt x="7887" y="0"/>
                </a:cubicBezTo>
                <a:cubicBezTo>
                  <a:pt x="19816" y="0"/>
                  <a:pt x="29487" y="9670"/>
                  <a:pt x="29487" y="21600"/>
                </a:cubicBezTo>
                <a:cubicBezTo>
                  <a:pt x="29487" y="22831"/>
                  <a:pt x="29381" y="24061"/>
                  <a:pt x="29172" y="25275"/>
                </a:cubicBezTo>
                <a:lnTo>
                  <a:pt x="7887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H="1">
            <a:off x="1752600" y="51816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2590800" y="32766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203325" y="26273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6384925" y="5751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1355725" y="5751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2498725" y="5751513"/>
            <a:ext cx="395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</a:t>
            </a:r>
            <a:r>
              <a:rPr lang="en-US" baseline="-25000"/>
              <a:t>0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1279525" y="4913313"/>
            <a:ext cx="4206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en-US" baseline="-25000"/>
              <a:t>0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4403725" y="52181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2651125" y="30083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2803525" y="34655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3032125" y="39227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5334000" y="449580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Isoquant (I)</a:t>
            </a:r>
          </a:p>
        </p:txBody>
      </p:sp>
      <p:sp>
        <p:nvSpPr>
          <p:cNvPr id="18451" name="AutoShape 19"/>
          <p:cNvSpPr>
            <a:spLocks noChangeArrowheads="1"/>
          </p:cNvSpPr>
          <p:nvPr/>
        </p:nvSpPr>
        <p:spPr bwMode="auto">
          <a:xfrm>
            <a:off x="2590800" y="3276600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8452" name="AutoShape 20"/>
          <p:cNvSpPr>
            <a:spLocks noChangeArrowheads="1"/>
          </p:cNvSpPr>
          <p:nvPr/>
        </p:nvSpPr>
        <p:spPr bwMode="auto">
          <a:xfrm>
            <a:off x="2667000" y="3657600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8453" name="AutoShape 21"/>
          <p:cNvSpPr>
            <a:spLocks noChangeArrowheads="1"/>
          </p:cNvSpPr>
          <p:nvPr/>
        </p:nvSpPr>
        <p:spPr bwMode="auto">
          <a:xfrm>
            <a:off x="2895600" y="4114800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8454" name="AutoShape 22"/>
          <p:cNvSpPr>
            <a:spLocks noChangeArrowheads="1"/>
          </p:cNvSpPr>
          <p:nvPr/>
        </p:nvSpPr>
        <p:spPr bwMode="auto">
          <a:xfrm>
            <a:off x="4572000" y="5181600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Berbagai kemungkinan kombinasi input pada kurva Isoquant</a:t>
            </a:r>
          </a:p>
        </p:txBody>
      </p:sp>
      <p:graphicFrame>
        <p:nvGraphicFramePr>
          <p:cNvPr id="5122" name="Object 22"/>
          <p:cNvGraphicFramePr>
            <a:graphicFrameLocks noChangeAspect="1"/>
          </p:cNvGraphicFramePr>
          <p:nvPr>
            <p:ph idx="1"/>
          </p:nvPr>
        </p:nvGraphicFramePr>
        <p:xfrm>
          <a:off x="228600" y="1447800"/>
          <a:ext cx="8686800" cy="4800600"/>
        </p:xfrm>
        <a:graphic>
          <a:graphicData uri="http://schemas.openxmlformats.org/presentationml/2006/ole">
            <p:oleObj spid="_x0000_s15362" name="Document" r:id="rId3" imgW="6979087" imgH="438589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Bentuk-bentuk khusus Kurva Indiferens</a:t>
            </a:r>
          </a:p>
        </p:txBody>
      </p:sp>
      <p:graphicFrame>
        <p:nvGraphicFramePr>
          <p:cNvPr id="6146" name="Object 55"/>
          <p:cNvGraphicFramePr>
            <a:graphicFrameLocks noChangeAspect="1"/>
          </p:cNvGraphicFramePr>
          <p:nvPr>
            <p:ph idx="1"/>
          </p:nvPr>
        </p:nvGraphicFramePr>
        <p:xfrm>
          <a:off x="228600" y="1219200"/>
          <a:ext cx="8686800" cy="4953000"/>
        </p:xfrm>
        <a:graphic>
          <a:graphicData uri="http://schemas.openxmlformats.org/presentationml/2006/ole">
            <p:oleObj spid="_x0000_s16386" name="Document" r:id="rId3" imgW="6807978" imgH="435670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Marjinal Rate of Technical Substitution (MRTS)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47800"/>
            <a:ext cx="8077200" cy="2590800"/>
          </a:xfrm>
        </p:spPr>
        <p:txBody>
          <a:bodyPr/>
          <a:lstStyle/>
          <a:p>
            <a:pPr eaLnBrk="1" hangingPunct="1"/>
            <a:r>
              <a:rPr lang="en-US" sz="2200" smtClean="0"/>
              <a:t>Jumlah input L yang dapat disubstitusikan terhadap input K agar tingkat output yang dihasilkan tidak berubah.</a:t>
            </a:r>
          </a:p>
          <a:p>
            <a:pPr eaLnBrk="1" hangingPunct="1"/>
            <a:endParaRPr lang="en-US" sz="2200" smtClean="0"/>
          </a:p>
          <a:p>
            <a:pPr eaLnBrk="1" hangingPunct="1"/>
            <a:endParaRPr lang="en-US" sz="2200" smtClean="0"/>
          </a:p>
          <a:p>
            <a:pPr eaLnBrk="1" hangingPunct="1"/>
            <a:r>
              <a:rPr lang="en-US" sz="2200" smtClean="0"/>
              <a:t>Menunjukkan tingkat penggantian marjinal yang semakin kecil sepanjang pergerakan ke bawah kurva isooquant.</a:t>
            </a:r>
          </a:p>
          <a:p>
            <a:pPr eaLnBrk="1" hangingPunct="1"/>
            <a:endParaRPr lang="en-US" sz="2200" smtClean="0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295400" y="2209800"/>
          <a:ext cx="3276600" cy="838200"/>
        </p:xfrm>
        <a:graphic>
          <a:graphicData uri="http://schemas.openxmlformats.org/presentationml/2006/ole">
            <p:oleObj spid="_x0000_s17410" name="Equation" r:id="rId3" imgW="1523880" imgH="393480" progId="Equation.3">
              <p:embed/>
            </p:oleObj>
          </a:graphicData>
        </a:graphic>
      </p:graphicFrame>
      <p:graphicFrame>
        <p:nvGraphicFramePr>
          <p:cNvPr id="7171" name="Object 9"/>
          <p:cNvGraphicFramePr>
            <a:graphicFrameLocks noChangeAspect="1"/>
          </p:cNvGraphicFramePr>
          <p:nvPr>
            <p:ph sz="quarter" idx="3"/>
          </p:nvPr>
        </p:nvGraphicFramePr>
        <p:xfrm>
          <a:off x="1319213" y="3810000"/>
          <a:ext cx="5438775" cy="2595563"/>
        </p:xfrm>
        <a:graphic>
          <a:graphicData uri="http://schemas.openxmlformats.org/presentationml/2006/ole">
            <p:oleObj spid="_x0000_s17411" name="Document" r:id="rId4" imgW="6972863" imgH="332751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Kendala Anggaran Produsen </a:t>
            </a:r>
            <a:br>
              <a:rPr lang="en-US" sz="3800" smtClean="0"/>
            </a:br>
            <a:r>
              <a:rPr lang="en-US" sz="3800" i="1" smtClean="0"/>
              <a:t>(Kurva Isosocost)</a:t>
            </a:r>
            <a:endParaRPr lang="en-US" sz="3800" smtClean="0"/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458200" cy="4530725"/>
          </a:xfrm>
        </p:spPr>
        <p:txBody>
          <a:bodyPr/>
          <a:lstStyle/>
          <a:p>
            <a:pPr eaLnBrk="1" hangingPunct="1"/>
            <a:r>
              <a:rPr lang="en-US" smtClean="0"/>
              <a:t>Anggaran tertinggi yang mampu disediakan produsen untuk membeli input yang digunakan dalam proses produksi dihubungkan dengan harga input.</a:t>
            </a:r>
          </a:p>
          <a:p>
            <a:pPr eaLnBrk="1" hangingPunct="1"/>
            <a:r>
              <a:rPr lang="en-US" smtClean="0"/>
              <a:t>P</a:t>
            </a:r>
            <a:r>
              <a:rPr lang="en-US" baseline="-25000" smtClean="0"/>
              <a:t>K</a:t>
            </a:r>
            <a:r>
              <a:rPr lang="en-US" smtClean="0"/>
              <a:t>K + P</a:t>
            </a:r>
            <a:r>
              <a:rPr lang="en-US" baseline="-25000" smtClean="0"/>
              <a:t>L</a:t>
            </a:r>
            <a:r>
              <a:rPr lang="en-US" smtClean="0"/>
              <a:t>L ≤ C atau</a:t>
            </a:r>
          </a:p>
          <a:p>
            <a:pPr eaLnBrk="1" hangingPunct="1"/>
            <a:r>
              <a:rPr lang="en-US" smtClean="0"/>
              <a:t>P</a:t>
            </a:r>
            <a:r>
              <a:rPr lang="en-US" baseline="-25000" smtClean="0"/>
              <a:t>K</a:t>
            </a:r>
            <a:r>
              <a:rPr lang="en-US" smtClean="0"/>
              <a:t>K + P</a:t>
            </a:r>
            <a:r>
              <a:rPr lang="en-US" baseline="-25000" smtClean="0"/>
              <a:t>L</a:t>
            </a:r>
            <a:r>
              <a:rPr lang="en-US" smtClean="0"/>
              <a:t>L = C</a:t>
            </a:r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5029200" y="34290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61" name="Line 6"/>
          <p:cNvSpPr>
            <a:spLocks noChangeShapeType="1"/>
          </p:cNvSpPr>
          <p:nvPr/>
        </p:nvSpPr>
        <p:spPr bwMode="auto">
          <a:xfrm>
            <a:off x="4572000" y="56388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62" name="Line 7"/>
          <p:cNvSpPr>
            <a:spLocks noChangeShapeType="1"/>
          </p:cNvSpPr>
          <p:nvPr/>
        </p:nvSpPr>
        <p:spPr bwMode="auto">
          <a:xfrm>
            <a:off x="5029200" y="3886200"/>
            <a:ext cx="19812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63" name="Text Box 8"/>
          <p:cNvSpPr txBox="1">
            <a:spLocks noChangeArrowheads="1"/>
          </p:cNvSpPr>
          <p:nvPr/>
        </p:nvSpPr>
        <p:spPr bwMode="auto">
          <a:xfrm>
            <a:off x="4632325" y="32369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</a:t>
            </a:r>
          </a:p>
        </p:txBody>
      </p:sp>
      <p:sp>
        <p:nvSpPr>
          <p:cNvPr id="19464" name="Text Box 9"/>
          <p:cNvSpPr txBox="1">
            <a:spLocks noChangeArrowheads="1"/>
          </p:cNvSpPr>
          <p:nvPr/>
        </p:nvSpPr>
        <p:spPr bwMode="auto">
          <a:xfrm>
            <a:off x="8213725" y="5675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</a:t>
            </a:r>
          </a:p>
        </p:txBody>
      </p:sp>
      <p:sp>
        <p:nvSpPr>
          <p:cNvPr id="19465" name="Text Box 10"/>
          <p:cNvSpPr txBox="1">
            <a:spLocks noChangeArrowheads="1"/>
          </p:cNvSpPr>
          <p:nvPr/>
        </p:nvSpPr>
        <p:spPr bwMode="auto">
          <a:xfrm>
            <a:off x="4419600" y="3657600"/>
            <a:ext cx="66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C/P</a:t>
            </a:r>
            <a:r>
              <a:rPr lang="en-US" baseline="-25000"/>
              <a:t>K</a:t>
            </a:r>
          </a:p>
        </p:txBody>
      </p:sp>
      <p:sp>
        <p:nvSpPr>
          <p:cNvPr id="19466" name="Text Box 11"/>
          <p:cNvSpPr txBox="1">
            <a:spLocks noChangeArrowheads="1"/>
          </p:cNvSpPr>
          <p:nvPr/>
        </p:nvSpPr>
        <p:spPr bwMode="auto">
          <a:xfrm>
            <a:off x="6629400" y="5715000"/>
            <a:ext cx="649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C/P</a:t>
            </a:r>
            <a:r>
              <a:rPr lang="en-US" baseline="-25000"/>
              <a:t>L</a:t>
            </a:r>
          </a:p>
        </p:txBody>
      </p:sp>
      <p:sp>
        <p:nvSpPr>
          <p:cNvPr id="19467" name="Text Box 12"/>
          <p:cNvSpPr txBox="1">
            <a:spLocks noChangeArrowheads="1"/>
          </p:cNvSpPr>
          <p:nvPr/>
        </p:nvSpPr>
        <p:spPr bwMode="auto">
          <a:xfrm>
            <a:off x="4632325" y="5599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9468" name="Text Box 13"/>
          <p:cNvSpPr txBox="1">
            <a:spLocks noChangeArrowheads="1"/>
          </p:cNvSpPr>
          <p:nvPr/>
        </p:nvSpPr>
        <p:spPr bwMode="auto">
          <a:xfrm>
            <a:off x="6400800" y="47244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Isocost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Kurva Isocost dengan Perubahan Harga Input dan Perubahan Pendapatan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ph idx="1"/>
          </p:nvPr>
        </p:nvGraphicFramePr>
        <p:xfrm>
          <a:off x="228600" y="1676400"/>
          <a:ext cx="8534400" cy="4572000"/>
        </p:xfrm>
        <a:graphic>
          <a:graphicData uri="http://schemas.openxmlformats.org/presentationml/2006/ole">
            <p:oleObj spid="_x0000_s18434" name="Document" r:id="rId3" imgW="6807978" imgH="385933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Kombinasi Input Variabel Biaya Terendah </a:t>
            </a:r>
            <a:r>
              <a:rPr lang="en-US" sz="3800" i="1" smtClean="0"/>
              <a:t>(Least Cost Combination)</a:t>
            </a:r>
            <a:endParaRPr lang="en-US" sz="3800" smtClean="0"/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4419600" cy="4530725"/>
          </a:xfrm>
        </p:spPr>
        <p:txBody>
          <a:bodyPr/>
          <a:lstStyle/>
          <a:p>
            <a:pPr eaLnBrk="1" hangingPunct="1"/>
            <a:r>
              <a:rPr lang="en-US" sz="2600" smtClean="0"/>
              <a:t>Terjadi pada titik singgung antara kurva isoquant dengan kurva isocost.</a:t>
            </a:r>
          </a:p>
          <a:p>
            <a:pPr eaLnBrk="1" hangingPunct="1"/>
            <a:r>
              <a:rPr lang="en-US" sz="2600" smtClean="0"/>
              <a:t>Secara matematis:</a:t>
            </a:r>
          </a:p>
          <a:p>
            <a:pPr eaLnBrk="1" hangingPunct="1"/>
            <a:endParaRPr lang="en-US" sz="2600" smtClean="0"/>
          </a:p>
          <a:p>
            <a:pPr eaLnBrk="1" hangingPunct="1"/>
            <a:r>
              <a:rPr lang="en-US" sz="2600" smtClean="0"/>
              <a:t>Kondisi penggunaan input variabel yang dapat meminimumkan biaya:</a:t>
            </a:r>
          </a:p>
          <a:p>
            <a:pPr eaLnBrk="1" hangingPunct="1"/>
            <a:endParaRPr lang="en-US" sz="2600" smtClean="0"/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914400" y="3200400"/>
          <a:ext cx="3048000" cy="762000"/>
        </p:xfrm>
        <a:graphic>
          <a:graphicData uri="http://schemas.openxmlformats.org/presentationml/2006/ole">
            <p:oleObj spid="_x0000_s19458" name="Equation" r:id="rId3" imgW="1587240" imgH="393480" progId="Equation.3">
              <p:embed/>
            </p:oleObj>
          </a:graphicData>
        </a:graphic>
      </p:graphicFrame>
      <p:graphicFrame>
        <p:nvGraphicFramePr>
          <p:cNvPr id="9219" name="Object 9"/>
          <p:cNvGraphicFramePr>
            <a:graphicFrameLocks noChangeAspect="1"/>
          </p:cNvGraphicFramePr>
          <p:nvPr>
            <p:ph sz="quarter" idx="3"/>
          </p:nvPr>
        </p:nvGraphicFramePr>
        <p:xfrm>
          <a:off x="685800" y="5181600"/>
          <a:ext cx="4038600" cy="762000"/>
        </p:xfrm>
        <a:graphic>
          <a:graphicData uri="http://schemas.openxmlformats.org/presentationml/2006/ole">
            <p:oleObj spid="_x0000_s19459" name="Equation" r:id="rId4" imgW="1955520" imgH="393480" progId="Equation.3">
              <p:embed/>
            </p:oleObj>
          </a:graphicData>
        </a:graphic>
      </p:graphicFrame>
      <p:sp>
        <p:nvSpPr>
          <p:cNvPr id="9222" name="Line 11"/>
          <p:cNvSpPr>
            <a:spLocks noChangeShapeType="1"/>
          </p:cNvSpPr>
          <p:nvPr/>
        </p:nvSpPr>
        <p:spPr bwMode="auto">
          <a:xfrm>
            <a:off x="5562600" y="19050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223" name="Line 12"/>
          <p:cNvSpPr>
            <a:spLocks noChangeShapeType="1"/>
          </p:cNvSpPr>
          <p:nvPr/>
        </p:nvSpPr>
        <p:spPr bwMode="auto">
          <a:xfrm>
            <a:off x="5257800" y="48006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224" name="Line 13"/>
          <p:cNvSpPr>
            <a:spLocks noChangeShapeType="1"/>
          </p:cNvSpPr>
          <p:nvPr/>
        </p:nvSpPr>
        <p:spPr bwMode="auto">
          <a:xfrm>
            <a:off x="5562600" y="2590800"/>
            <a:ext cx="22098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225" name="Line 14"/>
          <p:cNvSpPr>
            <a:spLocks noChangeShapeType="1"/>
          </p:cNvSpPr>
          <p:nvPr/>
        </p:nvSpPr>
        <p:spPr bwMode="auto">
          <a:xfrm>
            <a:off x="5562600" y="3657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226" name="Line 15"/>
          <p:cNvSpPr>
            <a:spLocks noChangeShapeType="1"/>
          </p:cNvSpPr>
          <p:nvPr/>
        </p:nvSpPr>
        <p:spPr bwMode="auto">
          <a:xfrm>
            <a:off x="6629400" y="3657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227" name="Arc 16"/>
          <p:cNvSpPr>
            <a:spLocks/>
          </p:cNvSpPr>
          <p:nvPr/>
        </p:nvSpPr>
        <p:spPr bwMode="auto">
          <a:xfrm rot="10800000">
            <a:off x="6096000" y="2286000"/>
            <a:ext cx="1752600" cy="1905000"/>
          </a:xfrm>
          <a:custGeom>
            <a:avLst/>
            <a:gdLst>
              <a:gd name="T0" fmla="*/ 0 w 21600"/>
              <a:gd name="T1" fmla="*/ 0 h 21600"/>
              <a:gd name="T2" fmla="*/ 142204006 w 21600"/>
              <a:gd name="T3" fmla="*/ 168010400 h 21600"/>
              <a:gd name="T4" fmla="*/ 0 w 21600"/>
              <a:gd name="T5" fmla="*/ 168010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9228" name="Arc 17"/>
          <p:cNvSpPr>
            <a:spLocks/>
          </p:cNvSpPr>
          <p:nvPr/>
        </p:nvSpPr>
        <p:spPr bwMode="auto">
          <a:xfrm rot="10800000">
            <a:off x="6400800" y="1981200"/>
            <a:ext cx="1752600" cy="1905000"/>
          </a:xfrm>
          <a:custGeom>
            <a:avLst/>
            <a:gdLst>
              <a:gd name="T0" fmla="*/ 0 w 21600"/>
              <a:gd name="T1" fmla="*/ 0 h 21600"/>
              <a:gd name="T2" fmla="*/ 142204006 w 21600"/>
              <a:gd name="T3" fmla="*/ 168010400 h 21600"/>
              <a:gd name="T4" fmla="*/ 0 w 21600"/>
              <a:gd name="T5" fmla="*/ 168010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9229" name="Arc 18"/>
          <p:cNvSpPr>
            <a:spLocks/>
          </p:cNvSpPr>
          <p:nvPr/>
        </p:nvSpPr>
        <p:spPr bwMode="auto">
          <a:xfrm rot="10800000">
            <a:off x="5868988" y="2590800"/>
            <a:ext cx="2019300" cy="1905000"/>
          </a:xfrm>
          <a:custGeom>
            <a:avLst/>
            <a:gdLst>
              <a:gd name="T0" fmla="*/ 0 w 24888"/>
              <a:gd name="T1" fmla="*/ 1960122 h 21600"/>
              <a:gd name="T2" fmla="*/ 163836878 w 24888"/>
              <a:gd name="T3" fmla="*/ 168010400 h 21600"/>
              <a:gd name="T4" fmla="*/ 21644761 w 24888"/>
              <a:gd name="T5" fmla="*/ 168010400 h 21600"/>
              <a:gd name="T6" fmla="*/ 0 60000 65536"/>
              <a:gd name="T7" fmla="*/ 0 60000 65536"/>
              <a:gd name="T8" fmla="*/ 0 60000 65536"/>
              <a:gd name="T9" fmla="*/ 0 w 24888"/>
              <a:gd name="T10" fmla="*/ 0 h 21600"/>
              <a:gd name="T11" fmla="*/ 24888 w 2488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888" h="21600" fill="none" extrusionOk="0">
                <a:moveTo>
                  <a:pt x="-1" y="251"/>
                </a:moveTo>
                <a:cubicBezTo>
                  <a:pt x="1087" y="84"/>
                  <a:pt x="2187" y="-1"/>
                  <a:pt x="3288" y="0"/>
                </a:cubicBezTo>
                <a:cubicBezTo>
                  <a:pt x="15217" y="0"/>
                  <a:pt x="24888" y="9670"/>
                  <a:pt x="24888" y="21600"/>
                </a:cubicBezTo>
              </a:path>
              <a:path w="24888" h="21600" stroke="0" extrusionOk="0">
                <a:moveTo>
                  <a:pt x="-1" y="251"/>
                </a:moveTo>
                <a:cubicBezTo>
                  <a:pt x="1087" y="84"/>
                  <a:pt x="2187" y="-1"/>
                  <a:pt x="3288" y="0"/>
                </a:cubicBezTo>
                <a:cubicBezTo>
                  <a:pt x="15217" y="0"/>
                  <a:pt x="24888" y="9670"/>
                  <a:pt x="24888" y="21600"/>
                </a:cubicBezTo>
                <a:lnTo>
                  <a:pt x="328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9230" name="Text Box 19"/>
          <p:cNvSpPr txBox="1">
            <a:spLocks noChangeArrowheads="1"/>
          </p:cNvSpPr>
          <p:nvPr/>
        </p:nvSpPr>
        <p:spPr bwMode="auto">
          <a:xfrm>
            <a:off x="5165725" y="16367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</a:t>
            </a:r>
          </a:p>
        </p:txBody>
      </p:sp>
      <p:sp>
        <p:nvSpPr>
          <p:cNvPr id="9231" name="Text Box 20"/>
          <p:cNvSpPr txBox="1">
            <a:spLocks noChangeArrowheads="1"/>
          </p:cNvSpPr>
          <p:nvPr/>
        </p:nvSpPr>
        <p:spPr bwMode="auto">
          <a:xfrm>
            <a:off x="8518525" y="4913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</a:t>
            </a:r>
          </a:p>
        </p:txBody>
      </p:sp>
      <p:sp>
        <p:nvSpPr>
          <p:cNvPr id="9232" name="Text Box 21"/>
          <p:cNvSpPr txBox="1">
            <a:spLocks noChangeArrowheads="1"/>
          </p:cNvSpPr>
          <p:nvPr/>
        </p:nvSpPr>
        <p:spPr bwMode="auto">
          <a:xfrm>
            <a:off x="5165725" y="4837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9233" name="Text Box 22"/>
          <p:cNvSpPr txBox="1">
            <a:spLocks noChangeArrowheads="1"/>
          </p:cNvSpPr>
          <p:nvPr/>
        </p:nvSpPr>
        <p:spPr bwMode="auto">
          <a:xfrm>
            <a:off x="5089525" y="3465513"/>
            <a:ext cx="425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K*</a:t>
            </a:r>
          </a:p>
        </p:txBody>
      </p:sp>
      <p:sp>
        <p:nvSpPr>
          <p:cNvPr id="9234" name="Text Box 23"/>
          <p:cNvSpPr txBox="1">
            <a:spLocks noChangeArrowheads="1"/>
          </p:cNvSpPr>
          <p:nvPr/>
        </p:nvSpPr>
        <p:spPr bwMode="auto">
          <a:xfrm>
            <a:off x="6461125" y="4837113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L*</a:t>
            </a:r>
          </a:p>
        </p:txBody>
      </p:sp>
      <p:sp>
        <p:nvSpPr>
          <p:cNvPr id="9235" name="Text Box 24"/>
          <p:cNvSpPr txBox="1">
            <a:spLocks noChangeArrowheads="1"/>
          </p:cNvSpPr>
          <p:nvPr/>
        </p:nvSpPr>
        <p:spPr bwMode="auto">
          <a:xfrm>
            <a:off x="7527925" y="4760913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C/P</a:t>
            </a:r>
            <a:r>
              <a:rPr lang="en-US" baseline="-25000"/>
              <a:t>L</a:t>
            </a:r>
          </a:p>
        </p:txBody>
      </p:sp>
      <p:sp>
        <p:nvSpPr>
          <p:cNvPr id="9236" name="Text Box 25"/>
          <p:cNvSpPr txBox="1">
            <a:spLocks noChangeArrowheads="1"/>
          </p:cNvSpPr>
          <p:nvPr/>
        </p:nvSpPr>
        <p:spPr bwMode="auto">
          <a:xfrm>
            <a:off x="4876800" y="2438400"/>
            <a:ext cx="801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C/P</a:t>
            </a:r>
            <a:r>
              <a:rPr lang="en-US" baseline="-25000"/>
              <a:t>K</a:t>
            </a:r>
          </a:p>
        </p:txBody>
      </p:sp>
      <p:sp>
        <p:nvSpPr>
          <p:cNvPr id="9237" name="Text Box 26"/>
          <p:cNvSpPr txBox="1">
            <a:spLocks noChangeArrowheads="1"/>
          </p:cNvSpPr>
          <p:nvPr/>
        </p:nvSpPr>
        <p:spPr bwMode="auto">
          <a:xfrm>
            <a:off x="6537325" y="22463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9238" name="Text Box 27"/>
          <p:cNvSpPr txBox="1">
            <a:spLocks noChangeArrowheads="1"/>
          </p:cNvSpPr>
          <p:nvPr/>
        </p:nvSpPr>
        <p:spPr bwMode="auto">
          <a:xfrm>
            <a:off x="5851525" y="26273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9239" name="Text Box 28"/>
          <p:cNvSpPr txBox="1">
            <a:spLocks noChangeArrowheads="1"/>
          </p:cNvSpPr>
          <p:nvPr/>
        </p:nvSpPr>
        <p:spPr bwMode="auto">
          <a:xfrm>
            <a:off x="6689725" y="33893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9240" name="Text Box 30"/>
          <p:cNvSpPr txBox="1">
            <a:spLocks noChangeArrowheads="1"/>
          </p:cNvSpPr>
          <p:nvPr/>
        </p:nvSpPr>
        <p:spPr bwMode="auto">
          <a:xfrm>
            <a:off x="6613525" y="38465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9241" name="Text Box 31"/>
          <p:cNvSpPr txBox="1">
            <a:spLocks noChangeArrowheads="1"/>
          </p:cNvSpPr>
          <p:nvPr/>
        </p:nvSpPr>
        <p:spPr bwMode="auto">
          <a:xfrm>
            <a:off x="8213725" y="369411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</a:t>
            </a:r>
            <a:r>
              <a:rPr lang="en-US" baseline="-25000"/>
              <a:t>1</a:t>
            </a:r>
          </a:p>
        </p:txBody>
      </p:sp>
      <p:sp>
        <p:nvSpPr>
          <p:cNvPr id="9242" name="Text Box 32"/>
          <p:cNvSpPr txBox="1">
            <a:spLocks noChangeArrowheads="1"/>
          </p:cNvSpPr>
          <p:nvPr/>
        </p:nvSpPr>
        <p:spPr bwMode="auto">
          <a:xfrm>
            <a:off x="7924800" y="396240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</a:t>
            </a:r>
            <a:r>
              <a:rPr lang="en-US" baseline="-25000"/>
              <a:t>2</a:t>
            </a:r>
          </a:p>
        </p:txBody>
      </p:sp>
      <p:sp>
        <p:nvSpPr>
          <p:cNvPr id="9243" name="Text Box 33"/>
          <p:cNvSpPr txBox="1">
            <a:spLocks noChangeArrowheads="1"/>
          </p:cNvSpPr>
          <p:nvPr/>
        </p:nvSpPr>
        <p:spPr bwMode="auto">
          <a:xfrm>
            <a:off x="8001000" y="434340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</a:t>
            </a:r>
            <a:r>
              <a:rPr lang="en-US" baseline="-25000"/>
              <a:t>3</a:t>
            </a:r>
          </a:p>
        </p:txBody>
      </p:sp>
      <p:sp>
        <p:nvSpPr>
          <p:cNvPr id="9244" name="AutoShape 34"/>
          <p:cNvSpPr>
            <a:spLocks noChangeArrowheads="1"/>
          </p:cNvSpPr>
          <p:nvPr/>
        </p:nvSpPr>
        <p:spPr bwMode="auto">
          <a:xfrm>
            <a:off x="6477000" y="2438400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9245" name="AutoShape 35"/>
          <p:cNvSpPr>
            <a:spLocks noChangeArrowheads="1"/>
          </p:cNvSpPr>
          <p:nvPr/>
        </p:nvSpPr>
        <p:spPr bwMode="auto">
          <a:xfrm>
            <a:off x="5867400" y="2895600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9246" name="AutoShape 36"/>
          <p:cNvSpPr>
            <a:spLocks noChangeArrowheads="1"/>
          </p:cNvSpPr>
          <p:nvPr/>
        </p:nvSpPr>
        <p:spPr bwMode="auto">
          <a:xfrm>
            <a:off x="6629400" y="3657600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9247" name="AutoShape 37"/>
          <p:cNvSpPr>
            <a:spLocks noChangeArrowheads="1"/>
          </p:cNvSpPr>
          <p:nvPr/>
        </p:nvSpPr>
        <p:spPr bwMode="auto">
          <a:xfrm>
            <a:off x="6553200" y="4114800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Berbagai kombinasi input dengan biaya terendah </a:t>
            </a:r>
          </a:p>
        </p:txBody>
      </p:sp>
      <p:graphicFrame>
        <p:nvGraphicFramePr>
          <p:cNvPr id="10242" name="Object 7"/>
          <p:cNvGraphicFramePr>
            <a:graphicFrameLocks noChangeAspect="1"/>
          </p:cNvGraphicFramePr>
          <p:nvPr>
            <p:ph idx="1"/>
          </p:nvPr>
        </p:nvGraphicFramePr>
        <p:xfrm>
          <a:off x="457200" y="1447800"/>
          <a:ext cx="8686800" cy="4572000"/>
        </p:xfrm>
        <a:graphic>
          <a:graphicData uri="http://schemas.openxmlformats.org/presentationml/2006/ole">
            <p:oleObj spid="_x0000_s20482" name="Document" r:id="rId3" imgW="6807978" imgH="3274736" progId="Word.Document.8">
              <p:embed/>
            </p:oleObj>
          </a:graphicData>
        </a:graphic>
      </p:graphicFrame>
      <p:sp>
        <p:nvSpPr>
          <p:cNvPr id="10244" name="Text Box 9"/>
          <p:cNvSpPr txBox="1">
            <a:spLocks noChangeArrowheads="1"/>
          </p:cNvSpPr>
          <p:nvPr/>
        </p:nvSpPr>
        <p:spPr bwMode="auto">
          <a:xfrm>
            <a:off x="4632325" y="2551113"/>
            <a:ext cx="41973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Titik-Titik kombinasi input dengan</a:t>
            </a:r>
          </a:p>
          <a:p>
            <a:r>
              <a:rPr lang="en-US"/>
              <a:t>Biaya terendah </a:t>
            </a:r>
            <a:r>
              <a:rPr lang="en-US" i="1"/>
              <a:t>(least cost combination)</a:t>
            </a:r>
          </a:p>
          <a:p>
            <a:r>
              <a:rPr lang="en-US"/>
              <a:t>Dihubungkan diperoleh garis perluasan</a:t>
            </a:r>
          </a:p>
          <a:p>
            <a:r>
              <a:rPr lang="en-US"/>
              <a:t>Produksi</a:t>
            </a:r>
            <a:r>
              <a:rPr lang="en-US" i="1"/>
              <a:t> ( production expantion path)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Fungsi Produksi Cobb-Douglas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382000" cy="5064125"/>
          </a:xfrm>
        </p:spPr>
        <p:txBody>
          <a:bodyPr/>
          <a:lstStyle/>
          <a:p>
            <a:pPr marL="571500" indent="-571500" eaLnBrk="1" hangingPunct="1">
              <a:lnSpc>
                <a:spcPct val="80000"/>
              </a:lnSpc>
            </a:pPr>
            <a:r>
              <a:rPr lang="en-US" sz="2600" smtClean="0"/>
              <a:t>Analisis yang menghubungkan input dan output, 		Q = AK</a:t>
            </a:r>
            <a:r>
              <a:rPr lang="en-US" sz="2600" baseline="30000" smtClean="0"/>
              <a:t>a</a:t>
            </a:r>
            <a:r>
              <a:rPr lang="en-US" sz="2600" smtClean="0"/>
              <a:t>L</a:t>
            </a:r>
            <a:r>
              <a:rPr lang="en-US" sz="2600" baseline="30000" smtClean="0"/>
              <a:t>b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600" smtClean="0"/>
              <a:t>Nilai konstanta A, a dan b membedakan proses produksi satu dengan yang lain, menunjukkan teknologi yang digunakan.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600" smtClean="0"/>
              <a:t>Nilai a menunjukkan elastisitas input K.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600" smtClean="0"/>
              <a:t>Nilai b menunjukkan elastisitas input L.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600" smtClean="0"/>
              <a:t>Skala produksi; </a:t>
            </a:r>
          </a:p>
          <a:p>
            <a:pPr marL="839788" lvl="1" indent="-495300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200" i="1" smtClean="0"/>
              <a:t>Increasing return to scale,  a + b &gt; 1</a:t>
            </a:r>
          </a:p>
          <a:p>
            <a:pPr marL="839788" lvl="1" indent="-495300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200" i="1" smtClean="0"/>
              <a:t>Constant return to scale, a + b = 1</a:t>
            </a:r>
          </a:p>
          <a:p>
            <a:pPr marL="839788" lvl="1" indent="-495300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200" smtClean="0"/>
              <a:t>Decreasing return to scale, a + b &lt; 1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600" smtClean="0"/>
              <a:t>Perbandingan penggunaan input, jika a &gt; b </a:t>
            </a:r>
            <a:r>
              <a:rPr lang="en-US" sz="2600" i="1" smtClean="0"/>
              <a:t>(capital intensive) atau a &lt; b (Labor intensive)</a:t>
            </a:r>
            <a:endParaRPr lang="en-US" sz="2600" smtClean="0"/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endParaRPr lang="en-US" sz="26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Skema Proses Produksi</a:t>
            </a:r>
          </a:p>
        </p:txBody>
      </p:sp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457200" y="1447800"/>
            <a:ext cx="2133600" cy="89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600"/>
              <a:t>Input</a:t>
            </a:r>
          </a:p>
          <a:p>
            <a:pPr algn="ctr"/>
            <a:r>
              <a:rPr lang="en-US" sz="2600"/>
              <a:t>(X</a:t>
            </a:r>
            <a:r>
              <a:rPr lang="en-US" sz="2600" baseline="-25000"/>
              <a:t>1</a:t>
            </a:r>
            <a:r>
              <a:rPr lang="en-US" sz="2600"/>
              <a:t>, X</a:t>
            </a:r>
            <a:r>
              <a:rPr lang="en-US" sz="2600" baseline="-25000"/>
              <a:t>2</a:t>
            </a:r>
            <a:r>
              <a:rPr lang="en-US" sz="2600"/>
              <a:t>, …)</a:t>
            </a:r>
          </a:p>
        </p:txBody>
      </p:sp>
      <p:sp>
        <p:nvSpPr>
          <p:cNvPr id="14340" name="Text Box 8"/>
          <p:cNvSpPr txBox="1">
            <a:spLocks noChangeArrowheads="1"/>
          </p:cNvSpPr>
          <p:nvPr/>
        </p:nvSpPr>
        <p:spPr bwMode="auto">
          <a:xfrm>
            <a:off x="3048000" y="1447800"/>
            <a:ext cx="2378075" cy="89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600"/>
              <a:t>Aktivitas</a:t>
            </a:r>
          </a:p>
          <a:p>
            <a:pPr algn="ctr"/>
            <a:r>
              <a:rPr lang="en-US" sz="2600"/>
              <a:t>Produksi</a:t>
            </a:r>
          </a:p>
        </p:txBody>
      </p:sp>
      <p:sp>
        <p:nvSpPr>
          <p:cNvPr id="14341" name="Text Box 9"/>
          <p:cNvSpPr txBox="1">
            <a:spLocks noChangeArrowheads="1"/>
          </p:cNvSpPr>
          <p:nvPr/>
        </p:nvSpPr>
        <p:spPr bwMode="auto">
          <a:xfrm>
            <a:off x="5867400" y="1447800"/>
            <a:ext cx="3048000" cy="89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600"/>
              <a:t>Output</a:t>
            </a:r>
          </a:p>
          <a:p>
            <a:pPr algn="ctr"/>
            <a:r>
              <a:rPr lang="en-US" sz="2600"/>
              <a:t>(Barang atau Jasa)</a:t>
            </a:r>
          </a:p>
        </p:txBody>
      </p:sp>
      <p:sp>
        <p:nvSpPr>
          <p:cNvPr id="14342" name="AutoShape 10"/>
          <p:cNvSpPr>
            <a:spLocks noChangeArrowheads="1"/>
          </p:cNvSpPr>
          <p:nvPr/>
        </p:nvSpPr>
        <p:spPr bwMode="auto">
          <a:xfrm>
            <a:off x="2590800" y="1828800"/>
            <a:ext cx="457200" cy="457200"/>
          </a:xfrm>
          <a:prstGeom prst="right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4343" name="AutoShape 11"/>
          <p:cNvSpPr>
            <a:spLocks noChangeArrowheads="1"/>
          </p:cNvSpPr>
          <p:nvPr/>
        </p:nvSpPr>
        <p:spPr bwMode="auto">
          <a:xfrm>
            <a:off x="5410200" y="1752600"/>
            <a:ext cx="457200" cy="457200"/>
          </a:xfrm>
          <a:prstGeom prst="right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4344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457200" y="2971800"/>
            <a:ext cx="8229600" cy="3235325"/>
          </a:xfrm>
        </p:spPr>
        <p:txBody>
          <a:bodyPr/>
          <a:lstStyle/>
          <a:p>
            <a:pPr eaLnBrk="1" hangingPunct="1"/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arus</a:t>
            </a:r>
            <a:r>
              <a:rPr lang="en-US" dirty="0" smtClean="0"/>
              <a:t> </a:t>
            </a:r>
            <a:r>
              <a:rPr lang="en-US" i="1" dirty="0" smtClean="0"/>
              <a:t>(flow </a:t>
            </a:r>
            <a:r>
              <a:rPr lang="en-US" i="1" dirty="0" err="1" smtClean="0"/>
              <a:t>consept</a:t>
            </a:r>
            <a:r>
              <a:rPr lang="en-US" i="1" dirty="0" smtClean="0"/>
              <a:t>)</a:t>
            </a:r>
            <a:r>
              <a:rPr lang="en-US" dirty="0" smtClean="0"/>
              <a:t>,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diukur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barang-barang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yang </a:t>
            </a:r>
            <a:r>
              <a:rPr lang="en-US" dirty="0" err="1" smtClean="0"/>
              <a:t>dihasilkan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,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yang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Tujuan Perusahaan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1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smtClean="0"/>
              <a:t>Maksimisasi Sumberdaya (Tenaga Kerja)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Maksimisasi Output (Penjualan)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Maksimisasi Growth (Pertumbuhan)</a:t>
            </a:r>
          </a:p>
          <a:p>
            <a:pPr eaLnBrk="1" hangingPunct="1">
              <a:lnSpc>
                <a:spcPct val="90000"/>
              </a:lnSpc>
            </a:pPr>
            <a:endParaRPr lang="en-US" sz="2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600" smtClean="0"/>
              <a:t>Kategori Kegiatan Produksi: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Produksi sesuai pesanan </a:t>
            </a:r>
            <a:r>
              <a:rPr lang="en-US" sz="2600" i="1" smtClean="0"/>
              <a:t>(custom-order production)</a:t>
            </a:r>
            <a:endParaRPr lang="en-US" sz="2600" smtClean="0"/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Produksi massal yang kaku </a:t>
            </a:r>
            <a:r>
              <a:rPr lang="en-US" sz="2600" i="1" smtClean="0"/>
              <a:t>(rigid mass production)</a:t>
            </a:r>
            <a:endParaRPr lang="en-US" sz="2600" smtClean="0"/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Produksi massal yang fleksibel </a:t>
            </a:r>
            <a:r>
              <a:rPr lang="en-US" sz="2600" i="1" smtClean="0"/>
              <a:t>(flexible mass production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Proses atau aliran produksi </a:t>
            </a:r>
            <a:r>
              <a:rPr lang="en-US" sz="2600" i="1" smtClean="0"/>
              <a:t>(process or flow production)</a:t>
            </a:r>
            <a:endParaRPr 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Fungsi Produksi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Model matematis yang menunjukkan hubungan antara jumlah faktor produksi (input) yang digunakan dengan jumlah barang atau jasa (output) yang dihasilkan.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Fungsi Produksi Total (Total Product): TP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TP ↔ Q = f(L, K);  L = tenaga kerja,  K = Modal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Produksi rata-rata (Average Product): AP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AP</a:t>
            </a:r>
            <a:r>
              <a:rPr lang="en-US" baseline="-25000" smtClean="0"/>
              <a:t>L</a:t>
            </a:r>
            <a:r>
              <a:rPr lang="en-US" smtClean="0"/>
              <a:t> = TP/L atau AP</a:t>
            </a:r>
            <a:r>
              <a:rPr lang="en-US" baseline="-25000" smtClean="0"/>
              <a:t>K</a:t>
            </a:r>
            <a:r>
              <a:rPr lang="en-US" smtClean="0"/>
              <a:t> = TP/K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Produksi Marjinal (Marginal Product): MP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MP</a:t>
            </a:r>
            <a:r>
              <a:rPr lang="en-US" baseline="-25000" smtClean="0"/>
              <a:t>L</a:t>
            </a:r>
            <a:r>
              <a:rPr lang="en-US" smtClean="0"/>
              <a:t> = ∆TP/∆L atau MP</a:t>
            </a:r>
            <a:r>
              <a:rPr lang="en-US" baseline="-25000" smtClean="0"/>
              <a:t>K</a:t>
            </a:r>
            <a:r>
              <a:rPr lang="en-US" smtClean="0"/>
              <a:t> = ∆TP/∆K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Tabel Skedul Fungsi Produksi (Hipotesis)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ph idx="1"/>
          </p:nvPr>
        </p:nvGraphicFramePr>
        <p:xfrm>
          <a:off x="533400" y="1371600"/>
          <a:ext cx="8153400" cy="4876800"/>
        </p:xfrm>
        <a:graphic>
          <a:graphicData uri="http://schemas.openxmlformats.org/presentationml/2006/ole">
            <p:oleObj spid="_x0000_s11266" name="Document" r:id="rId3" imgW="6854448" imgH="362506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Hubungan Kurva TP, AP</a:t>
            </a:r>
            <a:r>
              <a:rPr lang="en-US" baseline="-25000" smtClean="0"/>
              <a:t>L</a:t>
            </a:r>
            <a:r>
              <a:rPr lang="en-US" smtClean="0"/>
              <a:t> dan MP</a:t>
            </a:r>
            <a:r>
              <a:rPr lang="en-US" baseline="-25000" smtClean="0"/>
              <a:t>L</a:t>
            </a:r>
          </a:p>
        </p:txBody>
      </p:sp>
      <p:graphicFrame>
        <p:nvGraphicFramePr>
          <p:cNvPr id="2050" name="Object 8"/>
          <p:cNvGraphicFramePr>
            <a:graphicFrameLocks noChangeAspect="1"/>
          </p:cNvGraphicFramePr>
          <p:nvPr>
            <p:ph idx="1"/>
          </p:nvPr>
        </p:nvGraphicFramePr>
        <p:xfrm>
          <a:off x="304800" y="1066800"/>
          <a:ext cx="8305800" cy="5410200"/>
        </p:xfrm>
        <a:graphic>
          <a:graphicData uri="http://schemas.openxmlformats.org/presentationml/2006/ole">
            <p:oleObj spid="_x0000_s12290" name="Document" r:id="rId3" imgW="6807978" imgH="526314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Law of Diminishing Return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9325"/>
          </a:xfrm>
        </p:spPr>
        <p:txBody>
          <a:bodyPr/>
          <a:lstStyle/>
          <a:p>
            <a:pPr marL="571500" indent="-571500" eaLnBrk="1" hangingPunct="1"/>
            <a:r>
              <a:rPr lang="en-US" smtClean="0"/>
              <a:t>Hukum yang menyatakan berkurangnya tambahan output dari penambahan satu unit input variabel, pada saat output telah mencapai maksimum.</a:t>
            </a:r>
          </a:p>
          <a:p>
            <a:pPr marL="571500" indent="-571500" eaLnBrk="1" hangingPunct="1"/>
            <a:r>
              <a:rPr lang="en-US" smtClean="0"/>
              <a:t>Asumsi yang berlaku:</a:t>
            </a:r>
          </a:p>
          <a:p>
            <a:pPr marL="839788" lvl="1" indent="-495300" eaLnBrk="1" hangingPunct="1">
              <a:buFont typeface="Wingdings" pitchFamily="2" charset="2"/>
              <a:buAutoNum type="arabicPeriod"/>
            </a:pPr>
            <a:r>
              <a:rPr lang="en-US" smtClean="0"/>
              <a:t>Hanya ada satu unit input variabel, input yang lain tetap.</a:t>
            </a:r>
          </a:p>
          <a:p>
            <a:pPr marL="839788" lvl="1" indent="-495300" eaLnBrk="1" hangingPunct="1">
              <a:buFont typeface="Wingdings" pitchFamily="2" charset="2"/>
              <a:buAutoNum type="arabicPeriod"/>
            </a:pPr>
            <a:r>
              <a:rPr lang="en-US" smtClean="0"/>
              <a:t>Teknologi yang digunakan dalam proses produksi tidak berubah.</a:t>
            </a:r>
          </a:p>
          <a:p>
            <a:pPr marL="839788" lvl="1" indent="-495300" eaLnBrk="1" hangingPunct="1">
              <a:buFont typeface="Wingdings" pitchFamily="2" charset="2"/>
              <a:buAutoNum type="arabicPeriod"/>
            </a:pPr>
            <a:r>
              <a:rPr lang="en-US" smtClean="0"/>
              <a:t>Sifat koefisien produksi adalah berubah-ubah.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Tahap-tahap Proses Produksi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ph idx="1"/>
          </p:nvPr>
        </p:nvGraphicFramePr>
        <p:xfrm>
          <a:off x="228600" y="1219200"/>
          <a:ext cx="8763000" cy="5257800"/>
        </p:xfrm>
        <a:graphic>
          <a:graphicData uri="http://schemas.openxmlformats.org/presentationml/2006/ole">
            <p:oleObj spid="_x0000_s13314" name="Document" r:id="rId3" imgW="6807978" imgH="5263149" progId="Word.Document.8">
              <p:embed/>
            </p:oleObj>
          </a:graphicData>
        </a:graphic>
      </p:graphicFrame>
      <p:sp>
        <p:nvSpPr>
          <p:cNvPr id="3076" name="Line 6"/>
          <p:cNvSpPr>
            <a:spLocks noChangeShapeType="1"/>
          </p:cNvSpPr>
          <p:nvPr/>
        </p:nvSpPr>
        <p:spPr bwMode="auto">
          <a:xfrm>
            <a:off x="1676400" y="2362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3077" name="Line 7"/>
          <p:cNvSpPr>
            <a:spLocks noChangeShapeType="1"/>
          </p:cNvSpPr>
          <p:nvPr/>
        </p:nvSpPr>
        <p:spPr bwMode="auto">
          <a:xfrm>
            <a:off x="2895600" y="2362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3078" name="Line 8"/>
          <p:cNvSpPr>
            <a:spLocks noChangeShapeType="1"/>
          </p:cNvSpPr>
          <p:nvPr/>
        </p:nvSpPr>
        <p:spPr bwMode="auto">
          <a:xfrm>
            <a:off x="3886200" y="2362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3079" name="Text Box 9"/>
          <p:cNvSpPr txBox="1">
            <a:spLocks noChangeArrowheads="1"/>
          </p:cNvSpPr>
          <p:nvPr/>
        </p:nvSpPr>
        <p:spPr bwMode="auto">
          <a:xfrm>
            <a:off x="1736725" y="2017713"/>
            <a:ext cx="958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</a:rPr>
              <a:t>Tahap I</a:t>
            </a:r>
          </a:p>
        </p:txBody>
      </p:sp>
      <p:sp>
        <p:nvSpPr>
          <p:cNvPr id="3080" name="Text Box 10"/>
          <p:cNvSpPr txBox="1">
            <a:spLocks noChangeArrowheads="1"/>
          </p:cNvSpPr>
          <p:nvPr/>
        </p:nvSpPr>
        <p:spPr bwMode="auto">
          <a:xfrm>
            <a:off x="2819400" y="1981200"/>
            <a:ext cx="102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993366"/>
                </a:solidFill>
              </a:rPr>
              <a:t>Tahap II</a:t>
            </a:r>
          </a:p>
        </p:txBody>
      </p:sp>
      <p:sp>
        <p:nvSpPr>
          <p:cNvPr id="3081" name="Text Box 11"/>
          <p:cNvSpPr txBox="1">
            <a:spLocks noChangeArrowheads="1"/>
          </p:cNvSpPr>
          <p:nvPr/>
        </p:nvSpPr>
        <p:spPr bwMode="auto">
          <a:xfrm>
            <a:off x="3810000" y="1981200"/>
            <a:ext cx="108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Tahap III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Kemajuan Teknologi dan Perubahan Kurva Produksi</a:t>
            </a:r>
          </a:p>
        </p:txBody>
      </p:sp>
      <p:graphicFrame>
        <p:nvGraphicFramePr>
          <p:cNvPr id="4098" name="Object 51"/>
          <p:cNvGraphicFramePr>
            <a:graphicFrameLocks noChangeAspect="1"/>
          </p:cNvGraphicFramePr>
          <p:nvPr>
            <p:ph idx="1"/>
          </p:nvPr>
        </p:nvGraphicFramePr>
        <p:xfrm>
          <a:off x="304800" y="1524000"/>
          <a:ext cx="8458200" cy="4724400"/>
        </p:xfrm>
        <a:graphic>
          <a:graphicData uri="http://schemas.openxmlformats.org/presentationml/2006/ole">
            <p:oleObj spid="_x0000_s14338" name="Document" r:id="rId3" imgW="6807978" imgH="388275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497</Words>
  <Application>Microsoft Office PowerPoint</Application>
  <PresentationFormat>On-screen Show (4:3)</PresentationFormat>
  <Paragraphs>106</Paragraphs>
  <Slides>18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Office Theme</vt:lpstr>
      <vt:lpstr>Microsoft Word Document</vt:lpstr>
      <vt:lpstr>Microsoft Equation 3.0</vt:lpstr>
      <vt:lpstr>Microsoft Office Word 97 - 2003 Document</vt:lpstr>
      <vt:lpstr>Perilaku Produsen</vt:lpstr>
      <vt:lpstr>Skema Proses Produksi</vt:lpstr>
      <vt:lpstr>Tujuan Perusahaan</vt:lpstr>
      <vt:lpstr>Fungsi Produksi</vt:lpstr>
      <vt:lpstr>Tabel Skedul Fungsi Produksi (Hipotesis)</vt:lpstr>
      <vt:lpstr>Hubungan Kurva TP, APL dan MPL</vt:lpstr>
      <vt:lpstr>The Law of Diminishing Return</vt:lpstr>
      <vt:lpstr>Tahap-tahap Proses Produksi</vt:lpstr>
      <vt:lpstr>Kemajuan Teknologi dan Perubahan Kurva Produksi</vt:lpstr>
      <vt:lpstr>Kurva Isoquant</vt:lpstr>
      <vt:lpstr>Berbagai kemungkinan kombinasi input pada kurva Isoquant</vt:lpstr>
      <vt:lpstr>Bentuk-bentuk khusus Kurva Indiferens</vt:lpstr>
      <vt:lpstr>Marjinal Rate of Technical Substitution (MRTS)</vt:lpstr>
      <vt:lpstr>Kendala Anggaran Produsen  (Kurva Isosocost)</vt:lpstr>
      <vt:lpstr>Kurva Isocost dengan Perubahan Harga Input dan Perubahan Pendapatan</vt:lpstr>
      <vt:lpstr>Kombinasi Input Variabel Biaya Terendah (Least Cost Combination)</vt:lpstr>
      <vt:lpstr>Berbagai kombinasi input dengan biaya terendah </vt:lpstr>
      <vt:lpstr>Fungsi Produksi Cobb-Douglas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Perilaku Produsen</dc:title>
  <dc:creator>PERSONAL</dc:creator>
  <cp:lastModifiedBy>PERSONAL</cp:lastModifiedBy>
  <cp:revision>1</cp:revision>
  <dcterms:created xsi:type="dcterms:W3CDTF">2013-12-16T14:00:14Z</dcterms:created>
  <dcterms:modified xsi:type="dcterms:W3CDTF">2013-12-16T14:10:18Z</dcterms:modified>
</cp:coreProperties>
</file>