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1" r:id="rId3"/>
    <p:sldId id="302" r:id="rId4"/>
    <p:sldId id="303" r:id="rId5"/>
    <p:sldId id="297" r:id="rId6"/>
    <p:sldId id="298" r:id="rId7"/>
    <p:sldId id="265" r:id="rId8"/>
    <p:sldId id="299" r:id="rId9"/>
    <p:sldId id="304" r:id="rId10"/>
    <p:sldId id="275" r:id="rId11"/>
    <p:sldId id="306" r:id="rId12"/>
    <p:sldId id="300" r:id="rId13"/>
    <p:sldId id="308" r:id="rId14"/>
    <p:sldId id="309" r:id="rId15"/>
    <p:sldId id="310" r:id="rId16"/>
    <p:sldId id="282" r:id="rId17"/>
    <p:sldId id="283" r:id="rId18"/>
    <p:sldId id="311" r:id="rId19"/>
    <p:sldId id="313" r:id="rId20"/>
    <p:sldId id="314" r:id="rId21"/>
    <p:sldId id="291" r:id="rId22"/>
    <p:sldId id="315" r:id="rId23"/>
    <p:sldId id="293" r:id="rId24"/>
    <p:sldId id="294" r:id="rId25"/>
    <p:sldId id="295" r:id="rId26"/>
    <p:sldId id="31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3300"/>
    <a:srgbClr val="990033"/>
    <a:srgbClr val="333399"/>
    <a:srgbClr val="3366CC"/>
    <a:srgbClr val="0099CC"/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59" autoAdjust="0"/>
    <p:restoredTop sz="90929"/>
  </p:normalViewPr>
  <p:slideViewPr>
    <p:cSldViewPr>
      <p:cViewPr>
        <p:scale>
          <a:sx n="66" d="100"/>
          <a:sy n="66" d="100"/>
        </p:scale>
        <p:origin x="-147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7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3CFD61-9DD1-4271-8810-BEA55C69FF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D16286-E65F-4A8D-B479-A01A4D0CAF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0731E-1254-45E0-9BEB-2363A537F850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5ED8A-19B0-4671-BF07-0EC7744120B7}" type="slidenum">
              <a:rPr lang="en-US"/>
              <a:pPr/>
              <a:t>10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1D592-8860-4922-8BA6-9B4BD7A96620}" type="slidenum">
              <a:rPr lang="en-US"/>
              <a:pPr/>
              <a:t>11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CFBDC9-25D9-4BA5-9C23-F95F8DEF55C6}" type="slidenum">
              <a:rPr lang="en-US"/>
              <a:pPr/>
              <a:t>12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0D4DE-1514-4C3A-AFFD-2DD402B8A64A}" type="slidenum">
              <a:rPr lang="en-US"/>
              <a:pPr/>
              <a:t>13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298D5-2C1E-4DF9-960E-9ABAEF0F4108}" type="slidenum">
              <a:rPr lang="en-US"/>
              <a:pPr/>
              <a:t>14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490D6-4F83-4747-AD34-5E956DD363B0}" type="slidenum">
              <a:rPr lang="en-US"/>
              <a:pPr/>
              <a:t>15</a:t>
            </a:fld>
            <a:endParaRPr lang="en-US"/>
          </a:p>
        </p:txBody>
      </p:sp>
      <p:sp>
        <p:nvSpPr>
          <p:cNvPr id="146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60BDF-4666-45B2-B68B-A3FF247E5F6A}" type="slidenum">
              <a:rPr lang="en-US"/>
              <a:pPr/>
              <a:t>16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A7E3E-62B2-4B4A-847D-582984EA3CE0}" type="slidenum">
              <a:rPr lang="en-US"/>
              <a:pPr/>
              <a:t>17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A8806-7310-44F5-A9AD-EF4D8C40D37E}" type="slidenum">
              <a:rPr lang="en-US"/>
              <a:pPr/>
              <a:t>18</a:t>
            </a:fld>
            <a:endParaRPr lang="en-US"/>
          </a:p>
        </p:txBody>
      </p:sp>
      <p:sp>
        <p:nvSpPr>
          <p:cNvPr id="1331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66260-1686-46A1-84E0-46CE7878DD90}" type="slidenum">
              <a:rPr lang="en-US"/>
              <a:pPr/>
              <a:t>19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34E91-CB7E-4FFC-8C8B-BEFFEDC139E4}" type="slidenum">
              <a:rPr lang="en-US"/>
              <a:pPr/>
              <a:t>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24701-8491-4FC3-A42D-DD0DCF6D2A53}" type="slidenum">
              <a:rPr lang="en-US"/>
              <a:pPr/>
              <a:t>20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5D01D-4F9C-41BC-89D6-28AE1926E933}" type="slidenum">
              <a:rPr lang="en-US"/>
              <a:pPr/>
              <a:t>21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A0B86-15BE-42C0-A70A-3F9BB0967438}" type="slidenum">
              <a:rPr lang="en-US"/>
              <a:pPr/>
              <a:t>23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CEE5E-4442-4D62-8E29-0D49BB706AD2}" type="slidenum">
              <a:rPr lang="en-US"/>
              <a:pPr/>
              <a:t>24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1FBE3-2899-4595-906E-2B60FBF0E3C8}" type="slidenum">
              <a:rPr lang="en-US"/>
              <a:pPr/>
              <a:t>25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C8057-520C-48E6-9633-EB9880D53CBC}" type="slidenum">
              <a:rPr lang="en-US"/>
              <a:pPr/>
              <a:t>3</a:t>
            </a:fld>
            <a:endParaRPr lang="en-US"/>
          </a:p>
        </p:txBody>
      </p:sp>
      <p:sp>
        <p:nvSpPr>
          <p:cNvPr id="13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40868-A638-487B-BE59-4D61C64A29DA}" type="slidenum">
              <a:rPr lang="en-US"/>
              <a:pPr/>
              <a:t>4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E8233-7421-4AF1-AE82-B563C360079B}" type="slidenum">
              <a:rPr lang="en-US"/>
              <a:pPr/>
              <a:t>5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A49CF-10C2-41DE-A97C-198DF46599F3}" type="slidenum">
              <a:rPr lang="en-US"/>
              <a:pPr/>
              <a:t>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16C4A-24AE-4052-8E58-1F1718D05D81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C2FE2B-1091-45D8-AD39-8EC104428A9F}" type="slidenum">
              <a:rPr lang="en-US"/>
              <a:pPr/>
              <a:t>8</a:t>
            </a:fld>
            <a:endParaRPr lang="en-US"/>
          </a:p>
        </p:txBody>
      </p:sp>
      <p:sp>
        <p:nvSpPr>
          <p:cNvPr id="140290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5D1B8-7E0A-4107-B0FB-F1EF7C8FAD03}" type="slidenum">
              <a:rPr lang="en-US"/>
              <a:pPr/>
              <a:t>9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lang="en-US" smtClean="0"/>
          </a:p>
          <a:p>
            <a:r>
              <a:rPr lang="en-US" smtClean="0"/>
              <a:t>Slide 7-</a:t>
            </a:r>
            <a:fld id="{8D77C8EF-E474-43B7-AB2E-FB76CE490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CCAECCDD-8093-4168-AE80-30657391A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921D5355-1E92-4DAC-993B-A8CCA1A816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3886200" cy="457200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200" b="0"/>
            </a:lvl1pPr>
          </a:lstStyle>
          <a:p>
            <a:endParaRPr lang="en-US"/>
          </a:p>
          <a:p>
            <a:r>
              <a:rPr lang="en-US"/>
              <a:t>Slide 7-</a:t>
            </a:r>
            <a:fld id="{9F2EEE5C-67E3-49FF-9989-69964664A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79DA798D-D0D8-48E3-A3B5-9A2AAF8A3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lang="en-US" smtClean="0"/>
          </a:p>
          <a:p>
            <a:r>
              <a:rPr lang="en-US" smtClean="0"/>
              <a:t>Slide 7-</a:t>
            </a:r>
            <a:fld id="{4CD55C27-51B8-41C5-B813-C8AA4D88C7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B09F6703-471B-45A6-A406-BA7BB3D528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endParaRPr lang="en-US" smtClean="0"/>
          </a:p>
          <a:p>
            <a:r>
              <a:rPr lang="en-US" smtClean="0"/>
              <a:t>Slide 7-</a:t>
            </a:r>
            <a:fld id="{2B533D54-4B22-4C33-8E09-C12732B4F3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86EA898B-28F3-4FCE-81AA-916AD0417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smtClean="0"/>
          </a:p>
          <a:p>
            <a:r>
              <a:rPr lang="en-US" smtClean="0"/>
              <a:t>Slide 7-</a:t>
            </a:r>
            <a:fld id="{66971BAA-3B91-411A-971D-4EB829B00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lang="en-US" smtClean="0"/>
          </a:p>
          <a:p>
            <a:r>
              <a:rPr lang="en-US" smtClean="0"/>
              <a:t>Slide 7-</a:t>
            </a:r>
            <a:fld id="{134AA739-0F39-484E-AE40-DC354C298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25C9B7F9-A013-4DF1-8564-B0F45A819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sz="1200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lang="en-US" sz="1200" smtClean="0"/>
          </a:p>
          <a:p>
            <a:r>
              <a:rPr lang="en-US" smtClean="0"/>
              <a:t>Slide 7-</a:t>
            </a:r>
            <a:fld id="{5BF9A778-6E1C-40F5-AD4C-FB5D9E8E1A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0" name="Rectangle 24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21" name="Rectangle 27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pic>
        <p:nvPicPr>
          <p:cNvPr id="24" name="Picture 30" descr="C:\WINDOWS\Desktop\AUST05_02.gif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797800" y="0"/>
            <a:ext cx="1346200" cy="1263650"/>
          </a:xfrm>
          <a:prstGeom prst="rect">
            <a:avLst/>
          </a:prstGeom>
          <a:noFill/>
        </p:spPr>
      </p:pic>
      <p:sp>
        <p:nvSpPr>
          <p:cNvPr id="25" name="Line 31"/>
          <p:cNvSpPr>
            <a:spLocks noChangeShapeType="1"/>
          </p:cNvSpPr>
          <p:nvPr userDrawn="1"/>
        </p:nvSpPr>
        <p:spPr bwMode="auto">
          <a:xfrm>
            <a:off x="0" y="1257300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 autoUpdateAnimBg="0"/>
    </p:bldLst>
  </p:timing>
  <p:hf hdr="0" ft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33"/>
            </a:gs>
            <a:gs pos="50000">
              <a:srgbClr val="FF6600"/>
            </a:gs>
            <a:gs pos="100000">
              <a:srgbClr val="FF99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5" name="Group 27"/>
          <p:cNvGrpSpPr>
            <a:grpSpLocks/>
          </p:cNvGrpSpPr>
          <p:nvPr/>
        </p:nvGrpSpPr>
        <p:grpSpPr bwMode="auto">
          <a:xfrm>
            <a:off x="-1" y="1000127"/>
            <a:ext cx="9144000" cy="2505077"/>
            <a:chOff x="0" y="630"/>
            <a:chExt cx="5760" cy="1578"/>
          </a:xfrm>
        </p:grpSpPr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0" y="630"/>
              <a:ext cx="5760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3200" baseline="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/>
              <a:r>
                <a:rPr lang="en-US" sz="3200" b="1" baseline="0" dirty="0">
                  <a:solidFill>
                    <a:srgbClr val="660066"/>
                  </a:solidFill>
                </a:rPr>
                <a:t>International Factor Movements</a:t>
              </a: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0" y="2064"/>
              <a:ext cx="1776" cy="144"/>
            </a:xfrm>
            <a:prstGeom prst="rect">
              <a:avLst/>
            </a:prstGeom>
            <a:gradFill rotWithShape="0">
              <a:gsLst>
                <a:gs pos="0">
                  <a:srgbClr val="FF3300"/>
                </a:gs>
                <a:gs pos="50000">
                  <a:srgbClr val="FF9900"/>
                </a:gs>
                <a:gs pos="100000">
                  <a:srgbClr val="FF33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2357422" y="4929174"/>
            <a:ext cx="7000924" cy="1928826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Fanny Widadie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id-ID" sz="2400" baseline="0" dirty="0" smtClean="0">
                <a:latin typeface="+mn-lt"/>
              </a:rPr>
              <a:t>Jurusan Sosial Ekonomi Pertanian – Agribisnis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Fakultas Pertanian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id-ID" sz="2400" baseline="0" dirty="0" smtClean="0">
                <a:latin typeface="+mn-lt"/>
              </a:rPr>
              <a:t>Universitas Sebelas Maret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3300"/>
              </a:buClr>
              <a:buSzPct val="130000"/>
              <a:buFont typeface="Wingdings" pitchFamily="2" charset="2"/>
              <a:buChar char="§"/>
            </a:pPr>
            <a:r>
              <a:rPr lang="en-US" baseline="0" dirty="0">
                <a:solidFill>
                  <a:srgbClr val="336699"/>
                </a:solidFill>
              </a:rPr>
              <a:t>International movements of capital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663300"/>
              </a:buClr>
              <a:buSzPct val="120000"/>
              <a:buFontTx/>
              <a:buChar char="•"/>
            </a:pPr>
            <a:r>
              <a:rPr lang="en-US" sz="2600" baseline="0" dirty="0">
                <a:solidFill>
                  <a:srgbClr val="336699"/>
                </a:solidFill>
              </a:rPr>
              <a:t>Refer to borrowing and lending between countries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663300"/>
              </a:buClr>
              <a:buSzPct val="120000"/>
              <a:buFontTx/>
              <a:buChar char="–"/>
            </a:pPr>
            <a:r>
              <a:rPr lang="en-US" sz="2600" u="sng" baseline="0" dirty="0">
                <a:solidFill>
                  <a:srgbClr val="336699"/>
                </a:solidFill>
              </a:rPr>
              <a:t>Example</a:t>
            </a:r>
            <a:r>
              <a:rPr lang="en-US" sz="2600" baseline="0" dirty="0">
                <a:solidFill>
                  <a:srgbClr val="336699"/>
                </a:solidFill>
              </a:rPr>
              <a:t>: A U.S. bank lends to a Mexican firm.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663300"/>
              </a:buClr>
              <a:buSzPct val="120000"/>
              <a:buFontTx/>
              <a:buChar char="•"/>
            </a:pPr>
            <a:r>
              <a:rPr lang="en-US" sz="2600" baseline="0" dirty="0">
                <a:solidFill>
                  <a:srgbClr val="336699"/>
                </a:solidFill>
              </a:rPr>
              <a:t>Can be interpreted as </a:t>
            </a:r>
            <a:r>
              <a:rPr lang="en-US" sz="2600" b="1" baseline="0" dirty="0" err="1">
                <a:solidFill>
                  <a:srgbClr val="336699"/>
                </a:solidFill>
              </a:rPr>
              <a:t>intertemporal</a:t>
            </a:r>
            <a:r>
              <a:rPr lang="en-US" sz="2600" b="1" baseline="0" dirty="0">
                <a:solidFill>
                  <a:srgbClr val="336699"/>
                </a:solidFill>
              </a:rPr>
              <a:t> trade</a:t>
            </a:r>
            <a:endParaRPr lang="en-US" b="1" baseline="0" dirty="0">
              <a:solidFill>
                <a:srgbClr val="336699"/>
              </a:solidFill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663300"/>
              </a:buClr>
              <a:buSzPct val="120000"/>
              <a:buFontTx/>
              <a:buChar char="–"/>
            </a:pPr>
            <a:r>
              <a:rPr lang="en-US" sz="2600" baseline="0" dirty="0">
                <a:solidFill>
                  <a:srgbClr val="336699"/>
                </a:solidFill>
              </a:rPr>
              <a:t>Refers to trade of goods today for goods in the future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663300"/>
              </a:buClr>
              <a:buSzPct val="120000"/>
              <a:buFontTx/>
              <a:buChar char="•"/>
            </a:pPr>
            <a:endParaRPr lang="en-US" sz="2600" baseline="0" dirty="0">
              <a:solidFill>
                <a:srgbClr val="336699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663300"/>
              </a:buClr>
              <a:buSzPct val="120000"/>
              <a:buFontTx/>
              <a:buChar char="•"/>
            </a:pPr>
            <a:endParaRPr lang="en-US" baseline="0" dirty="0">
              <a:solidFill>
                <a:srgbClr val="336699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663300"/>
              </a:buClr>
              <a:buSzPct val="130000"/>
              <a:buFont typeface="Wingdings" pitchFamily="2" charset="2"/>
              <a:buChar char="§"/>
            </a:pPr>
            <a:endParaRPr lang="en-US" baseline="0" dirty="0">
              <a:solidFill>
                <a:srgbClr val="336699"/>
              </a:solidFill>
            </a:endParaRPr>
          </a:p>
          <a:p>
            <a:pPr marL="1600200" lvl="3" indent="-228600">
              <a:spcBef>
                <a:spcPct val="20000"/>
              </a:spcBef>
              <a:buClr>
                <a:srgbClr val="663300"/>
              </a:buClr>
            </a:pPr>
            <a:endParaRPr lang="en-US" sz="2000" baseline="0" dirty="0">
              <a:solidFill>
                <a:srgbClr val="336699"/>
              </a:solidFill>
            </a:endParaRP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85720" y="21429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 dirty="0">
                <a:solidFill>
                  <a:srgbClr val="663300"/>
                </a:solidFill>
              </a:rPr>
              <a:t>International Borrowing and Lending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build="p" bldLvl="4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12EF240F-A2DA-4ED6-AC31-65A50BC6B589}" type="slidenum">
              <a:rPr lang="en-US" sz="1400" b="1"/>
              <a:pPr/>
              <a:t>11</a:t>
            </a:fld>
            <a:endParaRPr lang="en-US" sz="1400" b="1"/>
          </a:p>
        </p:txBody>
      </p:sp>
      <p:sp>
        <p:nvSpPr>
          <p:cNvPr id="12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Intertemporal Production Possibilities and Trade</a:t>
            </a:r>
          </a:p>
          <a:p>
            <a:pPr lvl="1"/>
            <a:r>
              <a:rPr lang="en-US"/>
              <a:t>Imagine an economy that consumes only one good and will exist for only two periods, which we will call present and future.</a:t>
            </a:r>
          </a:p>
          <a:p>
            <a:pPr lvl="1"/>
            <a:r>
              <a:rPr lang="en-US" b="1"/>
              <a:t>Intertemporal production possibility frontier</a:t>
            </a:r>
          </a:p>
          <a:p>
            <a:pPr lvl="2"/>
            <a:r>
              <a:rPr lang="en-US"/>
              <a:t>It represents a trade-off between present and future production of the consumption good.</a:t>
            </a:r>
          </a:p>
          <a:p>
            <a:pPr lvl="2"/>
            <a:r>
              <a:rPr lang="en-US"/>
              <a:t>Its shape will differ among countries:</a:t>
            </a:r>
          </a:p>
          <a:p>
            <a:pPr lvl="3"/>
            <a:r>
              <a:rPr lang="en-US"/>
              <a:t>Some countries will be biased toward present output.</a:t>
            </a:r>
          </a:p>
          <a:p>
            <a:pPr lvl="3"/>
            <a:r>
              <a:rPr lang="en-US"/>
              <a:t>Some countries will be biased toward future output.</a:t>
            </a: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Borrowing and Lending</a:t>
            </a:r>
          </a:p>
        </p:txBody>
      </p:sp>
    </p:spTree>
  </p:cSld>
  <p:clrMapOvr>
    <a:masterClrMapping/>
  </p:clrMapOvr>
  <p:transition spd="med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075"/>
          <p:cNvSpPr>
            <a:spLocks noChangeArrowheads="1"/>
          </p:cNvSpPr>
          <p:nvPr/>
        </p:nvSpPr>
        <p:spPr bwMode="auto">
          <a:xfrm>
            <a:off x="0" y="1295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aseline="0" dirty="0" smtClean="0">
                <a:solidFill>
                  <a:srgbClr val="336699"/>
                </a:solidFill>
              </a:rPr>
              <a:t>The </a:t>
            </a:r>
            <a:r>
              <a:rPr lang="en-US" sz="2400" baseline="0" dirty="0" err="1">
                <a:solidFill>
                  <a:srgbClr val="336699"/>
                </a:solidFill>
              </a:rPr>
              <a:t>Intertemporal</a:t>
            </a:r>
            <a:r>
              <a:rPr lang="en-US" sz="2400" baseline="0" dirty="0">
                <a:solidFill>
                  <a:srgbClr val="336699"/>
                </a:solidFill>
              </a:rPr>
              <a:t> Production Possibility Frontier</a:t>
            </a:r>
          </a:p>
        </p:txBody>
      </p:sp>
      <p:grpSp>
        <p:nvGrpSpPr>
          <p:cNvPr id="116740" name="Group 3076"/>
          <p:cNvGrpSpPr>
            <a:grpSpLocks/>
          </p:cNvGrpSpPr>
          <p:nvPr/>
        </p:nvGrpSpPr>
        <p:grpSpPr bwMode="auto">
          <a:xfrm>
            <a:off x="958850" y="2057400"/>
            <a:ext cx="6375400" cy="4298950"/>
            <a:chOff x="604" y="1296"/>
            <a:chExt cx="4016" cy="2708"/>
          </a:xfrm>
        </p:grpSpPr>
        <p:sp>
          <p:nvSpPr>
            <p:cNvPr id="116741" name="Line 3077"/>
            <p:cNvSpPr>
              <a:spLocks noChangeShapeType="1"/>
            </p:cNvSpPr>
            <p:nvPr/>
          </p:nvSpPr>
          <p:spPr bwMode="auto">
            <a:xfrm>
              <a:off x="960" y="1680"/>
              <a:ext cx="0" cy="19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6742" name="Line 3078"/>
            <p:cNvSpPr>
              <a:spLocks noChangeShapeType="1"/>
            </p:cNvSpPr>
            <p:nvPr/>
          </p:nvSpPr>
          <p:spPr bwMode="auto">
            <a:xfrm flipH="1" flipV="1">
              <a:off x="960" y="3600"/>
              <a:ext cx="35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6743" name="Text Box 3079"/>
            <p:cNvSpPr txBox="1">
              <a:spLocks noChangeArrowheads="1"/>
            </p:cNvSpPr>
            <p:nvPr/>
          </p:nvSpPr>
          <p:spPr bwMode="auto">
            <a:xfrm>
              <a:off x="3600" y="3600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Present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  <a:endParaRPr lang="en-US" sz="1800" b="1" baseline="0">
                <a:latin typeface="Arial" charset="0"/>
              </a:endParaRPr>
            </a:p>
          </p:txBody>
        </p:sp>
        <p:sp>
          <p:nvSpPr>
            <p:cNvPr id="116744" name="Text Box 3080"/>
            <p:cNvSpPr txBox="1">
              <a:spLocks noChangeArrowheads="1"/>
            </p:cNvSpPr>
            <p:nvPr/>
          </p:nvSpPr>
          <p:spPr bwMode="auto">
            <a:xfrm>
              <a:off x="604" y="1296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Future 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</a:p>
          </p:txBody>
        </p:sp>
      </p:grpSp>
      <p:sp>
        <p:nvSpPr>
          <p:cNvPr id="116745" name="Arc 3081"/>
          <p:cNvSpPr>
            <a:spLocks/>
          </p:cNvSpPr>
          <p:nvPr/>
        </p:nvSpPr>
        <p:spPr bwMode="auto">
          <a:xfrm>
            <a:off x="1524000" y="3200400"/>
            <a:ext cx="2590800" cy="2514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6746" name="Rectangle 3082"/>
          <p:cNvSpPr>
            <a:spLocks noChangeArrowheads="1"/>
          </p:cNvSpPr>
          <p:nvPr/>
        </p:nvSpPr>
        <p:spPr bwMode="auto">
          <a:xfrm>
            <a:off x="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Borrowing and Lending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utoUpdateAnimBg="0"/>
      <p:bldP spid="1167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990033"/>
                </a:solidFill>
              </a:rPr>
              <a:t>The Real Interest Rate</a:t>
            </a:r>
          </a:p>
          <a:p>
            <a:pPr lvl="1"/>
            <a:r>
              <a:rPr lang="en-US"/>
              <a:t>How does a country trade over time?</a:t>
            </a:r>
          </a:p>
          <a:p>
            <a:pPr lvl="2"/>
            <a:r>
              <a:rPr lang="en-US"/>
              <a:t>A country can trade over time by borrowing or lending.</a:t>
            </a:r>
          </a:p>
          <a:p>
            <a:pPr lvl="2"/>
            <a:r>
              <a:rPr lang="en-US"/>
              <a:t>When a country borrows, it gets the right to purchase some quantity of consumption at present in return for repayment of some larger quantity in the future.</a:t>
            </a:r>
            <a:endParaRPr lang="en-US" b="1"/>
          </a:p>
          <a:p>
            <a:pPr lvl="3"/>
            <a:r>
              <a:rPr lang="en-US"/>
              <a:t>The quantity of repayment in future will be (1 + </a:t>
            </a:r>
            <a:r>
              <a:rPr lang="en-US" i="1"/>
              <a:t>r</a:t>
            </a:r>
            <a:r>
              <a:rPr lang="en-US"/>
              <a:t>) times the quantity borrowed in present, where </a:t>
            </a:r>
            <a:r>
              <a:rPr lang="en-US" i="1"/>
              <a:t>r </a:t>
            </a:r>
            <a:r>
              <a:rPr lang="en-US"/>
              <a:t>is the real interest rate on borrowing.</a:t>
            </a:r>
          </a:p>
          <a:p>
            <a:pPr lvl="3"/>
            <a:r>
              <a:rPr lang="en-US"/>
              <a:t>The relative price of future consumption is 1/(1 + </a:t>
            </a:r>
            <a:r>
              <a:rPr lang="en-US" i="1"/>
              <a:t>r</a:t>
            </a:r>
            <a:r>
              <a:rPr lang="en-US"/>
              <a:t>). 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Borrowing and Lending</a:t>
            </a:r>
          </a:p>
        </p:txBody>
      </p:sp>
    </p:spTree>
  </p:cSld>
  <p:clrMapOvr>
    <a:masterClrMapping/>
  </p:clrMapOvr>
  <p:transition spd="med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Intertemporal Comparative Advantage</a:t>
            </a:r>
          </a:p>
          <a:p>
            <a:pPr lvl="1"/>
            <a:r>
              <a:rPr lang="en-US"/>
              <a:t>Assume that Home’s intertemporal production possibilities are biased toward present production.</a:t>
            </a:r>
          </a:p>
          <a:p>
            <a:pPr lvl="2"/>
            <a:r>
              <a:rPr lang="en-US"/>
              <a:t>A country that has a comparative advantage in future production of consumption goods is one that in the absence of international borrowing and lending would have a low relative price of future consumption (i.e., high real interest rate). </a:t>
            </a:r>
          </a:p>
          <a:p>
            <a:pPr lvl="3"/>
            <a:r>
              <a:rPr lang="en-US"/>
              <a:t>High interest rate corresponds to a high return on investment.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Borrowing and Lending</a:t>
            </a:r>
          </a:p>
        </p:txBody>
      </p:sp>
    </p:spTree>
  </p:cSld>
  <p:clrMapOvr>
    <a:masterClrMapping/>
  </p:clrMapOvr>
  <p:transition spd="med"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</p:spPr>
        <p:txBody>
          <a:bodyPr>
            <a:normAutofit/>
          </a:bodyPr>
          <a:lstStyle/>
          <a:p>
            <a:r>
              <a:rPr lang="en-US"/>
              <a:t>Direct Foreign Investment </a:t>
            </a:r>
            <a:br>
              <a:rPr lang="en-US"/>
            </a:br>
            <a:r>
              <a:rPr lang="en-US"/>
              <a:t>and Multinational Firms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128003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b="1"/>
              <a:t>Direct foreign investment</a:t>
            </a:r>
          </a:p>
          <a:p>
            <a:pPr lvl="1"/>
            <a:r>
              <a:rPr lang="en-US"/>
              <a:t>Refers to international capital flows in which a firm in one country creates or expands a subsidiary in another</a:t>
            </a:r>
          </a:p>
          <a:p>
            <a:pPr lvl="1" algn="just"/>
            <a:r>
              <a:rPr lang="en-US"/>
              <a:t>Involves not only a transfer of resources but also the acquisition of </a:t>
            </a:r>
            <a:r>
              <a:rPr lang="en-US" i="1"/>
              <a:t>control</a:t>
            </a:r>
          </a:p>
          <a:p>
            <a:pPr lvl="2"/>
            <a:r>
              <a:rPr lang="en-US"/>
              <a:t>The subsidiary does not simply have a financial obligation to the parent company; it is part of the same organizational structure.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ransition spd="med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/>
              <a:t>Direct Foreign Investment </a:t>
            </a:r>
            <a:br>
              <a:rPr lang="en-US"/>
            </a:br>
            <a:r>
              <a:rPr lang="en-US"/>
              <a:t>and Multinational Firms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81E2414C-BE1B-471A-8D88-2F33B9D08414}" type="slidenum">
              <a:rPr lang="en-US" sz="1400" b="1"/>
              <a:pPr/>
              <a:t>16</a:t>
            </a:fld>
            <a:endParaRPr lang="en-US" sz="1400" b="1"/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Multinational firms</a:t>
            </a:r>
          </a:p>
          <a:p>
            <a:pPr lvl="1"/>
            <a:r>
              <a:rPr lang="en-US" dirty="0"/>
              <a:t>A vehicle for international borrowing and lending </a:t>
            </a:r>
          </a:p>
          <a:p>
            <a:pPr lvl="1"/>
            <a:r>
              <a:rPr lang="en-US" dirty="0"/>
              <a:t>They provide financing to their foreign subsidiaries</a:t>
            </a:r>
          </a:p>
          <a:p>
            <a:r>
              <a:rPr lang="en-US" dirty="0"/>
              <a:t>Why is direct foreign investment rather than some other way of transferring funds chosen?</a:t>
            </a:r>
          </a:p>
          <a:p>
            <a:pPr lvl="1"/>
            <a:r>
              <a:rPr lang="en-US" dirty="0"/>
              <a:t>To allow the formation of multinational organization (extension of control)</a:t>
            </a:r>
          </a:p>
          <a:p>
            <a:pPr algn="just"/>
            <a:r>
              <a:rPr lang="en-US" dirty="0"/>
              <a:t>Why do firms seek to extend control?</a:t>
            </a:r>
          </a:p>
          <a:p>
            <a:pPr lvl="1"/>
            <a:r>
              <a:rPr lang="en-US" dirty="0"/>
              <a:t>The answer is summarized under the theory of multinational enterprise.</a:t>
            </a:r>
          </a:p>
          <a:p>
            <a:pPr lvl="1">
              <a:buFontTx/>
              <a:buNone/>
            </a:pPr>
            <a:endParaRPr lang="en-US" dirty="0"/>
          </a:p>
          <a:p>
            <a:endParaRPr lang="en-US" dirty="0"/>
          </a:p>
          <a:p>
            <a:pPr lvl="2">
              <a:buFontTx/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/>
              <a:t>Direct Foreign Investment</a:t>
            </a:r>
            <a:br>
              <a:rPr lang="en-US"/>
            </a:br>
            <a:r>
              <a:rPr lang="en-US"/>
              <a:t>and Multinational Firms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EA610B1B-D348-4F1B-9D2E-1094383ADB94}" type="slidenum">
              <a:rPr lang="en-US" sz="1400" b="1"/>
              <a:pPr/>
              <a:t>17</a:t>
            </a:fld>
            <a:endParaRPr lang="en-US" sz="1400" b="1"/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405842" cy="4614882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990033"/>
                </a:solidFill>
              </a:rPr>
              <a:t>The Theory of Multinational Enterprise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elements explain the existence of a multinational:</a:t>
            </a:r>
          </a:p>
          <a:p>
            <a:pPr lvl="2" algn="just">
              <a:lnSpc>
                <a:spcPct val="90000"/>
              </a:lnSpc>
            </a:pPr>
            <a:r>
              <a:rPr lang="en-US" b="1" dirty="0"/>
              <a:t>Location motive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A good is produced in two (or more) different countries rather than one because of:</a:t>
            </a:r>
          </a:p>
          <a:p>
            <a:pPr lvl="4">
              <a:lnSpc>
                <a:spcPct val="90000"/>
              </a:lnSpc>
            </a:pPr>
            <a:r>
              <a:rPr lang="en-US" dirty="0"/>
              <a:t>Resources</a:t>
            </a:r>
          </a:p>
          <a:p>
            <a:pPr lvl="4">
              <a:lnSpc>
                <a:spcPct val="90000"/>
              </a:lnSpc>
            </a:pPr>
            <a:r>
              <a:rPr lang="en-US" dirty="0"/>
              <a:t>Transport costs</a:t>
            </a:r>
          </a:p>
          <a:p>
            <a:pPr lvl="4">
              <a:lnSpc>
                <a:spcPct val="90000"/>
              </a:lnSpc>
            </a:pPr>
            <a:r>
              <a:rPr lang="en-US" dirty="0"/>
              <a:t>Barriers of trade</a:t>
            </a:r>
          </a:p>
          <a:p>
            <a:pPr lvl="2">
              <a:lnSpc>
                <a:spcPct val="90000"/>
              </a:lnSpc>
            </a:pPr>
            <a:r>
              <a:rPr lang="en-US" b="1" dirty="0"/>
              <a:t>Internalization motive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A good is produced in different locations by the same firm rather than by separate firms because it is more profitable to carry transactions on technology and management.</a:t>
            </a:r>
          </a:p>
          <a:p>
            <a:pPr lvl="4">
              <a:lnSpc>
                <a:spcPct val="90000"/>
              </a:lnSpc>
            </a:pPr>
            <a:r>
              <a:rPr lang="en-US" b="1" dirty="0"/>
              <a:t>Technology transfer </a:t>
            </a:r>
          </a:p>
          <a:p>
            <a:pPr lvl="4">
              <a:lnSpc>
                <a:spcPct val="90000"/>
              </a:lnSpc>
            </a:pPr>
            <a:r>
              <a:rPr lang="en-US" b="1" dirty="0"/>
              <a:t>Vertical integration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3">
              <a:lnSpc>
                <a:spcPct val="90000"/>
              </a:lnSpc>
            </a:pPr>
            <a:endParaRPr lang="en-US" dirty="0"/>
          </a:p>
          <a:p>
            <a:pPr algn="just">
              <a:lnSpc>
                <a:spcPct val="90000"/>
              </a:lnSpc>
            </a:pPr>
            <a:endParaRPr lang="en-US" dirty="0">
              <a:solidFill>
                <a:srgbClr val="990033"/>
              </a:solidFill>
            </a:endParaRPr>
          </a:p>
          <a:p>
            <a:pPr lvl="1" algn="just">
              <a:lnSpc>
                <a:spcPct val="90000"/>
              </a:lnSpc>
            </a:pPr>
            <a:endParaRPr lang="en-US" dirty="0"/>
          </a:p>
          <a:p>
            <a:pPr lvl="1" algn="just">
              <a:lnSpc>
                <a:spcPct val="90000"/>
              </a:lnSpc>
            </a:pPr>
            <a:endParaRPr lang="en-US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/>
              <a:t>Direct Foreign Investment</a:t>
            </a:r>
            <a:br>
              <a:rPr lang="en-US"/>
            </a:br>
            <a:r>
              <a:rPr lang="en-US"/>
              <a:t>and Multinational Firms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5747CD54-932D-459B-A935-301E9E343534}" type="slidenum">
              <a:rPr lang="en-US" sz="1400" b="1"/>
              <a:pPr/>
              <a:t>18</a:t>
            </a:fld>
            <a:endParaRPr lang="en-US" sz="1400" b="1"/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472006"/>
          </a:xfrm>
        </p:spPr>
        <p:txBody>
          <a:bodyPr/>
          <a:lstStyle/>
          <a:p>
            <a:pPr algn="just"/>
            <a:r>
              <a:rPr lang="en-US">
                <a:solidFill>
                  <a:srgbClr val="990033"/>
                </a:solidFill>
              </a:rPr>
              <a:t>Multinational Firms in Practice</a:t>
            </a:r>
          </a:p>
          <a:p>
            <a:pPr lvl="1"/>
            <a:r>
              <a:rPr lang="en-US"/>
              <a:t>Multinational firms play an important part in world trade and investment.</a:t>
            </a:r>
          </a:p>
          <a:p>
            <a:pPr lvl="2"/>
            <a:r>
              <a:rPr lang="en-US" u="sng"/>
              <a:t>Example</a:t>
            </a:r>
            <a:r>
              <a:rPr lang="en-US"/>
              <a:t>: Half of U.S. imports can be regarded as transactions between branches of multinational firms, and 24%  of U.S. assets abroad consist of the value of foreign subsidiaries of U.S. firms.</a:t>
            </a:r>
          </a:p>
          <a:p>
            <a:pPr lvl="1"/>
            <a:r>
              <a:rPr lang="en-US"/>
              <a:t>Multinational firms may be either domestic or foreign-owned.</a:t>
            </a:r>
          </a:p>
          <a:p>
            <a:pPr lvl="2"/>
            <a:r>
              <a:rPr lang="en-US"/>
              <a:t>Foreign-owned multinational firms play an important role in most economies, especially in the United States. </a:t>
            </a:r>
          </a:p>
          <a:p>
            <a:pPr lvl="3"/>
            <a:endParaRPr lang="en-US" sz="1800" b="1"/>
          </a:p>
        </p:txBody>
      </p:sp>
    </p:spTree>
  </p:cSld>
  <p:clrMapOvr>
    <a:masterClrMapping/>
  </p:clrMapOvr>
  <p:transition spd="med"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/>
              <a:t>Direct Foreign Investment </a:t>
            </a:r>
            <a:br>
              <a:rPr lang="en-US"/>
            </a:br>
            <a:r>
              <a:rPr lang="en-US"/>
              <a:t>and Multinational Firms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C1205873-792A-4ED5-AA52-8898AC6F1569}" type="slidenum">
              <a:rPr lang="en-US" sz="1400" b="1"/>
              <a:pPr/>
              <a:t>19</a:t>
            </a:fld>
            <a:endParaRPr lang="en-US" sz="1400" b="1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0" y="2057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Table 7-1</a:t>
            </a:r>
            <a:r>
              <a:rPr lang="en-US" sz="2400" baseline="0">
                <a:solidFill>
                  <a:srgbClr val="336699"/>
                </a:solidFill>
              </a:rPr>
              <a:t>: France, United Kingdom, and United States: Shares of 		      Foreign-Owned Firms in Manufacturing Sales, Value 	                  	    Added, and Employment, 1985 and 1990 (percentages)</a:t>
            </a:r>
          </a:p>
        </p:txBody>
      </p:sp>
      <p:pic>
        <p:nvPicPr>
          <p:cNvPr id="131079" name="Picture 7" descr="C:\WINDOWS\Desktop\Sally\T7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074988"/>
            <a:ext cx="777240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 autoUpdateAnimBg="0"/>
      <p:bldP spid="13107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10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Chapter Organization</a:t>
            </a:r>
          </a:p>
        </p:txBody>
      </p:sp>
      <p:sp>
        <p:nvSpPr>
          <p:cNvPr id="117762" name="Rectangle 1026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International Labor Mobility</a:t>
            </a:r>
          </a:p>
          <a:p>
            <a:r>
              <a:rPr lang="en-US" dirty="0"/>
              <a:t>International Borrowing and Lending</a:t>
            </a:r>
          </a:p>
          <a:p>
            <a:r>
              <a:rPr lang="en-US" dirty="0"/>
              <a:t>Direct Foreign Investment and Multinational Firms</a:t>
            </a:r>
          </a:p>
          <a:p>
            <a:r>
              <a:rPr lang="en-US" dirty="0"/>
              <a:t>Summary</a:t>
            </a:r>
          </a:p>
          <a:p>
            <a:r>
              <a:rPr lang="en-US" dirty="0"/>
              <a:t>Appendix: More on </a:t>
            </a:r>
            <a:r>
              <a:rPr lang="en-US" dirty="0" err="1"/>
              <a:t>Intertemporal</a:t>
            </a:r>
            <a:r>
              <a:rPr lang="en-US" dirty="0"/>
              <a:t>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/>
              <a:t>Direct Foreign Investment </a:t>
            </a:r>
            <a:br>
              <a:rPr lang="en-US"/>
            </a:br>
            <a:r>
              <a:rPr lang="en-US"/>
              <a:t>and Multinational Firms</a:t>
            </a: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0" y="1295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Figure 7-5</a:t>
            </a:r>
            <a:r>
              <a:rPr lang="en-US" sz="2400" baseline="0">
                <a:solidFill>
                  <a:srgbClr val="336699"/>
                </a:solidFill>
              </a:rPr>
              <a:t>: Foreign Direct Investment in the United States</a:t>
            </a:r>
          </a:p>
        </p:txBody>
      </p:sp>
      <p:pic>
        <p:nvPicPr>
          <p:cNvPr id="132103" name="Picture 7" descr="C:\WINDOWS\Desktop\Sally\F07.0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828800"/>
            <a:ext cx="66294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1" grpId="0" autoUpdateAnimBg="0"/>
      <p:bldP spid="13210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2C720879-75AE-43D8-9EE5-F55DDBB5DB49}" type="slidenum">
              <a:rPr lang="en-US" sz="1400" b="1"/>
              <a:pPr/>
              <a:t>21</a:t>
            </a:fld>
            <a:endParaRPr lang="en-US" sz="1400" b="1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8077200" cy="4876800"/>
          </a:xfrm>
        </p:spPr>
        <p:txBody>
          <a:bodyPr/>
          <a:lstStyle/>
          <a:p>
            <a:r>
              <a:rPr lang="en-US"/>
              <a:t>International factor movements can sometimes substitute for trade.</a:t>
            </a:r>
          </a:p>
          <a:p>
            <a:r>
              <a:rPr lang="en-US"/>
              <a:t>International borrowing and lending can be viewed as a kind of international trade of present consumption for future consumption rather than trade of one good for another.</a:t>
            </a:r>
          </a:p>
          <a:p>
            <a:r>
              <a:rPr lang="en-US"/>
              <a:t>Multinational firms primarily exist as ways of extending control over activities taking place in two or more different countries.</a:t>
            </a:r>
          </a:p>
          <a:p>
            <a:endParaRPr lang="en-US"/>
          </a:p>
        </p:txBody>
      </p:sp>
    </p:spTree>
  </p:cSld>
  <p:clrMapOvr>
    <a:masterClrMapping/>
  </p:clrMapOvr>
  <p:transition spd="med">
    <p:pull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Two elements explain the existence of a multinational:</a:t>
            </a:r>
          </a:p>
          <a:p>
            <a:pPr lvl="1"/>
            <a:r>
              <a:rPr lang="en-US"/>
              <a:t>A location motive.</a:t>
            </a:r>
          </a:p>
          <a:p>
            <a:pPr lvl="1"/>
            <a:r>
              <a:rPr lang="en-US"/>
              <a:t>An internalization motive.</a:t>
            </a:r>
          </a:p>
          <a:p>
            <a:endParaRPr lang="en-US"/>
          </a:p>
        </p:txBody>
      </p:sp>
    </p:spTree>
  </p:cSld>
  <p:clrMapOvr>
    <a:masterClrMapping/>
  </p:clrMapOvr>
  <p:transition spd="med">
    <p:pull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03" name="Rectangle 31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Appendix: </a:t>
            </a:r>
            <a:br>
              <a:rPr lang="en-US"/>
            </a:br>
            <a:r>
              <a:rPr lang="en-US"/>
              <a:t>More on Intertemporal Trade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 sz="1400" b="1"/>
              <a:t>Slide 7-</a:t>
            </a:r>
            <a:fld id="{D9CF2A03-0988-4A00-BC18-87A49E9700F0}" type="slidenum">
              <a:rPr lang="en-US" sz="1400" b="1"/>
              <a:pPr/>
              <a:t>23</a:t>
            </a:fld>
            <a:endParaRPr lang="en-US" sz="1400" b="1"/>
          </a:p>
        </p:txBody>
      </p:sp>
      <p:grpSp>
        <p:nvGrpSpPr>
          <p:cNvPr id="105475" name="Group 3"/>
          <p:cNvGrpSpPr>
            <a:grpSpLocks/>
          </p:cNvGrpSpPr>
          <p:nvPr/>
        </p:nvGrpSpPr>
        <p:grpSpPr bwMode="auto">
          <a:xfrm>
            <a:off x="958850" y="1981200"/>
            <a:ext cx="5384800" cy="4298950"/>
            <a:chOff x="604" y="1104"/>
            <a:chExt cx="3392" cy="2708"/>
          </a:xfrm>
        </p:grpSpPr>
        <p:sp>
          <p:nvSpPr>
            <p:cNvPr id="105476" name="Line 4"/>
            <p:cNvSpPr>
              <a:spLocks noChangeShapeType="1"/>
            </p:cNvSpPr>
            <p:nvPr/>
          </p:nvSpPr>
          <p:spPr bwMode="auto">
            <a:xfrm>
              <a:off x="960" y="1488"/>
              <a:ext cx="0" cy="19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5477" name="Line 5"/>
            <p:cNvSpPr>
              <a:spLocks noChangeShapeType="1"/>
            </p:cNvSpPr>
            <p:nvPr/>
          </p:nvSpPr>
          <p:spPr bwMode="auto">
            <a:xfrm flipH="1" flipV="1">
              <a:off x="960" y="3408"/>
              <a:ext cx="288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5478" name="Text Box 6"/>
            <p:cNvSpPr txBox="1">
              <a:spLocks noChangeArrowheads="1"/>
            </p:cNvSpPr>
            <p:nvPr/>
          </p:nvSpPr>
          <p:spPr bwMode="auto">
            <a:xfrm>
              <a:off x="2976" y="3408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Present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  <a:endParaRPr lang="en-US" sz="1800" b="1" baseline="0">
                <a:latin typeface="Arial" charset="0"/>
              </a:endParaRPr>
            </a:p>
          </p:txBody>
        </p:sp>
        <p:sp>
          <p:nvSpPr>
            <p:cNvPr id="105479" name="Text Box 7"/>
            <p:cNvSpPr txBox="1">
              <a:spLocks noChangeArrowheads="1"/>
            </p:cNvSpPr>
            <p:nvPr/>
          </p:nvSpPr>
          <p:spPr bwMode="auto">
            <a:xfrm>
              <a:off x="604" y="1104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Future 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</a:p>
          </p:txBody>
        </p:sp>
      </p:grpSp>
      <p:sp>
        <p:nvSpPr>
          <p:cNvPr id="105480" name="Arc 8"/>
          <p:cNvSpPr>
            <a:spLocks/>
          </p:cNvSpPr>
          <p:nvPr/>
        </p:nvSpPr>
        <p:spPr bwMode="auto">
          <a:xfrm>
            <a:off x="1524000" y="3124200"/>
            <a:ext cx="2590800" cy="2514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>
            <a:off x="2743200" y="2743200"/>
            <a:ext cx="1600200" cy="2514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1981200" y="2667000"/>
            <a:ext cx="1600200" cy="25146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362200" y="2667000"/>
            <a:ext cx="1600200" cy="25146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105502" name="Group 30"/>
          <p:cNvGrpSpPr>
            <a:grpSpLocks/>
          </p:cNvGrpSpPr>
          <p:nvPr/>
        </p:nvGrpSpPr>
        <p:grpSpPr bwMode="auto">
          <a:xfrm>
            <a:off x="914400" y="4114800"/>
            <a:ext cx="3124200" cy="1903413"/>
            <a:chOff x="576" y="2448"/>
            <a:chExt cx="1968" cy="1199"/>
          </a:xfrm>
        </p:grpSpPr>
        <p:grpSp>
          <p:nvGrpSpPr>
            <p:cNvPr id="105501" name="Group 29"/>
            <p:cNvGrpSpPr>
              <a:grpSpLocks/>
            </p:cNvGrpSpPr>
            <p:nvPr/>
          </p:nvGrpSpPr>
          <p:grpSpPr bwMode="auto">
            <a:xfrm>
              <a:off x="960" y="2592"/>
              <a:ext cx="1392" cy="816"/>
              <a:chOff x="960" y="2592"/>
              <a:chExt cx="1392" cy="816"/>
            </a:xfrm>
          </p:grpSpPr>
          <p:sp>
            <p:nvSpPr>
              <p:cNvPr id="105487" name="Line 15"/>
              <p:cNvSpPr>
                <a:spLocks noChangeShapeType="1"/>
              </p:cNvSpPr>
              <p:nvPr/>
            </p:nvSpPr>
            <p:spPr bwMode="auto">
              <a:xfrm flipH="1">
                <a:off x="960" y="2592"/>
                <a:ext cx="13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05488" name="Line 16"/>
              <p:cNvSpPr>
                <a:spLocks noChangeShapeType="1"/>
              </p:cNvSpPr>
              <p:nvPr/>
            </p:nvSpPr>
            <p:spPr bwMode="auto">
              <a:xfrm>
                <a:off x="235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05489" name="Text Box 17"/>
            <p:cNvSpPr txBox="1">
              <a:spLocks noChangeArrowheads="1"/>
            </p:cNvSpPr>
            <p:nvPr/>
          </p:nvSpPr>
          <p:spPr bwMode="auto">
            <a:xfrm>
              <a:off x="2175" y="3416"/>
              <a:ext cx="36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  <a:r>
                <a:rPr lang="en-US" sz="1800" b="1" i="1">
                  <a:latin typeface="Arial" charset="0"/>
                </a:rPr>
                <a:t>P</a:t>
              </a:r>
              <a:endParaRPr lang="en-US" sz="1800" b="1" i="1" baseline="0">
                <a:latin typeface="Arial" charset="0"/>
              </a:endParaRPr>
            </a:p>
          </p:txBody>
        </p:sp>
        <p:sp>
          <p:nvSpPr>
            <p:cNvPr id="105490" name="Text Box 18"/>
            <p:cNvSpPr txBox="1">
              <a:spLocks noChangeArrowheads="1"/>
            </p:cNvSpPr>
            <p:nvPr/>
          </p:nvSpPr>
          <p:spPr bwMode="auto">
            <a:xfrm>
              <a:off x="576" y="2448"/>
              <a:ext cx="43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  <a:r>
                <a:rPr lang="en-US" sz="1800" b="1" i="1">
                  <a:latin typeface="Arial" charset="0"/>
                </a:rPr>
                <a:t>F</a:t>
              </a:r>
              <a:endParaRPr lang="en-US" sz="1800" b="1" i="1" baseline="0">
                <a:latin typeface="Arial" charset="0"/>
              </a:endParaRPr>
            </a:p>
          </p:txBody>
        </p:sp>
      </p:grpSp>
      <p:grpSp>
        <p:nvGrpSpPr>
          <p:cNvPr id="105494" name="Group 22"/>
          <p:cNvGrpSpPr>
            <a:grpSpLocks/>
          </p:cNvGrpSpPr>
          <p:nvPr/>
        </p:nvGrpSpPr>
        <p:grpSpPr bwMode="auto">
          <a:xfrm>
            <a:off x="4114800" y="4446588"/>
            <a:ext cx="2120900" cy="1190625"/>
            <a:chOff x="2592" y="2657"/>
            <a:chExt cx="1336" cy="750"/>
          </a:xfrm>
        </p:grpSpPr>
        <p:sp>
          <p:nvSpPr>
            <p:cNvPr id="105495" name="Text Box 23"/>
            <p:cNvSpPr txBox="1">
              <a:spLocks noChangeArrowheads="1"/>
            </p:cNvSpPr>
            <p:nvPr/>
          </p:nvSpPr>
          <p:spPr bwMode="auto">
            <a:xfrm>
              <a:off x="2892" y="2657"/>
              <a:ext cx="1036" cy="7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latin typeface="Arial" charset="0"/>
                </a:rPr>
                <a:t>Intertemporal</a:t>
              </a:r>
            </a:p>
            <a:p>
              <a:pPr eaLnBrk="0" hangingPunct="0"/>
              <a:r>
                <a:rPr lang="en-US" sz="1800" b="1" baseline="0">
                  <a:latin typeface="Arial" charset="0"/>
                </a:rPr>
                <a:t>production</a:t>
              </a:r>
            </a:p>
            <a:p>
              <a:pPr eaLnBrk="0" hangingPunct="0"/>
              <a:r>
                <a:rPr lang="en-US" sz="1800" b="1" baseline="0">
                  <a:latin typeface="Arial" charset="0"/>
                </a:rPr>
                <a:t>possibility</a:t>
              </a:r>
            </a:p>
            <a:p>
              <a:pPr eaLnBrk="0" hangingPunct="0"/>
              <a:r>
                <a:rPr lang="en-US" sz="1800" b="1" baseline="0">
                  <a:latin typeface="Arial" charset="0"/>
                </a:rPr>
                <a:t>frontier</a:t>
              </a:r>
            </a:p>
          </p:txBody>
        </p:sp>
        <p:sp>
          <p:nvSpPr>
            <p:cNvPr id="105496" name="Line 24"/>
            <p:cNvSpPr>
              <a:spLocks noChangeShapeType="1"/>
            </p:cNvSpPr>
            <p:nvPr/>
          </p:nvSpPr>
          <p:spPr bwMode="auto">
            <a:xfrm flipH="1" flipV="1">
              <a:off x="2592" y="3120"/>
              <a:ext cx="28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arrow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05497" name="Text Box 25"/>
          <p:cNvSpPr txBox="1">
            <a:spLocks noChangeArrowheads="1"/>
          </p:cNvSpPr>
          <p:nvPr/>
        </p:nvSpPr>
        <p:spPr bwMode="auto">
          <a:xfrm>
            <a:off x="2955925" y="2398713"/>
            <a:ext cx="37465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 baseline="0">
                <a:latin typeface="Arial" charset="0"/>
              </a:rPr>
              <a:t>Isovalue lines with slope – (1 + </a:t>
            </a:r>
            <a:r>
              <a:rPr lang="en-US" sz="1800" b="1" i="1" baseline="0">
                <a:latin typeface="Arial" charset="0"/>
              </a:rPr>
              <a:t>r</a:t>
            </a:r>
            <a:r>
              <a:rPr lang="en-US" sz="1800" b="1" baseline="0">
                <a:latin typeface="Arial" charset="0"/>
              </a:rPr>
              <a:t>)</a:t>
            </a:r>
          </a:p>
        </p:txBody>
      </p:sp>
      <p:grpSp>
        <p:nvGrpSpPr>
          <p:cNvPr id="105498" name="Group 26"/>
          <p:cNvGrpSpPr>
            <a:grpSpLocks/>
          </p:cNvGrpSpPr>
          <p:nvPr/>
        </p:nvGrpSpPr>
        <p:grpSpPr bwMode="auto">
          <a:xfrm>
            <a:off x="3371850" y="6034088"/>
            <a:ext cx="1301750" cy="517525"/>
            <a:chOff x="2160" y="3600"/>
            <a:chExt cx="820" cy="326"/>
          </a:xfrm>
        </p:grpSpPr>
        <p:sp>
          <p:nvSpPr>
            <p:cNvPr id="105499" name="AutoShape 27"/>
            <p:cNvSpPr>
              <a:spLocks/>
            </p:cNvSpPr>
            <p:nvPr/>
          </p:nvSpPr>
          <p:spPr bwMode="auto">
            <a:xfrm rot="5400000">
              <a:off x="2400" y="3552"/>
              <a:ext cx="144" cy="240"/>
            </a:xfrm>
            <a:prstGeom prst="rightBrace">
              <a:avLst>
                <a:gd name="adj1" fmla="val 13889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5500" name="Text Box 28"/>
            <p:cNvSpPr txBox="1">
              <a:spLocks noChangeArrowheads="1"/>
            </p:cNvSpPr>
            <p:nvPr/>
          </p:nvSpPr>
          <p:spPr bwMode="auto">
            <a:xfrm>
              <a:off x="2160" y="3695"/>
              <a:ext cx="8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aseline="0">
                  <a:latin typeface="Arial" charset="0"/>
                </a:rPr>
                <a:t>Investment</a:t>
              </a:r>
            </a:p>
          </p:txBody>
        </p:sp>
      </p:grpSp>
      <p:sp>
        <p:nvSpPr>
          <p:cNvPr id="105504" name="Rectangle 32"/>
          <p:cNvSpPr>
            <a:spLocks noChangeArrowheads="1"/>
          </p:cNvSpPr>
          <p:nvPr/>
        </p:nvSpPr>
        <p:spPr bwMode="auto">
          <a:xfrm>
            <a:off x="0" y="1371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Figure 7A-1</a:t>
            </a:r>
            <a:r>
              <a:rPr lang="en-US" sz="2400" baseline="0">
                <a:solidFill>
                  <a:srgbClr val="336699"/>
                </a:solidFill>
              </a:rPr>
              <a:t>: Determining Home’s Intertemporal Production Pattern</a:t>
            </a:r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3794125" y="3998913"/>
            <a:ext cx="361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 baseline="0">
                <a:latin typeface="Arial" charset="0"/>
              </a:rPr>
              <a:t>Q</a:t>
            </a:r>
          </a:p>
        </p:txBody>
      </p:sp>
      <p:sp>
        <p:nvSpPr>
          <p:cNvPr id="105493" name="Oval 21"/>
          <p:cNvSpPr>
            <a:spLocks noChangeArrowheads="1"/>
          </p:cNvSpPr>
          <p:nvPr/>
        </p:nvSpPr>
        <p:spPr bwMode="auto">
          <a:xfrm>
            <a:off x="3692525" y="4295775"/>
            <a:ext cx="82550" cy="825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0" grpId="0" animBg="1"/>
      <p:bldP spid="105481" grpId="0" animBg="1"/>
      <p:bldP spid="105482" grpId="0" animBg="1"/>
      <p:bldP spid="105483" grpId="0" animBg="1"/>
      <p:bldP spid="105497" grpId="0" autoUpdateAnimBg="0"/>
      <p:bldP spid="10550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61" name="Rectangle 41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Appendix: </a:t>
            </a:r>
            <a:br>
              <a:rPr lang="en-US"/>
            </a:br>
            <a:r>
              <a:rPr lang="en-US"/>
              <a:t>More on Intertemporal Trade</a:t>
            </a: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 sz="1400" b="1"/>
              <a:t>Slide 7-</a:t>
            </a:r>
            <a:fld id="{2EFAC457-1700-42B0-AC98-D6C16FBEFDE8}" type="slidenum">
              <a:rPr lang="en-US" sz="1400" b="1"/>
              <a:pPr/>
              <a:t>24</a:t>
            </a:fld>
            <a:endParaRPr lang="en-US" sz="1400" b="1"/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2868613" y="2514600"/>
            <a:ext cx="1676400" cy="2667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107570" name="Group 50"/>
          <p:cNvGrpSpPr>
            <a:grpSpLocks/>
          </p:cNvGrpSpPr>
          <p:nvPr/>
        </p:nvGrpSpPr>
        <p:grpSpPr bwMode="auto">
          <a:xfrm>
            <a:off x="1246188" y="4038600"/>
            <a:ext cx="2871787" cy="1903413"/>
            <a:chOff x="785" y="2544"/>
            <a:chExt cx="1809" cy="1199"/>
          </a:xfrm>
        </p:grpSpPr>
        <p:grpSp>
          <p:nvGrpSpPr>
            <p:cNvPr id="107527" name="Group 7"/>
            <p:cNvGrpSpPr>
              <a:grpSpLocks/>
            </p:cNvGrpSpPr>
            <p:nvPr/>
          </p:nvGrpSpPr>
          <p:grpSpPr bwMode="auto">
            <a:xfrm>
              <a:off x="1087" y="2688"/>
              <a:ext cx="1392" cy="816"/>
              <a:chOff x="960" y="2784"/>
              <a:chExt cx="1392" cy="816"/>
            </a:xfrm>
          </p:grpSpPr>
          <p:sp>
            <p:nvSpPr>
              <p:cNvPr id="107528" name="Line 8"/>
              <p:cNvSpPr>
                <a:spLocks noChangeShapeType="1"/>
              </p:cNvSpPr>
              <p:nvPr/>
            </p:nvSpPr>
            <p:spPr bwMode="auto">
              <a:xfrm flipH="1">
                <a:off x="960" y="2784"/>
                <a:ext cx="13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07529" name="Line 9"/>
              <p:cNvSpPr>
                <a:spLocks noChangeShapeType="1"/>
              </p:cNvSpPr>
              <p:nvPr/>
            </p:nvSpPr>
            <p:spPr bwMode="auto">
              <a:xfrm>
                <a:off x="2352" y="2784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07530" name="Text Box 10"/>
            <p:cNvSpPr txBox="1">
              <a:spLocks noChangeArrowheads="1"/>
            </p:cNvSpPr>
            <p:nvPr/>
          </p:nvSpPr>
          <p:spPr bwMode="auto">
            <a:xfrm>
              <a:off x="2302" y="3512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  <a:r>
                <a:rPr lang="en-US" sz="1800" b="1" i="1">
                  <a:latin typeface="Arial" charset="0"/>
                </a:rPr>
                <a:t>P</a:t>
              </a:r>
              <a:endParaRPr lang="en-US" sz="1800" b="1" i="1" baseline="0">
                <a:latin typeface="Arial" charset="0"/>
              </a:endParaRPr>
            </a:p>
          </p:txBody>
        </p:sp>
        <p:sp>
          <p:nvSpPr>
            <p:cNvPr id="107531" name="Text Box 11"/>
            <p:cNvSpPr txBox="1">
              <a:spLocks noChangeArrowheads="1"/>
            </p:cNvSpPr>
            <p:nvPr/>
          </p:nvSpPr>
          <p:spPr bwMode="auto">
            <a:xfrm>
              <a:off x="785" y="2544"/>
              <a:ext cx="4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  <a:r>
                <a:rPr lang="en-US" sz="1800" b="1" i="1">
                  <a:latin typeface="Arial" charset="0"/>
                </a:rPr>
                <a:t>F</a:t>
              </a:r>
              <a:endParaRPr lang="en-US" sz="1800" b="1" i="1" baseline="0">
                <a:latin typeface="Arial" charset="0"/>
              </a:endParaRPr>
            </a:p>
          </p:txBody>
        </p:sp>
      </p:grp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3157538" y="2322513"/>
            <a:ext cx="22796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 baseline="0">
                <a:latin typeface="Arial" charset="0"/>
              </a:rPr>
              <a:t>Indifference curves</a:t>
            </a:r>
          </a:p>
        </p:txBody>
      </p:sp>
      <p:grpSp>
        <p:nvGrpSpPr>
          <p:cNvPr id="107536" name="Group 16"/>
          <p:cNvGrpSpPr>
            <a:grpSpLocks/>
          </p:cNvGrpSpPr>
          <p:nvPr/>
        </p:nvGrpSpPr>
        <p:grpSpPr bwMode="auto">
          <a:xfrm>
            <a:off x="3249613" y="5943600"/>
            <a:ext cx="958850" cy="531813"/>
            <a:chOff x="1920" y="3648"/>
            <a:chExt cx="604" cy="335"/>
          </a:xfrm>
        </p:grpSpPr>
        <p:sp>
          <p:nvSpPr>
            <p:cNvPr id="107537" name="AutoShape 17"/>
            <p:cNvSpPr>
              <a:spLocks/>
            </p:cNvSpPr>
            <p:nvPr/>
          </p:nvSpPr>
          <p:spPr bwMode="auto">
            <a:xfrm rot="5400000">
              <a:off x="2088" y="3528"/>
              <a:ext cx="144" cy="384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7538" name="Text Box 18"/>
            <p:cNvSpPr txBox="1">
              <a:spLocks noChangeArrowheads="1"/>
            </p:cNvSpPr>
            <p:nvPr/>
          </p:nvSpPr>
          <p:spPr bwMode="auto">
            <a:xfrm>
              <a:off x="1920" y="3752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aseline="0">
                  <a:latin typeface="Arial" charset="0"/>
                </a:rPr>
                <a:t>Exports</a:t>
              </a:r>
            </a:p>
          </p:txBody>
        </p:sp>
      </p:grpSp>
      <p:sp>
        <p:nvSpPr>
          <p:cNvPr id="107539" name="Arc 19"/>
          <p:cNvSpPr>
            <a:spLocks/>
          </p:cNvSpPr>
          <p:nvPr/>
        </p:nvSpPr>
        <p:spPr bwMode="auto">
          <a:xfrm rot="11416535">
            <a:off x="3097213" y="2590800"/>
            <a:ext cx="9144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7540" name="Arc 20"/>
          <p:cNvSpPr>
            <a:spLocks/>
          </p:cNvSpPr>
          <p:nvPr/>
        </p:nvSpPr>
        <p:spPr bwMode="auto">
          <a:xfrm rot="11416535">
            <a:off x="2944813" y="2667000"/>
            <a:ext cx="9144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3281363" y="3149600"/>
            <a:ext cx="82550" cy="825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3309938" y="28575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 baseline="0">
                <a:latin typeface="Arial" charset="0"/>
              </a:rPr>
              <a:t>D</a:t>
            </a:r>
          </a:p>
        </p:txBody>
      </p:sp>
      <p:grpSp>
        <p:nvGrpSpPr>
          <p:cNvPr id="107550" name="Group 30"/>
          <p:cNvGrpSpPr>
            <a:grpSpLocks/>
          </p:cNvGrpSpPr>
          <p:nvPr/>
        </p:nvGrpSpPr>
        <p:grpSpPr bwMode="auto">
          <a:xfrm>
            <a:off x="4392613" y="4265613"/>
            <a:ext cx="4006850" cy="641350"/>
            <a:chOff x="2640" y="2591"/>
            <a:chExt cx="2524" cy="404"/>
          </a:xfrm>
        </p:grpSpPr>
        <p:sp>
          <p:nvSpPr>
            <p:cNvPr id="107551" name="Text Box 31"/>
            <p:cNvSpPr txBox="1">
              <a:spLocks noChangeArrowheads="1"/>
            </p:cNvSpPr>
            <p:nvPr/>
          </p:nvSpPr>
          <p:spPr bwMode="auto">
            <a:xfrm>
              <a:off x="2832" y="2591"/>
              <a:ext cx="2332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Intertemporal budget constraint,</a:t>
              </a:r>
            </a:p>
            <a:p>
              <a:pPr eaLnBrk="0" hangingPunct="0"/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D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P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 +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D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F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/(1 +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r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) =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Q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P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 +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Q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F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/(1 +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r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)</a:t>
              </a:r>
            </a:p>
          </p:txBody>
        </p:sp>
        <p:sp>
          <p:nvSpPr>
            <p:cNvPr id="107552" name="Line 32"/>
            <p:cNvSpPr>
              <a:spLocks noChangeShapeType="1"/>
            </p:cNvSpPr>
            <p:nvPr/>
          </p:nvSpPr>
          <p:spPr bwMode="auto">
            <a:xfrm flipH="1">
              <a:off x="2640" y="2784"/>
              <a:ext cx="24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arrow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07574" name="Group 54"/>
          <p:cNvGrpSpPr>
            <a:grpSpLocks/>
          </p:cNvGrpSpPr>
          <p:nvPr/>
        </p:nvGrpSpPr>
        <p:grpSpPr bwMode="auto">
          <a:xfrm>
            <a:off x="220663" y="3235325"/>
            <a:ext cx="1074737" cy="1066800"/>
            <a:chOff x="139" y="2038"/>
            <a:chExt cx="677" cy="672"/>
          </a:xfrm>
        </p:grpSpPr>
        <p:sp>
          <p:nvSpPr>
            <p:cNvPr id="107554" name="AutoShape 34"/>
            <p:cNvSpPr>
              <a:spLocks/>
            </p:cNvSpPr>
            <p:nvPr/>
          </p:nvSpPr>
          <p:spPr bwMode="auto">
            <a:xfrm>
              <a:off x="720" y="2038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7555" name="Text Box 35"/>
            <p:cNvSpPr txBox="1">
              <a:spLocks noChangeArrowheads="1"/>
            </p:cNvSpPr>
            <p:nvPr/>
          </p:nvSpPr>
          <p:spPr bwMode="auto">
            <a:xfrm>
              <a:off x="139" y="2242"/>
              <a:ext cx="5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aseline="0">
                  <a:latin typeface="Arial" charset="0"/>
                </a:rPr>
                <a:t>Imports</a:t>
              </a:r>
            </a:p>
          </p:txBody>
        </p:sp>
      </p:grpSp>
      <p:grpSp>
        <p:nvGrpSpPr>
          <p:cNvPr id="107556" name="Group 36"/>
          <p:cNvGrpSpPr>
            <a:grpSpLocks/>
          </p:cNvGrpSpPr>
          <p:nvPr/>
        </p:nvGrpSpPr>
        <p:grpSpPr bwMode="auto">
          <a:xfrm>
            <a:off x="1160463" y="1905000"/>
            <a:ext cx="5384800" cy="4298950"/>
            <a:chOff x="604" y="1104"/>
            <a:chExt cx="3392" cy="2708"/>
          </a:xfrm>
        </p:grpSpPr>
        <p:sp>
          <p:nvSpPr>
            <p:cNvPr id="107557" name="Line 37"/>
            <p:cNvSpPr>
              <a:spLocks noChangeShapeType="1"/>
            </p:cNvSpPr>
            <p:nvPr/>
          </p:nvSpPr>
          <p:spPr bwMode="auto">
            <a:xfrm>
              <a:off x="960" y="1488"/>
              <a:ext cx="0" cy="19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7558" name="Line 38"/>
            <p:cNvSpPr>
              <a:spLocks noChangeShapeType="1"/>
            </p:cNvSpPr>
            <p:nvPr/>
          </p:nvSpPr>
          <p:spPr bwMode="auto">
            <a:xfrm flipH="1" flipV="1">
              <a:off x="960" y="3408"/>
              <a:ext cx="288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7559" name="Text Box 39"/>
            <p:cNvSpPr txBox="1">
              <a:spLocks noChangeArrowheads="1"/>
            </p:cNvSpPr>
            <p:nvPr/>
          </p:nvSpPr>
          <p:spPr bwMode="auto">
            <a:xfrm>
              <a:off x="2976" y="3408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Present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  <a:endParaRPr lang="en-US" sz="1800" b="1" baseline="0">
                <a:latin typeface="Arial" charset="0"/>
              </a:endParaRPr>
            </a:p>
          </p:txBody>
        </p:sp>
        <p:sp>
          <p:nvSpPr>
            <p:cNvPr id="107560" name="Text Box 40"/>
            <p:cNvSpPr txBox="1">
              <a:spLocks noChangeArrowheads="1"/>
            </p:cNvSpPr>
            <p:nvPr/>
          </p:nvSpPr>
          <p:spPr bwMode="auto">
            <a:xfrm>
              <a:off x="604" y="1104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Future 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</a:p>
          </p:txBody>
        </p:sp>
      </p:grpSp>
      <p:sp>
        <p:nvSpPr>
          <p:cNvPr id="107564" name="Rectangle 44"/>
          <p:cNvSpPr>
            <a:spLocks noChangeArrowheads="1"/>
          </p:cNvSpPr>
          <p:nvPr/>
        </p:nvSpPr>
        <p:spPr bwMode="auto">
          <a:xfrm>
            <a:off x="0" y="1371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Figure 7A-2</a:t>
            </a:r>
            <a:r>
              <a:rPr lang="en-US" sz="2400" baseline="0">
                <a:solidFill>
                  <a:srgbClr val="336699"/>
                </a:solidFill>
              </a:rPr>
              <a:t>: Determining Home’s Intertemporal Consumption Pattern</a:t>
            </a:r>
          </a:p>
        </p:txBody>
      </p:sp>
      <p:grpSp>
        <p:nvGrpSpPr>
          <p:cNvPr id="107573" name="Group 53"/>
          <p:cNvGrpSpPr>
            <a:grpSpLocks/>
          </p:cNvGrpSpPr>
          <p:nvPr/>
        </p:nvGrpSpPr>
        <p:grpSpPr bwMode="auto">
          <a:xfrm>
            <a:off x="1268413" y="3048000"/>
            <a:ext cx="2465387" cy="2919413"/>
            <a:chOff x="799" y="1920"/>
            <a:chExt cx="1553" cy="1839"/>
          </a:xfrm>
        </p:grpSpPr>
        <p:sp>
          <p:nvSpPr>
            <p:cNvPr id="107546" name="Line 26"/>
            <p:cNvSpPr>
              <a:spLocks noChangeShapeType="1"/>
            </p:cNvSpPr>
            <p:nvPr/>
          </p:nvSpPr>
          <p:spPr bwMode="auto">
            <a:xfrm>
              <a:off x="2095" y="2016"/>
              <a:ext cx="0" cy="14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07547" name="Line 27"/>
            <p:cNvSpPr>
              <a:spLocks noChangeShapeType="1"/>
            </p:cNvSpPr>
            <p:nvPr/>
          </p:nvSpPr>
          <p:spPr bwMode="auto">
            <a:xfrm flipH="1">
              <a:off x="1087" y="201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07548" name="Text Box 28"/>
            <p:cNvSpPr txBox="1">
              <a:spLocks noChangeArrowheads="1"/>
            </p:cNvSpPr>
            <p:nvPr/>
          </p:nvSpPr>
          <p:spPr bwMode="auto">
            <a:xfrm>
              <a:off x="1951" y="3528"/>
              <a:ext cx="40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D</a:t>
              </a:r>
              <a:r>
                <a:rPr lang="en-US" sz="1800" b="1" i="1">
                  <a:latin typeface="Arial" charset="0"/>
                </a:rPr>
                <a:t>P</a:t>
              </a:r>
              <a:endParaRPr lang="en-US" sz="1800" b="1" i="1" baseline="0">
                <a:latin typeface="Arial" charset="0"/>
              </a:endParaRPr>
            </a:p>
          </p:txBody>
        </p:sp>
        <p:sp>
          <p:nvSpPr>
            <p:cNvPr id="107549" name="Text Box 29"/>
            <p:cNvSpPr txBox="1">
              <a:spLocks noChangeArrowheads="1"/>
            </p:cNvSpPr>
            <p:nvPr/>
          </p:nvSpPr>
          <p:spPr bwMode="auto">
            <a:xfrm>
              <a:off x="799" y="1920"/>
              <a:ext cx="44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D</a:t>
              </a:r>
              <a:r>
                <a:rPr lang="en-US" sz="1800" b="1" i="1">
                  <a:latin typeface="Arial" charset="0"/>
                </a:rPr>
                <a:t>F</a:t>
              </a:r>
              <a:endParaRPr lang="en-US" sz="1800" b="1" i="1" baseline="0">
                <a:latin typeface="Arial" charset="0"/>
              </a:endParaRPr>
            </a:p>
          </p:txBody>
        </p:sp>
      </p:grpSp>
      <p:sp>
        <p:nvSpPr>
          <p:cNvPr id="107565" name="Arc 45"/>
          <p:cNvSpPr>
            <a:spLocks/>
          </p:cNvSpPr>
          <p:nvPr/>
        </p:nvSpPr>
        <p:spPr bwMode="auto">
          <a:xfrm>
            <a:off x="1752600" y="3048000"/>
            <a:ext cx="2590800" cy="2514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grpSp>
        <p:nvGrpSpPr>
          <p:cNvPr id="107566" name="Group 46"/>
          <p:cNvGrpSpPr>
            <a:grpSpLocks/>
          </p:cNvGrpSpPr>
          <p:nvPr/>
        </p:nvGrpSpPr>
        <p:grpSpPr bwMode="auto">
          <a:xfrm>
            <a:off x="3921125" y="3902075"/>
            <a:ext cx="463550" cy="379413"/>
            <a:chOff x="2326" y="2519"/>
            <a:chExt cx="292" cy="239"/>
          </a:xfrm>
        </p:grpSpPr>
        <p:sp>
          <p:nvSpPr>
            <p:cNvPr id="107567" name="Text Box 47"/>
            <p:cNvSpPr txBox="1">
              <a:spLocks noChangeArrowheads="1"/>
            </p:cNvSpPr>
            <p:nvPr/>
          </p:nvSpPr>
          <p:spPr bwMode="auto">
            <a:xfrm>
              <a:off x="2390" y="2519"/>
              <a:ext cx="2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</a:p>
          </p:txBody>
        </p:sp>
        <p:sp>
          <p:nvSpPr>
            <p:cNvPr id="107568" name="Oval 48"/>
            <p:cNvSpPr>
              <a:spLocks noChangeArrowheads="1"/>
            </p:cNvSpPr>
            <p:nvPr/>
          </p:nvSpPr>
          <p:spPr bwMode="auto">
            <a:xfrm>
              <a:off x="2326" y="2706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35" grpId="0" autoUpdateAnimBg="0"/>
      <p:bldP spid="107539" grpId="0" animBg="1"/>
      <p:bldP spid="107540" grpId="0" animBg="1"/>
      <p:bldP spid="107564" grpId="0" autoUpdateAnimBg="0"/>
      <p:bldP spid="10756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09" name="Rectangle 41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Appendix: </a:t>
            </a:r>
            <a:br>
              <a:rPr lang="en-US"/>
            </a:br>
            <a:r>
              <a:rPr lang="en-US"/>
              <a:t>More on Intertemporal Trade</a:t>
            </a: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 sz="1400" b="1"/>
              <a:t>Slide 7-</a:t>
            </a:r>
            <a:fld id="{36ADFAB9-DEE6-44AF-943F-2183C83BBA30}" type="slidenum">
              <a:rPr lang="en-US" sz="1400" b="1"/>
              <a:pPr/>
              <a:t>25</a:t>
            </a:fld>
            <a:endParaRPr lang="en-US" sz="1400" b="1"/>
          </a:p>
        </p:txBody>
      </p:sp>
      <p:sp>
        <p:nvSpPr>
          <p:cNvPr id="109571" name="Arc 3"/>
          <p:cNvSpPr>
            <a:spLocks/>
          </p:cNvSpPr>
          <p:nvPr/>
        </p:nvSpPr>
        <p:spPr bwMode="auto">
          <a:xfrm>
            <a:off x="1949450" y="3049588"/>
            <a:ext cx="1981200" cy="26876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96"/>
              <a:gd name="T1" fmla="*/ 0 h 21600"/>
              <a:gd name="T2" fmla="*/ 21596 w 21596"/>
              <a:gd name="T3" fmla="*/ 21196 h 21600"/>
              <a:gd name="T4" fmla="*/ 0 w 2159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6" h="21600" fill="none" extrusionOk="0">
                <a:moveTo>
                  <a:pt x="-1" y="0"/>
                </a:moveTo>
                <a:cubicBezTo>
                  <a:pt x="11771" y="0"/>
                  <a:pt x="21376" y="9426"/>
                  <a:pt x="21596" y="21195"/>
                </a:cubicBezTo>
              </a:path>
              <a:path w="21596" h="21600" stroke="0" extrusionOk="0">
                <a:moveTo>
                  <a:pt x="-1" y="0"/>
                </a:moveTo>
                <a:cubicBezTo>
                  <a:pt x="11771" y="0"/>
                  <a:pt x="21376" y="9426"/>
                  <a:pt x="21596" y="2119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1416050" y="4359275"/>
            <a:ext cx="2795588" cy="1736725"/>
            <a:chOff x="624" y="2553"/>
            <a:chExt cx="1761" cy="1094"/>
          </a:xfrm>
        </p:grpSpPr>
        <p:grpSp>
          <p:nvGrpSpPr>
            <p:cNvPr id="109573" name="Group 5"/>
            <p:cNvGrpSpPr>
              <a:grpSpLocks/>
            </p:cNvGrpSpPr>
            <p:nvPr/>
          </p:nvGrpSpPr>
          <p:grpSpPr bwMode="auto">
            <a:xfrm>
              <a:off x="960" y="2660"/>
              <a:ext cx="1425" cy="987"/>
              <a:chOff x="960" y="2660"/>
              <a:chExt cx="1425" cy="987"/>
            </a:xfrm>
          </p:grpSpPr>
          <p:grpSp>
            <p:nvGrpSpPr>
              <p:cNvPr id="109574" name="Group 6"/>
              <p:cNvGrpSpPr>
                <a:grpSpLocks/>
              </p:cNvGrpSpPr>
              <p:nvPr/>
            </p:nvGrpSpPr>
            <p:grpSpPr bwMode="auto">
              <a:xfrm>
                <a:off x="960" y="2660"/>
                <a:ext cx="1274" cy="765"/>
                <a:chOff x="960" y="2660"/>
                <a:chExt cx="1274" cy="765"/>
              </a:xfrm>
            </p:grpSpPr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960" y="2660"/>
                  <a:ext cx="12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auto">
                <a:xfrm>
                  <a:off x="2234" y="2688"/>
                  <a:ext cx="0" cy="73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109577" name="Text Box 9"/>
              <p:cNvSpPr txBox="1">
                <a:spLocks noChangeArrowheads="1"/>
              </p:cNvSpPr>
              <p:nvPr/>
            </p:nvSpPr>
            <p:spPr bwMode="auto">
              <a:xfrm>
                <a:off x="2064" y="3416"/>
                <a:ext cx="321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1" i="1" baseline="0">
                    <a:latin typeface="Arial" charset="0"/>
                  </a:rPr>
                  <a:t>D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>
                    <a:latin typeface="Arial" charset="0"/>
                  </a:rPr>
                  <a:t>P</a:t>
                </a:r>
                <a:endParaRPr lang="en-US" sz="1800" b="1" baseline="0">
                  <a:latin typeface="Arial" charset="0"/>
                </a:endParaRPr>
              </a:p>
            </p:txBody>
          </p:sp>
        </p:grpSp>
        <p:sp>
          <p:nvSpPr>
            <p:cNvPr id="109578" name="Text Box 10"/>
            <p:cNvSpPr txBox="1">
              <a:spLocks noChangeArrowheads="1"/>
            </p:cNvSpPr>
            <p:nvPr/>
          </p:nvSpPr>
          <p:spPr bwMode="auto">
            <a:xfrm>
              <a:off x="624" y="2553"/>
              <a:ext cx="3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D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>
                  <a:latin typeface="Arial" charset="0"/>
                </a:rPr>
                <a:t>F</a:t>
              </a:r>
              <a:endParaRPr lang="en-US" sz="1800" b="1" baseline="0">
                <a:latin typeface="Arial" charset="0"/>
              </a:endParaRPr>
            </a:p>
          </p:txBody>
        </p:sp>
      </p:grpSp>
      <p:grpSp>
        <p:nvGrpSpPr>
          <p:cNvPr id="109614" name="Group 46"/>
          <p:cNvGrpSpPr>
            <a:grpSpLocks/>
          </p:cNvGrpSpPr>
          <p:nvPr/>
        </p:nvGrpSpPr>
        <p:grpSpPr bwMode="auto">
          <a:xfrm>
            <a:off x="3124200" y="6019800"/>
            <a:ext cx="946150" cy="533400"/>
            <a:chOff x="1968" y="3792"/>
            <a:chExt cx="596" cy="336"/>
          </a:xfrm>
        </p:grpSpPr>
        <p:sp>
          <p:nvSpPr>
            <p:cNvPr id="109581" name="AutoShape 13"/>
            <p:cNvSpPr>
              <a:spLocks/>
            </p:cNvSpPr>
            <p:nvPr/>
          </p:nvSpPr>
          <p:spPr bwMode="auto">
            <a:xfrm rot="5400000">
              <a:off x="2168" y="3640"/>
              <a:ext cx="154" cy="457"/>
            </a:xfrm>
            <a:prstGeom prst="rightBrace">
              <a:avLst>
                <a:gd name="adj1" fmla="val 24729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9582" name="Text Box 14"/>
            <p:cNvSpPr txBox="1">
              <a:spLocks noChangeArrowheads="1"/>
            </p:cNvSpPr>
            <p:nvPr/>
          </p:nvSpPr>
          <p:spPr bwMode="auto">
            <a:xfrm>
              <a:off x="1968" y="3897"/>
              <a:ext cx="5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aseline="0">
                  <a:latin typeface="Arial" charset="0"/>
                </a:rPr>
                <a:t>Imports</a:t>
              </a:r>
            </a:p>
          </p:txBody>
        </p:sp>
      </p:grpSp>
      <p:sp>
        <p:nvSpPr>
          <p:cNvPr id="109583" name="Line 15"/>
          <p:cNvSpPr>
            <a:spLocks noChangeShapeType="1"/>
          </p:cNvSpPr>
          <p:nvPr/>
        </p:nvSpPr>
        <p:spPr bwMode="auto">
          <a:xfrm rot="-389908">
            <a:off x="2863850" y="2897188"/>
            <a:ext cx="1676400" cy="2667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9584" name="Arc 16"/>
          <p:cNvSpPr>
            <a:spLocks/>
          </p:cNvSpPr>
          <p:nvPr/>
        </p:nvSpPr>
        <p:spPr bwMode="auto">
          <a:xfrm rot="11416535">
            <a:off x="3702050" y="3887788"/>
            <a:ext cx="9144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grpSp>
        <p:nvGrpSpPr>
          <p:cNvPr id="109612" name="Group 44"/>
          <p:cNvGrpSpPr>
            <a:grpSpLocks/>
          </p:cNvGrpSpPr>
          <p:nvPr/>
        </p:nvGrpSpPr>
        <p:grpSpPr bwMode="auto">
          <a:xfrm>
            <a:off x="3168650" y="3282950"/>
            <a:ext cx="449263" cy="376238"/>
            <a:chOff x="1996" y="2020"/>
            <a:chExt cx="283" cy="237"/>
          </a:xfrm>
        </p:grpSpPr>
        <p:sp>
          <p:nvSpPr>
            <p:cNvPr id="109586" name="Oval 18"/>
            <p:cNvSpPr>
              <a:spLocks noChangeArrowheads="1"/>
            </p:cNvSpPr>
            <p:nvPr/>
          </p:nvSpPr>
          <p:spPr bwMode="auto">
            <a:xfrm>
              <a:off x="1996" y="2205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9587" name="Text Box 19"/>
            <p:cNvSpPr txBox="1">
              <a:spLocks noChangeArrowheads="1"/>
            </p:cNvSpPr>
            <p:nvPr/>
          </p:nvSpPr>
          <p:spPr bwMode="auto">
            <a:xfrm>
              <a:off x="2014" y="2020"/>
              <a:ext cx="26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  <a:r>
                <a:rPr lang="en-US" sz="1800" b="1" baseline="30000">
                  <a:latin typeface="Arial" charset="0"/>
                </a:rPr>
                <a:t>*</a:t>
              </a:r>
              <a:endParaRPr lang="en-US" sz="1800" b="1" baseline="0">
                <a:latin typeface="Arial" charset="0"/>
              </a:endParaRPr>
            </a:p>
          </p:txBody>
        </p:sp>
      </p:grpSp>
      <p:grpSp>
        <p:nvGrpSpPr>
          <p:cNvPr id="109588" name="Group 20"/>
          <p:cNvGrpSpPr>
            <a:grpSpLocks/>
          </p:cNvGrpSpPr>
          <p:nvPr/>
        </p:nvGrpSpPr>
        <p:grpSpPr bwMode="auto">
          <a:xfrm>
            <a:off x="1416050" y="3444875"/>
            <a:ext cx="2286000" cy="2638425"/>
            <a:chOff x="624" y="1977"/>
            <a:chExt cx="1440" cy="1662"/>
          </a:xfrm>
        </p:grpSpPr>
        <p:grpSp>
          <p:nvGrpSpPr>
            <p:cNvPr id="109589" name="Group 21"/>
            <p:cNvGrpSpPr>
              <a:grpSpLocks/>
            </p:cNvGrpSpPr>
            <p:nvPr/>
          </p:nvGrpSpPr>
          <p:grpSpPr bwMode="auto">
            <a:xfrm>
              <a:off x="960" y="2084"/>
              <a:ext cx="1104" cy="1555"/>
              <a:chOff x="960" y="2084"/>
              <a:chExt cx="1104" cy="1555"/>
            </a:xfrm>
          </p:grpSpPr>
          <p:grpSp>
            <p:nvGrpSpPr>
              <p:cNvPr id="109590" name="Group 22"/>
              <p:cNvGrpSpPr>
                <a:grpSpLocks/>
              </p:cNvGrpSpPr>
              <p:nvPr/>
            </p:nvGrpSpPr>
            <p:grpSpPr bwMode="auto">
              <a:xfrm>
                <a:off x="960" y="2084"/>
                <a:ext cx="790" cy="1341"/>
                <a:chOff x="960" y="2084"/>
                <a:chExt cx="790" cy="1341"/>
              </a:xfrm>
            </p:grpSpPr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auto">
                <a:xfrm>
                  <a:off x="1750" y="2112"/>
                  <a:ext cx="0" cy="131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960" y="2084"/>
                  <a:ext cx="76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109593" name="Text Box 25"/>
              <p:cNvSpPr txBox="1">
                <a:spLocks noChangeArrowheads="1"/>
              </p:cNvSpPr>
              <p:nvPr/>
            </p:nvSpPr>
            <p:spPr bwMode="auto">
              <a:xfrm>
                <a:off x="1584" y="3408"/>
                <a:ext cx="48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800" b="1" i="1" baseline="0">
                    <a:latin typeface="Arial" charset="0"/>
                  </a:rPr>
                  <a:t>Q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>
                    <a:latin typeface="Arial" charset="0"/>
                  </a:rPr>
                  <a:t>P</a:t>
                </a:r>
                <a:endParaRPr lang="en-US" sz="1800" b="1" baseline="0">
                  <a:latin typeface="Arial" charset="0"/>
                </a:endParaRPr>
              </a:p>
            </p:txBody>
          </p:sp>
        </p:grpSp>
        <p:sp>
          <p:nvSpPr>
            <p:cNvPr id="109594" name="Text Box 26"/>
            <p:cNvSpPr txBox="1">
              <a:spLocks noChangeArrowheads="1"/>
            </p:cNvSpPr>
            <p:nvPr/>
          </p:nvSpPr>
          <p:spPr bwMode="auto">
            <a:xfrm>
              <a:off x="624" y="1977"/>
              <a:ext cx="4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Q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>
                  <a:latin typeface="Arial" charset="0"/>
                </a:rPr>
                <a:t>F</a:t>
              </a:r>
              <a:endParaRPr lang="en-US" sz="1800" b="1" baseline="0">
                <a:latin typeface="Arial" charset="0"/>
              </a:endParaRPr>
            </a:p>
          </p:txBody>
        </p:sp>
      </p:grpSp>
      <p:grpSp>
        <p:nvGrpSpPr>
          <p:cNvPr id="109595" name="Group 27"/>
          <p:cNvGrpSpPr>
            <a:grpSpLocks/>
          </p:cNvGrpSpPr>
          <p:nvPr/>
        </p:nvGrpSpPr>
        <p:grpSpPr bwMode="auto">
          <a:xfrm>
            <a:off x="4540250" y="4419600"/>
            <a:ext cx="4083050" cy="687388"/>
            <a:chOff x="2592" y="2591"/>
            <a:chExt cx="2572" cy="433"/>
          </a:xfrm>
        </p:grpSpPr>
        <p:sp>
          <p:nvSpPr>
            <p:cNvPr id="109596" name="Text Box 28"/>
            <p:cNvSpPr txBox="1">
              <a:spLocks noChangeArrowheads="1"/>
            </p:cNvSpPr>
            <p:nvPr/>
          </p:nvSpPr>
          <p:spPr bwMode="auto">
            <a:xfrm>
              <a:off x="2832" y="2591"/>
              <a:ext cx="2332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Intertemporal budget constraint,</a:t>
              </a:r>
            </a:p>
            <a:p>
              <a:pPr eaLnBrk="0" hangingPunct="0"/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D</a:t>
              </a:r>
              <a:r>
                <a:rPr lang="en-US" sz="1800" b="1" baseline="30000">
                  <a:solidFill>
                    <a:srgbClr val="FF0000"/>
                  </a:solidFill>
                  <a:latin typeface="Arial" charset="0"/>
                </a:rPr>
                <a:t>*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P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 +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D</a:t>
              </a:r>
              <a:r>
                <a:rPr lang="en-US" sz="1800" b="1" baseline="30000">
                  <a:solidFill>
                    <a:srgbClr val="FF0000"/>
                  </a:solidFill>
                  <a:latin typeface="Arial" charset="0"/>
                </a:rPr>
                <a:t>*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F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/(1 +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r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) =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Q</a:t>
              </a:r>
              <a:r>
                <a:rPr lang="en-US" sz="1800" b="1" baseline="30000">
                  <a:solidFill>
                    <a:srgbClr val="FF0000"/>
                  </a:solidFill>
                  <a:latin typeface="Arial" charset="0"/>
                </a:rPr>
                <a:t>*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P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 +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Q</a:t>
              </a:r>
              <a:r>
                <a:rPr lang="en-US" sz="1800" b="1" baseline="30000">
                  <a:solidFill>
                    <a:srgbClr val="FF0000"/>
                  </a:solidFill>
                  <a:latin typeface="Arial" charset="0"/>
                </a:rPr>
                <a:t>*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F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/(1 + </a:t>
              </a:r>
              <a:r>
                <a:rPr lang="en-US" sz="1800" b="1" i="1" baseline="0">
                  <a:solidFill>
                    <a:srgbClr val="FF0000"/>
                  </a:solidFill>
                  <a:latin typeface="Arial" charset="0"/>
                </a:rPr>
                <a:t>r</a:t>
              </a:r>
              <a:r>
                <a:rPr lang="en-US" sz="1800" b="1" baseline="0">
                  <a:solidFill>
                    <a:srgbClr val="FF0000"/>
                  </a:solidFill>
                  <a:latin typeface="Arial" charset="0"/>
                </a:rPr>
                <a:t>)</a:t>
              </a:r>
              <a:endParaRPr lang="en-US" sz="1800" b="1" baseline="0">
                <a:latin typeface="Arial" charset="0"/>
              </a:endParaRPr>
            </a:p>
          </p:txBody>
        </p:sp>
        <p:sp>
          <p:nvSpPr>
            <p:cNvPr id="109597" name="Line 29"/>
            <p:cNvSpPr>
              <a:spLocks noChangeShapeType="1"/>
            </p:cNvSpPr>
            <p:nvPr/>
          </p:nvSpPr>
          <p:spPr bwMode="auto">
            <a:xfrm flipH="1">
              <a:off x="2592" y="2928"/>
              <a:ext cx="24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arrow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09613" name="Group 45"/>
          <p:cNvGrpSpPr>
            <a:grpSpLocks/>
          </p:cNvGrpSpPr>
          <p:nvPr/>
        </p:nvGrpSpPr>
        <p:grpSpPr bwMode="auto">
          <a:xfrm>
            <a:off x="304800" y="3619500"/>
            <a:ext cx="1066800" cy="914400"/>
            <a:chOff x="192" y="2280"/>
            <a:chExt cx="672" cy="576"/>
          </a:xfrm>
        </p:grpSpPr>
        <p:sp>
          <p:nvSpPr>
            <p:cNvPr id="109599" name="AutoShape 31"/>
            <p:cNvSpPr>
              <a:spLocks/>
            </p:cNvSpPr>
            <p:nvPr/>
          </p:nvSpPr>
          <p:spPr bwMode="auto">
            <a:xfrm>
              <a:off x="773" y="2280"/>
              <a:ext cx="91" cy="576"/>
            </a:xfrm>
            <a:prstGeom prst="leftBrace">
              <a:avLst>
                <a:gd name="adj1" fmla="val 52747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9600" name="Text Box 32"/>
            <p:cNvSpPr txBox="1">
              <a:spLocks noChangeArrowheads="1"/>
            </p:cNvSpPr>
            <p:nvPr/>
          </p:nvSpPr>
          <p:spPr bwMode="auto">
            <a:xfrm>
              <a:off x="192" y="2448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aseline="0">
                  <a:latin typeface="Arial" charset="0"/>
                </a:rPr>
                <a:t>Exports</a:t>
              </a:r>
            </a:p>
          </p:txBody>
        </p:sp>
      </p:grpSp>
      <p:grpSp>
        <p:nvGrpSpPr>
          <p:cNvPr id="109601" name="Group 33"/>
          <p:cNvGrpSpPr>
            <a:grpSpLocks/>
          </p:cNvGrpSpPr>
          <p:nvPr/>
        </p:nvGrpSpPr>
        <p:grpSpPr bwMode="auto">
          <a:xfrm>
            <a:off x="1384300" y="2058988"/>
            <a:ext cx="5384800" cy="4298950"/>
            <a:chOff x="604" y="1104"/>
            <a:chExt cx="3392" cy="2708"/>
          </a:xfrm>
        </p:grpSpPr>
        <p:sp>
          <p:nvSpPr>
            <p:cNvPr id="109602" name="Line 34"/>
            <p:cNvSpPr>
              <a:spLocks noChangeShapeType="1"/>
            </p:cNvSpPr>
            <p:nvPr/>
          </p:nvSpPr>
          <p:spPr bwMode="auto">
            <a:xfrm>
              <a:off x="960" y="1488"/>
              <a:ext cx="0" cy="19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9603" name="Line 35"/>
            <p:cNvSpPr>
              <a:spLocks noChangeShapeType="1"/>
            </p:cNvSpPr>
            <p:nvPr/>
          </p:nvSpPr>
          <p:spPr bwMode="auto">
            <a:xfrm flipH="1" flipV="1">
              <a:off x="960" y="3408"/>
              <a:ext cx="288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2976" y="3408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Present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  <a:endParaRPr lang="en-US" sz="1800" b="1" baseline="0">
                <a:latin typeface="Arial" charset="0"/>
              </a:endParaRPr>
            </a:p>
          </p:txBody>
        </p:sp>
        <p:sp>
          <p:nvSpPr>
            <p:cNvPr id="109605" name="Text Box 37"/>
            <p:cNvSpPr txBox="1">
              <a:spLocks noChangeArrowheads="1"/>
            </p:cNvSpPr>
            <p:nvPr/>
          </p:nvSpPr>
          <p:spPr bwMode="auto">
            <a:xfrm>
              <a:off x="604" y="1104"/>
              <a:ext cx="10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Future </a:t>
              </a:r>
            </a:p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consumption</a:t>
              </a:r>
            </a:p>
          </p:txBody>
        </p:sp>
      </p:grpSp>
      <p:sp>
        <p:nvSpPr>
          <p:cNvPr id="109607" name="Text Box 39"/>
          <p:cNvSpPr txBox="1">
            <a:spLocks noChangeArrowheads="1"/>
          </p:cNvSpPr>
          <p:nvPr/>
        </p:nvSpPr>
        <p:spPr bwMode="auto">
          <a:xfrm>
            <a:off x="4032250" y="4194175"/>
            <a:ext cx="407988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 baseline="0">
                <a:latin typeface="Arial" charset="0"/>
              </a:rPr>
              <a:t>D</a:t>
            </a:r>
            <a:r>
              <a:rPr lang="en-US" sz="1800" b="1" baseline="30000">
                <a:latin typeface="Arial" charset="0"/>
              </a:rPr>
              <a:t>*</a:t>
            </a:r>
            <a:endParaRPr lang="en-US" sz="1800" b="1" baseline="0">
              <a:latin typeface="Arial" charset="0"/>
            </a:endParaRPr>
          </a:p>
        </p:txBody>
      </p:sp>
      <p:sp>
        <p:nvSpPr>
          <p:cNvPr id="109608" name="Oval 40"/>
          <p:cNvSpPr>
            <a:spLocks noChangeArrowheads="1"/>
          </p:cNvSpPr>
          <p:nvPr/>
        </p:nvSpPr>
        <p:spPr bwMode="auto">
          <a:xfrm>
            <a:off x="3930650" y="4491038"/>
            <a:ext cx="82550" cy="825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9610" name="Rectangle 42"/>
          <p:cNvSpPr>
            <a:spLocks noChangeArrowheads="1"/>
          </p:cNvSpPr>
          <p:nvPr/>
        </p:nvSpPr>
        <p:spPr bwMode="auto">
          <a:xfrm>
            <a:off x="0" y="16002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2400" b="1" baseline="0">
                <a:solidFill>
                  <a:srgbClr val="336699"/>
                </a:solidFill>
              </a:rPr>
              <a:t>Figure 7A-3</a:t>
            </a:r>
            <a:r>
              <a:rPr lang="en-US" sz="2400" baseline="0">
                <a:solidFill>
                  <a:srgbClr val="336699"/>
                </a:solidFill>
              </a:rPr>
              <a:t>: Determining Foreign’s Intertemporal Production and       		          Consumption Patterns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9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9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nimBg="1"/>
      <p:bldP spid="109583" grpId="0" animBg="1"/>
      <p:bldP spid="109584" grpId="0" animBg="1"/>
      <p:bldP spid="10961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143248"/>
            <a:ext cx="7772400" cy="1143000"/>
          </a:xfrm>
        </p:spPr>
        <p:txBody>
          <a:bodyPr>
            <a:normAutofit/>
          </a:bodyPr>
          <a:lstStyle/>
          <a:p>
            <a:r>
              <a:rPr lang="id-ID" sz="4800" b="1" dirty="0" smtClean="0">
                <a:solidFill>
                  <a:schemeClr val="tx1"/>
                </a:solidFill>
              </a:rPr>
              <a:t>SELAMAT BELAJAR </a:t>
            </a:r>
            <a:endParaRPr lang="id-ID" sz="48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Copyright © 2003 Pearson Education,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Slide 7-</a:t>
            </a:r>
            <a:fld id="{9F2EEE5C-67E3-49FF-9989-69964664A7D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118787" name="Rectangle 2051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Movement of goods and services is one form of international integration. </a:t>
            </a:r>
          </a:p>
          <a:p>
            <a:pPr>
              <a:lnSpc>
                <a:spcPct val="90000"/>
              </a:lnSpc>
            </a:pPr>
            <a:r>
              <a:rPr lang="en-US"/>
              <a:t>Another form of integration is international movements of factors of production (</a:t>
            </a:r>
            <a:r>
              <a:rPr lang="en-US" b="1"/>
              <a:t>factor movements</a:t>
            </a:r>
            <a:r>
              <a:rPr lang="en-US"/>
              <a:t>).</a:t>
            </a:r>
          </a:p>
          <a:p>
            <a:pPr>
              <a:lnSpc>
                <a:spcPct val="90000"/>
              </a:lnSpc>
            </a:pPr>
            <a:r>
              <a:rPr lang="en-US"/>
              <a:t>Factor movements include</a:t>
            </a:r>
            <a:r>
              <a:rPr lang="en-US" b="1"/>
              <a:t>:</a:t>
            </a:r>
          </a:p>
          <a:p>
            <a:pPr lvl="1">
              <a:lnSpc>
                <a:spcPct val="90000"/>
              </a:lnSpc>
            </a:pPr>
            <a:r>
              <a:rPr lang="en-US"/>
              <a:t>Labor migration</a:t>
            </a:r>
          </a:p>
          <a:p>
            <a:pPr lvl="1">
              <a:lnSpc>
                <a:spcPct val="90000"/>
              </a:lnSpc>
            </a:pPr>
            <a:r>
              <a:rPr lang="en-US"/>
              <a:t>Transfer of capital via international borrowing and lending</a:t>
            </a:r>
          </a:p>
          <a:p>
            <a:pPr lvl="1">
              <a:lnSpc>
                <a:spcPct val="90000"/>
              </a:lnSpc>
            </a:pPr>
            <a:r>
              <a:rPr lang="en-US"/>
              <a:t>International linkages involved in the formation of multinational corporations</a:t>
            </a:r>
          </a:p>
          <a:p>
            <a:pPr lvl="1">
              <a:lnSpc>
                <a:spcPct val="90000"/>
              </a:lnSpc>
            </a:pPr>
            <a:endParaRPr lang="en-US" b="1"/>
          </a:p>
        </p:txBody>
      </p:sp>
    </p:spTree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International Labor Mobility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11981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382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990033"/>
                </a:solidFill>
              </a:rPr>
              <a:t>A One-Good Model Without Factor Mobility</a:t>
            </a:r>
          </a:p>
          <a:p>
            <a:pPr marL="762000" lvl="1" indent="-247650">
              <a:lnSpc>
                <a:spcPct val="90000"/>
              </a:lnSpc>
            </a:pPr>
            <a:r>
              <a:rPr lang="en-US"/>
              <a:t>Assumptions of the model:</a:t>
            </a:r>
          </a:p>
          <a:p>
            <a:pPr marL="1198563" lvl="2" indent="-227013">
              <a:lnSpc>
                <a:spcPct val="90000"/>
              </a:lnSpc>
            </a:pPr>
            <a:r>
              <a:rPr lang="en-US"/>
              <a:t>There are two countries (Home and Foreign).</a:t>
            </a:r>
          </a:p>
          <a:p>
            <a:pPr marL="1198563" lvl="2" indent="-227013">
              <a:lnSpc>
                <a:spcPct val="90000"/>
              </a:lnSpc>
            </a:pPr>
            <a:r>
              <a:rPr lang="en-US"/>
              <a:t>There are two factors of production: Land (</a:t>
            </a:r>
            <a:r>
              <a:rPr lang="en-US" i="1"/>
              <a:t>T</a:t>
            </a:r>
            <a:r>
              <a:rPr lang="en-US"/>
              <a:t>) and Labor (</a:t>
            </a:r>
            <a:r>
              <a:rPr lang="en-US" i="1"/>
              <a:t>L</a:t>
            </a:r>
            <a:r>
              <a:rPr lang="en-US"/>
              <a:t>).</a:t>
            </a:r>
          </a:p>
          <a:p>
            <a:pPr marL="1198563" lvl="2" indent="-227013">
              <a:lnSpc>
                <a:spcPct val="90000"/>
              </a:lnSpc>
            </a:pPr>
            <a:r>
              <a:rPr lang="en-US"/>
              <a:t>Both countries produce only one good (refer to it as “output”).</a:t>
            </a:r>
          </a:p>
          <a:p>
            <a:pPr marL="1198563" lvl="2" indent="-227013">
              <a:lnSpc>
                <a:spcPct val="90000"/>
              </a:lnSpc>
            </a:pPr>
            <a:r>
              <a:rPr lang="en-US"/>
              <a:t>Both countries have the same technology but different overall land-labor ratios.</a:t>
            </a:r>
          </a:p>
          <a:p>
            <a:pPr marL="1198563" lvl="2" indent="-227013">
              <a:lnSpc>
                <a:spcPct val="90000"/>
              </a:lnSpc>
            </a:pPr>
            <a:r>
              <a:rPr lang="en-US"/>
              <a:t>Home is the labor-abundant country and Foreign is the land-abundant country.</a:t>
            </a:r>
          </a:p>
          <a:p>
            <a:pPr marL="1198563" lvl="2" indent="-227013">
              <a:lnSpc>
                <a:spcPct val="90000"/>
              </a:lnSpc>
            </a:pPr>
            <a:r>
              <a:rPr lang="en-US"/>
              <a:t>Perfect competition prevails in all markets.</a:t>
            </a:r>
          </a:p>
          <a:p>
            <a:pPr>
              <a:lnSpc>
                <a:spcPct val="90000"/>
              </a:lnSpc>
              <a:buClr>
                <a:srgbClr val="FFFFFF"/>
              </a:buClr>
              <a:buFontTx/>
              <a:buAutoNum type="arabicPeriod"/>
            </a:pPr>
            <a:endParaRPr lang="en-US" sz="2600"/>
          </a:p>
          <a:p>
            <a:pPr marL="762000" lvl="1" indent="-247650">
              <a:lnSpc>
                <a:spcPct val="90000"/>
              </a:lnSpc>
            </a:pPr>
            <a:endParaRPr lang="en-US" sz="2200"/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International Labor Mobility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grpSp>
        <p:nvGrpSpPr>
          <p:cNvPr id="113667" name="Group 3"/>
          <p:cNvGrpSpPr>
            <a:grpSpLocks/>
          </p:cNvGrpSpPr>
          <p:nvPr/>
        </p:nvGrpSpPr>
        <p:grpSpPr bwMode="auto">
          <a:xfrm>
            <a:off x="958850" y="1905000"/>
            <a:ext cx="6203950" cy="4365625"/>
            <a:chOff x="604" y="1200"/>
            <a:chExt cx="3908" cy="2750"/>
          </a:xfrm>
        </p:grpSpPr>
        <p:sp>
          <p:nvSpPr>
            <p:cNvPr id="113668" name="Line 4"/>
            <p:cNvSpPr>
              <a:spLocks noChangeShapeType="1"/>
            </p:cNvSpPr>
            <p:nvPr/>
          </p:nvSpPr>
          <p:spPr bwMode="auto">
            <a:xfrm>
              <a:off x="960" y="1488"/>
              <a:ext cx="0" cy="211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3669" name="Line 5"/>
            <p:cNvSpPr>
              <a:spLocks noChangeShapeType="1"/>
            </p:cNvSpPr>
            <p:nvPr/>
          </p:nvSpPr>
          <p:spPr bwMode="auto">
            <a:xfrm flipH="1" flipV="1">
              <a:off x="960" y="3600"/>
              <a:ext cx="35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3670" name="Text Box 6"/>
            <p:cNvSpPr txBox="1">
              <a:spLocks noChangeArrowheads="1"/>
            </p:cNvSpPr>
            <p:nvPr/>
          </p:nvSpPr>
          <p:spPr bwMode="auto">
            <a:xfrm>
              <a:off x="3792" y="3719"/>
              <a:ext cx="6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Labor, </a:t>
              </a:r>
              <a:r>
                <a:rPr lang="en-US" sz="1800" b="1" i="1" baseline="0">
                  <a:solidFill>
                    <a:schemeClr val="tx2"/>
                  </a:solidFill>
                  <a:latin typeface="Arial" charset="0"/>
                </a:rPr>
                <a:t>L</a:t>
              </a:r>
              <a:endParaRPr lang="en-US" sz="1800" b="1" i="1" baseline="0">
                <a:latin typeface="Arial" charset="0"/>
              </a:endParaRPr>
            </a:p>
          </p:txBody>
        </p:sp>
        <p:sp>
          <p:nvSpPr>
            <p:cNvPr id="113671" name="Text Box 7"/>
            <p:cNvSpPr txBox="1">
              <a:spLocks noChangeArrowheads="1"/>
            </p:cNvSpPr>
            <p:nvPr/>
          </p:nvSpPr>
          <p:spPr bwMode="auto">
            <a:xfrm>
              <a:off x="604" y="1200"/>
              <a:ext cx="7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Output, </a:t>
              </a:r>
              <a:r>
                <a:rPr lang="en-US" sz="1800" b="1" i="1" baseline="0">
                  <a:solidFill>
                    <a:schemeClr val="tx2"/>
                  </a:solidFill>
                  <a:latin typeface="Arial" charset="0"/>
                </a:rPr>
                <a:t>Q</a:t>
              </a:r>
            </a:p>
          </p:txBody>
        </p:sp>
      </p:grpSp>
      <p:grpSp>
        <p:nvGrpSpPr>
          <p:cNvPr id="113672" name="Group 8"/>
          <p:cNvGrpSpPr>
            <a:grpSpLocks/>
          </p:cNvGrpSpPr>
          <p:nvPr/>
        </p:nvGrpSpPr>
        <p:grpSpPr bwMode="auto">
          <a:xfrm>
            <a:off x="1524000" y="2514600"/>
            <a:ext cx="5230813" cy="3200400"/>
            <a:chOff x="960" y="1584"/>
            <a:chExt cx="3295" cy="2016"/>
          </a:xfrm>
        </p:grpSpPr>
        <p:sp>
          <p:nvSpPr>
            <p:cNvPr id="113673" name="Freeform 9"/>
            <p:cNvSpPr>
              <a:spLocks/>
            </p:cNvSpPr>
            <p:nvPr/>
          </p:nvSpPr>
          <p:spPr bwMode="auto">
            <a:xfrm>
              <a:off x="960" y="1728"/>
              <a:ext cx="2592" cy="1872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816" y="672"/>
                </a:cxn>
                <a:cxn ang="0">
                  <a:pos x="1728" y="144"/>
                </a:cxn>
                <a:cxn ang="0">
                  <a:pos x="2592" y="0"/>
                </a:cxn>
              </a:cxnLst>
              <a:rect l="0" t="0" r="r" b="b"/>
              <a:pathLst>
                <a:path w="2592" h="1872">
                  <a:moveTo>
                    <a:pt x="0" y="1872"/>
                  </a:moveTo>
                  <a:cubicBezTo>
                    <a:pt x="264" y="1416"/>
                    <a:pt x="528" y="960"/>
                    <a:pt x="816" y="672"/>
                  </a:cubicBezTo>
                  <a:cubicBezTo>
                    <a:pt x="1104" y="384"/>
                    <a:pt x="1432" y="256"/>
                    <a:pt x="1728" y="144"/>
                  </a:cubicBezTo>
                  <a:cubicBezTo>
                    <a:pt x="2024" y="32"/>
                    <a:pt x="2448" y="24"/>
                    <a:pt x="2592" y="0"/>
                  </a:cubicBezTo>
                </a:path>
              </a:pathLst>
            </a:custGeom>
            <a:noFill/>
            <a:ln w="38100" cap="flat" cmpd="sng">
              <a:solidFill>
                <a:srgbClr val="33339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3674" name="Text Box 10"/>
            <p:cNvSpPr txBox="1">
              <a:spLocks noChangeArrowheads="1"/>
            </p:cNvSpPr>
            <p:nvPr/>
          </p:nvSpPr>
          <p:spPr bwMode="auto">
            <a:xfrm>
              <a:off x="3648" y="1584"/>
              <a:ext cx="60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solidFill>
                    <a:srgbClr val="333399"/>
                  </a:solidFill>
                  <a:latin typeface="Arial" charset="0"/>
                </a:rPr>
                <a:t>Q</a:t>
              </a:r>
              <a:r>
                <a:rPr lang="en-US" sz="1800" b="1" i="1">
                  <a:solidFill>
                    <a:srgbClr val="333399"/>
                  </a:solidFill>
                  <a:latin typeface="Arial" charset="0"/>
                </a:rPr>
                <a:t> </a:t>
              </a:r>
              <a:r>
                <a:rPr lang="en-US" sz="1800" b="1" baseline="0">
                  <a:solidFill>
                    <a:srgbClr val="333399"/>
                  </a:solidFill>
                  <a:latin typeface="Arial" charset="0"/>
                </a:rPr>
                <a:t>(</a:t>
              </a:r>
              <a:r>
                <a:rPr lang="en-US" sz="1800" b="1" i="1" baseline="0">
                  <a:solidFill>
                    <a:srgbClr val="333399"/>
                  </a:solidFill>
                  <a:latin typeface="Arial" charset="0"/>
                </a:rPr>
                <a:t>T, L</a:t>
              </a:r>
              <a:r>
                <a:rPr lang="en-US" sz="1800" b="1" baseline="0">
                  <a:solidFill>
                    <a:srgbClr val="333399"/>
                  </a:solidFill>
                  <a:latin typeface="Arial" charset="0"/>
                </a:rPr>
                <a:t>)</a:t>
              </a:r>
            </a:p>
          </p:txBody>
        </p:sp>
      </p:grp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0" y="1295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aseline="0" dirty="0" smtClean="0">
                <a:solidFill>
                  <a:srgbClr val="336699"/>
                </a:solidFill>
              </a:rPr>
              <a:t>An </a:t>
            </a:r>
            <a:r>
              <a:rPr lang="en-US" sz="2400" baseline="0" dirty="0">
                <a:solidFill>
                  <a:srgbClr val="336699"/>
                </a:solidFill>
              </a:rPr>
              <a:t>Economy’s Production Function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 sz="1400" b="1"/>
              <a:t>Slide 7-</a:t>
            </a:r>
            <a:fld id="{C63B603B-2DFC-4D44-B7F4-7B9A0D42D9F3}" type="slidenum">
              <a:rPr lang="en-US" sz="1400" b="1"/>
              <a:pPr/>
              <a:t>6</a:t>
            </a:fld>
            <a:endParaRPr lang="en-US" sz="1400" b="1"/>
          </a:p>
        </p:txBody>
      </p:sp>
      <p:grpSp>
        <p:nvGrpSpPr>
          <p:cNvPr id="114717" name="Group 29"/>
          <p:cNvGrpSpPr>
            <a:grpSpLocks/>
          </p:cNvGrpSpPr>
          <p:nvPr/>
        </p:nvGrpSpPr>
        <p:grpSpPr bwMode="auto">
          <a:xfrm>
            <a:off x="1524000" y="3079750"/>
            <a:ext cx="990600" cy="1800225"/>
            <a:chOff x="960" y="1940"/>
            <a:chExt cx="624" cy="1134"/>
          </a:xfrm>
        </p:grpSpPr>
        <p:grpSp>
          <p:nvGrpSpPr>
            <p:cNvPr id="114716" name="Group 28"/>
            <p:cNvGrpSpPr>
              <a:grpSpLocks/>
            </p:cNvGrpSpPr>
            <p:nvPr/>
          </p:nvGrpSpPr>
          <p:grpSpPr bwMode="auto">
            <a:xfrm>
              <a:off x="960" y="1940"/>
              <a:ext cx="587" cy="1134"/>
              <a:chOff x="960" y="1940"/>
              <a:chExt cx="587" cy="1134"/>
            </a:xfrm>
          </p:grpSpPr>
          <p:grpSp>
            <p:nvGrpSpPr>
              <p:cNvPr id="114694" name="Group 6"/>
              <p:cNvGrpSpPr>
                <a:grpSpLocks/>
              </p:cNvGrpSpPr>
              <p:nvPr/>
            </p:nvGrpSpPr>
            <p:grpSpPr bwMode="auto">
              <a:xfrm>
                <a:off x="960" y="1940"/>
                <a:ext cx="587" cy="1134"/>
                <a:chOff x="960" y="1967"/>
                <a:chExt cx="576" cy="1107"/>
              </a:xfrm>
            </p:grpSpPr>
            <p:grpSp>
              <p:nvGrpSpPr>
                <p:cNvPr id="114695" name="Group 7"/>
                <p:cNvGrpSpPr>
                  <a:grpSpLocks/>
                </p:cNvGrpSpPr>
                <p:nvPr/>
              </p:nvGrpSpPr>
              <p:grpSpPr bwMode="auto">
                <a:xfrm>
                  <a:off x="960" y="1967"/>
                  <a:ext cx="528" cy="1107"/>
                  <a:chOff x="960" y="1967"/>
                  <a:chExt cx="528" cy="1107"/>
                </a:xfrm>
              </p:grpSpPr>
              <p:sp>
                <p:nvSpPr>
                  <p:cNvPr id="114696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208"/>
                    <a:ext cx="528" cy="672"/>
                  </a:xfrm>
                  <a:prstGeom prst="rtTriangle">
                    <a:avLst/>
                  </a:prstGeom>
                  <a:solidFill>
                    <a:srgbClr val="0099CC"/>
                  </a:solidFill>
                  <a:ln w="254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114697" name="AutoShape 9"/>
                  <p:cNvSpPr>
                    <a:spLocks noChangeArrowheads="1"/>
                  </p:cNvSpPr>
                  <p:nvPr/>
                </p:nvSpPr>
                <p:spPr bwMode="auto">
                  <a:xfrm rot="-2403742">
                    <a:off x="1138" y="1967"/>
                    <a:ext cx="245" cy="1107"/>
                  </a:xfrm>
                  <a:prstGeom prst="moon">
                    <a:avLst>
                      <a:gd name="adj" fmla="val 68421"/>
                    </a:avLst>
                  </a:prstGeom>
                  <a:solidFill>
                    <a:srgbClr val="0099CC"/>
                  </a:solidFill>
                  <a:ln w="254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</p:grpSp>
            <p:sp>
              <p:nvSpPr>
                <p:cNvPr id="114698" name="Rectangle 10"/>
                <p:cNvSpPr>
                  <a:spLocks noChangeArrowheads="1"/>
                </p:cNvSpPr>
                <p:nvPr/>
              </p:nvSpPr>
              <p:spPr bwMode="auto">
                <a:xfrm>
                  <a:off x="1440" y="2775"/>
                  <a:ext cx="96" cy="96"/>
                </a:xfrm>
                <a:prstGeom prst="rect">
                  <a:avLst/>
                </a:prstGeom>
                <a:solidFill>
                  <a:srgbClr val="0099CC"/>
                </a:solid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  <p:sp>
              <p:nvSpPr>
                <p:cNvPr id="114699" name="AutoShape 11"/>
                <p:cNvSpPr>
                  <a:spLocks noChangeArrowheads="1"/>
                </p:cNvSpPr>
                <p:nvPr/>
              </p:nvSpPr>
              <p:spPr bwMode="auto">
                <a:xfrm>
                  <a:off x="973" y="1968"/>
                  <a:ext cx="48" cy="144"/>
                </a:xfrm>
                <a:prstGeom prst="rtTriangle">
                  <a:avLst/>
                </a:prstGeom>
                <a:solidFill>
                  <a:srgbClr val="0099CC"/>
                </a:solid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</p:grpSp>
          <p:sp>
            <p:nvSpPr>
              <p:cNvPr id="114709" name="Text Box 21"/>
              <p:cNvSpPr txBox="1">
                <a:spLocks noChangeArrowheads="1"/>
              </p:cNvSpPr>
              <p:nvPr/>
            </p:nvSpPr>
            <p:spPr bwMode="auto">
              <a:xfrm>
                <a:off x="960" y="2588"/>
                <a:ext cx="5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1" baseline="0">
                    <a:solidFill>
                      <a:srgbClr val="000000"/>
                    </a:solidFill>
                    <a:latin typeface="Arial" charset="0"/>
                  </a:rPr>
                  <a:t>Rents</a:t>
                </a:r>
              </a:p>
            </p:txBody>
          </p:sp>
        </p:grpSp>
        <p:sp>
          <p:nvSpPr>
            <p:cNvPr id="114714" name="Rectangle 26"/>
            <p:cNvSpPr>
              <a:spLocks noChangeArrowheads="1"/>
            </p:cNvSpPr>
            <p:nvPr/>
          </p:nvSpPr>
          <p:spPr bwMode="auto">
            <a:xfrm>
              <a:off x="1440" y="2832"/>
              <a:ext cx="144" cy="48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1524000" y="4572000"/>
            <a:ext cx="1219200" cy="1143000"/>
          </a:xfrm>
          <a:prstGeom prst="rect">
            <a:avLst/>
          </a:prstGeom>
          <a:solidFill>
            <a:srgbClr val="00FFFF"/>
          </a:solidFill>
          <a:ln w="25400">
            <a:solidFill>
              <a:srgbClr val="00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b="1" baseline="0">
                <a:solidFill>
                  <a:srgbClr val="000000"/>
                </a:solidFill>
                <a:latin typeface="Arial" charset="0"/>
              </a:rPr>
              <a:t>Wages</a:t>
            </a: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762000" y="4267200"/>
            <a:ext cx="7556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 baseline="0">
                <a:latin typeface="Arial" charset="0"/>
              </a:rPr>
              <a:t>Real</a:t>
            </a:r>
          </a:p>
          <a:p>
            <a:pPr eaLnBrk="0" hangingPunct="0"/>
            <a:r>
              <a:rPr lang="en-US" sz="1800" b="1" baseline="0">
                <a:latin typeface="Arial" charset="0"/>
              </a:rPr>
              <a:t>wage</a:t>
            </a:r>
          </a:p>
        </p:txBody>
      </p:sp>
      <p:grpSp>
        <p:nvGrpSpPr>
          <p:cNvPr id="114691" name="Group 3"/>
          <p:cNvGrpSpPr>
            <a:grpSpLocks/>
          </p:cNvGrpSpPr>
          <p:nvPr/>
        </p:nvGrpSpPr>
        <p:grpSpPr bwMode="auto">
          <a:xfrm>
            <a:off x="1524000" y="4572000"/>
            <a:ext cx="1219200" cy="1143000"/>
            <a:chOff x="960" y="2880"/>
            <a:chExt cx="768" cy="720"/>
          </a:xfrm>
        </p:grpSpPr>
        <p:sp>
          <p:nvSpPr>
            <p:cNvPr id="114692" name="Line 4"/>
            <p:cNvSpPr>
              <a:spLocks noChangeShapeType="1"/>
            </p:cNvSpPr>
            <p:nvPr/>
          </p:nvSpPr>
          <p:spPr bwMode="auto">
            <a:xfrm>
              <a:off x="960" y="2880"/>
              <a:ext cx="76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4693" name="Line 5"/>
            <p:cNvSpPr>
              <a:spLocks noChangeShapeType="1"/>
            </p:cNvSpPr>
            <p:nvPr/>
          </p:nvSpPr>
          <p:spPr bwMode="auto">
            <a:xfrm>
              <a:off x="1728" y="2880"/>
              <a:ext cx="0" cy="72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14700" name="Group 12"/>
          <p:cNvGrpSpPr>
            <a:grpSpLocks/>
          </p:cNvGrpSpPr>
          <p:nvPr/>
        </p:nvGrpSpPr>
        <p:grpSpPr bwMode="auto">
          <a:xfrm>
            <a:off x="1524000" y="3048000"/>
            <a:ext cx="4851400" cy="2530475"/>
            <a:chOff x="960" y="1920"/>
            <a:chExt cx="3056" cy="1594"/>
          </a:xfrm>
        </p:grpSpPr>
        <p:sp>
          <p:nvSpPr>
            <p:cNvPr id="114701" name="Freeform 13"/>
            <p:cNvSpPr>
              <a:spLocks/>
            </p:cNvSpPr>
            <p:nvPr/>
          </p:nvSpPr>
          <p:spPr bwMode="auto">
            <a:xfrm>
              <a:off x="960" y="1920"/>
              <a:ext cx="2544" cy="14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12" y="1104"/>
                </a:cxn>
                <a:cxn ang="0">
                  <a:pos x="2880" y="1632"/>
                </a:cxn>
              </a:cxnLst>
              <a:rect l="0" t="0" r="r" b="b"/>
              <a:pathLst>
                <a:path w="2880" h="1632">
                  <a:moveTo>
                    <a:pt x="0" y="0"/>
                  </a:moveTo>
                  <a:cubicBezTo>
                    <a:pt x="216" y="416"/>
                    <a:pt x="432" y="832"/>
                    <a:pt x="912" y="1104"/>
                  </a:cubicBezTo>
                  <a:cubicBezTo>
                    <a:pt x="1392" y="1376"/>
                    <a:pt x="2552" y="1544"/>
                    <a:pt x="2880" y="1632"/>
                  </a:cubicBezTo>
                </a:path>
              </a:pathLst>
            </a:custGeom>
            <a:noFill/>
            <a:ln w="38100" cap="flat" cmpd="sng">
              <a:solidFill>
                <a:srgbClr val="33339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4702" name="Text Box 14"/>
            <p:cNvSpPr txBox="1">
              <a:spLocks noChangeArrowheads="1"/>
            </p:cNvSpPr>
            <p:nvPr/>
          </p:nvSpPr>
          <p:spPr bwMode="auto">
            <a:xfrm>
              <a:off x="3552" y="3264"/>
              <a:ext cx="46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solidFill>
                    <a:srgbClr val="333399"/>
                  </a:solidFill>
                  <a:latin typeface="Arial" charset="0"/>
                </a:rPr>
                <a:t>MPL</a:t>
              </a:r>
              <a:r>
                <a:rPr lang="en-US" sz="2000" b="1" baseline="0">
                  <a:solidFill>
                    <a:srgbClr val="FFFF00"/>
                  </a:solidFill>
                  <a:latin typeface="Arial" charset="0"/>
                </a:rPr>
                <a:t> </a:t>
              </a:r>
            </a:p>
          </p:txBody>
        </p:sp>
      </p:grpSp>
      <p:grpSp>
        <p:nvGrpSpPr>
          <p:cNvPr id="114704" name="Group 16"/>
          <p:cNvGrpSpPr>
            <a:grpSpLocks/>
          </p:cNvGrpSpPr>
          <p:nvPr/>
        </p:nvGrpSpPr>
        <p:grpSpPr bwMode="auto">
          <a:xfrm>
            <a:off x="304800" y="1981200"/>
            <a:ext cx="7394575" cy="4289425"/>
            <a:chOff x="192" y="1248"/>
            <a:chExt cx="4658" cy="2702"/>
          </a:xfrm>
        </p:grpSpPr>
        <p:sp>
          <p:nvSpPr>
            <p:cNvPr id="114705" name="Line 17"/>
            <p:cNvSpPr>
              <a:spLocks noChangeShapeType="1"/>
            </p:cNvSpPr>
            <p:nvPr/>
          </p:nvSpPr>
          <p:spPr bwMode="auto">
            <a:xfrm>
              <a:off x="960" y="1680"/>
              <a:ext cx="0" cy="19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4706" name="Line 18"/>
            <p:cNvSpPr>
              <a:spLocks noChangeShapeType="1"/>
            </p:cNvSpPr>
            <p:nvPr/>
          </p:nvSpPr>
          <p:spPr bwMode="auto">
            <a:xfrm flipH="1" flipV="1">
              <a:off x="960" y="3600"/>
              <a:ext cx="35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4707" name="Text Box 19"/>
            <p:cNvSpPr txBox="1">
              <a:spLocks noChangeArrowheads="1"/>
            </p:cNvSpPr>
            <p:nvPr/>
          </p:nvSpPr>
          <p:spPr bwMode="auto">
            <a:xfrm>
              <a:off x="4166" y="3719"/>
              <a:ext cx="6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Labor, </a:t>
              </a:r>
              <a:r>
                <a:rPr lang="en-US" sz="1800" b="1" i="1" baseline="0">
                  <a:solidFill>
                    <a:schemeClr val="tx2"/>
                  </a:solidFill>
                  <a:latin typeface="Arial" charset="0"/>
                </a:rPr>
                <a:t>L</a:t>
              </a:r>
              <a:endParaRPr lang="en-US" sz="1800" b="1" i="1" baseline="0">
                <a:latin typeface="Arial" charset="0"/>
              </a:endParaRPr>
            </a:p>
          </p:txBody>
        </p:sp>
        <p:sp>
          <p:nvSpPr>
            <p:cNvPr id="114708" name="Text Box 20"/>
            <p:cNvSpPr txBox="1">
              <a:spLocks noChangeArrowheads="1"/>
            </p:cNvSpPr>
            <p:nvPr/>
          </p:nvSpPr>
          <p:spPr bwMode="auto">
            <a:xfrm>
              <a:off x="192" y="1248"/>
              <a:ext cx="149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baseline="0">
                  <a:solidFill>
                    <a:schemeClr val="tx2"/>
                  </a:solidFill>
                  <a:latin typeface="Arial" charset="0"/>
                </a:rPr>
                <a:t>Marginal Product of labor, </a:t>
              </a:r>
              <a:r>
                <a:rPr lang="en-US" sz="1800" b="1" i="1" baseline="0">
                  <a:solidFill>
                    <a:schemeClr val="tx2"/>
                  </a:solidFill>
                  <a:latin typeface="Arial" charset="0"/>
                </a:rPr>
                <a:t>MPL</a:t>
              </a:r>
            </a:p>
          </p:txBody>
        </p:sp>
      </p:grpSp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Labor Mobility</a:t>
            </a:r>
          </a:p>
        </p:txBody>
      </p:sp>
      <p:sp>
        <p:nvSpPr>
          <p:cNvPr id="114711" name="Rectangle 23"/>
          <p:cNvSpPr>
            <a:spLocks noChangeArrowheads="1"/>
          </p:cNvSpPr>
          <p:nvPr/>
        </p:nvSpPr>
        <p:spPr bwMode="auto">
          <a:xfrm>
            <a:off x="0" y="1295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Figure 7-2</a:t>
            </a:r>
            <a:r>
              <a:rPr lang="en-US" sz="2400" baseline="0">
                <a:solidFill>
                  <a:srgbClr val="336699"/>
                </a:solidFill>
              </a:rPr>
              <a:t>: The Marginal Product of Labor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3" grpId="0" animBg="1" autoUpdateAnimBg="0"/>
      <p:bldP spid="114690" grpId="0" autoUpdateAnimBg="0"/>
      <p:bldP spid="1147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20369227-7304-4E6E-9EA4-ED0BC134F963}" type="slidenum">
              <a:rPr lang="en-US" sz="1400" b="1"/>
              <a:pPr/>
              <a:t>7</a:t>
            </a:fld>
            <a:endParaRPr lang="en-US" sz="1400" b="1"/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International Labor Movement</a:t>
            </a:r>
          </a:p>
          <a:p>
            <a:pPr lvl="1"/>
            <a:r>
              <a:rPr lang="en-US"/>
              <a:t>Suppose that workers are able to move between the two countries.</a:t>
            </a:r>
          </a:p>
          <a:p>
            <a:pPr lvl="2"/>
            <a:r>
              <a:rPr lang="en-US"/>
              <a:t>Home workers would like to move to Foreign until the marginal product of labor is the same in the two countries.</a:t>
            </a:r>
          </a:p>
          <a:p>
            <a:pPr lvl="3"/>
            <a:r>
              <a:rPr lang="en-US"/>
              <a:t>This movement will reduce the Home labor force and thus raise the real wage in Home.</a:t>
            </a:r>
          </a:p>
          <a:p>
            <a:pPr lvl="3"/>
            <a:r>
              <a:rPr lang="en-US"/>
              <a:t>This movement will increase the Foreign labor force and reduce the real wage in Foreign.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Labor Mobility</a:t>
            </a:r>
          </a:p>
        </p:txBody>
      </p:sp>
    </p:spTree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63" name="Group 1075"/>
          <p:cNvGrpSpPr>
            <a:grpSpLocks/>
          </p:cNvGrpSpPr>
          <p:nvPr/>
        </p:nvGrpSpPr>
        <p:grpSpPr bwMode="auto">
          <a:xfrm>
            <a:off x="3733800" y="3735388"/>
            <a:ext cx="407988" cy="1736725"/>
            <a:chOff x="2352" y="2304"/>
            <a:chExt cx="257" cy="1094"/>
          </a:xfrm>
        </p:grpSpPr>
        <p:sp>
          <p:nvSpPr>
            <p:cNvPr id="115764" name="Line 1076"/>
            <p:cNvSpPr>
              <a:spLocks noChangeShapeType="1"/>
            </p:cNvSpPr>
            <p:nvPr/>
          </p:nvSpPr>
          <p:spPr bwMode="auto">
            <a:xfrm>
              <a:off x="2476" y="2304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65" name="Text Box 1077"/>
            <p:cNvSpPr txBox="1">
              <a:spLocks noChangeArrowheads="1"/>
            </p:cNvSpPr>
            <p:nvPr/>
          </p:nvSpPr>
          <p:spPr bwMode="auto">
            <a:xfrm>
              <a:off x="2352" y="3167"/>
              <a:ext cx="25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L</a:t>
              </a:r>
              <a:r>
                <a:rPr lang="en-US" sz="1800" b="1" baseline="30000">
                  <a:latin typeface="Arial" charset="0"/>
                </a:rPr>
                <a:t>2</a:t>
              </a:r>
              <a:endParaRPr lang="en-US" sz="1800" b="1" baseline="0">
                <a:latin typeface="Arial" charset="0"/>
              </a:endParaRPr>
            </a:p>
          </p:txBody>
        </p:sp>
      </p:grpSp>
      <p:sp>
        <p:nvSpPr>
          <p:cNvPr id="115714" name="Rectangle 1026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Labor Mobility</a:t>
            </a:r>
          </a:p>
        </p:txBody>
      </p:sp>
      <p:sp>
        <p:nvSpPr>
          <p:cNvPr id="115715" name="Rectangle 1027"/>
          <p:cNvSpPr>
            <a:spLocks noChangeArrowheads="1"/>
          </p:cNvSpPr>
          <p:nvPr/>
        </p:nvSpPr>
        <p:spPr bwMode="auto">
          <a:xfrm>
            <a:off x="0" y="1295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aseline="0" dirty="0" smtClean="0">
                <a:solidFill>
                  <a:srgbClr val="336699"/>
                </a:solidFill>
              </a:rPr>
              <a:t>Causes </a:t>
            </a:r>
            <a:r>
              <a:rPr lang="en-US" sz="2400" baseline="0" dirty="0">
                <a:solidFill>
                  <a:srgbClr val="336699"/>
                </a:solidFill>
              </a:rPr>
              <a:t>and Effects of International Labor Mobility</a:t>
            </a:r>
          </a:p>
        </p:txBody>
      </p:sp>
      <p:grpSp>
        <p:nvGrpSpPr>
          <p:cNvPr id="115716" name="Group 1028"/>
          <p:cNvGrpSpPr>
            <a:grpSpLocks/>
          </p:cNvGrpSpPr>
          <p:nvPr/>
        </p:nvGrpSpPr>
        <p:grpSpPr bwMode="auto">
          <a:xfrm>
            <a:off x="3984625" y="3189288"/>
            <a:ext cx="892175" cy="858837"/>
            <a:chOff x="2510" y="1911"/>
            <a:chExt cx="562" cy="527"/>
          </a:xfrm>
        </p:grpSpPr>
        <p:sp>
          <p:nvSpPr>
            <p:cNvPr id="115717" name="AutoShape 1029"/>
            <p:cNvSpPr>
              <a:spLocks noChangeArrowheads="1"/>
            </p:cNvSpPr>
            <p:nvPr/>
          </p:nvSpPr>
          <p:spPr bwMode="auto">
            <a:xfrm rot="-5400000">
              <a:off x="2712" y="1982"/>
              <a:ext cx="384" cy="336"/>
            </a:xfrm>
            <a:prstGeom prst="triangle">
              <a:avLst>
                <a:gd name="adj" fmla="val 50000"/>
              </a:avLst>
            </a:prstGeom>
            <a:solidFill>
              <a:srgbClr val="0099CC"/>
            </a:solidFill>
            <a:ln w="12700">
              <a:solidFill>
                <a:srgbClr val="0099CC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18" name="AutoShape 1030"/>
            <p:cNvSpPr>
              <a:spLocks noChangeArrowheads="1"/>
            </p:cNvSpPr>
            <p:nvPr/>
          </p:nvSpPr>
          <p:spPr bwMode="auto">
            <a:xfrm rot="8169340">
              <a:off x="2736" y="2198"/>
              <a:ext cx="192" cy="240"/>
            </a:xfrm>
            <a:prstGeom prst="rtTriangl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19" name="Line 1031"/>
            <p:cNvSpPr>
              <a:spLocks noChangeShapeType="1"/>
            </p:cNvSpPr>
            <p:nvPr/>
          </p:nvSpPr>
          <p:spPr bwMode="auto">
            <a:xfrm rot="1324349" flipH="1">
              <a:off x="2953" y="1911"/>
              <a:ext cx="96" cy="144"/>
            </a:xfrm>
            <a:prstGeom prst="line">
              <a:avLst/>
            </a:prstGeom>
            <a:noFill/>
            <a:ln w="508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20" name="Line 1032"/>
            <p:cNvSpPr>
              <a:spLocks noChangeShapeType="1"/>
            </p:cNvSpPr>
            <p:nvPr/>
          </p:nvSpPr>
          <p:spPr bwMode="auto">
            <a:xfrm rot="2157034" flipH="1">
              <a:off x="2880" y="1980"/>
              <a:ext cx="48" cy="144"/>
            </a:xfrm>
            <a:prstGeom prst="line">
              <a:avLst/>
            </a:prstGeom>
            <a:noFill/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21" name="Oval 1033"/>
            <p:cNvSpPr>
              <a:spLocks noChangeArrowheads="1"/>
            </p:cNvSpPr>
            <p:nvPr/>
          </p:nvSpPr>
          <p:spPr bwMode="auto">
            <a:xfrm>
              <a:off x="3024" y="1958"/>
              <a:ext cx="48" cy="48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22" name="Rectangle 1034"/>
            <p:cNvSpPr>
              <a:spLocks noChangeArrowheads="1"/>
            </p:cNvSpPr>
            <p:nvPr/>
          </p:nvSpPr>
          <p:spPr bwMode="auto">
            <a:xfrm rot="-2901987">
              <a:off x="2705" y="2154"/>
              <a:ext cx="167" cy="109"/>
            </a:xfrm>
            <a:prstGeom prst="rect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23" name="Line 1035"/>
            <p:cNvSpPr>
              <a:spLocks noChangeShapeType="1"/>
            </p:cNvSpPr>
            <p:nvPr/>
          </p:nvSpPr>
          <p:spPr bwMode="auto">
            <a:xfrm>
              <a:off x="2736" y="2295"/>
              <a:ext cx="336" cy="48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24" name="Oval 1036"/>
            <p:cNvSpPr>
              <a:spLocks noChangeArrowheads="1"/>
            </p:cNvSpPr>
            <p:nvPr/>
          </p:nvSpPr>
          <p:spPr bwMode="auto">
            <a:xfrm rot="2613879">
              <a:off x="2873" y="2215"/>
              <a:ext cx="192" cy="96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25" name="Oval 1037"/>
            <p:cNvSpPr>
              <a:spLocks noChangeArrowheads="1"/>
            </p:cNvSpPr>
            <p:nvPr/>
          </p:nvSpPr>
          <p:spPr bwMode="auto">
            <a:xfrm>
              <a:off x="2625" y="2188"/>
              <a:ext cx="192" cy="127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26" name="Line 1038"/>
            <p:cNvSpPr>
              <a:spLocks noChangeShapeType="1"/>
            </p:cNvSpPr>
            <p:nvPr/>
          </p:nvSpPr>
          <p:spPr bwMode="auto">
            <a:xfrm flipV="1">
              <a:off x="2688" y="2151"/>
              <a:ext cx="96" cy="48"/>
            </a:xfrm>
            <a:prstGeom prst="line">
              <a:avLst/>
            </a:prstGeom>
            <a:noFill/>
            <a:ln w="508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27" name="Oval 1039"/>
            <p:cNvSpPr>
              <a:spLocks noChangeArrowheads="1"/>
            </p:cNvSpPr>
            <p:nvPr/>
          </p:nvSpPr>
          <p:spPr bwMode="auto">
            <a:xfrm>
              <a:off x="2832" y="2199"/>
              <a:ext cx="144" cy="96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28" name="Oval 1040"/>
            <p:cNvSpPr>
              <a:spLocks noChangeArrowheads="1"/>
            </p:cNvSpPr>
            <p:nvPr/>
          </p:nvSpPr>
          <p:spPr bwMode="auto">
            <a:xfrm>
              <a:off x="2592" y="2240"/>
              <a:ext cx="48" cy="48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29" name="Line 1041"/>
            <p:cNvSpPr>
              <a:spLocks noChangeShapeType="1"/>
            </p:cNvSpPr>
            <p:nvPr/>
          </p:nvSpPr>
          <p:spPr bwMode="auto">
            <a:xfrm>
              <a:off x="2544" y="2247"/>
              <a:ext cx="144" cy="48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30" name="Line 1042"/>
            <p:cNvSpPr>
              <a:spLocks noChangeShapeType="1"/>
            </p:cNvSpPr>
            <p:nvPr/>
          </p:nvSpPr>
          <p:spPr bwMode="auto">
            <a:xfrm rot="-767007">
              <a:off x="2544" y="2246"/>
              <a:ext cx="96" cy="5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31" name="Oval 1043"/>
            <p:cNvSpPr>
              <a:spLocks noChangeArrowheads="1"/>
            </p:cNvSpPr>
            <p:nvPr/>
          </p:nvSpPr>
          <p:spPr bwMode="auto">
            <a:xfrm>
              <a:off x="2510" y="2247"/>
              <a:ext cx="29" cy="29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32" name="Line 1044"/>
            <p:cNvSpPr>
              <a:spLocks noChangeShapeType="1"/>
            </p:cNvSpPr>
            <p:nvPr/>
          </p:nvSpPr>
          <p:spPr bwMode="auto">
            <a:xfrm flipV="1">
              <a:off x="2592" y="2199"/>
              <a:ext cx="96" cy="48"/>
            </a:xfrm>
            <a:prstGeom prst="line">
              <a:avLst/>
            </a:prstGeom>
            <a:noFill/>
            <a:ln w="508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33" name="Oval 1045"/>
            <p:cNvSpPr>
              <a:spLocks noChangeArrowheads="1"/>
            </p:cNvSpPr>
            <p:nvPr/>
          </p:nvSpPr>
          <p:spPr bwMode="auto">
            <a:xfrm>
              <a:off x="2556" y="2247"/>
              <a:ext cx="29" cy="29"/>
            </a:xfrm>
            <a:prstGeom prst="ellipse">
              <a:avLst/>
            </a:prstGeom>
            <a:solidFill>
              <a:srgbClr val="0099CC"/>
            </a:solidFill>
            <a:ln w="127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34" name="Line 1046"/>
            <p:cNvSpPr>
              <a:spLocks noChangeShapeType="1"/>
            </p:cNvSpPr>
            <p:nvPr/>
          </p:nvSpPr>
          <p:spPr bwMode="auto">
            <a:xfrm>
              <a:off x="2544" y="2247"/>
              <a:ext cx="96" cy="0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15777" name="Group 1089"/>
          <p:cNvGrpSpPr>
            <a:grpSpLocks/>
          </p:cNvGrpSpPr>
          <p:nvPr/>
        </p:nvGrpSpPr>
        <p:grpSpPr bwMode="auto">
          <a:xfrm>
            <a:off x="2490788" y="2360613"/>
            <a:ext cx="4443412" cy="1893887"/>
            <a:chOff x="1569" y="1487"/>
            <a:chExt cx="2799" cy="1193"/>
          </a:xfrm>
        </p:grpSpPr>
        <p:sp>
          <p:nvSpPr>
            <p:cNvPr id="115735" name="Freeform 1047"/>
            <p:cNvSpPr>
              <a:spLocks/>
            </p:cNvSpPr>
            <p:nvPr/>
          </p:nvSpPr>
          <p:spPr bwMode="auto">
            <a:xfrm>
              <a:off x="1569" y="1487"/>
              <a:ext cx="2206" cy="10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1152"/>
                </a:cxn>
                <a:cxn ang="0">
                  <a:pos x="3216" y="1584"/>
                </a:cxn>
              </a:cxnLst>
              <a:rect l="0" t="0" r="r" b="b"/>
              <a:pathLst>
                <a:path w="3216" h="1584">
                  <a:moveTo>
                    <a:pt x="0" y="0"/>
                  </a:moveTo>
                  <a:cubicBezTo>
                    <a:pt x="140" y="444"/>
                    <a:pt x="280" y="888"/>
                    <a:pt x="816" y="1152"/>
                  </a:cubicBezTo>
                  <a:cubicBezTo>
                    <a:pt x="1352" y="1416"/>
                    <a:pt x="2816" y="1512"/>
                    <a:pt x="3216" y="1584"/>
                  </a:cubicBezTo>
                </a:path>
              </a:pathLst>
            </a:custGeom>
            <a:noFill/>
            <a:ln w="38100" cap="flat" cmpd="sng">
              <a:solidFill>
                <a:srgbClr val="33339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36" name="Text Box 1048"/>
            <p:cNvSpPr txBox="1">
              <a:spLocks noChangeArrowheads="1"/>
            </p:cNvSpPr>
            <p:nvPr/>
          </p:nvSpPr>
          <p:spPr bwMode="auto">
            <a:xfrm>
              <a:off x="3759" y="2449"/>
              <a:ext cx="60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solidFill>
                    <a:srgbClr val="333399"/>
                  </a:solidFill>
                  <a:latin typeface="Arial" charset="0"/>
                </a:rPr>
                <a:t> MPL</a:t>
              </a:r>
            </a:p>
          </p:txBody>
        </p:sp>
      </p:grpSp>
      <p:grpSp>
        <p:nvGrpSpPr>
          <p:cNvPr id="115741" name="Group 1053"/>
          <p:cNvGrpSpPr>
            <a:grpSpLocks/>
          </p:cNvGrpSpPr>
          <p:nvPr/>
        </p:nvGrpSpPr>
        <p:grpSpPr bwMode="auto">
          <a:xfrm>
            <a:off x="1371600" y="1844675"/>
            <a:ext cx="6400800" cy="3190875"/>
            <a:chOff x="864" y="1113"/>
            <a:chExt cx="4032" cy="2010"/>
          </a:xfrm>
        </p:grpSpPr>
        <p:sp>
          <p:nvSpPr>
            <p:cNvPr id="115742" name="Line 1054"/>
            <p:cNvSpPr>
              <a:spLocks noChangeShapeType="1"/>
            </p:cNvSpPr>
            <p:nvPr/>
          </p:nvSpPr>
          <p:spPr bwMode="auto">
            <a:xfrm>
              <a:off x="1074" y="1324"/>
              <a:ext cx="0" cy="179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43" name="Line 1055"/>
            <p:cNvSpPr>
              <a:spLocks noChangeShapeType="1"/>
            </p:cNvSpPr>
            <p:nvPr/>
          </p:nvSpPr>
          <p:spPr bwMode="auto">
            <a:xfrm flipH="1">
              <a:off x="1074" y="3123"/>
              <a:ext cx="3601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44" name="Line 1056"/>
            <p:cNvSpPr>
              <a:spLocks noChangeShapeType="1"/>
            </p:cNvSpPr>
            <p:nvPr/>
          </p:nvSpPr>
          <p:spPr bwMode="auto">
            <a:xfrm>
              <a:off x="4675" y="1324"/>
              <a:ext cx="0" cy="179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45" name="Text Box 1057"/>
            <p:cNvSpPr txBox="1">
              <a:spLocks noChangeArrowheads="1"/>
            </p:cNvSpPr>
            <p:nvPr/>
          </p:nvSpPr>
          <p:spPr bwMode="auto">
            <a:xfrm>
              <a:off x="864" y="1113"/>
              <a:ext cx="4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solidFill>
                    <a:schemeClr val="tx2"/>
                  </a:solidFill>
                  <a:latin typeface="Arial" charset="0"/>
                </a:rPr>
                <a:t>MPL</a:t>
              </a:r>
            </a:p>
          </p:txBody>
        </p:sp>
        <p:sp>
          <p:nvSpPr>
            <p:cNvPr id="115746" name="Text Box 1058"/>
            <p:cNvSpPr txBox="1">
              <a:spLocks noChangeArrowheads="1"/>
            </p:cNvSpPr>
            <p:nvPr/>
          </p:nvSpPr>
          <p:spPr bwMode="auto">
            <a:xfrm>
              <a:off x="4439" y="1113"/>
              <a:ext cx="45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solidFill>
                    <a:schemeClr val="tx2"/>
                  </a:solidFill>
                  <a:latin typeface="Arial" charset="0"/>
                </a:rPr>
                <a:t>MPL</a:t>
              </a:r>
              <a:r>
                <a:rPr lang="en-US" sz="1800" b="1" i="1" baseline="30000">
                  <a:solidFill>
                    <a:schemeClr val="tx2"/>
                  </a:solidFill>
                  <a:latin typeface="Arial" charset="0"/>
                </a:rPr>
                <a:t>*</a:t>
              </a:r>
              <a:endParaRPr lang="en-US" sz="1800" b="1" i="1" baseline="0">
                <a:solidFill>
                  <a:schemeClr val="tx2"/>
                </a:solidFill>
                <a:latin typeface="Arial" charset="0"/>
              </a:endParaRPr>
            </a:p>
          </p:txBody>
        </p:sp>
      </p:grpSp>
      <p:grpSp>
        <p:nvGrpSpPr>
          <p:cNvPr id="115778" name="Group 1090"/>
          <p:cNvGrpSpPr>
            <a:grpSpLocks/>
          </p:cNvGrpSpPr>
          <p:nvPr/>
        </p:nvGrpSpPr>
        <p:grpSpPr bwMode="auto">
          <a:xfrm>
            <a:off x="1828800" y="2452688"/>
            <a:ext cx="3668713" cy="2335212"/>
            <a:chOff x="1152" y="1545"/>
            <a:chExt cx="2311" cy="1471"/>
          </a:xfrm>
        </p:grpSpPr>
        <p:sp>
          <p:nvSpPr>
            <p:cNvPr id="115747" name="Freeform 1059"/>
            <p:cNvSpPr>
              <a:spLocks/>
            </p:cNvSpPr>
            <p:nvPr/>
          </p:nvSpPr>
          <p:spPr bwMode="auto">
            <a:xfrm>
              <a:off x="1392" y="1545"/>
              <a:ext cx="2071" cy="1225"/>
            </a:xfrm>
            <a:custGeom>
              <a:avLst/>
              <a:gdLst/>
              <a:ahLst/>
              <a:cxnLst>
                <a:cxn ang="0">
                  <a:pos x="2400" y="0"/>
                </a:cxn>
                <a:cxn ang="0">
                  <a:pos x="1584" y="816"/>
                </a:cxn>
                <a:cxn ang="0">
                  <a:pos x="0" y="1440"/>
                </a:cxn>
              </a:cxnLst>
              <a:rect l="0" t="0" r="r" b="b"/>
              <a:pathLst>
                <a:path w="2400" h="1440">
                  <a:moveTo>
                    <a:pt x="2400" y="0"/>
                  </a:moveTo>
                  <a:cubicBezTo>
                    <a:pt x="2192" y="288"/>
                    <a:pt x="1984" y="576"/>
                    <a:pt x="1584" y="816"/>
                  </a:cubicBezTo>
                  <a:cubicBezTo>
                    <a:pt x="1184" y="1056"/>
                    <a:pt x="264" y="1336"/>
                    <a:pt x="0" y="1440"/>
                  </a:cubicBezTo>
                </a:path>
              </a:pathLst>
            </a:custGeom>
            <a:noFill/>
            <a:ln w="38100" cap="flat" cmpd="sng">
              <a:solidFill>
                <a:srgbClr val="33339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5748" name="Text Box 1060"/>
            <p:cNvSpPr txBox="1">
              <a:spLocks noChangeArrowheads="1"/>
            </p:cNvSpPr>
            <p:nvPr/>
          </p:nvSpPr>
          <p:spPr bwMode="auto">
            <a:xfrm>
              <a:off x="1152" y="2785"/>
              <a:ext cx="60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 i="1" baseline="0">
                  <a:solidFill>
                    <a:srgbClr val="333399"/>
                  </a:solidFill>
                  <a:latin typeface="Arial" charset="0"/>
                </a:rPr>
                <a:t> MPL</a:t>
              </a:r>
              <a:r>
                <a:rPr lang="en-US" sz="1800" b="1" i="1" baseline="30000">
                  <a:solidFill>
                    <a:srgbClr val="333399"/>
                  </a:solidFill>
                  <a:latin typeface="Arial" charset="0"/>
                </a:rPr>
                <a:t>*</a:t>
              </a:r>
              <a:endParaRPr lang="en-US" sz="1800" b="1" i="1" baseline="0">
                <a:solidFill>
                  <a:srgbClr val="333399"/>
                </a:solidFill>
                <a:latin typeface="Arial" charset="0"/>
              </a:endParaRPr>
            </a:p>
          </p:txBody>
        </p:sp>
      </p:grpSp>
      <p:grpSp>
        <p:nvGrpSpPr>
          <p:cNvPr id="115774" name="Group 1086"/>
          <p:cNvGrpSpPr>
            <a:grpSpLocks/>
          </p:cNvGrpSpPr>
          <p:nvPr/>
        </p:nvGrpSpPr>
        <p:grpSpPr bwMode="auto">
          <a:xfrm>
            <a:off x="1555750" y="4999038"/>
            <a:ext cx="2482850" cy="641350"/>
            <a:chOff x="980" y="3149"/>
            <a:chExt cx="1564" cy="404"/>
          </a:xfrm>
        </p:grpSpPr>
        <p:sp>
          <p:nvSpPr>
            <p:cNvPr id="115738" name="Line 1050"/>
            <p:cNvSpPr>
              <a:spLocks noChangeShapeType="1"/>
            </p:cNvSpPr>
            <p:nvPr/>
          </p:nvSpPr>
          <p:spPr bwMode="auto">
            <a:xfrm>
              <a:off x="1824" y="3553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arrow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grpSp>
          <p:nvGrpSpPr>
            <p:cNvPr id="115773" name="Group 1085"/>
            <p:cNvGrpSpPr>
              <a:grpSpLocks/>
            </p:cNvGrpSpPr>
            <p:nvPr/>
          </p:nvGrpSpPr>
          <p:grpSpPr bwMode="auto">
            <a:xfrm>
              <a:off x="980" y="3149"/>
              <a:ext cx="1564" cy="404"/>
              <a:chOff x="980" y="3149"/>
              <a:chExt cx="1564" cy="404"/>
            </a:xfrm>
          </p:grpSpPr>
          <p:sp>
            <p:nvSpPr>
              <p:cNvPr id="115737" name="Text Box 1049"/>
              <p:cNvSpPr txBox="1">
                <a:spLocks noChangeArrowheads="1"/>
              </p:cNvSpPr>
              <p:nvPr/>
            </p:nvSpPr>
            <p:spPr bwMode="auto">
              <a:xfrm>
                <a:off x="1296" y="3149"/>
                <a:ext cx="1248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800" b="1" baseline="0">
                    <a:latin typeface="Arial" charset="0"/>
                  </a:rPr>
                  <a:t>Home</a:t>
                </a:r>
              </a:p>
              <a:p>
                <a:pPr eaLnBrk="0" hangingPunct="0"/>
                <a:r>
                  <a:rPr lang="en-US" sz="1800" b="1" baseline="0">
                    <a:latin typeface="Arial" charset="0"/>
                  </a:rPr>
                  <a:t>employment</a:t>
                </a:r>
              </a:p>
            </p:txBody>
          </p:sp>
          <p:sp>
            <p:nvSpPr>
              <p:cNvPr id="115749" name="Text Box 1061"/>
              <p:cNvSpPr txBox="1">
                <a:spLocks noChangeArrowheads="1"/>
              </p:cNvSpPr>
              <p:nvPr/>
            </p:nvSpPr>
            <p:spPr bwMode="auto">
              <a:xfrm>
                <a:off x="980" y="3178"/>
                <a:ext cx="22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1" i="1" baseline="0">
                    <a:latin typeface="Arial" charset="0"/>
                  </a:rPr>
                  <a:t>O</a:t>
                </a:r>
              </a:p>
            </p:txBody>
          </p:sp>
        </p:grpSp>
      </p:grpSp>
      <p:grpSp>
        <p:nvGrpSpPr>
          <p:cNvPr id="115776" name="Group 1088"/>
          <p:cNvGrpSpPr>
            <a:grpSpLocks/>
          </p:cNvGrpSpPr>
          <p:nvPr/>
        </p:nvGrpSpPr>
        <p:grpSpPr bwMode="auto">
          <a:xfrm>
            <a:off x="5943600" y="5030788"/>
            <a:ext cx="2255838" cy="685800"/>
            <a:chOff x="3744" y="3169"/>
            <a:chExt cx="1421" cy="432"/>
          </a:xfrm>
        </p:grpSpPr>
        <p:grpSp>
          <p:nvGrpSpPr>
            <p:cNvPr id="115775" name="Group 1087"/>
            <p:cNvGrpSpPr>
              <a:grpSpLocks/>
            </p:cNvGrpSpPr>
            <p:nvPr/>
          </p:nvGrpSpPr>
          <p:grpSpPr bwMode="auto">
            <a:xfrm>
              <a:off x="3744" y="3169"/>
              <a:ext cx="1421" cy="432"/>
              <a:chOff x="3744" y="3169"/>
              <a:chExt cx="1421" cy="432"/>
            </a:xfrm>
          </p:grpSpPr>
          <p:sp>
            <p:nvSpPr>
              <p:cNvPr id="115739" name="Text Box 1051"/>
              <p:cNvSpPr txBox="1">
                <a:spLocks noChangeArrowheads="1"/>
              </p:cNvSpPr>
              <p:nvPr/>
            </p:nvSpPr>
            <p:spPr bwMode="auto">
              <a:xfrm>
                <a:off x="3744" y="3169"/>
                <a:ext cx="1421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800" b="1" baseline="0">
                    <a:latin typeface="Arial" charset="0"/>
                  </a:rPr>
                  <a:t>Foreign</a:t>
                </a:r>
              </a:p>
              <a:p>
                <a:pPr eaLnBrk="0" hangingPunct="0"/>
                <a:r>
                  <a:rPr lang="en-US" sz="1800" b="1" baseline="0">
                    <a:latin typeface="Arial" charset="0"/>
                  </a:rPr>
                  <a:t>employment</a:t>
                </a:r>
              </a:p>
            </p:txBody>
          </p:sp>
          <p:sp>
            <p:nvSpPr>
              <p:cNvPr id="115740" name="Line 1052"/>
              <p:cNvSpPr>
                <a:spLocks noChangeShapeType="1"/>
              </p:cNvSpPr>
              <p:nvPr/>
            </p:nvSpPr>
            <p:spPr bwMode="auto">
              <a:xfrm flipH="1">
                <a:off x="3792" y="3601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15750" name="Text Box 1062"/>
            <p:cNvSpPr txBox="1">
              <a:spLocks noChangeArrowheads="1"/>
            </p:cNvSpPr>
            <p:nvPr/>
          </p:nvSpPr>
          <p:spPr bwMode="auto">
            <a:xfrm>
              <a:off x="4560" y="3177"/>
              <a:ext cx="26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O</a:t>
              </a:r>
              <a:r>
                <a:rPr lang="en-US" sz="1800" b="1" i="1" baseline="30000">
                  <a:latin typeface="Arial" charset="0"/>
                </a:rPr>
                <a:t>*</a:t>
              </a:r>
              <a:endParaRPr lang="en-US" sz="1800" b="1" i="1" baseline="0">
                <a:latin typeface="Arial" charset="0"/>
              </a:endParaRPr>
            </a:p>
          </p:txBody>
        </p:sp>
      </p:grpSp>
      <p:grpSp>
        <p:nvGrpSpPr>
          <p:cNvPr id="115751" name="Group 1063"/>
          <p:cNvGrpSpPr>
            <a:grpSpLocks/>
          </p:cNvGrpSpPr>
          <p:nvPr/>
        </p:nvGrpSpPr>
        <p:grpSpPr bwMode="auto">
          <a:xfrm>
            <a:off x="3733800" y="3368675"/>
            <a:ext cx="349250" cy="442913"/>
            <a:chOff x="2352" y="2016"/>
            <a:chExt cx="220" cy="279"/>
          </a:xfrm>
        </p:grpSpPr>
        <p:sp>
          <p:nvSpPr>
            <p:cNvPr id="115752" name="Text Box 1064"/>
            <p:cNvSpPr txBox="1">
              <a:spLocks noChangeArrowheads="1"/>
            </p:cNvSpPr>
            <p:nvPr/>
          </p:nvSpPr>
          <p:spPr bwMode="auto">
            <a:xfrm>
              <a:off x="2352" y="2016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latin typeface="Arial" charset="0"/>
                </a:rPr>
                <a:t>A</a:t>
              </a:r>
            </a:p>
          </p:txBody>
        </p:sp>
        <p:sp>
          <p:nvSpPr>
            <p:cNvPr id="115753" name="Oval 1065"/>
            <p:cNvSpPr>
              <a:spLocks noChangeArrowheads="1"/>
            </p:cNvSpPr>
            <p:nvPr/>
          </p:nvSpPr>
          <p:spPr bwMode="auto">
            <a:xfrm>
              <a:off x="2448" y="2243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115754" name="Group 1066"/>
          <p:cNvGrpSpPr>
            <a:grpSpLocks/>
          </p:cNvGrpSpPr>
          <p:nvPr/>
        </p:nvGrpSpPr>
        <p:grpSpPr bwMode="auto">
          <a:xfrm>
            <a:off x="4876800" y="3125788"/>
            <a:ext cx="409575" cy="403225"/>
            <a:chOff x="3072" y="1863"/>
            <a:chExt cx="258" cy="254"/>
          </a:xfrm>
        </p:grpSpPr>
        <p:sp>
          <p:nvSpPr>
            <p:cNvPr id="115755" name="Text Box 1067"/>
            <p:cNvSpPr txBox="1">
              <a:spLocks noChangeArrowheads="1"/>
            </p:cNvSpPr>
            <p:nvPr/>
          </p:nvSpPr>
          <p:spPr bwMode="auto">
            <a:xfrm>
              <a:off x="3110" y="1886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latin typeface="Arial" charset="0"/>
                </a:rPr>
                <a:t>B</a:t>
              </a:r>
            </a:p>
          </p:txBody>
        </p:sp>
        <p:sp>
          <p:nvSpPr>
            <p:cNvPr id="115756" name="Oval 1068"/>
            <p:cNvSpPr>
              <a:spLocks noChangeArrowheads="1"/>
            </p:cNvSpPr>
            <p:nvPr/>
          </p:nvSpPr>
          <p:spPr bwMode="auto">
            <a:xfrm>
              <a:off x="3072" y="1863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115757" name="Group 1069"/>
          <p:cNvGrpSpPr>
            <a:grpSpLocks/>
          </p:cNvGrpSpPr>
          <p:nvPr/>
        </p:nvGrpSpPr>
        <p:grpSpPr bwMode="auto">
          <a:xfrm>
            <a:off x="4876800" y="3582988"/>
            <a:ext cx="393700" cy="381000"/>
            <a:chOff x="3072" y="2151"/>
            <a:chExt cx="248" cy="240"/>
          </a:xfrm>
        </p:grpSpPr>
        <p:sp>
          <p:nvSpPr>
            <p:cNvPr id="115758" name="Text Box 1070"/>
            <p:cNvSpPr txBox="1">
              <a:spLocks noChangeArrowheads="1"/>
            </p:cNvSpPr>
            <p:nvPr/>
          </p:nvSpPr>
          <p:spPr bwMode="auto">
            <a:xfrm>
              <a:off x="3100" y="2151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latin typeface="Arial" charset="0"/>
                </a:rPr>
                <a:t>C</a:t>
              </a:r>
            </a:p>
          </p:txBody>
        </p:sp>
        <p:sp>
          <p:nvSpPr>
            <p:cNvPr id="115759" name="Oval 1071"/>
            <p:cNvSpPr>
              <a:spLocks noChangeArrowheads="1"/>
            </p:cNvSpPr>
            <p:nvPr/>
          </p:nvSpPr>
          <p:spPr bwMode="auto">
            <a:xfrm>
              <a:off x="3072" y="2339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115760" name="Group 1072"/>
          <p:cNvGrpSpPr>
            <a:grpSpLocks/>
          </p:cNvGrpSpPr>
          <p:nvPr/>
        </p:nvGrpSpPr>
        <p:grpSpPr bwMode="auto">
          <a:xfrm>
            <a:off x="4705350" y="3201988"/>
            <a:ext cx="407988" cy="2270125"/>
            <a:chOff x="2964" y="1968"/>
            <a:chExt cx="257" cy="1430"/>
          </a:xfrm>
        </p:grpSpPr>
        <p:sp>
          <p:nvSpPr>
            <p:cNvPr id="115761" name="Line 1073"/>
            <p:cNvSpPr>
              <a:spLocks noChangeShapeType="1"/>
            </p:cNvSpPr>
            <p:nvPr/>
          </p:nvSpPr>
          <p:spPr bwMode="auto">
            <a:xfrm>
              <a:off x="3072" y="1968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5762" name="Text Box 1074"/>
            <p:cNvSpPr txBox="1">
              <a:spLocks noChangeArrowheads="1"/>
            </p:cNvSpPr>
            <p:nvPr/>
          </p:nvSpPr>
          <p:spPr bwMode="auto">
            <a:xfrm>
              <a:off x="2964" y="3167"/>
              <a:ext cx="25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 baseline="0">
                  <a:latin typeface="Arial" charset="0"/>
                </a:rPr>
                <a:t>L</a:t>
              </a:r>
              <a:r>
                <a:rPr lang="en-US" sz="1800" b="1" baseline="30000">
                  <a:latin typeface="Arial" charset="0"/>
                </a:rPr>
                <a:t>1</a:t>
              </a:r>
              <a:endParaRPr lang="en-US" sz="1800" b="1" baseline="0">
                <a:latin typeface="Arial" charset="0"/>
              </a:endParaRPr>
            </a:p>
          </p:txBody>
        </p:sp>
      </p:grpSp>
      <p:grpSp>
        <p:nvGrpSpPr>
          <p:cNvPr id="115779" name="Group 1091"/>
          <p:cNvGrpSpPr>
            <a:grpSpLocks/>
          </p:cNvGrpSpPr>
          <p:nvPr/>
        </p:nvGrpSpPr>
        <p:grpSpPr bwMode="auto">
          <a:xfrm>
            <a:off x="3216275" y="5410200"/>
            <a:ext cx="2571750" cy="808038"/>
            <a:chOff x="2026" y="3408"/>
            <a:chExt cx="1620" cy="509"/>
          </a:xfrm>
        </p:grpSpPr>
        <p:sp>
          <p:nvSpPr>
            <p:cNvPr id="115767" name="AutoShape 1079"/>
            <p:cNvSpPr>
              <a:spLocks/>
            </p:cNvSpPr>
            <p:nvPr/>
          </p:nvSpPr>
          <p:spPr bwMode="auto">
            <a:xfrm rot="16200000" flipV="1">
              <a:off x="2663" y="3193"/>
              <a:ext cx="193" cy="624"/>
            </a:xfrm>
            <a:prstGeom prst="leftBrace">
              <a:avLst>
                <a:gd name="adj1" fmla="val 26943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eaLnBrk="0" hangingPunct="0"/>
              <a:endParaRPr lang="id-ID" sz="1800" b="1" baseline="0">
                <a:latin typeface="Arial" charset="0"/>
              </a:endParaRPr>
            </a:p>
          </p:txBody>
        </p:sp>
        <p:sp>
          <p:nvSpPr>
            <p:cNvPr id="115768" name="Text Box 1080"/>
            <p:cNvSpPr txBox="1">
              <a:spLocks noChangeArrowheads="1"/>
            </p:cNvSpPr>
            <p:nvPr/>
          </p:nvSpPr>
          <p:spPr bwMode="auto">
            <a:xfrm>
              <a:off x="2026" y="3513"/>
              <a:ext cx="16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baseline="0">
                  <a:latin typeface="Arial" charset="0"/>
                </a:rPr>
                <a:t>Migration of labor</a:t>
              </a:r>
            </a:p>
            <a:p>
              <a:pPr algn="ctr" eaLnBrk="0" hangingPunct="0"/>
              <a:r>
                <a:rPr lang="en-US" sz="1800" b="1" baseline="0">
                  <a:latin typeface="Arial" charset="0"/>
                </a:rPr>
                <a:t>from Home to Foreign</a:t>
              </a:r>
            </a:p>
          </p:txBody>
        </p:sp>
      </p:grpSp>
      <p:grpSp>
        <p:nvGrpSpPr>
          <p:cNvPr id="115769" name="Group 1081"/>
          <p:cNvGrpSpPr>
            <a:grpSpLocks/>
          </p:cNvGrpSpPr>
          <p:nvPr/>
        </p:nvGrpSpPr>
        <p:grpSpPr bwMode="auto">
          <a:xfrm>
            <a:off x="1752600" y="6035675"/>
            <a:ext cx="5638800" cy="593725"/>
            <a:chOff x="1152" y="3696"/>
            <a:chExt cx="3552" cy="374"/>
          </a:xfrm>
        </p:grpSpPr>
        <p:sp>
          <p:nvSpPr>
            <p:cNvPr id="115770" name="AutoShape 1082"/>
            <p:cNvSpPr>
              <a:spLocks/>
            </p:cNvSpPr>
            <p:nvPr/>
          </p:nvSpPr>
          <p:spPr bwMode="auto">
            <a:xfrm rot="16200000" flipV="1">
              <a:off x="2832" y="2016"/>
              <a:ext cx="192" cy="3552"/>
            </a:xfrm>
            <a:prstGeom prst="leftBrace">
              <a:avLst>
                <a:gd name="adj1" fmla="val 154167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eaLnBrk="0" hangingPunct="0"/>
              <a:endParaRPr lang="id-ID" sz="1800" b="1" baseline="0">
                <a:latin typeface="Arial" charset="0"/>
              </a:endParaRPr>
            </a:p>
          </p:txBody>
        </p:sp>
        <p:sp>
          <p:nvSpPr>
            <p:cNvPr id="115771" name="Text Box 1083"/>
            <p:cNvSpPr txBox="1">
              <a:spLocks noChangeArrowheads="1"/>
            </p:cNvSpPr>
            <p:nvPr/>
          </p:nvSpPr>
          <p:spPr bwMode="auto">
            <a:xfrm>
              <a:off x="2256" y="3839"/>
              <a:ext cx="16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baseline="0">
                  <a:latin typeface="Arial" charset="0"/>
                </a:rPr>
                <a:t>Total world labor force</a:t>
              </a:r>
            </a:p>
          </p:txBody>
        </p:sp>
      </p:grpSp>
      <p:sp>
        <p:nvSpPr>
          <p:cNvPr id="115772" name="Text Box 1084"/>
          <p:cNvSpPr txBox="1">
            <a:spLocks noChangeArrowheads="1"/>
          </p:cNvSpPr>
          <p:nvPr/>
        </p:nvSpPr>
        <p:spPr bwMode="auto">
          <a:xfrm>
            <a:off x="2743200" y="1905000"/>
            <a:ext cx="2378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baseline="0">
                <a:latin typeface="Arial" charset="0"/>
              </a:rPr>
              <a:t>Marginal product</a:t>
            </a:r>
          </a:p>
          <a:p>
            <a:pPr algn="ctr"/>
            <a:r>
              <a:rPr lang="en-US" sz="1800" b="1" baseline="0">
                <a:latin typeface="Arial" charset="0"/>
              </a:rPr>
              <a:t>of labor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5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5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5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5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utoUpdateAnimBg="0"/>
      <p:bldP spid="1157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1400" b="1"/>
              <a:t>Slide 7-</a:t>
            </a:r>
            <a:fld id="{FE2338D8-4E42-4361-9A8F-CF5DD3BC502B}" type="slidenum">
              <a:rPr lang="en-US" sz="1400" b="1"/>
              <a:pPr/>
              <a:t>9</a:t>
            </a:fld>
            <a:endParaRPr lang="en-US" sz="1400" b="1"/>
          </a:p>
        </p:txBody>
      </p:sp>
      <p:sp>
        <p:nvSpPr>
          <p:cNvPr id="120835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/>
              <a:t>The redistribution of the world’s labor force:</a:t>
            </a:r>
          </a:p>
          <a:p>
            <a:pPr lvl="1"/>
            <a:r>
              <a:rPr lang="en-US"/>
              <a:t>Leads to a convergence of real wage rates</a:t>
            </a:r>
          </a:p>
          <a:p>
            <a:pPr lvl="1"/>
            <a:r>
              <a:rPr lang="en-US"/>
              <a:t>Increases the world’s output as a whole</a:t>
            </a:r>
          </a:p>
          <a:p>
            <a:pPr lvl="1"/>
            <a:r>
              <a:rPr lang="en-US"/>
              <a:t>Leaves some groups worse off</a:t>
            </a:r>
          </a:p>
          <a:p>
            <a:r>
              <a:rPr lang="en-US">
                <a:solidFill>
                  <a:srgbClr val="990033"/>
                </a:solidFill>
              </a:rPr>
              <a:t>Extending the Analysis</a:t>
            </a:r>
          </a:p>
          <a:p>
            <a:pPr lvl="1"/>
            <a:r>
              <a:rPr lang="en-US"/>
              <a:t>Modifying the model by adding some complications:</a:t>
            </a:r>
          </a:p>
          <a:p>
            <a:pPr lvl="2"/>
            <a:r>
              <a:rPr lang="en-US"/>
              <a:t>Suppose the countries produce two goods, one labor- intensive and one land-intensive.</a:t>
            </a:r>
          </a:p>
          <a:p>
            <a:pPr lvl="3"/>
            <a:r>
              <a:rPr lang="en-US"/>
              <a:t>Trade offers an alternative to factor mobility: Home can export labor and import land by exporting the labor-intensive good and importing the land-intensive good.</a:t>
            </a:r>
          </a:p>
          <a:p>
            <a:endParaRPr lang="en-US"/>
          </a:p>
        </p:txBody>
      </p:sp>
      <p:sp>
        <p:nvSpPr>
          <p:cNvPr id="120836" name="Rectangle 1028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International Labor Mobility</a:t>
            </a:r>
          </a:p>
        </p:txBody>
      </p:sp>
    </p:spTree>
  </p:cSld>
  <p:clrMapOvr>
    <a:masterClrMapping/>
  </p:clrMapOvr>
  <p:transition spd="med">
    <p:pull dir="r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1317</TotalTime>
  <Words>1392</Words>
  <Application>Microsoft PowerPoint</Application>
  <PresentationFormat>On-screen Show (4:3)</PresentationFormat>
  <Paragraphs>287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Slide 1</vt:lpstr>
      <vt:lpstr>Chapter Organization</vt:lpstr>
      <vt:lpstr>Introduction</vt:lpstr>
      <vt:lpstr>International Labor Mobility</vt:lpstr>
      <vt:lpstr>International Labor Mobility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Direct Foreign Investment  and Multinational Firms</vt:lpstr>
      <vt:lpstr>Direct Foreign Investment  and Multinational Firms</vt:lpstr>
      <vt:lpstr>Direct Foreign Investment and Multinational Firms</vt:lpstr>
      <vt:lpstr>Direct Foreign Investment and Multinational Firms</vt:lpstr>
      <vt:lpstr>Direct Foreign Investment  and Multinational Firms</vt:lpstr>
      <vt:lpstr>Direct Foreign Investment  and Multinational Firms</vt:lpstr>
      <vt:lpstr>Summary</vt:lpstr>
      <vt:lpstr>Summary</vt:lpstr>
      <vt:lpstr>Appendix:  More on Intertemporal Trade</vt:lpstr>
      <vt:lpstr>Appendix:  More on Intertemporal Trade</vt:lpstr>
      <vt:lpstr>Appendix:  More on Intertemporal Trade</vt:lpstr>
      <vt:lpstr>SELAMAT BELAJAR </vt:lpstr>
    </vt:vector>
  </TitlesOfParts>
  <Company>Addison-Wesley 2003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Iordanis Petsas</dc:creator>
  <cp:lastModifiedBy>PERSONAL</cp:lastModifiedBy>
  <cp:revision>176</cp:revision>
  <dcterms:created xsi:type="dcterms:W3CDTF">2002-03-17T20:25:45Z</dcterms:created>
  <dcterms:modified xsi:type="dcterms:W3CDTF">2013-12-01T23:33:47Z</dcterms:modified>
</cp:coreProperties>
</file>