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5" r:id="rId3"/>
    <p:sldId id="401" r:id="rId4"/>
    <p:sldId id="384" r:id="rId5"/>
    <p:sldId id="386" r:id="rId6"/>
    <p:sldId id="341" r:id="rId7"/>
    <p:sldId id="343" r:id="rId8"/>
    <p:sldId id="385" r:id="rId9"/>
    <p:sldId id="345" r:id="rId10"/>
    <p:sldId id="346" r:id="rId11"/>
    <p:sldId id="387" r:id="rId12"/>
    <p:sldId id="349" r:id="rId13"/>
    <p:sldId id="350" r:id="rId14"/>
    <p:sldId id="35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0033"/>
    <a:srgbClr val="333399"/>
    <a:srgbClr val="660066"/>
    <a:srgbClr val="3366CC"/>
    <a:srgbClr val="0066FF"/>
    <a:srgbClr val="0099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543" autoAdjust="0"/>
    <p:restoredTop sz="90929"/>
  </p:normalViewPr>
  <p:slideViewPr>
    <p:cSldViewPr>
      <p:cViewPr>
        <p:scale>
          <a:sx n="66" d="100"/>
          <a:sy n="66" d="100"/>
        </p:scale>
        <p:origin x="-124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>
        <p:scale>
          <a:sx n="75" d="100"/>
          <a:sy n="75" d="100"/>
        </p:scale>
        <p:origin x="-1224" y="119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baseline="-250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baseline="-250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baseline="-250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baseline="-25000" smtClean="0">
                <a:latin typeface="Times New Roman" charset="0"/>
              </a:defRPr>
            </a:lvl1pPr>
          </a:lstStyle>
          <a:p>
            <a:pPr>
              <a:defRPr/>
            </a:pPr>
            <a:fld id="{4836FE4C-700D-4C3E-B773-43DEDCFB5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baseline="-250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baseline="-250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baseline="-250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baseline="-25000" smtClean="0">
                <a:latin typeface="Times New Roman" charset="0"/>
              </a:defRPr>
            </a:lvl1pPr>
          </a:lstStyle>
          <a:p>
            <a:pPr>
              <a:defRPr/>
            </a:pPr>
            <a:fld id="{6EDDF57C-6B6C-406D-8B6D-0300FDDF3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BE687E-0C6F-43D9-B607-17B5407D50A2}" type="slidenum">
              <a:rPr lang="en-US"/>
              <a:pPr/>
              <a:t>1</a:t>
            </a:fld>
            <a:endParaRPr lang="en-US"/>
          </a:p>
        </p:txBody>
      </p:sp>
      <p:sp>
        <p:nvSpPr>
          <p:cNvPr id="60419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D847-4B8E-4661-A7D5-EC8C2DABACCB}" type="slidenum">
              <a:rPr lang="en-US"/>
              <a:pPr/>
              <a:t>10</a:t>
            </a:fld>
            <a:endParaRPr lang="en-US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604BF-E53E-4FE8-A454-D6F29C685274}" type="slidenum">
              <a:rPr lang="en-US"/>
              <a:pPr/>
              <a:t>11</a:t>
            </a:fld>
            <a:endParaRPr lang="en-US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1EE2B5-E081-4B65-B2C7-FEE4810B8886}" type="slidenum">
              <a:rPr lang="en-US"/>
              <a:pPr/>
              <a:t>12</a:t>
            </a:fld>
            <a:endParaRPr lang="en-US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EA162-3CFA-4226-8B50-E8495AAC01A3}" type="slidenum">
              <a:rPr lang="en-US"/>
              <a:pPr/>
              <a:t>13</a:t>
            </a:fld>
            <a:endParaRPr lang="en-US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1D9543-4A6C-4BA1-81DB-2461103ABC30}" type="slidenum">
              <a:rPr lang="en-US"/>
              <a:pPr/>
              <a:t>14</a:t>
            </a:fld>
            <a:endParaRPr lang="en-US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525DB3-B9F6-49A1-A0AF-875CA9950DF5}" type="slidenum">
              <a:rPr lang="en-US"/>
              <a:pPr/>
              <a:t>2</a:t>
            </a:fld>
            <a:endParaRPr lang="en-US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04B40-75C2-4BD3-9A18-1866A1C84FE2}" type="slidenum">
              <a:rPr lang="en-US"/>
              <a:pPr/>
              <a:t>3</a:t>
            </a:fld>
            <a:endParaRPr 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1DE41-AEEE-4899-9A9A-F8636E430028}" type="slidenum">
              <a:rPr lang="en-US"/>
              <a:pPr/>
              <a:t>4</a:t>
            </a:fld>
            <a:endParaRPr lang="en-US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D1A4EB-606A-4BDC-ABEB-52F446E2979B}" type="slidenum">
              <a:rPr lang="en-US"/>
              <a:pPr/>
              <a:t>5</a:t>
            </a:fld>
            <a:endParaRPr lang="en-US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637A7C-AAB3-4B3F-8337-BCEAB085523D}" type="slidenum">
              <a:rPr lang="en-US"/>
              <a:pPr/>
              <a:t>6</a:t>
            </a:fld>
            <a:endParaRPr lang="en-US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13992E-4453-45CA-8D31-0ADA20D55CDE}" type="slidenum">
              <a:rPr lang="en-US"/>
              <a:pPr/>
              <a:t>7</a:t>
            </a:fld>
            <a:endParaRPr lang="en-US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18F2F0-37D5-4145-8EB6-EFB4112E7461}" type="slidenum">
              <a:rPr lang="en-US"/>
              <a:pPr/>
              <a:t>8</a:t>
            </a:fld>
            <a:endParaRPr lang="en-US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1FF1A-31D2-4EA0-A955-ABF2F25C99ED}" type="slidenum">
              <a:rPr lang="en-US"/>
              <a:pPr/>
              <a:t>9</a:t>
            </a:fld>
            <a:endParaRPr lang="en-US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5A5142D4-4662-4169-BD9C-D2A7B4130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E57F6B2E-628E-49A4-B236-3133E903C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304800"/>
            <a:ext cx="21526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304800"/>
            <a:ext cx="63055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0CFD5AEC-3C40-4EA0-9A34-23721435D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lvl="0"/>
            <a:endParaRPr lang="id-ID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6FB32ECF-0CF0-4506-B017-EC373CB8F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955F333D-1AA9-44B1-95C2-0D0F80544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EE9BF2B3-0AB2-4131-9525-3A10ED9C1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E2BF6F78-3B0A-44C2-ADF7-7066A3416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9EAFB7C6-0182-43BC-840B-0E9F9039A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074222A5-62D5-40B8-BB57-B6EBC5D20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4B615083-8EAD-4099-B23F-358FBF956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5E761454-0172-4AA7-9956-655B19464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9F9E77FB-9795-46CD-8008-3B77E1C20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id-ID"/>
          </a:p>
        </p:txBody>
      </p:sp>
      <p:sp>
        <p:nvSpPr>
          <p:cNvPr id="1051" name="Rectangle 27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id-ID"/>
          </a:p>
        </p:txBody>
      </p:sp>
      <p:pic>
        <p:nvPicPr>
          <p:cNvPr id="1030" name="Picture 30" descr="C:\WINDOWS\Desktop\AUST05_02.gif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797800" y="0"/>
            <a:ext cx="134620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5" name="Line 31"/>
          <p:cNvSpPr>
            <a:spLocks noChangeShapeType="1"/>
          </p:cNvSpPr>
          <p:nvPr userDrawn="1"/>
        </p:nvSpPr>
        <p:spPr bwMode="auto">
          <a:xfrm>
            <a:off x="0" y="1257300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id-ID"/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8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solidFill>
                  <a:srgbClr val="6633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rgbClr val="6633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9-</a:t>
            </a:r>
            <a:fld id="{C877BA8D-727D-40D4-9211-F3FC22DC9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rgbClr val="6633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2003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30000"/>
        <a:buFont typeface="Wingdings" pitchFamily="2" charset="2"/>
        <a:buChar char="§"/>
        <a:defRPr sz="28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20000"/>
        <a:buChar char="•"/>
        <a:defRPr sz="2600">
          <a:solidFill>
            <a:srgbClr val="3366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Char char="–"/>
        <a:defRPr sz="2400">
          <a:solidFill>
            <a:srgbClr val="3366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Char char="–"/>
        <a:defRPr sz="2000">
          <a:solidFill>
            <a:srgbClr val="3366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9933"/>
            </a:gs>
            <a:gs pos="50000">
              <a:srgbClr val="FF6600"/>
            </a:gs>
            <a:gs pos="100000">
              <a:srgbClr val="FF99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500063"/>
            <a:ext cx="9144000" cy="6076950"/>
            <a:chOff x="0" y="144"/>
            <a:chExt cx="5760" cy="3828"/>
          </a:xfrm>
        </p:grpSpPr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0" y="144"/>
              <a:ext cx="57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200" b="0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charset="0"/>
                </a:rPr>
                <a:t>The Political Economy of Trade Policy</a:t>
              </a:r>
            </a:p>
          </p:txBody>
        </p:sp>
        <p:grpSp>
          <p:nvGrpSpPr>
            <p:cNvPr id="14340" name="Group 23"/>
            <p:cNvGrpSpPr>
              <a:grpSpLocks/>
            </p:cNvGrpSpPr>
            <p:nvPr/>
          </p:nvGrpSpPr>
          <p:grpSpPr bwMode="auto">
            <a:xfrm>
              <a:off x="0" y="2064"/>
              <a:ext cx="4992" cy="1908"/>
              <a:chOff x="0" y="2064"/>
              <a:chExt cx="4992" cy="1908"/>
            </a:xfrm>
          </p:grpSpPr>
          <p:sp>
            <p:nvSpPr>
              <p:cNvPr id="14341" name="Text Box 24"/>
              <p:cNvSpPr txBox="1">
                <a:spLocks noChangeArrowheads="1"/>
              </p:cNvSpPr>
              <p:nvPr/>
            </p:nvSpPr>
            <p:spPr bwMode="auto">
              <a:xfrm>
                <a:off x="768" y="3216"/>
                <a:ext cx="4224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d-ID" sz="2400" b="0">
                    <a:latin typeface="Times New Roman" charset="0"/>
                  </a:rPr>
                  <a:t>Fanny Widadie</a:t>
                </a:r>
              </a:p>
              <a:p>
                <a:pPr eaLnBrk="0" hangingPunct="0"/>
                <a:r>
                  <a:rPr lang="id-ID" sz="2400" b="0">
                    <a:latin typeface="Times New Roman" charset="0"/>
                  </a:rPr>
                  <a:t>Jurusan Sosial Ekonomi Pertanian </a:t>
                </a:r>
              </a:p>
              <a:p>
                <a:pPr eaLnBrk="0" hangingPunct="0"/>
                <a:r>
                  <a:rPr lang="id-ID" sz="2400" b="0">
                    <a:latin typeface="Times New Roman" charset="0"/>
                  </a:rPr>
                  <a:t>Ekonomi Internasional</a:t>
                </a: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342" name="Rectangle 28"/>
              <p:cNvSpPr>
                <a:spLocks noChangeArrowheads="1"/>
              </p:cNvSpPr>
              <p:nvPr/>
            </p:nvSpPr>
            <p:spPr bwMode="auto">
              <a:xfrm>
                <a:off x="0" y="2064"/>
                <a:ext cx="1776" cy="144"/>
              </a:xfrm>
              <a:prstGeom prst="rect">
                <a:avLst/>
              </a:prstGeom>
              <a:gradFill rotWithShape="0">
                <a:gsLst>
                  <a:gs pos="0">
                    <a:srgbClr val="FF3300"/>
                  </a:gs>
                  <a:gs pos="50000">
                    <a:srgbClr val="FF9900"/>
                  </a:gs>
                  <a:gs pos="100000">
                    <a:srgbClr val="FF33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d-ID"/>
              </a:p>
            </p:txBody>
          </p:sp>
        </p:grpSp>
      </p:grp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990033"/>
                </a:solidFill>
              </a:rPr>
              <a:t>The Terms of Trade Argument for a Tariff</a:t>
            </a:r>
          </a:p>
          <a:p>
            <a:pPr lvl="1" eaLnBrk="1" hangingPunct="1"/>
            <a:r>
              <a:rPr lang="en-US" smtClean="0"/>
              <a:t>For a large country (that is, a country that can affect the world price through trading), a tariff lowers the price of imports and generates a terms of trade benefit.</a:t>
            </a:r>
          </a:p>
          <a:p>
            <a:pPr lvl="2" eaLnBrk="1" hangingPunct="1"/>
            <a:r>
              <a:rPr lang="en-US" smtClean="0"/>
              <a:t>This benefit must be compared to the costs of the tariff (production and consumption distortions).</a:t>
            </a:r>
          </a:p>
          <a:p>
            <a:pPr lvl="1" eaLnBrk="1" hangingPunct="1"/>
            <a:r>
              <a:rPr lang="en-US" smtClean="0"/>
              <a:t>It is possible that the terms of trade benefits of a tariff outweigh its costs.</a:t>
            </a:r>
          </a:p>
          <a:p>
            <a:pPr lvl="2" eaLnBrk="1" hangingPunct="1"/>
            <a:r>
              <a:rPr lang="en-US" smtClean="0"/>
              <a:t>Therefore, free trade might not be the best policy for a large country.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76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National Welfare Arguments </a:t>
            </a:r>
          </a:p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Against Free Trade</a:t>
            </a:r>
          </a:p>
        </p:txBody>
      </p:sp>
    </p:spTree>
  </p:cSld>
  <p:clrMapOvr>
    <a:masterClrMapping/>
  </p:clrMapOvr>
  <p:transition spd="med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54979" name="Line 3"/>
          <p:cNvSpPr>
            <a:spLocks noChangeShapeType="1"/>
          </p:cNvSpPr>
          <p:nvPr/>
        </p:nvSpPr>
        <p:spPr bwMode="auto">
          <a:xfrm>
            <a:off x="4130675" y="4579938"/>
            <a:ext cx="25908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2900363"/>
            <a:ext cx="2314575" cy="1676400"/>
            <a:chOff x="1229" y="1751"/>
            <a:chExt cx="1458" cy="1056"/>
          </a:xfrm>
        </p:grpSpPr>
        <p:sp>
          <p:nvSpPr>
            <p:cNvPr id="24600" name="Arc 5"/>
            <p:cNvSpPr>
              <a:spLocks/>
            </p:cNvSpPr>
            <p:nvPr/>
          </p:nvSpPr>
          <p:spPr bwMode="auto">
            <a:xfrm rot="16200000" flipV="1">
              <a:off x="1775" y="1895"/>
              <a:ext cx="1056" cy="768"/>
            </a:xfrm>
            <a:custGeom>
              <a:avLst/>
              <a:gdLst>
                <a:gd name="T0" fmla="*/ 0 w 21600"/>
                <a:gd name="T1" fmla="*/ 0 h 21600"/>
                <a:gd name="T2" fmla="*/ 1056 w 21600"/>
                <a:gd name="T3" fmla="*/ 768 h 21600"/>
                <a:gd name="T4" fmla="*/ 0 w 21600"/>
                <a:gd name="T5" fmla="*/ 76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4601" name="Arc 6"/>
            <p:cNvSpPr>
              <a:spLocks/>
            </p:cNvSpPr>
            <p:nvPr/>
          </p:nvSpPr>
          <p:spPr bwMode="auto">
            <a:xfrm rot="-5400000">
              <a:off x="1070" y="1910"/>
              <a:ext cx="1056" cy="738"/>
            </a:xfrm>
            <a:custGeom>
              <a:avLst/>
              <a:gdLst>
                <a:gd name="T0" fmla="*/ 292 w 21600"/>
                <a:gd name="T1" fmla="*/ 0 h 20756"/>
                <a:gd name="T2" fmla="*/ 1056 w 21600"/>
                <a:gd name="T3" fmla="*/ 738 h 20756"/>
                <a:gd name="T4" fmla="*/ 0 w 21600"/>
                <a:gd name="T5" fmla="*/ 738 h 2075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756"/>
                <a:gd name="T11" fmla="*/ 21600 w 21600"/>
                <a:gd name="T12" fmla="*/ 20756 h 207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756" fill="none" extrusionOk="0">
                  <a:moveTo>
                    <a:pt x="5979" y="0"/>
                  </a:moveTo>
                  <a:cubicBezTo>
                    <a:pt x="15229" y="2665"/>
                    <a:pt x="21600" y="11129"/>
                    <a:pt x="21600" y="20756"/>
                  </a:cubicBezTo>
                </a:path>
                <a:path w="21600" h="20756" stroke="0" extrusionOk="0">
                  <a:moveTo>
                    <a:pt x="5979" y="0"/>
                  </a:moveTo>
                  <a:cubicBezTo>
                    <a:pt x="15229" y="2665"/>
                    <a:pt x="21600" y="11129"/>
                    <a:pt x="21600" y="20756"/>
                  </a:cubicBezTo>
                  <a:lnTo>
                    <a:pt x="0" y="20756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879725" y="2443163"/>
            <a:ext cx="311150" cy="503237"/>
            <a:chOff x="1814" y="1463"/>
            <a:chExt cx="196" cy="317"/>
          </a:xfrm>
        </p:grpSpPr>
        <p:sp>
          <p:nvSpPr>
            <p:cNvPr id="24598" name="Oval 8"/>
            <p:cNvSpPr>
              <a:spLocks noChangeArrowheads="1"/>
            </p:cNvSpPr>
            <p:nvPr/>
          </p:nvSpPr>
          <p:spPr bwMode="auto">
            <a:xfrm>
              <a:off x="1865" y="1728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4599" name="Text Box 9"/>
            <p:cNvSpPr txBox="1">
              <a:spLocks noChangeArrowheads="1"/>
            </p:cNvSpPr>
            <p:nvPr/>
          </p:nvSpPr>
          <p:spPr bwMode="auto">
            <a:xfrm>
              <a:off x="1814" y="1463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341438" y="1947863"/>
            <a:ext cx="5840412" cy="4176712"/>
            <a:chOff x="845" y="1151"/>
            <a:chExt cx="3679" cy="2631"/>
          </a:xfrm>
        </p:grpSpPr>
        <p:grpSp>
          <p:nvGrpSpPr>
            <p:cNvPr id="24592" name="Group 11"/>
            <p:cNvGrpSpPr>
              <a:grpSpLocks/>
            </p:cNvGrpSpPr>
            <p:nvPr/>
          </p:nvGrpSpPr>
          <p:grpSpPr bwMode="auto">
            <a:xfrm>
              <a:off x="845" y="1151"/>
              <a:ext cx="3533" cy="2616"/>
              <a:chOff x="845" y="1007"/>
              <a:chExt cx="3533" cy="2616"/>
            </a:xfrm>
          </p:grpSpPr>
          <p:sp>
            <p:nvSpPr>
              <p:cNvPr id="24594" name="Line 12"/>
              <p:cNvSpPr>
                <a:spLocks noChangeShapeType="1"/>
              </p:cNvSpPr>
              <p:nvPr/>
            </p:nvSpPr>
            <p:spPr bwMode="auto">
              <a:xfrm>
                <a:off x="1158" y="1217"/>
                <a:ext cx="0" cy="216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non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5" name="Line 13"/>
              <p:cNvSpPr>
                <a:spLocks noChangeShapeType="1"/>
              </p:cNvSpPr>
              <p:nvPr/>
            </p:nvSpPr>
            <p:spPr bwMode="auto">
              <a:xfrm flipH="1">
                <a:off x="1158" y="3384"/>
                <a:ext cx="32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none" w="sm" len="sm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6" name="Text Box 14"/>
              <p:cNvSpPr txBox="1">
                <a:spLocks noChangeArrowheads="1"/>
              </p:cNvSpPr>
              <p:nvPr/>
            </p:nvSpPr>
            <p:spPr bwMode="auto">
              <a:xfrm>
                <a:off x="845" y="1007"/>
                <a:ext cx="1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/>
                  <a:t>National welfare</a:t>
                </a:r>
              </a:p>
            </p:txBody>
          </p:sp>
          <p:sp>
            <p:nvSpPr>
              <p:cNvPr id="24597" name="Text Box 15"/>
              <p:cNvSpPr txBox="1">
                <a:spLocks noChangeArrowheads="1"/>
              </p:cNvSpPr>
              <p:nvPr/>
            </p:nvSpPr>
            <p:spPr bwMode="auto">
              <a:xfrm>
                <a:off x="3860" y="339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id-ID"/>
              </a:p>
            </p:txBody>
          </p:sp>
        </p:grpSp>
        <p:sp>
          <p:nvSpPr>
            <p:cNvPr id="24593" name="Text Box 16"/>
            <p:cNvSpPr txBox="1">
              <a:spLocks noChangeArrowheads="1"/>
            </p:cNvSpPr>
            <p:nvPr/>
          </p:nvSpPr>
          <p:spPr bwMode="auto">
            <a:xfrm>
              <a:off x="3744" y="3551"/>
              <a:ext cx="7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Tariff rate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520950" y="2940050"/>
            <a:ext cx="1593850" cy="3429000"/>
            <a:chOff x="1588" y="1776"/>
            <a:chExt cx="1004" cy="2160"/>
          </a:xfrm>
        </p:grpSpPr>
        <p:sp>
          <p:nvSpPr>
            <p:cNvPr id="24590" name="Line 18"/>
            <p:cNvSpPr>
              <a:spLocks noChangeShapeType="1"/>
            </p:cNvSpPr>
            <p:nvPr/>
          </p:nvSpPr>
          <p:spPr bwMode="auto">
            <a:xfrm>
              <a:off x="1888" y="1776"/>
              <a:ext cx="0" cy="17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4591" name="Text Box 19"/>
            <p:cNvSpPr txBox="1">
              <a:spLocks noChangeArrowheads="1"/>
            </p:cNvSpPr>
            <p:nvPr/>
          </p:nvSpPr>
          <p:spPr bwMode="auto">
            <a:xfrm>
              <a:off x="1588" y="3532"/>
              <a:ext cx="1004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Optimum</a:t>
              </a:r>
            </a:p>
            <a:p>
              <a:pPr eaLnBrk="0" hangingPunct="0"/>
              <a:r>
                <a:rPr lang="en-US"/>
                <a:t>tariff, </a:t>
              </a:r>
              <a:r>
                <a:rPr lang="en-US" i="1"/>
                <a:t>t</a:t>
              </a:r>
              <a:r>
                <a:rPr lang="en-US" i="1" baseline="-25000"/>
                <a:t>o</a:t>
              </a:r>
              <a:endParaRPr lang="en-US" i="1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733800" y="4540250"/>
            <a:ext cx="1905000" cy="1860550"/>
            <a:chOff x="2352" y="2784"/>
            <a:chExt cx="1200" cy="1172"/>
          </a:xfrm>
        </p:grpSpPr>
        <p:sp>
          <p:nvSpPr>
            <p:cNvPr id="24587" name="Oval 21"/>
            <p:cNvSpPr>
              <a:spLocks noChangeArrowheads="1"/>
            </p:cNvSpPr>
            <p:nvPr/>
          </p:nvSpPr>
          <p:spPr bwMode="auto">
            <a:xfrm>
              <a:off x="2592" y="2784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4588" name="Line 22"/>
            <p:cNvSpPr>
              <a:spLocks noChangeShapeType="1"/>
            </p:cNvSpPr>
            <p:nvPr/>
          </p:nvSpPr>
          <p:spPr bwMode="auto">
            <a:xfrm>
              <a:off x="2614" y="2832"/>
              <a:ext cx="0" cy="7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4589" name="Text Box 23"/>
            <p:cNvSpPr txBox="1">
              <a:spLocks noChangeArrowheads="1"/>
            </p:cNvSpPr>
            <p:nvPr/>
          </p:nvSpPr>
          <p:spPr bwMode="auto">
            <a:xfrm>
              <a:off x="2352" y="3552"/>
              <a:ext cx="120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Prohibitive</a:t>
              </a:r>
            </a:p>
            <a:p>
              <a:pPr eaLnBrk="0" hangingPunct="0"/>
              <a:r>
                <a:rPr lang="en-US"/>
                <a:t>tariff rate, </a:t>
              </a:r>
              <a:r>
                <a:rPr lang="en-US" i="1"/>
                <a:t>t</a:t>
              </a:r>
              <a:r>
                <a:rPr lang="en-US" i="1" baseline="-25000"/>
                <a:t>p</a:t>
              </a:r>
              <a:endParaRPr lang="en-US" i="1"/>
            </a:p>
          </p:txBody>
        </p:sp>
      </p:grpSp>
      <p:sp>
        <p:nvSpPr>
          <p:cNvPr id="255000" name="Rectangle 24"/>
          <p:cNvSpPr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>
                <a:solidFill>
                  <a:srgbClr val="336699"/>
                </a:solidFill>
                <a:latin typeface="Times New Roman" charset="0"/>
              </a:rPr>
              <a:t>Figure 9-2</a:t>
            </a:r>
            <a:r>
              <a:rPr lang="en-US" sz="2400" b="0">
                <a:solidFill>
                  <a:srgbClr val="336699"/>
                </a:solidFill>
                <a:latin typeface="Times New Roman" charset="0"/>
              </a:rPr>
              <a:t>: The Optimum Tariff</a:t>
            </a:r>
          </a:p>
        </p:txBody>
      </p:sp>
      <p:sp>
        <p:nvSpPr>
          <p:cNvPr id="24586" name="Rectangle 25"/>
          <p:cNvSpPr>
            <a:spLocks noChangeArrowheads="1"/>
          </p:cNvSpPr>
          <p:nvPr/>
        </p:nvSpPr>
        <p:spPr bwMode="auto">
          <a:xfrm>
            <a:off x="76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National Welfare Arguments </a:t>
            </a:r>
          </a:p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Against Free Trade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4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animBg="1"/>
      <p:bldP spid="25500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smtClean="0"/>
              <a:t>Optimum tariff</a:t>
            </a:r>
          </a:p>
          <a:p>
            <a:pPr lvl="2" eaLnBrk="1" hangingPunct="1"/>
            <a:r>
              <a:rPr lang="en-US" smtClean="0"/>
              <a:t>The tariff rate that maximizes national welfare</a:t>
            </a:r>
          </a:p>
          <a:p>
            <a:pPr lvl="2" eaLnBrk="1" hangingPunct="1"/>
            <a:r>
              <a:rPr lang="en-US" smtClean="0"/>
              <a:t>It is always positive but less than the prohibitive rate that would eliminate all imports.</a:t>
            </a:r>
          </a:p>
          <a:p>
            <a:pPr lvl="2" eaLnBrk="1" hangingPunct="1"/>
            <a:r>
              <a:rPr lang="en-US" smtClean="0"/>
              <a:t>It is zero for a small country because it cannot affect its terms of trade.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76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National Welfare Arguments </a:t>
            </a:r>
          </a:p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Against Free Trade</a:t>
            </a:r>
          </a:p>
        </p:txBody>
      </p:sp>
    </p:spTree>
  </p:cSld>
  <p:clrMapOvr>
    <a:masterClrMapping/>
  </p:clrMapOvr>
  <p:transition spd="med"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 lvl="1" eaLnBrk="1" hangingPunct="1"/>
            <a:r>
              <a:rPr lang="en-US" smtClean="0"/>
              <a:t>What policy would the terms of trade argument dictate for export sectors?</a:t>
            </a:r>
          </a:p>
          <a:p>
            <a:pPr lvl="2" eaLnBrk="1" hangingPunct="1"/>
            <a:r>
              <a:rPr lang="en-US" smtClean="0"/>
              <a:t>An export subsidy worsens the terms of trade, and therefore unambiguously reduces national welfare.</a:t>
            </a:r>
          </a:p>
          <a:p>
            <a:pPr lvl="3" eaLnBrk="1" hangingPunct="1"/>
            <a:r>
              <a:rPr lang="en-US" smtClean="0"/>
              <a:t>Therefore, the optimal policy in export sectors must be a negative subsidy, that is, a tax on exports. </a:t>
            </a:r>
          </a:p>
          <a:p>
            <a:pPr lvl="2" eaLnBrk="1" hangingPunct="1"/>
            <a:r>
              <a:rPr lang="en-US" smtClean="0"/>
              <a:t>Like the optimum tariff, the optimum export tax is always positive but less than the prohibitive tax that would eliminate exports completely.</a:t>
            </a: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76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National Welfare Arguments </a:t>
            </a:r>
          </a:p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Against Free Trade</a:t>
            </a:r>
          </a:p>
        </p:txBody>
      </p:sp>
    </p:spTree>
  </p:cSld>
  <p:clrMapOvr>
    <a:masterClrMapping/>
  </p:clrMapOvr>
  <p:transition spd="med"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15300" cy="41862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990033"/>
                </a:solidFill>
              </a:rPr>
              <a:t>The Domestic Market Failure Argument Against Free Trade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Producer and consumer surplus do not properly measure social costs and benefits.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Consumer and producer surplus ignore </a:t>
            </a:r>
            <a:r>
              <a:rPr lang="en-US" b="1" smtClean="0"/>
              <a:t>domestic market failures</a:t>
            </a:r>
            <a:r>
              <a:rPr lang="en-US" smtClean="0"/>
              <a:t> such as: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Unemployment or underemployment of labor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Technological spillovers from industries that are new or particularly innovative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Environmental externalities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tariff may raise welfare if there is a </a:t>
            </a:r>
            <a:r>
              <a:rPr lang="en-US" b="1" smtClean="0"/>
              <a:t>marginal social benefit</a:t>
            </a:r>
            <a:r>
              <a:rPr lang="en-US" smtClean="0"/>
              <a:t> to production of a good that is not captured by producer surplus measures.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76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National Welfare Arguments </a:t>
            </a:r>
          </a:p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Against Free Trade</a:t>
            </a:r>
          </a:p>
        </p:txBody>
      </p:sp>
    </p:spTree>
  </p:cSld>
  <p:clrMapOvr>
    <a:masterClrMapping/>
  </p:clrMapOvr>
  <p:transition spd="med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71925"/>
          </a:xfrm>
        </p:spPr>
        <p:txBody>
          <a:bodyPr/>
          <a:lstStyle/>
          <a:p>
            <a:pPr eaLnBrk="1" hangingPunct="1"/>
            <a:r>
              <a:rPr lang="en-US" smtClean="0"/>
              <a:t>Free trade maximizes national welfare, but it is associated with income distributional effects.</a:t>
            </a:r>
          </a:p>
          <a:p>
            <a:pPr lvl="1" eaLnBrk="1" hangingPunct="1"/>
            <a:r>
              <a:rPr lang="en-US" smtClean="0"/>
              <a:t>Most governments maintain some form of restrictive trade policies.</a:t>
            </a:r>
          </a:p>
          <a:p>
            <a:pPr lvl="1" eaLnBrk="1" hangingPunct="1"/>
            <a:r>
              <a:rPr lang="en-US" smtClean="0"/>
              <a:t>This chapter examines some of the reasons governments either should not or do not base their policy on economists’ cost-benefit calculations.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638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1638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eaLnBrk="1" hangingPunct="1"/>
            <a:r>
              <a:rPr lang="en-US" smtClean="0"/>
              <a:t>What reasons are there for governments not to interfere with trade?</a:t>
            </a:r>
          </a:p>
          <a:p>
            <a:pPr lvl="1" eaLnBrk="1" hangingPunct="1"/>
            <a:r>
              <a:rPr lang="en-US" smtClean="0"/>
              <a:t>There are three arguments in favor of free trade:</a:t>
            </a:r>
          </a:p>
          <a:p>
            <a:pPr lvl="2" eaLnBrk="1" hangingPunct="1"/>
            <a:r>
              <a:rPr lang="en-US" smtClean="0"/>
              <a:t>Free trade and efficiency</a:t>
            </a:r>
          </a:p>
          <a:p>
            <a:pPr lvl="2" eaLnBrk="1" hangingPunct="1"/>
            <a:r>
              <a:rPr lang="en-US" smtClean="0"/>
              <a:t>Economies of scale in production</a:t>
            </a:r>
          </a:p>
          <a:p>
            <a:pPr lvl="2" eaLnBrk="1" hangingPunct="1"/>
            <a:r>
              <a:rPr lang="en-US" smtClean="0"/>
              <a:t>Political argument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0033"/>
                </a:solidFill>
              </a:rPr>
              <a:t>Free Trade and Efficiency</a:t>
            </a:r>
          </a:p>
          <a:p>
            <a:pPr lvl="1" eaLnBrk="1" hangingPunct="1"/>
            <a:r>
              <a:rPr lang="en-US" smtClean="0"/>
              <a:t>The efficiency argument for free trade is based on the result that in the case of a small country, free trade is  the best policy.</a:t>
            </a:r>
          </a:p>
          <a:p>
            <a:pPr lvl="2" eaLnBrk="1" hangingPunct="1"/>
            <a:r>
              <a:rPr lang="en-US" smtClean="0"/>
              <a:t>A tariff causes a net loss to the economy.</a:t>
            </a:r>
          </a:p>
          <a:p>
            <a:pPr lvl="2" eaLnBrk="1" hangingPunct="1"/>
            <a:r>
              <a:rPr lang="en-US" smtClean="0"/>
              <a:t>A move from a tariff equilibrium to free trade eliminates the efficiency loss and increases national welfare.</a:t>
            </a:r>
          </a:p>
          <a:p>
            <a:pPr lvl="2"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The Case for Free Trade</a:t>
            </a:r>
          </a:p>
        </p:txBody>
      </p:sp>
    </p:spTree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53955" name="Text Box 3"/>
          <p:cNvSpPr txBox="1">
            <a:spLocks noChangeArrowheads="1"/>
          </p:cNvSpPr>
          <p:nvPr/>
        </p:nvSpPr>
        <p:spPr bwMode="auto">
          <a:xfrm>
            <a:off x="381000" y="3667125"/>
            <a:ext cx="14414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World price</a:t>
            </a:r>
          </a:p>
          <a:p>
            <a:pPr eaLnBrk="0" hangingPunct="0"/>
            <a:r>
              <a:rPr lang="en-US"/>
              <a:t>plus tariff</a:t>
            </a: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81000" y="4216400"/>
            <a:ext cx="14414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World price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41438" y="2097088"/>
            <a:ext cx="6202362" cy="4151312"/>
            <a:chOff x="845" y="1007"/>
            <a:chExt cx="3907" cy="2615"/>
          </a:xfrm>
        </p:grpSpPr>
        <p:sp>
          <p:nvSpPr>
            <p:cNvPr id="18461" name="Line 6"/>
            <p:cNvSpPr>
              <a:spLocks noChangeShapeType="1"/>
            </p:cNvSpPr>
            <p:nvPr/>
          </p:nvSpPr>
          <p:spPr bwMode="auto">
            <a:xfrm>
              <a:off x="1158" y="1217"/>
              <a:ext cx="0" cy="21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sm" len="sm"/>
              <a:tailEnd type="non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62" name="Line 7"/>
            <p:cNvSpPr>
              <a:spLocks noChangeShapeType="1"/>
            </p:cNvSpPr>
            <p:nvPr/>
          </p:nvSpPr>
          <p:spPr bwMode="auto">
            <a:xfrm flipH="1">
              <a:off x="1158" y="3384"/>
              <a:ext cx="32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sm" len="sm"/>
              <a:tailEnd type="non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63" name="Text Box 8"/>
            <p:cNvSpPr txBox="1">
              <a:spLocks noChangeArrowheads="1"/>
            </p:cNvSpPr>
            <p:nvPr/>
          </p:nvSpPr>
          <p:spPr bwMode="auto">
            <a:xfrm>
              <a:off x="845" y="1007"/>
              <a:ext cx="6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Price, </a:t>
              </a:r>
              <a:r>
                <a:rPr lang="en-US" i="1"/>
                <a:t>P</a:t>
              </a:r>
            </a:p>
          </p:txBody>
        </p:sp>
        <p:sp>
          <p:nvSpPr>
            <p:cNvPr id="18464" name="Text Box 9"/>
            <p:cNvSpPr txBox="1">
              <a:spLocks noChangeArrowheads="1"/>
            </p:cNvSpPr>
            <p:nvPr/>
          </p:nvSpPr>
          <p:spPr bwMode="auto">
            <a:xfrm>
              <a:off x="3860" y="3391"/>
              <a:ext cx="8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Quantity, </a:t>
              </a:r>
              <a:r>
                <a:rPr lang="en-US" i="1"/>
                <a:t>Q</a:t>
              </a:r>
            </a:p>
          </p:txBody>
        </p:sp>
      </p:grpSp>
      <p:sp>
        <p:nvSpPr>
          <p:cNvPr id="253962" name="AutoShape 10"/>
          <p:cNvSpPr>
            <a:spLocks noChangeArrowheads="1"/>
          </p:cNvSpPr>
          <p:nvPr/>
        </p:nvSpPr>
        <p:spPr bwMode="auto">
          <a:xfrm flipH="1">
            <a:off x="3363913" y="3911600"/>
            <a:ext cx="381000" cy="511175"/>
          </a:xfrm>
          <a:prstGeom prst="rtTriangle">
            <a:avLst/>
          </a:prstGeom>
          <a:solidFill>
            <a:srgbClr val="00CCFF"/>
          </a:solidFill>
          <a:ln w="12700">
            <a:solidFill>
              <a:srgbClr val="00CC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53963" name="AutoShape 11"/>
          <p:cNvSpPr>
            <a:spLocks noChangeArrowheads="1"/>
          </p:cNvSpPr>
          <p:nvPr/>
        </p:nvSpPr>
        <p:spPr bwMode="auto">
          <a:xfrm>
            <a:off x="4343400" y="3984625"/>
            <a:ext cx="284163" cy="430213"/>
          </a:xfrm>
          <a:prstGeom prst="rtTriangle">
            <a:avLst/>
          </a:prstGeom>
          <a:solidFill>
            <a:srgbClr val="00CCFF"/>
          </a:solidFill>
          <a:ln w="12700">
            <a:solidFill>
              <a:srgbClr val="00CC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d-ID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438400" y="2152650"/>
            <a:ext cx="2616200" cy="3373438"/>
            <a:chOff x="1536" y="1186"/>
            <a:chExt cx="1648" cy="2125"/>
          </a:xfrm>
        </p:grpSpPr>
        <p:sp>
          <p:nvSpPr>
            <p:cNvPr id="18459" name="Line 13"/>
            <p:cNvSpPr>
              <a:spLocks noChangeShapeType="1"/>
            </p:cNvSpPr>
            <p:nvPr/>
          </p:nvSpPr>
          <p:spPr bwMode="auto">
            <a:xfrm rot="5097124">
              <a:off x="1343" y="1597"/>
              <a:ext cx="1907" cy="1521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60" name="Text Box 14"/>
            <p:cNvSpPr txBox="1">
              <a:spLocks noChangeArrowheads="1"/>
            </p:cNvSpPr>
            <p:nvPr/>
          </p:nvSpPr>
          <p:spPr bwMode="auto">
            <a:xfrm>
              <a:off x="2972" y="1186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i="1">
                  <a:solidFill>
                    <a:srgbClr val="333399"/>
                  </a:solidFill>
                </a:rPr>
                <a:t>S</a:t>
              </a:r>
            </a:p>
          </p:txBody>
        </p:sp>
      </p:grpSp>
      <p:sp>
        <p:nvSpPr>
          <p:cNvPr id="253967" name="Line 15"/>
          <p:cNvSpPr>
            <a:spLocks noChangeShapeType="1"/>
          </p:cNvSpPr>
          <p:nvPr/>
        </p:nvSpPr>
        <p:spPr bwMode="auto">
          <a:xfrm>
            <a:off x="1838325" y="4424363"/>
            <a:ext cx="276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884488" y="2860675"/>
            <a:ext cx="2982912" cy="2949575"/>
            <a:chOff x="1817" y="1632"/>
            <a:chExt cx="1879" cy="1858"/>
          </a:xfrm>
        </p:grpSpPr>
        <p:sp>
          <p:nvSpPr>
            <p:cNvPr id="18457" name="Line 17"/>
            <p:cNvSpPr>
              <a:spLocks noChangeShapeType="1"/>
            </p:cNvSpPr>
            <p:nvPr/>
          </p:nvSpPr>
          <p:spPr bwMode="auto">
            <a:xfrm rot="1393569">
              <a:off x="1817" y="1632"/>
              <a:ext cx="1879" cy="143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58" name="Text Box 18"/>
            <p:cNvSpPr txBox="1">
              <a:spLocks noChangeArrowheads="1"/>
            </p:cNvSpPr>
            <p:nvPr/>
          </p:nvSpPr>
          <p:spPr bwMode="auto">
            <a:xfrm>
              <a:off x="3370" y="3259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i="1">
                  <a:solidFill>
                    <a:srgbClr val="333399"/>
                  </a:solidFill>
                </a:rPr>
                <a:t>D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4527550" y="3240088"/>
            <a:ext cx="1657350" cy="915987"/>
            <a:chOff x="2852" y="1871"/>
            <a:chExt cx="1044" cy="577"/>
          </a:xfrm>
        </p:grpSpPr>
        <p:sp>
          <p:nvSpPr>
            <p:cNvPr id="18455" name="Text Box 20"/>
            <p:cNvSpPr txBox="1">
              <a:spLocks noChangeArrowheads="1"/>
            </p:cNvSpPr>
            <p:nvPr/>
          </p:nvSpPr>
          <p:spPr bwMode="auto">
            <a:xfrm>
              <a:off x="2852" y="1871"/>
              <a:ext cx="1044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Consumption</a:t>
              </a:r>
            </a:p>
            <a:p>
              <a:pPr eaLnBrk="0" hangingPunct="0"/>
              <a:r>
                <a:rPr lang="en-US"/>
                <a:t>distortion</a:t>
              </a:r>
            </a:p>
          </p:txBody>
        </p:sp>
        <p:sp>
          <p:nvSpPr>
            <p:cNvPr id="18456" name="Line 21"/>
            <p:cNvSpPr>
              <a:spLocks noChangeShapeType="1"/>
            </p:cNvSpPr>
            <p:nvPr/>
          </p:nvSpPr>
          <p:spPr bwMode="auto">
            <a:xfrm flipH="1">
              <a:off x="2880" y="2304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arrow" w="sm" len="sm"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2165350" y="3165475"/>
            <a:ext cx="1390650" cy="914400"/>
            <a:chOff x="1364" y="1824"/>
            <a:chExt cx="876" cy="576"/>
          </a:xfrm>
        </p:grpSpPr>
        <p:sp>
          <p:nvSpPr>
            <p:cNvPr id="18453" name="Text Box 23"/>
            <p:cNvSpPr txBox="1">
              <a:spLocks noChangeArrowheads="1"/>
            </p:cNvSpPr>
            <p:nvPr/>
          </p:nvSpPr>
          <p:spPr bwMode="auto">
            <a:xfrm>
              <a:off x="1364" y="1824"/>
              <a:ext cx="876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Production</a:t>
              </a:r>
            </a:p>
            <a:p>
              <a:pPr eaLnBrk="0" hangingPunct="0"/>
              <a:r>
                <a:rPr lang="en-US"/>
                <a:t>distortion</a:t>
              </a:r>
            </a:p>
          </p:txBody>
        </p:sp>
        <p:sp>
          <p:nvSpPr>
            <p:cNvPr id="18454" name="Line 24"/>
            <p:cNvSpPr>
              <a:spLocks noChangeShapeType="1"/>
            </p:cNvSpPr>
            <p:nvPr/>
          </p:nvSpPr>
          <p:spPr bwMode="auto">
            <a:xfrm>
              <a:off x="2016" y="2208"/>
              <a:ext cx="192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arrow" w="sm" len="sm"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1838325" y="3881438"/>
            <a:ext cx="2520950" cy="1989137"/>
            <a:chOff x="1158" y="2275"/>
            <a:chExt cx="1588" cy="1253"/>
          </a:xfrm>
        </p:grpSpPr>
        <p:sp>
          <p:nvSpPr>
            <p:cNvPr id="18448" name="Line 26"/>
            <p:cNvSpPr>
              <a:spLocks noChangeShapeType="1"/>
            </p:cNvSpPr>
            <p:nvPr/>
          </p:nvSpPr>
          <p:spPr bwMode="auto">
            <a:xfrm>
              <a:off x="2366" y="2279"/>
              <a:ext cx="0" cy="1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49" name="Line 27"/>
            <p:cNvSpPr>
              <a:spLocks noChangeShapeType="1"/>
            </p:cNvSpPr>
            <p:nvPr/>
          </p:nvSpPr>
          <p:spPr bwMode="auto">
            <a:xfrm>
              <a:off x="2723" y="2279"/>
              <a:ext cx="0" cy="1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50" name="Line 28"/>
            <p:cNvSpPr>
              <a:spLocks noChangeShapeType="1"/>
            </p:cNvSpPr>
            <p:nvPr/>
          </p:nvSpPr>
          <p:spPr bwMode="auto">
            <a:xfrm>
              <a:off x="1158" y="2304"/>
              <a:ext cx="157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51" name="Oval 29"/>
            <p:cNvSpPr>
              <a:spLocks noChangeArrowheads="1"/>
            </p:cNvSpPr>
            <p:nvPr/>
          </p:nvSpPr>
          <p:spPr bwMode="auto">
            <a:xfrm>
              <a:off x="2694" y="2275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8452" name="Oval 30"/>
            <p:cNvSpPr>
              <a:spLocks noChangeArrowheads="1"/>
            </p:cNvSpPr>
            <p:nvPr/>
          </p:nvSpPr>
          <p:spPr bwMode="auto">
            <a:xfrm>
              <a:off x="2317" y="2275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253983" name="Rectangle 31"/>
          <p:cNvSpPr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>
                <a:solidFill>
                  <a:srgbClr val="336699"/>
                </a:solidFill>
                <a:latin typeface="Times New Roman" charset="0"/>
              </a:rPr>
              <a:t>Figure 9-1</a:t>
            </a:r>
            <a:r>
              <a:rPr lang="en-US" sz="2400" b="0">
                <a:solidFill>
                  <a:srgbClr val="336699"/>
                </a:solidFill>
                <a:latin typeface="Times New Roman" charset="0"/>
              </a:rPr>
              <a:t>: The Efficiency Case for Free Trade</a:t>
            </a:r>
          </a:p>
        </p:txBody>
      </p:sp>
      <p:sp>
        <p:nvSpPr>
          <p:cNvPr id="18447" name="Rectangle 32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The Case for Free Trade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3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3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autoUpdateAnimBg="0"/>
      <p:bldP spid="253956" grpId="0" autoUpdateAnimBg="0"/>
      <p:bldP spid="253962" grpId="0" animBg="1"/>
      <p:bldP spid="253963" grpId="0" animBg="1"/>
      <p:bldP spid="253967" grpId="0" animBg="1"/>
      <p:bldP spid="2539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The Case for Free Trade</a:t>
            </a:r>
          </a:p>
        </p:txBody>
      </p:sp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-533400" y="990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>
                <a:solidFill>
                  <a:srgbClr val="336699"/>
                </a:solidFill>
                <a:latin typeface="Times New Roman" charset="0"/>
              </a:rPr>
              <a:t>Table 9-1</a:t>
            </a:r>
            <a:r>
              <a:rPr lang="en-US" sz="2400" b="0">
                <a:solidFill>
                  <a:srgbClr val="336699"/>
                </a:solidFill>
                <a:latin typeface="Times New Roman" charset="0"/>
              </a:rPr>
              <a:t>: Estimated Cost of Protection,</a:t>
            </a:r>
          </a:p>
          <a:p>
            <a:pPr algn="ctr"/>
            <a:r>
              <a:rPr lang="en-US" sz="2400" b="0">
                <a:solidFill>
                  <a:srgbClr val="336699"/>
                </a:solidFill>
                <a:latin typeface="Times New Roman" charset="0"/>
              </a:rPr>
              <a:t>		    as a Percentage of National Income</a:t>
            </a:r>
          </a:p>
        </p:txBody>
      </p:sp>
      <p:pic>
        <p:nvPicPr>
          <p:cNvPr id="200712" name="Picture 8" descr="C:\WINDOWS\Desktop\Sally\T9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520950"/>
            <a:ext cx="7772400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0" grpId="0" autoUpdateAnimBg="0"/>
      <p:bldP spid="2007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82917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990033"/>
                </a:solidFill>
              </a:rPr>
              <a:t>Additional Gains from Free Trade</a:t>
            </a:r>
          </a:p>
          <a:p>
            <a:pPr lvl="1" eaLnBrk="1" hangingPunct="1"/>
            <a:r>
              <a:rPr lang="en-US" smtClean="0"/>
              <a:t>Protected markets in small countries do not allow firms to exploit scale economies.</a:t>
            </a:r>
          </a:p>
          <a:p>
            <a:pPr lvl="2" eaLnBrk="1" hangingPunct="1"/>
            <a:r>
              <a:rPr lang="en-US" u="sng" smtClean="0"/>
              <a:t>Example</a:t>
            </a:r>
            <a:r>
              <a:rPr lang="en-US" smtClean="0"/>
              <a:t>: In the auto industry, an efficient scale assembly should make a minimum of 80,000</a:t>
            </a:r>
            <a:r>
              <a:rPr lang="id-ID" smtClean="0"/>
              <a:t> – 200,000</a:t>
            </a:r>
            <a:r>
              <a:rPr lang="en-US" smtClean="0"/>
              <a:t> cars per year. </a:t>
            </a:r>
          </a:p>
          <a:p>
            <a:pPr lvl="3" eaLnBrk="1" hangingPunct="1"/>
            <a:r>
              <a:rPr lang="en-US" smtClean="0"/>
              <a:t>In Argentina, 13 firms produced a total of 166,000 cars per year.</a:t>
            </a:r>
          </a:p>
          <a:p>
            <a:pPr lvl="1" eaLnBrk="1" hangingPunct="1"/>
            <a:r>
              <a:rPr lang="en-US" smtClean="0"/>
              <a:t>The presence of scale economies favors free trade that generates more varieties and results in lower prices.</a:t>
            </a:r>
          </a:p>
          <a:p>
            <a:pPr lvl="1" eaLnBrk="1" hangingPunct="1"/>
            <a:r>
              <a:rPr lang="en-US" smtClean="0"/>
              <a:t>Free trade, as opposed to “managed” trade, provides a wider range of opportunities and thus a wider scope for innovation.</a:t>
            </a: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The Case for Free Trade</a:t>
            </a:r>
          </a:p>
        </p:txBody>
      </p:sp>
    </p:spTree>
  </p:cSld>
  <p:clrMapOvr>
    <a:masterClrMapping/>
  </p:clrMapOvr>
  <p:transition spd="med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150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990033"/>
                </a:solidFill>
              </a:rPr>
              <a:t>Political Argument for Free Trade</a:t>
            </a:r>
          </a:p>
          <a:p>
            <a:pPr lvl="1" eaLnBrk="1" hangingPunct="1"/>
            <a:r>
              <a:rPr lang="en-US" smtClean="0"/>
              <a:t>A political commitment to free trade may be a good idea in practice.</a:t>
            </a:r>
          </a:p>
          <a:p>
            <a:pPr lvl="1" eaLnBrk="1" hangingPunct="1"/>
            <a:r>
              <a:rPr lang="en-US" smtClean="0"/>
              <a:t>Trade policies in practice are dominated by special-interest politics rather than consideration of national costs and benefits.</a:t>
            </a:r>
          </a:p>
          <a:p>
            <a:pPr lvl="2" eaLnBrk="1" hangingPunct="1">
              <a:buFontTx/>
              <a:buNone/>
            </a:pPr>
            <a:endParaRPr lang="en-US" sz="2000" smtClean="0"/>
          </a:p>
        </p:txBody>
      </p:sp>
      <p:sp>
        <p:nvSpPr>
          <p:cNvPr id="21508" name="Rectangle 2052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The Case for Free Trade</a:t>
            </a:r>
          </a:p>
        </p:txBody>
      </p:sp>
    </p:spTree>
  </p:cSld>
  <p:clrMapOvr>
    <a:masterClrMapping/>
  </p:clrMapOvr>
  <p:transition spd="med"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US" smtClean="0"/>
              <a:t>Activist trade policies can sometimes increase the welfare of the nation as a whole.</a:t>
            </a:r>
          </a:p>
          <a:p>
            <a:pPr eaLnBrk="1" hangingPunct="1"/>
            <a:r>
              <a:rPr lang="en-US" smtClean="0"/>
              <a:t>There are two theoretical arguments </a:t>
            </a:r>
            <a:r>
              <a:rPr lang="en-US" i="1" smtClean="0"/>
              <a:t>against</a:t>
            </a:r>
            <a:r>
              <a:rPr lang="en-US" smtClean="0"/>
              <a:t> the policy of free trade:</a:t>
            </a:r>
          </a:p>
          <a:p>
            <a:pPr lvl="1" eaLnBrk="1" hangingPunct="1"/>
            <a:r>
              <a:rPr lang="en-US" smtClean="0"/>
              <a:t>The </a:t>
            </a:r>
            <a:r>
              <a:rPr lang="en-US" b="1" smtClean="0"/>
              <a:t>terms of trade argument for a tariff</a:t>
            </a:r>
            <a:endParaRPr lang="en-US" smtClean="0"/>
          </a:p>
          <a:p>
            <a:pPr lvl="1" eaLnBrk="1" hangingPunct="1"/>
            <a:r>
              <a:rPr lang="en-US" smtClean="0"/>
              <a:t>The </a:t>
            </a:r>
            <a:r>
              <a:rPr lang="en-US" b="1" smtClean="0"/>
              <a:t>domestic market failure</a:t>
            </a:r>
            <a:endParaRPr lang="en-US" smtClean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76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National Welfare Arguments </a:t>
            </a:r>
          </a:p>
          <a:p>
            <a:pPr algn="ctr"/>
            <a:r>
              <a:rPr lang="en-US" sz="4000" b="0">
                <a:solidFill>
                  <a:srgbClr val="663300"/>
                </a:solidFill>
                <a:latin typeface="Times New Roman" charset="0"/>
              </a:rPr>
              <a:t>Against Free Trade</a:t>
            </a:r>
          </a:p>
        </p:txBody>
      </p:sp>
    </p:spTree>
  </p:cSld>
  <p:clrMapOvr>
    <a:masterClrMapping/>
  </p:clrMapOvr>
  <p:transition spd="med">
    <p:pull dir="rd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742</Words>
  <Application>Microsoft PowerPoint</Application>
  <PresentationFormat>On-screen Show (4:3)</PresentationFormat>
  <Paragraphs>105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Default Design</vt:lpstr>
      <vt:lpstr>Slide 1</vt:lpstr>
      <vt:lpstr>Introduction</vt:lpstr>
      <vt:lpstr>Introduction</vt:lpstr>
      <vt:lpstr>The Case for Free Trade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College of Business</dc:creator>
  <cp:lastModifiedBy>PERSONAL</cp:lastModifiedBy>
  <cp:revision>194</cp:revision>
  <dcterms:created xsi:type="dcterms:W3CDTF">2002-03-17T20:25:45Z</dcterms:created>
  <dcterms:modified xsi:type="dcterms:W3CDTF">2013-12-02T00:01:10Z</dcterms:modified>
</cp:coreProperties>
</file>