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3" r:id="rId8"/>
    <p:sldId id="264" r:id="rId9"/>
    <p:sldId id="265" r:id="rId1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50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0C228CB-70E9-4FBA-A1B1-C5F92184A1AE}" type="datetimeFigureOut">
              <a:rPr lang="id-ID" smtClean="0"/>
              <a:t>21/11/2013</a:t>
            </a:fld>
            <a:endParaRPr lang="id-ID"/>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d-ID"/>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12322C0-2A20-4554-B537-03EC6E607171}"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0C228CB-70E9-4FBA-A1B1-C5F92184A1AE}" type="datetimeFigureOut">
              <a:rPr lang="id-ID" smtClean="0"/>
              <a:t>21/11/2013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12322C0-2A20-4554-B537-03EC6E607171}"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0C228CB-70E9-4FBA-A1B1-C5F92184A1AE}" type="datetimeFigureOut">
              <a:rPr lang="id-ID" smtClean="0"/>
              <a:t>21/11/2013</a:t>
            </a:fld>
            <a:endParaRPr lang="id-ID"/>
          </a:p>
        </p:txBody>
      </p:sp>
      <p:sp>
        <p:nvSpPr>
          <p:cNvPr id="5" name="Footer Placeholder 4"/>
          <p:cNvSpPr>
            <a:spLocks noGrp="1"/>
          </p:cNvSpPr>
          <p:nvPr>
            <p:ph type="ftr" sz="quarter" idx="11"/>
          </p:nvPr>
        </p:nvSpPr>
        <p:spPr>
          <a:xfrm>
            <a:off x="457200" y="6556248"/>
            <a:ext cx="3657600" cy="228600"/>
          </a:xfrm>
        </p:spPr>
        <p:txBody>
          <a:bodyPr/>
          <a:lstStyle>
            <a:extLst/>
          </a:lstStyle>
          <a:p>
            <a:endParaRPr lang="id-ID"/>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12322C0-2A20-4554-B537-03EC6E607171}"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0C228CB-70E9-4FBA-A1B1-C5F92184A1AE}" type="datetimeFigureOut">
              <a:rPr lang="id-ID" smtClean="0"/>
              <a:t>21/11/2013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12322C0-2A20-4554-B537-03EC6E607171}"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0C228CB-70E9-4FBA-A1B1-C5F92184A1AE}" type="datetimeFigureOut">
              <a:rPr lang="id-ID" smtClean="0"/>
              <a:t>21/11/2013</a:t>
            </a:fld>
            <a:endParaRPr lang="id-ID"/>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d-ID"/>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12322C0-2A20-4554-B537-03EC6E607171}"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0C228CB-70E9-4FBA-A1B1-C5F92184A1AE}" type="datetimeFigureOut">
              <a:rPr lang="id-ID" smtClean="0"/>
              <a:t>21/11/2013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C12322C0-2A20-4554-B537-03EC6E607171}"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0C228CB-70E9-4FBA-A1B1-C5F92184A1AE}" type="datetimeFigureOut">
              <a:rPr lang="id-ID" smtClean="0"/>
              <a:t>21/11/2013</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C12322C0-2A20-4554-B537-03EC6E607171}"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0C228CB-70E9-4FBA-A1B1-C5F92184A1AE}" type="datetimeFigureOut">
              <a:rPr lang="id-ID" smtClean="0"/>
              <a:t>21/11/2013</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C12322C0-2A20-4554-B537-03EC6E607171}"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0C228CB-70E9-4FBA-A1B1-C5F92184A1AE}" type="datetimeFigureOut">
              <a:rPr lang="id-ID" smtClean="0"/>
              <a:t>21/11/2013</a:t>
            </a:fld>
            <a:endParaRPr lang="id-ID"/>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id-ID"/>
          </a:p>
        </p:txBody>
      </p:sp>
      <p:sp>
        <p:nvSpPr>
          <p:cNvPr id="4" name="Slide Number Placeholder 3"/>
          <p:cNvSpPr>
            <a:spLocks noGrp="1"/>
          </p:cNvSpPr>
          <p:nvPr>
            <p:ph type="sldNum" sz="quarter" idx="12"/>
          </p:nvPr>
        </p:nvSpPr>
        <p:spPr/>
        <p:txBody>
          <a:bodyPr/>
          <a:lstStyle>
            <a:extLst/>
          </a:lstStyle>
          <a:p>
            <a:fld id="{C12322C0-2A20-4554-B537-03EC6E607171}"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0C228CB-70E9-4FBA-A1B1-C5F92184A1AE}" type="datetimeFigureOut">
              <a:rPr lang="id-ID" smtClean="0"/>
              <a:t>21/11/2013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C12322C0-2A20-4554-B537-03EC6E607171}"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0C228CB-70E9-4FBA-A1B1-C5F92184A1AE}" type="datetimeFigureOut">
              <a:rPr lang="id-ID" smtClean="0"/>
              <a:t>21/11/2013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C12322C0-2A20-4554-B537-03EC6E607171}" type="slidenum">
              <a:rPr lang="id-ID" smtClean="0"/>
              <a:t>‹#›</a:t>
            </a:fld>
            <a:endParaRPr lang="id-ID"/>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0C228CB-70E9-4FBA-A1B1-C5F92184A1AE}" type="datetimeFigureOut">
              <a:rPr lang="id-ID" smtClean="0"/>
              <a:t>21/11/2013</a:t>
            </a:fld>
            <a:endParaRPr lang="id-ID"/>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d-ID"/>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12322C0-2A20-4554-B537-03EC6E607171}"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428604"/>
            <a:ext cx="7851648" cy="1828800"/>
          </a:xfrm>
        </p:spPr>
        <p:txBody>
          <a:bodyPr/>
          <a:lstStyle/>
          <a:p>
            <a:r>
              <a:rPr lang="id-ID" dirty="0" smtClean="0"/>
              <a:t>Laporan Kemajuan</a:t>
            </a:r>
            <a:endParaRPr lang="id-ID" dirty="0"/>
          </a:p>
        </p:txBody>
      </p:sp>
      <p:sp>
        <p:nvSpPr>
          <p:cNvPr id="3" name="Subtitle 2"/>
          <p:cNvSpPr>
            <a:spLocks noGrp="1"/>
          </p:cNvSpPr>
          <p:nvPr>
            <p:ph type="subTitle" idx="1"/>
          </p:nvPr>
        </p:nvSpPr>
        <p:spPr>
          <a:xfrm>
            <a:off x="3000364" y="2428868"/>
            <a:ext cx="5497242" cy="1752600"/>
          </a:xfrm>
        </p:spPr>
        <p:txBody>
          <a:bodyPr/>
          <a:lstStyle/>
          <a:p>
            <a:r>
              <a:rPr lang="id-ID" b="1" dirty="0" smtClean="0"/>
              <a:t>IbM Teknologi Pasca Panen Wortel Pada Kelompok Tani Wortel Di Kabupaten Karanganyar </a:t>
            </a:r>
            <a:endParaRPr lang="id-ID" b="1" dirty="0"/>
          </a:p>
        </p:txBody>
      </p:sp>
      <p:graphicFrame>
        <p:nvGraphicFramePr>
          <p:cNvPr id="4" name="Table 3"/>
          <p:cNvGraphicFramePr>
            <a:graphicFrameLocks noGrp="1"/>
          </p:cNvGraphicFramePr>
          <p:nvPr/>
        </p:nvGraphicFramePr>
        <p:xfrm>
          <a:off x="6000760" y="5286388"/>
          <a:ext cx="2500330" cy="857256"/>
        </p:xfrm>
        <a:graphic>
          <a:graphicData uri="http://schemas.openxmlformats.org/drawingml/2006/table">
            <a:tbl>
              <a:tblPr/>
              <a:tblGrid>
                <a:gridCol w="2500330"/>
              </a:tblGrid>
              <a:tr h="428628">
                <a:tc>
                  <a:txBody>
                    <a:bodyPr/>
                    <a:lstStyle/>
                    <a:p>
                      <a:pPr algn="l">
                        <a:lnSpc>
                          <a:spcPct val="150000"/>
                        </a:lnSpc>
                        <a:spcAft>
                          <a:spcPts val="0"/>
                        </a:spcAft>
                      </a:pPr>
                      <a:r>
                        <a:rPr lang="it-IT" sz="1300" b="1" dirty="0">
                          <a:solidFill>
                            <a:schemeClr val="bg1"/>
                          </a:solidFill>
                          <a:latin typeface="Times New Roman"/>
                          <a:ea typeface="Batang"/>
                        </a:rPr>
                        <a:t>Dr.Ir. JOKO SUTRISNO, MP </a:t>
                      </a:r>
                      <a:endParaRPr lang="id-ID" sz="1200" dirty="0">
                        <a:solidFill>
                          <a:schemeClr val="bg1"/>
                        </a:solidFill>
                        <a:latin typeface="Times New Roman"/>
                        <a:ea typeface="Batang"/>
                      </a:endParaRPr>
                    </a:p>
                  </a:txBody>
                  <a:tcPr marL="68580" marR="68580" marT="0" marB="0">
                    <a:lnL>
                      <a:noFill/>
                    </a:lnL>
                    <a:lnR>
                      <a:noFill/>
                    </a:lnR>
                    <a:lnT>
                      <a:noFill/>
                    </a:lnT>
                    <a:lnB>
                      <a:noFill/>
                    </a:lnB>
                  </a:tcPr>
                </a:tc>
              </a:tr>
              <a:tr h="428628">
                <a:tc>
                  <a:txBody>
                    <a:bodyPr/>
                    <a:lstStyle/>
                    <a:p>
                      <a:pPr algn="l">
                        <a:lnSpc>
                          <a:spcPct val="150000"/>
                        </a:lnSpc>
                        <a:spcAft>
                          <a:spcPts val="0"/>
                        </a:spcAft>
                      </a:pPr>
                      <a:r>
                        <a:rPr lang="id-ID" sz="1300" b="1" dirty="0">
                          <a:solidFill>
                            <a:schemeClr val="bg1"/>
                          </a:solidFill>
                          <a:latin typeface="Times New Roman"/>
                          <a:ea typeface="Batang"/>
                        </a:rPr>
                        <a:t>FANNY  WIDADIE, SP,M .Agr</a:t>
                      </a:r>
                      <a:endParaRPr lang="id-ID" sz="1200" dirty="0">
                        <a:solidFill>
                          <a:schemeClr val="bg1"/>
                        </a:solidFill>
                        <a:latin typeface="Times New Roman"/>
                        <a:ea typeface="Batang"/>
                      </a:endParaRPr>
                    </a:p>
                  </a:txBody>
                  <a:tcPr marL="68580" marR="68580" marT="0" marB="0">
                    <a:lnL>
                      <a:noFill/>
                    </a:lnL>
                    <a:lnR>
                      <a:noFill/>
                    </a:lnR>
                    <a:lnT>
                      <a:noFill/>
                    </a:lnT>
                    <a:lnB>
                      <a:noFill/>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7786742" cy="857256"/>
          </a:xfrm>
        </p:spPr>
        <p:txBody>
          <a:bodyPr/>
          <a:lstStyle/>
          <a:p>
            <a:r>
              <a:rPr lang="id-ID" dirty="0" smtClean="0"/>
              <a:t>Latar Belakang </a:t>
            </a:r>
            <a:endParaRPr lang="id-ID" dirty="0"/>
          </a:p>
        </p:txBody>
      </p:sp>
      <p:sp>
        <p:nvSpPr>
          <p:cNvPr id="3" name="Content Placeholder 2"/>
          <p:cNvSpPr>
            <a:spLocks noGrp="1"/>
          </p:cNvSpPr>
          <p:nvPr>
            <p:ph idx="1"/>
          </p:nvPr>
        </p:nvSpPr>
        <p:spPr>
          <a:xfrm>
            <a:off x="428596" y="1214422"/>
            <a:ext cx="7643866" cy="3857652"/>
          </a:xfrm>
        </p:spPr>
        <p:txBody>
          <a:bodyPr>
            <a:normAutofit/>
          </a:bodyPr>
          <a:lstStyle/>
          <a:p>
            <a:pPr marL="0" indent="0">
              <a:buFont typeface="Wingdings" pitchFamily="2" charset="2"/>
              <a:buChar char="q"/>
            </a:pPr>
            <a:r>
              <a:rPr lang="id-ID" dirty="0" smtClean="0"/>
              <a:t>Tanaman Hortikultura yang memiliki potensi untuk dikembangkan adalah wortel </a:t>
            </a:r>
            <a:r>
              <a:rPr lang="id-ID" dirty="0" smtClean="0">
                <a:sym typeface="Wingdings" pitchFamily="2" charset="2"/>
              </a:rPr>
              <a:t> Tawangmangu merupakan kecamatan yang berada di Kabupaten Karanganyar, Jawa Tengah yang cocok ditanami sayuran terutama wortel </a:t>
            </a:r>
          </a:p>
          <a:p>
            <a:pPr marL="0" indent="0">
              <a:buFont typeface="Wingdings" pitchFamily="2" charset="2"/>
              <a:buChar char="q"/>
            </a:pPr>
            <a:r>
              <a:rPr lang="id-ID" dirty="0" smtClean="0"/>
              <a:t>Produksi </a:t>
            </a:r>
            <a:r>
              <a:rPr lang="id-ID" dirty="0" smtClean="0"/>
              <a:t>sayur-sayuran paling tinggi di Kabupaten Karanganyar adalah wortel sebanyak 161.654 kuintal. </a:t>
            </a:r>
            <a:endParaRPr lang="id-ID" dirty="0" smtClean="0">
              <a:sym typeface="Wingdings" pitchFamily="2" charset="2"/>
            </a:endParaRPr>
          </a:p>
          <a:p>
            <a:pPr marL="0" indent="0">
              <a:buNone/>
            </a:pPr>
            <a:endParaRPr lang="id-ID" dirty="0"/>
          </a:p>
        </p:txBody>
      </p:sp>
      <p:sp>
        <p:nvSpPr>
          <p:cNvPr id="4" name="Down Arrow 3"/>
          <p:cNvSpPr/>
          <p:nvPr/>
        </p:nvSpPr>
        <p:spPr>
          <a:xfrm>
            <a:off x="1643042" y="4572008"/>
            <a:ext cx="571504"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642910" y="5286388"/>
            <a:ext cx="6929486" cy="707886"/>
          </a:xfrm>
          <a:prstGeom prst="rect">
            <a:avLst/>
          </a:prstGeom>
          <a:noFill/>
        </p:spPr>
        <p:txBody>
          <a:bodyPr wrap="square" rtlCol="0">
            <a:spAutoFit/>
          </a:bodyPr>
          <a:lstStyle/>
          <a:p>
            <a:r>
              <a:rPr lang="af-ZA" sz="2000" dirty="0"/>
              <a:t>Kelompok Tani Wortel (KTW) Bina Taruna Sejahtera </a:t>
            </a:r>
            <a:endParaRPr lang="id-ID" sz="2000" dirty="0" smtClean="0"/>
          </a:p>
          <a:p>
            <a:r>
              <a:rPr lang="af-ZA" sz="2000" dirty="0" smtClean="0"/>
              <a:t>dan </a:t>
            </a:r>
            <a:r>
              <a:rPr lang="af-ZA" sz="2000" dirty="0"/>
              <a:t>Kelompok Tani Wortel (KTW) Ngudi Makmur 3 </a:t>
            </a:r>
            <a:endParaRPr lang="id-ID"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6715172" cy="428628"/>
          </a:xfrm>
        </p:spPr>
        <p:txBody>
          <a:bodyPr>
            <a:normAutofit fontScale="90000"/>
          </a:bodyPr>
          <a:lstStyle/>
          <a:p>
            <a:r>
              <a:rPr lang="id-ID" dirty="0" smtClean="0"/>
              <a:t>IDENTIFIKASI PERMASALAHAN</a:t>
            </a:r>
            <a:endParaRPr lang="id-ID" dirty="0"/>
          </a:p>
        </p:txBody>
      </p:sp>
      <p:graphicFrame>
        <p:nvGraphicFramePr>
          <p:cNvPr id="8" name="Table 7"/>
          <p:cNvGraphicFramePr>
            <a:graphicFrameLocks noGrp="1"/>
          </p:cNvGraphicFramePr>
          <p:nvPr/>
        </p:nvGraphicFramePr>
        <p:xfrm>
          <a:off x="285720" y="857232"/>
          <a:ext cx="7786741" cy="5634798"/>
        </p:xfrm>
        <a:graphic>
          <a:graphicData uri="http://schemas.openxmlformats.org/drawingml/2006/table">
            <a:tbl>
              <a:tblPr/>
              <a:tblGrid>
                <a:gridCol w="1946685"/>
                <a:gridCol w="5840056"/>
              </a:tblGrid>
              <a:tr h="213703">
                <a:tc>
                  <a:txBody>
                    <a:bodyPr/>
                    <a:lstStyle/>
                    <a:p>
                      <a:pPr algn="ctr">
                        <a:spcAft>
                          <a:spcPts val="0"/>
                        </a:spcAft>
                        <a:tabLst>
                          <a:tab pos="1209675" algn="l"/>
                        </a:tabLst>
                      </a:pPr>
                      <a:r>
                        <a:rPr lang="id-ID" sz="1500" b="1" dirty="0">
                          <a:latin typeface="Times New Roman"/>
                          <a:ea typeface="Batang"/>
                        </a:rPr>
                        <a:t>Aspek-aspek                         </a:t>
                      </a:r>
                      <a:endParaRPr lang="id-ID" sz="1500" dirty="0">
                        <a:latin typeface="Times New Roman"/>
                        <a:ea typeface="Batang"/>
                      </a:endParaRP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09675" algn="l"/>
                        </a:tabLst>
                      </a:pPr>
                      <a:r>
                        <a:rPr lang="id-ID" sz="1500" b="1">
                          <a:latin typeface="Times New Roman"/>
                          <a:ea typeface="Batang"/>
                        </a:rPr>
                        <a:t>Masalah Yang Dihadapi                           </a:t>
                      </a:r>
                      <a:endParaRPr lang="id-ID" sz="1500">
                        <a:latin typeface="Times New Roman"/>
                        <a:ea typeface="Batang"/>
                      </a:endParaRP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109">
                <a:tc>
                  <a:txBody>
                    <a:bodyPr/>
                    <a:lstStyle/>
                    <a:p>
                      <a:pPr algn="just">
                        <a:spcAft>
                          <a:spcPts val="0"/>
                        </a:spcAft>
                        <a:tabLst>
                          <a:tab pos="1209675" algn="l"/>
                        </a:tabLst>
                      </a:pPr>
                      <a:r>
                        <a:rPr lang="id-ID" sz="1500" dirty="0">
                          <a:latin typeface="Times New Roman"/>
                          <a:ea typeface="Batang"/>
                        </a:rPr>
                        <a:t>Bibit wortel dan Saprodi</a:t>
                      </a: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183515" algn="l"/>
                          <a:tab pos="1209675" algn="l"/>
                        </a:tabLst>
                      </a:pPr>
                      <a:r>
                        <a:rPr lang="id-ID" sz="1500" dirty="0">
                          <a:latin typeface="Times New Roman"/>
                          <a:ea typeface="Batang"/>
                        </a:rPr>
                        <a:t>Bibit wortel sulit diperoleh, sehingga harga mahal</a:t>
                      </a:r>
                    </a:p>
                    <a:p>
                      <a:pPr marL="342900" lvl="0" indent="-342900" algn="just">
                        <a:spcAft>
                          <a:spcPts val="0"/>
                        </a:spcAft>
                        <a:buFont typeface="Symbol"/>
                        <a:buChar char=""/>
                        <a:tabLst>
                          <a:tab pos="183515" algn="l"/>
                          <a:tab pos="1209675" algn="l"/>
                        </a:tabLst>
                      </a:pPr>
                      <a:r>
                        <a:rPr lang="id-ID" sz="1500" dirty="0">
                          <a:latin typeface="Times New Roman"/>
                          <a:ea typeface="Batang"/>
                        </a:rPr>
                        <a:t>Ketersediaan  kurang mencukupi</a:t>
                      </a:r>
                    </a:p>
                    <a:p>
                      <a:pPr marL="342900" lvl="0" indent="-342900" algn="just">
                        <a:spcAft>
                          <a:spcPts val="0"/>
                        </a:spcAft>
                        <a:buFont typeface="Symbol"/>
                        <a:buChar char=""/>
                        <a:tabLst>
                          <a:tab pos="183515" algn="l"/>
                          <a:tab pos="1209675" algn="l"/>
                        </a:tabLst>
                      </a:pPr>
                      <a:r>
                        <a:rPr lang="id-ID" sz="1500" dirty="0">
                          <a:latin typeface="Times New Roman"/>
                          <a:ea typeface="Batang"/>
                        </a:rPr>
                        <a:t>Kualitas wortel masih rendah</a:t>
                      </a: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4813">
                <a:tc>
                  <a:txBody>
                    <a:bodyPr/>
                    <a:lstStyle/>
                    <a:p>
                      <a:pPr algn="just">
                        <a:spcAft>
                          <a:spcPts val="0"/>
                        </a:spcAft>
                        <a:tabLst>
                          <a:tab pos="1209675" algn="l"/>
                        </a:tabLst>
                      </a:pPr>
                      <a:r>
                        <a:rPr lang="id-ID" sz="1500">
                          <a:latin typeface="Times New Roman"/>
                          <a:ea typeface="Batang"/>
                        </a:rPr>
                        <a:t>Teknologi Produksi</a:t>
                      </a: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183515" algn="l"/>
                          <a:tab pos="1209675" algn="l"/>
                        </a:tabLst>
                      </a:pPr>
                      <a:r>
                        <a:rPr lang="id-ID" sz="1500" dirty="0">
                          <a:latin typeface="Times New Roman"/>
                          <a:ea typeface="Batang"/>
                        </a:rPr>
                        <a:t>Kurangnya akses informasi dan teknologi dari dinas terkait, Lembaga Penelitian, PT, dll</a:t>
                      </a:r>
                    </a:p>
                    <a:p>
                      <a:pPr marL="342900" lvl="0" indent="-342900" algn="just">
                        <a:spcAft>
                          <a:spcPts val="0"/>
                        </a:spcAft>
                        <a:buFont typeface="Symbol"/>
                        <a:buChar char=""/>
                        <a:tabLst>
                          <a:tab pos="183515" algn="l"/>
                          <a:tab pos="1209675" algn="l"/>
                        </a:tabLst>
                      </a:pPr>
                      <a:r>
                        <a:rPr lang="id-ID" sz="1500" dirty="0">
                          <a:latin typeface="Times New Roman"/>
                          <a:ea typeface="Batang"/>
                        </a:rPr>
                        <a:t>Ketersediaan teknologi pasca panen dan pengolahan wortel masih terbatas</a:t>
                      </a: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2960">
                <a:tc>
                  <a:txBody>
                    <a:bodyPr/>
                    <a:lstStyle/>
                    <a:p>
                      <a:pPr algn="just">
                        <a:spcAft>
                          <a:spcPts val="0"/>
                        </a:spcAft>
                        <a:tabLst>
                          <a:tab pos="1209675" algn="l"/>
                        </a:tabLst>
                      </a:pPr>
                      <a:r>
                        <a:rPr lang="id-ID" sz="1500">
                          <a:latin typeface="Times New Roman"/>
                          <a:ea typeface="Batang"/>
                        </a:rPr>
                        <a:t>Pasar dan Pemasaran</a:t>
                      </a: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183515" algn="l"/>
                          <a:tab pos="1209675" algn="l"/>
                        </a:tabLst>
                      </a:pPr>
                      <a:r>
                        <a:rPr lang="id-ID" sz="1500" dirty="0">
                          <a:latin typeface="Times New Roman"/>
                          <a:ea typeface="Batang"/>
                        </a:rPr>
                        <a:t>Pemasaran masih terbatas</a:t>
                      </a:r>
                    </a:p>
                    <a:p>
                      <a:pPr marL="342900" lvl="0" indent="-342900" algn="just">
                        <a:spcAft>
                          <a:spcPts val="0"/>
                        </a:spcAft>
                        <a:buFont typeface="Symbol"/>
                        <a:buChar char=""/>
                        <a:tabLst>
                          <a:tab pos="183515" algn="l"/>
                          <a:tab pos="1209675" algn="l"/>
                        </a:tabLst>
                      </a:pPr>
                      <a:r>
                        <a:rPr lang="id-ID" sz="1500" dirty="0">
                          <a:latin typeface="Times New Roman"/>
                          <a:ea typeface="Batang"/>
                        </a:rPr>
                        <a:t>Sistem penjualan dan kemitraan dagang kurang menguntungkan petani</a:t>
                      </a:r>
                    </a:p>
                    <a:p>
                      <a:pPr marL="342900" lvl="0" indent="-342900" algn="just">
                        <a:spcAft>
                          <a:spcPts val="0"/>
                        </a:spcAft>
                        <a:buFont typeface="Symbol"/>
                        <a:buChar char=""/>
                        <a:tabLst>
                          <a:tab pos="183515" algn="l"/>
                          <a:tab pos="1209675" algn="l"/>
                        </a:tabLst>
                      </a:pPr>
                      <a:r>
                        <a:rPr lang="id-ID" sz="1500" dirty="0">
                          <a:latin typeface="Times New Roman"/>
                          <a:ea typeface="Batang"/>
                        </a:rPr>
                        <a:t>Harga jual wortel rendah, karena tidak ada standar harga jual wortel</a:t>
                      </a: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8516">
                <a:tc>
                  <a:txBody>
                    <a:bodyPr/>
                    <a:lstStyle/>
                    <a:p>
                      <a:pPr algn="just">
                        <a:spcAft>
                          <a:spcPts val="0"/>
                        </a:spcAft>
                        <a:tabLst>
                          <a:tab pos="1209675" algn="l"/>
                        </a:tabLst>
                      </a:pPr>
                      <a:r>
                        <a:rPr lang="id-ID" sz="1500">
                          <a:latin typeface="Times New Roman"/>
                          <a:ea typeface="Batang"/>
                        </a:rPr>
                        <a:t>Sumber Daya Manusia</a:t>
                      </a: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183515" algn="l"/>
                          <a:tab pos="1209675" algn="l"/>
                        </a:tabLst>
                      </a:pPr>
                      <a:r>
                        <a:rPr lang="id-ID" sz="1500" dirty="0">
                          <a:latin typeface="Times New Roman"/>
                          <a:ea typeface="Batang"/>
                        </a:rPr>
                        <a:t>Kemampuan pemeliharaan usahatani wortel yang baik dan berkualitas masih rendah</a:t>
                      </a:r>
                    </a:p>
                    <a:p>
                      <a:pPr marL="342900" lvl="0" indent="-342900" algn="just">
                        <a:spcAft>
                          <a:spcPts val="0"/>
                        </a:spcAft>
                        <a:buFont typeface="Symbol"/>
                        <a:buChar char=""/>
                        <a:tabLst>
                          <a:tab pos="183515" algn="l"/>
                          <a:tab pos="1209675" algn="l"/>
                        </a:tabLst>
                      </a:pPr>
                      <a:r>
                        <a:rPr lang="id-ID" sz="1500" dirty="0">
                          <a:latin typeface="Times New Roman"/>
                          <a:ea typeface="Batang"/>
                        </a:rPr>
                        <a:t>Kemampuan produksi bagi petani rendah</a:t>
                      </a:r>
                    </a:p>
                    <a:p>
                      <a:pPr marL="342900" lvl="0" indent="-342900" algn="just">
                        <a:spcAft>
                          <a:spcPts val="0"/>
                        </a:spcAft>
                        <a:buFont typeface="Symbol"/>
                        <a:buChar char=""/>
                        <a:tabLst>
                          <a:tab pos="183515" algn="l"/>
                          <a:tab pos="1209675" algn="l"/>
                        </a:tabLst>
                      </a:pPr>
                      <a:r>
                        <a:rPr lang="en-US" sz="1500" dirty="0" err="1">
                          <a:latin typeface="Times New Roman"/>
                          <a:ea typeface="Batang"/>
                        </a:rPr>
                        <a:t>Kesadaran</a:t>
                      </a:r>
                      <a:r>
                        <a:rPr lang="en-US" sz="1500" dirty="0">
                          <a:latin typeface="Times New Roman"/>
                          <a:ea typeface="Batang"/>
                        </a:rPr>
                        <a:t> </a:t>
                      </a:r>
                      <a:r>
                        <a:rPr lang="en-US" sz="1500" dirty="0" err="1">
                          <a:latin typeface="Times New Roman"/>
                          <a:ea typeface="Batang"/>
                        </a:rPr>
                        <a:t>dan</a:t>
                      </a:r>
                      <a:r>
                        <a:rPr lang="en-US" sz="1500" dirty="0">
                          <a:latin typeface="Times New Roman"/>
                          <a:ea typeface="Batang"/>
                        </a:rPr>
                        <a:t> </a:t>
                      </a:r>
                      <a:r>
                        <a:rPr lang="en-US" sz="1500" dirty="0" err="1">
                          <a:latin typeface="Times New Roman"/>
                          <a:ea typeface="Batang"/>
                        </a:rPr>
                        <a:t>pengetahuan</a:t>
                      </a:r>
                      <a:r>
                        <a:rPr lang="en-US" sz="1500" dirty="0">
                          <a:latin typeface="Times New Roman"/>
                          <a:ea typeface="Batang"/>
                        </a:rPr>
                        <a:t> </a:t>
                      </a:r>
                      <a:r>
                        <a:rPr lang="en-US" sz="1500" dirty="0" err="1">
                          <a:latin typeface="Times New Roman"/>
                          <a:ea typeface="Batang"/>
                        </a:rPr>
                        <a:t>terhadap</a:t>
                      </a:r>
                      <a:r>
                        <a:rPr lang="en-US" sz="1500" dirty="0">
                          <a:latin typeface="Times New Roman"/>
                          <a:ea typeface="Batang"/>
                        </a:rPr>
                        <a:t> </a:t>
                      </a:r>
                      <a:r>
                        <a:rPr lang="en-US" sz="1500" dirty="0" err="1">
                          <a:latin typeface="Times New Roman"/>
                          <a:ea typeface="Batang"/>
                        </a:rPr>
                        <a:t>higienitas</a:t>
                      </a:r>
                      <a:r>
                        <a:rPr lang="en-US" sz="1500" dirty="0">
                          <a:latin typeface="Times New Roman"/>
                          <a:ea typeface="Batang"/>
                        </a:rPr>
                        <a:t> </a:t>
                      </a:r>
                      <a:r>
                        <a:rPr lang="en-US" sz="1500" dirty="0" err="1">
                          <a:latin typeface="Times New Roman"/>
                          <a:ea typeface="Batang"/>
                        </a:rPr>
                        <a:t>produk</a:t>
                      </a:r>
                      <a:r>
                        <a:rPr lang="en-US" sz="1500" dirty="0">
                          <a:latin typeface="Times New Roman"/>
                          <a:ea typeface="Batang"/>
                        </a:rPr>
                        <a:t> </a:t>
                      </a:r>
                      <a:r>
                        <a:rPr lang="en-US" sz="1500" dirty="0" err="1">
                          <a:latin typeface="Times New Roman"/>
                          <a:ea typeface="Batang"/>
                        </a:rPr>
                        <a:t>masih</a:t>
                      </a:r>
                      <a:r>
                        <a:rPr lang="en-US" sz="1500" dirty="0">
                          <a:latin typeface="Times New Roman"/>
                          <a:ea typeface="Batang"/>
                        </a:rPr>
                        <a:t> </a:t>
                      </a:r>
                      <a:r>
                        <a:rPr lang="en-US" sz="1500" dirty="0" err="1">
                          <a:latin typeface="Times New Roman"/>
                          <a:ea typeface="Batang"/>
                        </a:rPr>
                        <a:t>rendah</a:t>
                      </a:r>
                      <a:endParaRPr lang="id-ID" sz="1500" dirty="0">
                        <a:latin typeface="Times New Roman"/>
                        <a:ea typeface="Batang"/>
                      </a:endParaRP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5922">
                <a:tc>
                  <a:txBody>
                    <a:bodyPr/>
                    <a:lstStyle/>
                    <a:p>
                      <a:pPr algn="just">
                        <a:spcAft>
                          <a:spcPts val="0"/>
                        </a:spcAft>
                        <a:tabLst>
                          <a:tab pos="1209675" algn="l"/>
                        </a:tabLst>
                      </a:pPr>
                      <a:r>
                        <a:rPr lang="id-ID" sz="1500">
                          <a:latin typeface="Times New Roman"/>
                          <a:ea typeface="Batang"/>
                        </a:rPr>
                        <a:t>Permodalan</a:t>
                      </a: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183515" algn="l"/>
                          <a:tab pos="1209675" algn="l"/>
                        </a:tabLst>
                      </a:pPr>
                      <a:r>
                        <a:rPr lang="id-ID" sz="1500" dirty="0">
                          <a:latin typeface="Times New Roman"/>
                          <a:ea typeface="Batang"/>
                        </a:rPr>
                        <a:t>Kemampuan permodalan lemah, masih mengandalkan modal sendiri</a:t>
                      </a:r>
                    </a:p>
                    <a:p>
                      <a:pPr marL="342900" lvl="0" indent="-342900" algn="just">
                        <a:spcAft>
                          <a:spcPts val="0"/>
                        </a:spcAft>
                        <a:buFont typeface="Symbol"/>
                        <a:buChar char=""/>
                        <a:tabLst>
                          <a:tab pos="183515" algn="l"/>
                          <a:tab pos="1209675" algn="l"/>
                        </a:tabLst>
                      </a:pPr>
                      <a:r>
                        <a:rPr lang="id-ID" sz="1500" dirty="0">
                          <a:latin typeface="Times New Roman"/>
                          <a:ea typeface="Batang"/>
                        </a:rPr>
                        <a:t>Rendahnya akses pada perbankan</a:t>
                      </a:r>
                    </a:p>
                    <a:p>
                      <a:pPr marL="342900" lvl="0" indent="-342900" algn="just">
                        <a:spcAft>
                          <a:spcPts val="0"/>
                        </a:spcAft>
                        <a:buFont typeface="Symbol"/>
                        <a:buChar char=""/>
                        <a:tabLst>
                          <a:tab pos="183515" algn="l"/>
                          <a:tab pos="1209675" algn="l"/>
                        </a:tabLst>
                      </a:pPr>
                      <a:r>
                        <a:rPr lang="id-ID" sz="1500" dirty="0">
                          <a:latin typeface="Times New Roman"/>
                          <a:ea typeface="Batang"/>
                        </a:rPr>
                        <a:t>Manajemen keuangan masih tradisional, belum ada pembukuan keuangan yang baik</a:t>
                      </a:r>
                    </a:p>
                    <a:p>
                      <a:pPr marL="342900" lvl="0" indent="-342900" algn="just">
                        <a:spcAft>
                          <a:spcPts val="0"/>
                        </a:spcAft>
                        <a:buFont typeface="Symbol"/>
                        <a:buChar char=""/>
                        <a:tabLst>
                          <a:tab pos="183515" algn="l"/>
                          <a:tab pos="1209675" algn="l"/>
                        </a:tabLst>
                      </a:pPr>
                      <a:r>
                        <a:rPr lang="id-ID" sz="1500" dirty="0">
                          <a:latin typeface="Times New Roman"/>
                          <a:ea typeface="Batang"/>
                        </a:rPr>
                        <a:t>Rendahnya kemampuan penyediaan syarat-syarat kredit perbankan dan kredit macet</a:t>
                      </a: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03">
                <a:tc>
                  <a:txBody>
                    <a:bodyPr/>
                    <a:lstStyle/>
                    <a:p>
                      <a:pPr algn="just">
                        <a:spcAft>
                          <a:spcPts val="0"/>
                        </a:spcAft>
                        <a:tabLst>
                          <a:tab pos="1209675" algn="l"/>
                        </a:tabLst>
                      </a:pPr>
                      <a:r>
                        <a:rPr lang="id-ID" sz="1500">
                          <a:latin typeface="Times New Roman"/>
                          <a:ea typeface="Batang"/>
                        </a:rPr>
                        <a:t>Produksi </a:t>
                      </a: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183515" algn="l"/>
                          <a:tab pos="1209675" algn="l"/>
                        </a:tabLst>
                      </a:pPr>
                      <a:r>
                        <a:rPr lang="id-ID" sz="1500" dirty="0">
                          <a:latin typeface="Times New Roman"/>
                          <a:ea typeface="Batang"/>
                        </a:rPr>
                        <a:t>Penyakit tanaman wortel</a:t>
                      </a:r>
                    </a:p>
                  </a:txBody>
                  <a:tcPr marL="63842" marR="63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7158" y="285728"/>
            <a:ext cx="6715172" cy="428628"/>
          </a:xfrm>
        </p:spPr>
        <p:txBody>
          <a:bodyPr>
            <a:normAutofit fontScale="90000"/>
          </a:bodyPr>
          <a:lstStyle/>
          <a:p>
            <a:r>
              <a:rPr lang="id-ID" dirty="0" smtClean="0"/>
              <a:t>SOLUSI YANG DITAWARKAN</a:t>
            </a:r>
            <a:endParaRPr lang="id-ID" dirty="0"/>
          </a:p>
        </p:txBody>
      </p:sp>
      <p:sp>
        <p:nvSpPr>
          <p:cNvPr id="53249" name="Rectangle 1"/>
          <p:cNvSpPr>
            <a:spLocks noChangeArrowheads="1"/>
          </p:cNvSpPr>
          <p:nvPr/>
        </p:nvSpPr>
        <p:spPr bwMode="auto">
          <a:xfrm>
            <a:off x="428596" y="1000108"/>
            <a:ext cx="735811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af-ZA" altLang="ko-KR"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Introduksi Teknologi Pasca Panen Wortel</a:t>
            </a:r>
            <a:endParaRPr kumimoji="0" lang="id-ID" altLang="ko-K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ko-KR"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t>
            </a:r>
            <a:r>
              <a:rPr kumimoji="0" lang="af-ZA" altLang="ko-KR"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Introduksi teknologi alat pencuci wortel yang sesuai kebutuhan petani wortel. Dengan adanya introduksi teknologi alat pencuci wortel ini diharapkan dapat meningkatkan nilai tambah secara ekonomi bagi kelompok tani wortel.  </a:t>
            </a:r>
            <a:endParaRPr kumimoji="0" lang="id-ID" altLang="ko-KR"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d-ID" altLang="ko-K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af-ZA" altLang="ko-KR"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Peningkatan Kemampuan Teknologi Produksi</a:t>
            </a:r>
            <a:endParaRPr kumimoji="0" lang="id-ID" altLang="ko-K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ko-KR"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t>
            </a:r>
            <a:r>
              <a:rPr kumimoji="0" lang="af-ZA" altLang="ko-KR"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Peningkatan kemampuan SDM Kelompok Tani Wortel dalam hal manajemen usaha (manajemen keuangan, pembukuan dan manajemen pemasaran), pembibitan dan pemilihan bibit wortel, pengolahan dan pemberian pupuk utama dan pupuk alternatif, perawatan usahatani wortel serta diversifikasi produk olahan wortel.</a:t>
            </a:r>
            <a:endParaRPr kumimoji="0" lang="af-ZA" altLang="ko-K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37192"/>
          </a:xfrm>
        </p:spPr>
        <p:txBody>
          <a:bodyPr>
            <a:normAutofit fontScale="90000"/>
          </a:bodyPr>
          <a:lstStyle/>
          <a:p>
            <a:r>
              <a:rPr lang="id-ID" dirty="0" smtClean="0"/>
              <a:t>Kegiatan yang dilakukan </a:t>
            </a:r>
            <a:endParaRPr lang="id-ID" dirty="0"/>
          </a:p>
        </p:txBody>
      </p:sp>
      <p:sp>
        <p:nvSpPr>
          <p:cNvPr id="3" name="Content Placeholder 2"/>
          <p:cNvSpPr>
            <a:spLocks noGrp="1"/>
          </p:cNvSpPr>
          <p:nvPr>
            <p:ph idx="1"/>
          </p:nvPr>
        </p:nvSpPr>
        <p:spPr>
          <a:xfrm>
            <a:off x="500034" y="928670"/>
            <a:ext cx="7239000" cy="4846320"/>
          </a:xfrm>
        </p:spPr>
        <p:txBody>
          <a:bodyPr/>
          <a:lstStyle/>
          <a:p>
            <a:r>
              <a:rPr lang="id-ID" dirty="0" smtClean="0"/>
              <a:t>Pengadaan Teknologi Alat Pencuci Wortel yang Sesuai Kebutuhan Kelompok Tani</a:t>
            </a:r>
          </a:p>
          <a:p>
            <a:r>
              <a:rPr lang="id-ID" dirty="0" smtClean="0"/>
              <a:t>Pelatihan-Pelatihan:</a:t>
            </a:r>
          </a:p>
          <a:p>
            <a:pPr>
              <a:buNone/>
            </a:pPr>
            <a:r>
              <a:rPr lang="id-ID" dirty="0" smtClean="0"/>
              <a:t> </a:t>
            </a:r>
            <a:r>
              <a:rPr lang="id-ID" dirty="0" smtClean="0"/>
              <a:t>  1. Pelatihan manajemen usahatani</a:t>
            </a:r>
          </a:p>
          <a:p>
            <a:pPr marL="717550" indent="-717550">
              <a:buNone/>
            </a:pPr>
            <a:r>
              <a:rPr lang="id-ID" dirty="0" smtClean="0"/>
              <a:t>   2. Pelatihan penanganan pasca panen wortel   </a:t>
            </a:r>
            <a:r>
              <a:rPr lang="id-ID" dirty="0" smtClean="0">
                <a:sym typeface="Wingdings" pitchFamily="2" charset="2"/>
              </a:rPr>
              <a:t> Agroindustri Dodol Wortel</a:t>
            </a:r>
            <a:endParaRPr lang="id-ID" dirty="0" smtClean="0"/>
          </a:p>
          <a:p>
            <a:pPr>
              <a:buNone/>
            </a:pPr>
            <a:r>
              <a:rPr lang="id-ID" dirty="0" smtClean="0"/>
              <a:t> </a:t>
            </a:r>
            <a:r>
              <a:rPr lang="id-ID" dirty="0" smtClean="0"/>
              <a:t>  3. Pelatihan penggunaan dan perawatan alat pasca panen wortel </a:t>
            </a:r>
          </a:p>
          <a:p>
            <a:pPr marL="514350" indent="-514350"/>
            <a:r>
              <a:rPr lang="id-ID" dirty="0" smtClean="0"/>
              <a:t> </a:t>
            </a:r>
            <a:r>
              <a:rPr lang="id-ID" dirty="0" smtClean="0"/>
              <a:t>Monitoring dan Evaluasi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6429420" cy="571504"/>
          </a:xfrm>
        </p:spPr>
        <p:txBody>
          <a:bodyPr>
            <a:normAutofit fontScale="90000"/>
          </a:bodyPr>
          <a:lstStyle/>
          <a:p>
            <a:r>
              <a:rPr lang="id-ID" dirty="0" smtClean="0"/>
              <a:t>HASIL YANG DICAPAI </a:t>
            </a:r>
            <a:endParaRPr lang="id-ID" dirty="0"/>
          </a:p>
        </p:txBody>
      </p:sp>
      <p:sp>
        <p:nvSpPr>
          <p:cNvPr id="3" name="Content Placeholder 2"/>
          <p:cNvSpPr>
            <a:spLocks noGrp="1"/>
          </p:cNvSpPr>
          <p:nvPr>
            <p:ph idx="1"/>
          </p:nvPr>
        </p:nvSpPr>
        <p:spPr>
          <a:xfrm>
            <a:off x="285720" y="785794"/>
            <a:ext cx="8501122" cy="4846320"/>
          </a:xfrm>
        </p:spPr>
        <p:txBody>
          <a:bodyPr/>
          <a:lstStyle/>
          <a:p>
            <a:r>
              <a:rPr lang="id-ID" dirty="0" smtClean="0"/>
              <a:t>SURVEY </a:t>
            </a:r>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Font typeface="Wingdings" pitchFamily="2" charset="2"/>
              <a:buChar char="q"/>
            </a:pPr>
            <a:r>
              <a:rPr lang="id-ID" dirty="0" smtClean="0"/>
              <a:t>Introduksi dan Penyerahan Mesin Pencuci Wortel</a:t>
            </a:r>
          </a:p>
          <a:p>
            <a:pPr>
              <a:buNone/>
            </a:pPr>
            <a:endParaRPr lang="id-ID" dirty="0"/>
          </a:p>
        </p:txBody>
      </p:sp>
      <p:pic>
        <p:nvPicPr>
          <p:cNvPr id="54274" name="Picture 8" descr="Tawangmangu-20130623-00050"/>
          <p:cNvPicPr>
            <a:picLocks noChangeAspect="1" noChangeArrowheads="1"/>
          </p:cNvPicPr>
          <p:nvPr/>
        </p:nvPicPr>
        <p:blipFill>
          <a:blip r:embed="rId2" cstate="print"/>
          <a:srcRect/>
          <a:stretch>
            <a:fillRect/>
          </a:stretch>
        </p:blipFill>
        <p:spPr bwMode="auto">
          <a:xfrm>
            <a:off x="571472" y="1428736"/>
            <a:ext cx="2571768" cy="1944242"/>
          </a:xfrm>
          <a:prstGeom prst="rect">
            <a:avLst/>
          </a:prstGeom>
          <a:noFill/>
          <a:ln w="9525">
            <a:noFill/>
            <a:miter lim="800000"/>
            <a:headEnd/>
            <a:tailEnd/>
          </a:ln>
        </p:spPr>
      </p:pic>
      <p:pic>
        <p:nvPicPr>
          <p:cNvPr id="54275" name="Picture 9" descr="Tawangmangu-20130623-00053"/>
          <p:cNvPicPr>
            <a:picLocks noChangeAspect="1" noChangeArrowheads="1"/>
          </p:cNvPicPr>
          <p:nvPr/>
        </p:nvPicPr>
        <p:blipFill>
          <a:blip r:embed="rId3" cstate="print"/>
          <a:srcRect/>
          <a:stretch>
            <a:fillRect/>
          </a:stretch>
        </p:blipFill>
        <p:spPr bwMode="auto">
          <a:xfrm>
            <a:off x="3428992" y="1428736"/>
            <a:ext cx="2428892" cy="1928826"/>
          </a:xfrm>
          <a:prstGeom prst="rect">
            <a:avLst/>
          </a:prstGeom>
          <a:noFill/>
          <a:ln w="9525">
            <a:noFill/>
            <a:miter lim="800000"/>
            <a:headEnd/>
            <a:tailEnd/>
          </a:ln>
        </p:spPr>
      </p:pic>
      <p:pic>
        <p:nvPicPr>
          <p:cNvPr id="54276" name="Picture 5" descr="2013-06-11 10"/>
          <p:cNvPicPr>
            <a:picLocks noChangeAspect="1" noChangeArrowheads="1"/>
          </p:cNvPicPr>
          <p:nvPr/>
        </p:nvPicPr>
        <p:blipFill>
          <a:blip r:embed="rId4" cstate="print"/>
          <a:srcRect/>
          <a:stretch>
            <a:fillRect/>
          </a:stretch>
        </p:blipFill>
        <p:spPr bwMode="auto">
          <a:xfrm>
            <a:off x="6215074" y="1500174"/>
            <a:ext cx="2428892" cy="1928825"/>
          </a:xfrm>
          <a:prstGeom prst="rect">
            <a:avLst/>
          </a:prstGeom>
          <a:noFill/>
          <a:ln w="9525">
            <a:noFill/>
            <a:miter lim="800000"/>
            <a:headEnd/>
            <a:tailEnd/>
          </a:ln>
        </p:spPr>
      </p:pic>
      <p:pic>
        <p:nvPicPr>
          <p:cNvPr id="54277" name="Picture 5" descr="D:\Pengabdian\WORTEL\FOTO KEG WORTEL\ALAT PENCUCI WORTEL.jpg"/>
          <p:cNvPicPr>
            <a:picLocks noChangeAspect="1" noChangeArrowheads="1"/>
          </p:cNvPicPr>
          <p:nvPr/>
        </p:nvPicPr>
        <p:blipFill>
          <a:blip r:embed="rId5" cstate="print"/>
          <a:srcRect/>
          <a:stretch>
            <a:fillRect/>
          </a:stretch>
        </p:blipFill>
        <p:spPr bwMode="auto">
          <a:xfrm>
            <a:off x="571473" y="4214818"/>
            <a:ext cx="2682385" cy="2000264"/>
          </a:xfrm>
          <a:prstGeom prst="rect">
            <a:avLst/>
          </a:prstGeom>
          <a:noFill/>
        </p:spPr>
      </p:pic>
      <p:pic>
        <p:nvPicPr>
          <p:cNvPr id="9" name="Picture 8" descr="D:\Pengabdian\WORTEL\FOTO KEG WORTEL\DSCF3540.jpg"/>
          <p:cNvPicPr/>
          <p:nvPr/>
        </p:nvPicPr>
        <p:blipFill>
          <a:blip r:embed="rId6" cstate="print"/>
          <a:srcRect/>
          <a:stretch>
            <a:fillRect/>
          </a:stretch>
        </p:blipFill>
        <p:spPr bwMode="auto">
          <a:xfrm>
            <a:off x="3571868" y="4214818"/>
            <a:ext cx="2357454" cy="2000264"/>
          </a:xfrm>
          <a:prstGeom prst="rect">
            <a:avLst/>
          </a:prstGeom>
          <a:noFill/>
        </p:spPr>
      </p:pic>
      <p:pic>
        <p:nvPicPr>
          <p:cNvPr id="54280" name="Picture 10" descr="2013-09-28 11"/>
          <p:cNvPicPr>
            <a:picLocks noChangeAspect="1" noChangeArrowheads="1"/>
          </p:cNvPicPr>
          <p:nvPr/>
        </p:nvPicPr>
        <p:blipFill>
          <a:blip r:embed="rId7" cstate="print"/>
          <a:srcRect/>
          <a:stretch>
            <a:fillRect/>
          </a:stretch>
        </p:blipFill>
        <p:spPr bwMode="auto">
          <a:xfrm>
            <a:off x="6215074" y="4214818"/>
            <a:ext cx="2643206" cy="207170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7239000" cy="500066"/>
          </a:xfrm>
        </p:spPr>
        <p:txBody>
          <a:bodyPr/>
          <a:lstStyle/>
          <a:p>
            <a:r>
              <a:rPr lang="id-ID" dirty="0" smtClean="0"/>
              <a:t>PELATIHAN PADA KELOMPOK TANI </a:t>
            </a:r>
            <a:endParaRPr lang="id-ID" dirty="0"/>
          </a:p>
        </p:txBody>
      </p:sp>
      <p:sp>
        <p:nvSpPr>
          <p:cNvPr id="4" name="Title 1"/>
          <p:cNvSpPr>
            <a:spLocks noGrp="1"/>
          </p:cNvSpPr>
          <p:nvPr>
            <p:ph type="title"/>
          </p:nvPr>
        </p:nvSpPr>
        <p:spPr>
          <a:xfrm>
            <a:off x="357158" y="214290"/>
            <a:ext cx="6429420" cy="571504"/>
          </a:xfrm>
        </p:spPr>
        <p:txBody>
          <a:bodyPr>
            <a:normAutofit fontScale="90000"/>
          </a:bodyPr>
          <a:lstStyle/>
          <a:p>
            <a:r>
              <a:rPr lang="id-ID" dirty="0" smtClean="0"/>
              <a:t>HASIL YANG DICAPAI </a:t>
            </a:r>
            <a:endParaRPr lang="id-ID" dirty="0"/>
          </a:p>
        </p:txBody>
      </p:sp>
      <p:pic>
        <p:nvPicPr>
          <p:cNvPr id="6" name="Picture 5" descr="D:\Pengabdian\WORTEL\FOTO KEG WORTEL\DSCF3569.jpg"/>
          <p:cNvPicPr/>
          <p:nvPr/>
        </p:nvPicPr>
        <p:blipFill>
          <a:blip r:embed="rId2" cstate="print"/>
          <a:srcRect/>
          <a:stretch>
            <a:fillRect/>
          </a:stretch>
        </p:blipFill>
        <p:spPr bwMode="auto">
          <a:xfrm>
            <a:off x="285720" y="1571612"/>
            <a:ext cx="2000264" cy="1500197"/>
          </a:xfrm>
          <a:prstGeom prst="rect">
            <a:avLst/>
          </a:prstGeom>
          <a:noFill/>
          <a:ln w="9525">
            <a:noFill/>
            <a:miter lim="800000"/>
            <a:headEnd/>
            <a:tailEnd/>
          </a:ln>
        </p:spPr>
      </p:pic>
      <p:pic>
        <p:nvPicPr>
          <p:cNvPr id="7" name="Picture 6" descr="D:\Pengabdian\WORTEL\FOTO KEG WORTEL\DSCF3546.jpg"/>
          <p:cNvPicPr/>
          <p:nvPr/>
        </p:nvPicPr>
        <p:blipFill>
          <a:blip r:embed="rId3" cstate="print"/>
          <a:srcRect/>
          <a:stretch>
            <a:fillRect/>
          </a:stretch>
        </p:blipFill>
        <p:spPr bwMode="auto">
          <a:xfrm>
            <a:off x="2500298" y="1571612"/>
            <a:ext cx="2214578" cy="1500198"/>
          </a:xfrm>
          <a:prstGeom prst="rect">
            <a:avLst/>
          </a:prstGeom>
          <a:noFill/>
          <a:ln w="9525">
            <a:noFill/>
            <a:miter lim="800000"/>
            <a:headEnd/>
            <a:tailEnd/>
          </a:ln>
        </p:spPr>
      </p:pic>
      <p:pic>
        <p:nvPicPr>
          <p:cNvPr id="8" name="Picture 7" descr="D:\Pengabdian\WORTEL\FOTO KEG WORTEL\DSCF3567.jpg"/>
          <p:cNvPicPr/>
          <p:nvPr/>
        </p:nvPicPr>
        <p:blipFill>
          <a:blip r:embed="rId4" cstate="print"/>
          <a:srcRect/>
          <a:stretch>
            <a:fillRect/>
          </a:stretch>
        </p:blipFill>
        <p:spPr bwMode="auto">
          <a:xfrm>
            <a:off x="5000628" y="1571612"/>
            <a:ext cx="2071702" cy="1500198"/>
          </a:xfrm>
          <a:prstGeom prst="rect">
            <a:avLst/>
          </a:prstGeom>
          <a:noFill/>
          <a:ln w="9525">
            <a:noFill/>
            <a:miter lim="800000"/>
            <a:headEnd/>
            <a:tailEnd/>
          </a:ln>
        </p:spPr>
      </p:pic>
      <p:pic>
        <p:nvPicPr>
          <p:cNvPr id="9" name="Picture 8" descr="D:\Pengabdian\WORTEL\FOTO KEG WORTEL\DSCF3593.jpg"/>
          <p:cNvPicPr/>
          <p:nvPr/>
        </p:nvPicPr>
        <p:blipFill>
          <a:blip r:embed="rId5" cstate="print"/>
          <a:srcRect/>
          <a:stretch>
            <a:fillRect/>
          </a:stretch>
        </p:blipFill>
        <p:spPr bwMode="auto">
          <a:xfrm>
            <a:off x="285720" y="5143512"/>
            <a:ext cx="2000232" cy="1357346"/>
          </a:xfrm>
          <a:prstGeom prst="rect">
            <a:avLst/>
          </a:prstGeom>
          <a:noFill/>
          <a:ln w="9525">
            <a:noFill/>
            <a:miter lim="800000"/>
            <a:headEnd/>
            <a:tailEnd/>
          </a:ln>
        </p:spPr>
      </p:pic>
      <p:pic>
        <p:nvPicPr>
          <p:cNvPr id="10" name="Picture 9" descr="D:\Pengabdian\WORTEL\FOTO KEG WORTEL\DSCF3602.jpg"/>
          <p:cNvPicPr/>
          <p:nvPr/>
        </p:nvPicPr>
        <p:blipFill>
          <a:blip r:embed="rId6" cstate="print"/>
          <a:srcRect/>
          <a:stretch>
            <a:fillRect/>
          </a:stretch>
        </p:blipFill>
        <p:spPr bwMode="auto">
          <a:xfrm>
            <a:off x="285720" y="3357563"/>
            <a:ext cx="2000264" cy="1643074"/>
          </a:xfrm>
          <a:prstGeom prst="rect">
            <a:avLst/>
          </a:prstGeom>
          <a:noFill/>
          <a:ln w="9525">
            <a:noFill/>
            <a:miter lim="800000"/>
            <a:headEnd/>
            <a:tailEnd/>
          </a:ln>
        </p:spPr>
      </p:pic>
      <p:pic>
        <p:nvPicPr>
          <p:cNvPr id="11" name="Picture 10" descr="D:\Pengabdian\WORTEL\FOTO KEG WORTEL\DSCF3598.jpg"/>
          <p:cNvPicPr/>
          <p:nvPr/>
        </p:nvPicPr>
        <p:blipFill>
          <a:blip r:embed="rId7" cstate="print"/>
          <a:srcRect/>
          <a:stretch>
            <a:fillRect/>
          </a:stretch>
        </p:blipFill>
        <p:spPr bwMode="auto">
          <a:xfrm>
            <a:off x="2500298" y="3357562"/>
            <a:ext cx="2241297" cy="1568315"/>
          </a:xfrm>
          <a:prstGeom prst="rect">
            <a:avLst/>
          </a:prstGeom>
          <a:noFill/>
          <a:ln w="9525">
            <a:noFill/>
            <a:miter lim="800000"/>
            <a:headEnd/>
            <a:tailEnd/>
          </a:ln>
        </p:spPr>
      </p:pic>
      <p:pic>
        <p:nvPicPr>
          <p:cNvPr id="13" name="Picture 12" descr="D:\Pengabdian\WORTEL\FOTO KEG WORTEL\DSCF3599.jpg"/>
          <p:cNvPicPr/>
          <p:nvPr/>
        </p:nvPicPr>
        <p:blipFill>
          <a:blip r:embed="rId8" cstate="print"/>
          <a:srcRect/>
          <a:stretch>
            <a:fillRect/>
          </a:stretch>
        </p:blipFill>
        <p:spPr bwMode="auto">
          <a:xfrm>
            <a:off x="4929190" y="3357562"/>
            <a:ext cx="2143140" cy="1571636"/>
          </a:xfrm>
          <a:prstGeom prst="rect">
            <a:avLst/>
          </a:prstGeom>
          <a:noFill/>
          <a:ln w="9525">
            <a:noFill/>
            <a:miter lim="800000"/>
            <a:headEnd/>
            <a:tailEnd/>
          </a:ln>
        </p:spPr>
      </p:pic>
      <p:pic>
        <p:nvPicPr>
          <p:cNvPr id="15" name="Picture 14" descr="D:\Pengabdian\WORTEL\FOTO KEG WORTEL\DSCF3586.jpg"/>
          <p:cNvPicPr/>
          <p:nvPr/>
        </p:nvPicPr>
        <p:blipFill>
          <a:blip r:embed="rId9" cstate="print"/>
          <a:srcRect/>
          <a:stretch>
            <a:fillRect/>
          </a:stretch>
        </p:blipFill>
        <p:spPr bwMode="auto">
          <a:xfrm>
            <a:off x="2500298" y="5143512"/>
            <a:ext cx="2214577" cy="1357322"/>
          </a:xfrm>
          <a:prstGeom prst="rect">
            <a:avLst/>
          </a:prstGeom>
          <a:noFill/>
          <a:ln w="9525">
            <a:noFill/>
            <a:miter lim="800000"/>
            <a:headEnd/>
            <a:tailEnd/>
          </a:ln>
        </p:spPr>
      </p:pic>
      <p:pic>
        <p:nvPicPr>
          <p:cNvPr id="17" name="Picture 16" descr="D:\Pengabdian\WORTEL\FOTO KEG WORTEL\DSCF3580.jpg"/>
          <p:cNvPicPr/>
          <p:nvPr/>
        </p:nvPicPr>
        <p:blipFill>
          <a:blip r:embed="rId10" cstate="print"/>
          <a:srcRect/>
          <a:stretch>
            <a:fillRect/>
          </a:stretch>
        </p:blipFill>
        <p:spPr bwMode="auto">
          <a:xfrm>
            <a:off x="4929190" y="5072075"/>
            <a:ext cx="2214578" cy="14287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6972320" cy="608630"/>
          </a:xfrm>
        </p:spPr>
        <p:txBody>
          <a:bodyPr/>
          <a:lstStyle/>
          <a:p>
            <a:r>
              <a:rPr lang="id-ID" dirty="0" smtClean="0"/>
              <a:t>HASIL YANG DICAPAI</a:t>
            </a:r>
            <a:endParaRPr lang="id-ID" dirty="0"/>
          </a:p>
        </p:txBody>
      </p:sp>
      <p:sp>
        <p:nvSpPr>
          <p:cNvPr id="3" name="Content Placeholder 2"/>
          <p:cNvSpPr>
            <a:spLocks noGrp="1"/>
          </p:cNvSpPr>
          <p:nvPr>
            <p:ph idx="1"/>
          </p:nvPr>
        </p:nvSpPr>
        <p:spPr>
          <a:xfrm>
            <a:off x="428596" y="1142984"/>
            <a:ext cx="7239000" cy="4846320"/>
          </a:xfrm>
        </p:spPr>
        <p:txBody>
          <a:bodyPr/>
          <a:lstStyle/>
          <a:p>
            <a:r>
              <a:rPr lang="id-ID" dirty="0" smtClean="0"/>
              <a:t>PENGOLAHAN AGROINDUSTRI </a:t>
            </a:r>
            <a:endParaRPr lang="id-ID" dirty="0"/>
          </a:p>
        </p:txBody>
      </p:sp>
      <p:pic>
        <p:nvPicPr>
          <p:cNvPr id="4" name="Picture 3" descr="D:\Pengabdian\WORTEL\FOTO KEG WORTEL\Dodol Wortei1.jpg"/>
          <p:cNvPicPr/>
          <p:nvPr/>
        </p:nvPicPr>
        <p:blipFill>
          <a:blip r:embed="rId2" cstate="print"/>
          <a:srcRect/>
          <a:stretch>
            <a:fillRect/>
          </a:stretch>
        </p:blipFill>
        <p:spPr bwMode="auto">
          <a:xfrm>
            <a:off x="785786" y="1785926"/>
            <a:ext cx="2643206" cy="2080591"/>
          </a:xfrm>
          <a:prstGeom prst="rect">
            <a:avLst/>
          </a:prstGeom>
          <a:noFill/>
          <a:ln w="9525">
            <a:noFill/>
            <a:miter lim="800000"/>
            <a:headEnd/>
            <a:tailEnd/>
          </a:ln>
        </p:spPr>
      </p:pic>
      <p:pic>
        <p:nvPicPr>
          <p:cNvPr id="6" name="Picture 5" descr="D:\Pengabdian\WORTEL\FOTO KEG WORTEL\Dodol Wortel2.jpg"/>
          <p:cNvPicPr/>
          <p:nvPr/>
        </p:nvPicPr>
        <p:blipFill>
          <a:blip r:embed="rId3" cstate="print"/>
          <a:srcRect/>
          <a:stretch>
            <a:fillRect/>
          </a:stretch>
        </p:blipFill>
        <p:spPr bwMode="auto">
          <a:xfrm>
            <a:off x="4000496" y="1785926"/>
            <a:ext cx="2643206" cy="2143139"/>
          </a:xfrm>
          <a:prstGeom prst="rect">
            <a:avLst/>
          </a:prstGeom>
          <a:noFill/>
          <a:ln w="9525">
            <a:noFill/>
            <a:miter lim="800000"/>
            <a:headEnd/>
            <a:tailEnd/>
          </a:ln>
        </p:spPr>
      </p:pic>
      <p:pic>
        <p:nvPicPr>
          <p:cNvPr id="8" name="Picture 7" descr="D:\Pengabdian\WORTEL\FOTO KEG WORTEL\Dodol Wortel3.jpg"/>
          <p:cNvPicPr/>
          <p:nvPr/>
        </p:nvPicPr>
        <p:blipFill>
          <a:blip r:embed="rId4" cstate="print"/>
          <a:srcRect/>
          <a:stretch>
            <a:fillRect/>
          </a:stretch>
        </p:blipFill>
        <p:spPr bwMode="auto">
          <a:xfrm>
            <a:off x="785786" y="4000504"/>
            <a:ext cx="2643206" cy="2071702"/>
          </a:xfrm>
          <a:prstGeom prst="rect">
            <a:avLst/>
          </a:prstGeom>
          <a:noFill/>
          <a:ln w="9525">
            <a:noFill/>
            <a:miter lim="800000"/>
            <a:headEnd/>
            <a:tailEnd/>
          </a:ln>
        </p:spPr>
      </p:pic>
      <p:pic>
        <p:nvPicPr>
          <p:cNvPr id="10" name="Picture 9" descr="D:\Pengabdian\WORTEL\FOTO KEG WORTEL\Dodol Wortel4.jpg"/>
          <p:cNvPicPr/>
          <p:nvPr/>
        </p:nvPicPr>
        <p:blipFill>
          <a:blip r:embed="rId5" cstate="print"/>
          <a:srcRect/>
          <a:stretch>
            <a:fillRect/>
          </a:stretch>
        </p:blipFill>
        <p:spPr bwMode="auto">
          <a:xfrm>
            <a:off x="4000496" y="4071942"/>
            <a:ext cx="2644637" cy="19839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04" y="2857496"/>
            <a:ext cx="5400684" cy="1248080"/>
          </a:xfrm>
        </p:spPr>
        <p:txBody>
          <a:bodyPr>
            <a:normAutofit/>
          </a:bodyPr>
          <a:lstStyle/>
          <a:p>
            <a:pPr>
              <a:buNone/>
            </a:pPr>
            <a:r>
              <a:rPr lang="id-ID" sz="5400" dirty="0" smtClean="0"/>
              <a:t>TERIMA KASIH </a:t>
            </a:r>
            <a:endParaRPr lang="id-ID" sz="5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77</TotalTime>
  <Words>387</Words>
  <Application>Microsoft Office PowerPoint</Application>
  <PresentationFormat>On-screen Show (4:3)</PresentationFormat>
  <Paragraphs>60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Opulent</vt:lpstr>
      <vt:lpstr>Laporan Kemajuan</vt:lpstr>
      <vt:lpstr>Latar Belakang </vt:lpstr>
      <vt:lpstr>IDENTIFIKASI PERMASALAHAN</vt:lpstr>
      <vt:lpstr>SOLUSI YANG DITAWARKAN</vt:lpstr>
      <vt:lpstr>Kegiatan yang dilakukan </vt:lpstr>
      <vt:lpstr>HASIL YANG DICAPAI </vt:lpstr>
      <vt:lpstr>HASIL YANG DICAPAI </vt:lpstr>
      <vt:lpstr>HASIL YANG DICAPAI</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Laporan Kemajuan</dc:title>
  <dc:creator>PERSONAL</dc:creator>
  <cp:lastModifiedBy>PERSONAL</cp:lastModifiedBy>
  <cp:revision>3</cp:revision>
  <dcterms:created xsi:type="dcterms:W3CDTF">2013-11-21T09:33:40Z</dcterms:created>
  <dcterms:modified xsi:type="dcterms:W3CDTF">2013-11-21T10:51:23Z</dcterms:modified>
</cp:coreProperties>
</file>