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60" r:id="rId3"/>
    <p:sldId id="290" r:id="rId4"/>
    <p:sldId id="293" r:id="rId5"/>
    <p:sldId id="294" r:id="rId6"/>
    <p:sldId id="263" r:id="rId7"/>
    <p:sldId id="297" r:id="rId8"/>
    <p:sldId id="296" r:id="rId9"/>
    <p:sldId id="298" r:id="rId10"/>
    <p:sldId id="299" r:id="rId11"/>
    <p:sldId id="300" r:id="rId12"/>
    <p:sldId id="301" r:id="rId13"/>
    <p:sldId id="302" r:id="rId14"/>
    <p:sldId id="304" r:id="rId15"/>
    <p:sldId id="303" r:id="rId16"/>
    <p:sldId id="274" r:id="rId17"/>
    <p:sldId id="305" r:id="rId18"/>
    <p:sldId id="306" r:id="rId19"/>
    <p:sldId id="307" r:id="rId20"/>
    <p:sldId id="308" r:id="rId21"/>
    <p:sldId id="309" r:id="rId22"/>
    <p:sldId id="322" r:id="rId23"/>
    <p:sldId id="325" r:id="rId24"/>
    <p:sldId id="326" r:id="rId25"/>
    <p:sldId id="327" r:id="rId26"/>
    <p:sldId id="310" r:id="rId27"/>
    <p:sldId id="311" r:id="rId28"/>
    <p:sldId id="328" r:id="rId29"/>
    <p:sldId id="312" r:id="rId30"/>
    <p:sldId id="313" r:id="rId31"/>
    <p:sldId id="278" r:id="rId32"/>
    <p:sldId id="286" r:id="rId33"/>
    <p:sldId id="287" r:id="rId34"/>
    <p:sldId id="288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800" kern="1200" baseline="-250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990033"/>
    <a:srgbClr val="333399"/>
    <a:srgbClr val="660066"/>
    <a:srgbClr val="3366CC"/>
    <a:srgbClr val="0099CC"/>
    <a:srgbClr val="0066FF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32787"/>
    <p:restoredTop sz="90929"/>
  </p:normalViewPr>
  <p:slideViewPr>
    <p:cSldViewPr>
      <p:cViewPr>
        <p:scale>
          <a:sx n="53" d="100"/>
          <a:sy n="53" d="100"/>
        </p:scale>
        <p:origin x="-1392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716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A8754B-3F97-4011-A82D-2AC4B124B1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E9E79F-7A01-4E55-A882-253C0D6104D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5ED2EE-54C9-4F85-A96A-E2EF1FE4C6CD}" type="slidenum">
              <a:rPr lang="en-US"/>
              <a:pPr/>
              <a:t>1</a:t>
            </a:fld>
            <a:endParaRPr lang="en-US"/>
          </a:p>
        </p:txBody>
      </p:sp>
      <p:sp>
        <p:nvSpPr>
          <p:cNvPr id="1034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005C2-3308-48B4-B9BA-1F107DCA6A9F}" type="slidenum">
              <a:rPr lang="en-US"/>
              <a:pPr/>
              <a:t>10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0A88A-C7A8-47C5-85D0-06FC20118BA8}" type="slidenum">
              <a:rPr lang="en-US"/>
              <a:pPr/>
              <a:t>11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6F16A9-8BF2-4B5B-AC9D-B18AA707F310}" type="slidenum">
              <a:rPr lang="en-US"/>
              <a:pPr/>
              <a:t>12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D7A2DE-89FD-4C3F-82E2-15828B1A2F78}" type="slidenum">
              <a:rPr lang="en-US"/>
              <a:pPr/>
              <a:t>13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FA49F-4FE1-4BC0-AA76-BFFF3E659B47}" type="slidenum">
              <a:rPr lang="en-US"/>
              <a:pPr/>
              <a:t>14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503301-87BF-44BB-865D-C4F4D371FC30}" type="slidenum">
              <a:rPr lang="en-US"/>
              <a:pPr/>
              <a:t>15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96BBFB-1A68-4DC5-9FEC-84FB4F5EBA8B}" type="slidenum">
              <a:rPr lang="en-US"/>
              <a:pPr/>
              <a:t>16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D9697A-E29B-445A-A268-C3669C483261}" type="slidenum">
              <a:rPr lang="en-US"/>
              <a:pPr/>
              <a:t>17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8B510-661A-46D6-A28F-037439C2A4C1}" type="slidenum">
              <a:rPr lang="en-US"/>
              <a:pPr/>
              <a:t>18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CCCDD-6CE8-4963-9E58-7F5C506CEB71}" type="slidenum">
              <a:rPr lang="en-US"/>
              <a:pPr/>
              <a:t>19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82D11-9183-4F43-80E6-1D2D78005FBF}" type="slidenum">
              <a:rPr lang="en-US"/>
              <a:pPr/>
              <a:t>2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9B055F-F6B4-41C4-AE76-BA1F6480A8A6}" type="slidenum">
              <a:rPr lang="en-US"/>
              <a:pPr/>
              <a:t>20</a:t>
            </a:fld>
            <a:endParaRPr lang="en-US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F94B4D-CD4E-4633-9033-9C1A113A9DD6}" type="slidenum">
              <a:rPr lang="en-US"/>
              <a:pPr/>
              <a:t>21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F79FE-AA9A-4A3C-ADEE-41D4E968B0DB}" type="slidenum">
              <a:rPr lang="en-US"/>
              <a:pPr/>
              <a:t>22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738F6D-CCBB-425F-83C7-863994DEB614}" type="slidenum">
              <a:rPr lang="en-US"/>
              <a:pPr/>
              <a:t>23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B1D531-F682-49A6-BC90-46BAA34B7813}" type="slidenum">
              <a:rPr lang="en-US"/>
              <a:pPr/>
              <a:t>24</a:t>
            </a:fld>
            <a:endParaRPr lang="en-US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F1B4F6-E43D-456A-B82F-5F0A36D46DF4}" type="slidenum">
              <a:rPr lang="en-US"/>
              <a:pPr/>
              <a:t>25</a:t>
            </a:fld>
            <a:endParaRPr lang="en-US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B778D-3E01-4E60-861D-D3DE3BF7A6FE}" type="slidenum">
              <a:rPr lang="en-US"/>
              <a:pPr/>
              <a:t>26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CE5D50-BE35-4C99-B989-17A6BD8BA954}" type="slidenum">
              <a:rPr lang="en-US"/>
              <a:pPr/>
              <a:t>27</a:t>
            </a:fld>
            <a:endParaRPr lang="en-US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3AE679-CF87-4B86-B367-D2CCFC070580}" type="slidenum">
              <a:rPr lang="en-US"/>
              <a:pPr/>
              <a:t>29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B9161-4756-4C40-A1BF-4DE7DC09792C}" type="slidenum">
              <a:rPr lang="en-US"/>
              <a:pPr/>
              <a:t>30</a:t>
            </a:fld>
            <a:endParaRPr lang="en-US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E97D8E-CB6D-4564-81E5-754DF27DDA45}" type="slidenum">
              <a:rPr lang="en-US"/>
              <a:pPr/>
              <a:t>3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10520-E9C6-47F0-A32A-9C5DA9251EC8}" type="slidenum">
              <a:rPr lang="en-US"/>
              <a:pPr/>
              <a:t>31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40AB73-F30E-4AD8-8E12-B488033214B8}" type="slidenum">
              <a:rPr lang="en-US"/>
              <a:pPr/>
              <a:t>32</a:t>
            </a:fld>
            <a:endParaRPr lang="en-US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30D906-317D-4282-A698-5613E5F16EDE}" type="slidenum">
              <a:rPr lang="en-US"/>
              <a:pPr/>
              <a:t>33</a:t>
            </a:fld>
            <a:endParaRPr lang="en-US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B2FD7C-F542-4867-9719-826DCBE3C24F}" type="slidenum">
              <a:rPr lang="en-US"/>
              <a:pPr/>
              <a:t>34</a:t>
            </a:fld>
            <a:endParaRPr lang="en-US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53E48-2FA4-425E-9792-27F72ADB7067}" type="slidenum">
              <a:rPr lang="en-US"/>
              <a:pPr/>
              <a:t>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B6FD011-4CD7-4CB1-B62F-06325D60A1E9}" type="slidenum">
              <a:rPr lang="en-US"/>
              <a:pPr/>
              <a:t>5</a:t>
            </a:fld>
            <a:endParaRPr lang="en-US"/>
          </a:p>
        </p:txBody>
      </p:sp>
      <p:sp>
        <p:nvSpPr>
          <p:cNvPr id="9011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C6DD8B-F0C4-4C87-8FA7-D0BDD9129F03}" type="slidenum">
              <a:rPr lang="en-US"/>
              <a:pPr/>
              <a:t>6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9950" tIns="44975" rIns="89950" bIns="44975"/>
          <a:lstStyle/>
          <a:p>
            <a:endParaRPr lang="id-ID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C921BA-C131-4740-A979-225ABED8FB30}" type="slidenum">
              <a:rPr lang="en-US"/>
              <a:pPr/>
              <a:t>7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62CE02-01A0-4BD3-B85E-D429FB1C38BF}" type="slidenum">
              <a:rPr lang="en-US"/>
              <a:pPr/>
              <a:t>8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6D8601-C5C1-4706-8960-66E06EC56812}" type="slidenum">
              <a:rPr lang="en-US"/>
              <a:pPr/>
              <a:t>9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205B3ED1-9D78-4BB0-AEAF-039CBCA26DD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B5E7E2AA-55FD-4F10-A723-3D14C9574C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304800"/>
            <a:ext cx="21526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" y="304800"/>
            <a:ext cx="63055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AA010330-8CA9-4B5C-B609-CEC204F12C5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908E898A-FFD8-4916-97D0-5FD181D824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6C31390A-1353-43E1-8563-CE061112CF7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FA1520FB-B72D-4ED7-BAB2-D0905724FA4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75B85B5C-74E6-4E9D-A977-CA9A3C5AC6F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65C5EC24-D702-4E59-B2DF-81668D796D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003A2212-10C5-4A93-8276-B914DC777F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6C1A264F-5E6F-4B35-BA3E-68D3DCABC95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Slide 12-</a:t>
            </a:r>
            <a:fld id="{1512C305-6341-43A9-B13F-349B136E513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  <a:p>
            <a:r>
              <a:rPr lang="en-US"/>
              <a:t>Copyright © 2003 Pearson Education, Inc.</a:t>
            </a:r>
          </a:p>
        </p:txBody>
      </p:sp>
    </p:spTree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92075" y="283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sp>
        <p:nvSpPr>
          <p:cNvPr id="1051" name="Rectangle 27"/>
          <p:cNvSpPr>
            <a:spLocks noChangeArrowheads="1"/>
          </p:cNvSpPr>
          <p:nvPr userDrawn="1"/>
        </p:nvSpPr>
        <p:spPr bwMode="auto">
          <a:xfrm>
            <a:off x="84138" y="28400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d-ID"/>
          </a:p>
        </p:txBody>
      </p:sp>
      <p:pic>
        <p:nvPicPr>
          <p:cNvPr id="1054" name="Picture 30" descr="C:\WINDOWS\Desktop\AUST05_02.gif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797800" y="0"/>
            <a:ext cx="1346200" cy="1263650"/>
          </a:xfrm>
          <a:prstGeom prst="rect">
            <a:avLst/>
          </a:prstGeom>
          <a:noFill/>
        </p:spPr>
      </p:pic>
      <p:sp>
        <p:nvSpPr>
          <p:cNvPr id="1055" name="Line 31"/>
          <p:cNvSpPr>
            <a:spLocks noChangeShapeType="1"/>
          </p:cNvSpPr>
          <p:nvPr userDrawn="1"/>
        </p:nvSpPr>
        <p:spPr bwMode="auto">
          <a:xfrm>
            <a:off x="0" y="1257300"/>
            <a:ext cx="9144000" cy="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id-ID"/>
          </a:p>
        </p:txBody>
      </p:sp>
      <p:sp>
        <p:nvSpPr>
          <p:cNvPr id="1056" name="Rectangle 3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5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aseline="0">
                <a:solidFill>
                  <a:srgbClr val="663300"/>
                </a:solidFill>
              </a:defRPr>
            </a:lvl1pPr>
          </a:lstStyle>
          <a:p>
            <a:endParaRPr lang="en-US"/>
          </a:p>
          <a:p>
            <a:endParaRPr lang="en-US"/>
          </a:p>
        </p:txBody>
      </p:sp>
      <p:sp>
        <p:nvSpPr>
          <p:cNvPr id="1058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solidFill>
                  <a:srgbClr val="663300"/>
                </a:solidFill>
              </a:defRPr>
            </a:lvl1pPr>
          </a:lstStyle>
          <a:p>
            <a:endParaRPr lang="en-US" sz="1200"/>
          </a:p>
          <a:p>
            <a:r>
              <a:rPr lang="en-US"/>
              <a:t>Slide 12-</a:t>
            </a:r>
            <a:fld id="{5300640A-4A62-47F1-8D1D-821082F829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59" name="Rectangle 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solidFill>
                  <a:srgbClr val="663300"/>
                </a:solidFill>
              </a:defRPr>
            </a:lvl1pPr>
          </a:lstStyle>
          <a:p>
            <a:endParaRPr lang="en-US" sz="1200"/>
          </a:p>
          <a:p>
            <a:r>
              <a:rPr lang="en-US"/>
              <a:t>Copyright © 2003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6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5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5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663300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663300"/>
        </a:buClr>
        <a:buSzPct val="130000"/>
        <a:buFont typeface="Wingdings" pitchFamily="2" charset="2"/>
        <a:buChar char="§"/>
        <a:defRPr sz="28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663300"/>
        </a:buClr>
        <a:buSzPct val="120000"/>
        <a:buChar char="•"/>
        <a:defRPr sz="2600">
          <a:solidFill>
            <a:srgbClr val="33669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Char char="–"/>
        <a:defRPr sz="2400">
          <a:solidFill>
            <a:srgbClr val="33669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663300"/>
        </a:buClr>
        <a:buChar char="–"/>
        <a:defRPr sz="2000">
          <a:solidFill>
            <a:srgbClr val="33669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Char char="»"/>
        <a:defRPr>
          <a:solidFill>
            <a:srgbClr val="336699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www.rakftz.com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9933"/>
            </a:gs>
            <a:gs pos="50000">
              <a:srgbClr val="FF6600"/>
            </a:gs>
            <a:gs pos="100000">
              <a:srgbClr val="FF99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6" name="Group 28"/>
          <p:cNvGrpSpPr>
            <a:grpSpLocks/>
          </p:cNvGrpSpPr>
          <p:nvPr/>
        </p:nvGrpSpPr>
        <p:grpSpPr bwMode="auto">
          <a:xfrm>
            <a:off x="-214313" y="1357314"/>
            <a:ext cx="9358313" cy="4667251"/>
            <a:chOff x="-135" y="855"/>
            <a:chExt cx="5895" cy="2940"/>
          </a:xfrm>
        </p:grpSpPr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-135" y="855"/>
              <a:ext cx="5895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3200" baseline="0" dirty="0" smtClean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National </a:t>
              </a:r>
              <a:r>
                <a:rPr lang="en-US" sz="3200" baseline="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Income Accounting and </a:t>
              </a:r>
            </a:p>
            <a:p>
              <a:pPr algn="ctr"/>
              <a:r>
                <a:rPr lang="en-US" sz="3200" baseline="0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the Balance of Payments</a:t>
              </a:r>
            </a:p>
          </p:txBody>
        </p:sp>
        <p:grpSp>
          <p:nvGrpSpPr>
            <p:cNvPr id="2070" name="Group 22"/>
            <p:cNvGrpSpPr>
              <a:grpSpLocks/>
            </p:cNvGrpSpPr>
            <p:nvPr/>
          </p:nvGrpSpPr>
          <p:grpSpPr bwMode="auto">
            <a:xfrm>
              <a:off x="0" y="2064"/>
              <a:ext cx="1776" cy="1731"/>
              <a:chOff x="0" y="2064"/>
              <a:chExt cx="1776" cy="1731"/>
            </a:xfrm>
          </p:grpSpPr>
          <p:sp>
            <p:nvSpPr>
              <p:cNvPr id="2072" name="Text Box 24"/>
              <p:cNvSpPr txBox="1">
                <a:spLocks noChangeArrowheads="1"/>
              </p:cNvSpPr>
              <p:nvPr/>
            </p:nvSpPr>
            <p:spPr bwMode="auto">
              <a:xfrm>
                <a:off x="569" y="3504"/>
                <a:ext cx="11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eaLnBrk="0" hangingPunct="0"/>
                <a:endParaRPr lang="en-US" sz="2400" b="1" baseline="0" dirty="0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0" y="2064"/>
                <a:ext cx="1776" cy="144"/>
              </a:xfrm>
              <a:prstGeom prst="rect">
                <a:avLst/>
              </a:prstGeom>
              <a:gradFill rotWithShape="0">
                <a:gsLst>
                  <a:gs pos="0">
                    <a:srgbClr val="FF3300"/>
                  </a:gs>
                  <a:gs pos="50000">
                    <a:srgbClr val="FF9900"/>
                  </a:gs>
                  <a:gs pos="100000">
                    <a:srgbClr val="FF33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d-ID"/>
              </a:p>
            </p:txBody>
          </p:sp>
        </p:grpSp>
      </p:grpSp>
      <p:pic>
        <p:nvPicPr>
          <p:cNvPr id="10" name="Picture 1049" descr="148_5948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357694"/>
            <a:ext cx="2857520" cy="2015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9" descr="Logo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4572008"/>
            <a:ext cx="2786082" cy="18937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Gross Domestic Product (GDP)</a:t>
            </a:r>
          </a:p>
          <a:p>
            <a:pPr lvl="1"/>
            <a:r>
              <a:rPr lang="en-US"/>
              <a:t>It measures the volume of production within a country’s borders.</a:t>
            </a:r>
          </a:p>
          <a:p>
            <a:pPr lvl="1"/>
            <a:r>
              <a:rPr lang="en-US"/>
              <a:t>It equals GNP minus net receipts of factor income from the rest of the world.</a:t>
            </a:r>
          </a:p>
          <a:p>
            <a:pPr lvl="1"/>
            <a:r>
              <a:rPr lang="en-US"/>
              <a:t>It does not correct for the portion of countries’ production carried out using services provided by foreign-owned capital.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National Income Accounts</a:t>
            </a:r>
          </a:p>
        </p:txBody>
      </p:sp>
    </p:spTree>
  </p:cSld>
  <p:clrMapOvr>
    <a:masterClrMapping/>
  </p:clrMapOvr>
  <p:transition spd="med"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990033"/>
                </a:solidFill>
              </a:rPr>
              <a:t>Consumption</a:t>
            </a:r>
          </a:p>
          <a:p>
            <a:pPr lvl="1">
              <a:lnSpc>
                <a:spcPct val="90000"/>
              </a:lnSpc>
            </a:pPr>
            <a:r>
              <a:rPr lang="en-US"/>
              <a:t>The portion of GNP purchased by the private sector to fulfill current wants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990033"/>
                </a:solidFill>
              </a:rPr>
              <a:t>Investment</a:t>
            </a:r>
          </a:p>
          <a:p>
            <a:pPr lvl="1">
              <a:lnSpc>
                <a:spcPct val="90000"/>
              </a:lnSpc>
            </a:pPr>
            <a:r>
              <a:rPr lang="en-US"/>
              <a:t>The part of output used by private firms to produce future output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990033"/>
                </a:solidFill>
              </a:rPr>
              <a:t>Government Purchases</a:t>
            </a:r>
          </a:p>
          <a:p>
            <a:pPr lvl="1">
              <a:lnSpc>
                <a:spcPct val="90000"/>
              </a:lnSpc>
            </a:pPr>
            <a:r>
              <a:rPr lang="en-US"/>
              <a:t>Any goods and services purchased by federal, state, or local governments</a:t>
            </a:r>
          </a:p>
        </p:txBody>
      </p:sp>
    </p:spTree>
  </p:cSld>
  <p:clrMapOvr>
    <a:masterClrMapping/>
  </p:clrMapOvr>
  <p:transition spd="med">
    <p:pull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990033"/>
                </a:solidFill>
              </a:rPr>
              <a:t>The National Income Identity for an Open Economy</a:t>
            </a:r>
          </a:p>
          <a:p>
            <a:pPr lvl="1">
              <a:lnSpc>
                <a:spcPct val="90000"/>
              </a:lnSpc>
            </a:pPr>
            <a:r>
              <a:rPr lang="en-US"/>
              <a:t>It is the sum of domestic and foreign expenditure on the goods and services produced by domestic factors of production: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i="1"/>
              <a:t>                         Y</a:t>
            </a:r>
            <a:r>
              <a:rPr lang="en-US"/>
              <a:t> = </a:t>
            </a:r>
            <a:r>
              <a:rPr lang="en-US" i="1"/>
              <a:t>C</a:t>
            </a:r>
            <a:r>
              <a:rPr lang="en-US"/>
              <a:t> + </a:t>
            </a:r>
            <a:r>
              <a:rPr lang="en-US" i="1"/>
              <a:t>I</a:t>
            </a:r>
            <a:r>
              <a:rPr lang="en-US"/>
              <a:t> + </a:t>
            </a:r>
            <a:r>
              <a:rPr lang="en-US" i="1"/>
              <a:t>G</a:t>
            </a:r>
            <a:r>
              <a:rPr lang="en-US"/>
              <a:t> + </a:t>
            </a:r>
            <a:r>
              <a:rPr lang="en-US" i="1"/>
              <a:t>EX</a:t>
            </a:r>
            <a:r>
              <a:rPr lang="en-US"/>
              <a:t> – </a:t>
            </a:r>
            <a:r>
              <a:rPr lang="en-US" i="1"/>
              <a:t>IM</a:t>
            </a:r>
            <a:r>
              <a:rPr lang="en-US"/>
              <a:t>                 (12-1)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200"/>
              <a:t>	</a:t>
            </a:r>
            <a:r>
              <a:rPr lang="en-US" sz="2400"/>
              <a:t>where:</a:t>
            </a:r>
          </a:p>
          <a:p>
            <a:pPr lvl="2">
              <a:lnSpc>
                <a:spcPct val="90000"/>
              </a:lnSpc>
            </a:pPr>
            <a:r>
              <a:rPr lang="en-US" sz="2000" i="1"/>
              <a:t>Y </a:t>
            </a:r>
            <a:r>
              <a:rPr lang="en-US" sz="2000"/>
              <a:t>is GNP</a:t>
            </a:r>
          </a:p>
          <a:p>
            <a:pPr lvl="2">
              <a:lnSpc>
                <a:spcPct val="90000"/>
              </a:lnSpc>
            </a:pPr>
            <a:r>
              <a:rPr lang="en-US" sz="2000" i="1"/>
              <a:t>C </a:t>
            </a:r>
            <a:r>
              <a:rPr lang="en-US" sz="2000"/>
              <a:t>is consumption</a:t>
            </a:r>
          </a:p>
          <a:p>
            <a:pPr lvl="2">
              <a:lnSpc>
                <a:spcPct val="90000"/>
              </a:lnSpc>
            </a:pPr>
            <a:r>
              <a:rPr lang="en-US" sz="2000" i="1"/>
              <a:t>I </a:t>
            </a:r>
            <a:r>
              <a:rPr lang="en-US" sz="2000"/>
              <a:t>is investment</a:t>
            </a:r>
          </a:p>
          <a:p>
            <a:pPr lvl="2">
              <a:lnSpc>
                <a:spcPct val="90000"/>
              </a:lnSpc>
            </a:pPr>
            <a:r>
              <a:rPr lang="en-US" sz="2000" i="1"/>
              <a:t>G</a:t>
            </a:r>
            <a:r>
              <a:rPr lang="en-US" sz="2000"/>
              <a:t> is government purchases</a:t>
            </a:r>
          </a:p>
          <a:p>
            <a:pPr lvl="2">
              <a:lnSpc>
                <a:spcPct val="90000"/>
              </a:lnSpc>
            </a:pPr>
            <a:r>
              <a:rPr lang="en-US" sz="2000" i="1"/>
              <a:t>EX</a:t>
            </a:r>
            <a:r>
              <a:rPr lang="en-US" sz="2000"/>
              <a:t> is exports</a:t>
            </a:r>
          </a:p>
          <a:p>
            <a:pPr lvl="2">
              <a:lnSpc>
                <a:spcPct val="90000"/>
              </a:lnSpc>
            </a:pPr>
            <a:r>
              <a:rPr lang="en-US" sz="2000" i="1"/>
              <a:t>IM</a:t>
            </a:r>
            <a:r>
              <a:rPr lang="en-US" sz="2000"/>
              <a:t> is imports </a:t>
            </a:r>
          </a:p>
          <a:p>
            <a:pPr lvl="1">
              <a:lnSpc>
                <a:spcPct val="90000"/>
              </a:lnSpc>
            </a:pPr>
            <a:r>
              <a:rPr lang="en-US"/>
              <a:t>In a closed economy, </a:t>
            </a:r>
            <a:r>
              <a:rPr lang="en-US" i="1"/>
              <a:t>EX = IM = </a:t>
            </a:r>
            <a:r>
              <a:rPr lang="en-US"/>
              <a:t>0.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</p:spTree>
  </p:cSld>
  <p:clrMapOvr>
    <a:masterClrMapping/>
  </p:clrMapOvr>
  <p:transition spd="med">
    <p:pull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Slide 12-</a:t>
            </a:r>
            <a:fld id="{4C384316-5033-4BB8-8F47-E689F34B83DE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471874"/>
          </a:xfrm>
        </p:spPr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An Imaginary Open Economy</a:t>
            </a:r>
          </a:p>
          <a:p>
            <a:pPr lvl="1"/>
            <a:r>
              <a:rPr lang="en-US" dirty="0"/>
              <a:t>Assumptions of the model:</a:t>
            </a:r>
          </a:p>
          <a:p>
            <a:pPr lvl="2"/>
            <a:r>
              <a:rPr lang="en-US" dirty="0"/>
              <a:t>There is an economy, </a:t>
            </a:r>
            <a:r>
              <a:rPr lang="en-US" dirty="0" err="1"/>
              <a:t>Agraria</a:t>
            </a:r>
            <a:r>
              <a:rPr lang="en-US" dirty="0"/>
              <a:t>, that can only produce wheat.</a:t>
            </a:r>
          </a:p>
          <a:p>
            <a:pPr lvl="2"/>
            <a:r>
              <a:rPr lang="en-US" dirty="0"/>
              <a:t>Each citizen of </a:t>
            </a:r>
            <a:r>
              <a:rPr lang="en-US" dirty="0" err="1"/>
              <a:t>Agraria</a:t>
            </a:r>
            <a:r>
              <a:rPr lang="en-US" dirty="0"/>
              <a:t> is both a consumer and a farmer of wheat.</a:t>
            </a:r>
          </a:p>
          <a:p>
            <a:pPr lvl="2"/>
            <a:r>
              <a:rPr lang="en-US" dirty="0"/>
              <a:t>The Agrarian government appropriates part of the crop to feed its army.</a:t>
            </a:r>
          </a:p>
          <a:p>
            <a:pPr lvl="2"/>
            <a:r>
              <a:rPr lang="en-US" dirty="0" err="1"/>
              <a:t>Agraria</a:t>
            </a:r>
            <a:r>
              <a:rPr lang="en-US" dirty="0"/>
              <a:t> can import milk from the rest of the world in exchange for exports of wheat.</a:t>
            </a:r>
          </a:p>
          <a:p>
            <a:pPr lvl="3"/>
            <a:r>
              <a:rPr lang="en-US" dirty="0"/>
              <a:t>The price of milk is 0.5 bushel of wheat per gallon, and at this price Agrarians want to consume 40 gallons of milk.</a:t>
            </a:r>
          </a:p>
          <a:p>
            <a:pPr lvl="2"/>
            <a:endParaRPr lang="en-US" dirty="0"/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</p:spTree>
  </p:cSld>
  <p:clrMapOvr>
    <a:masterClrMapping/>
  </p:clrMapOvr>
  <p:transition spd="med">
    <p:pull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990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2400" b="1" baseline="0">
                <a:solidFill>
                  <a:srgbClr val="336699"/>
                </a:solidFill>
              </a:rPr>
              <a:t>Table 12-1</a:t>
            </a:r>
            <a:r>
              <a:rPr lang="en-US" sz="2400" baseline="0">
                <a:solidFill>
                  <a:srgbClr val="336699"/>
                </a:solidFill>
              </a:rPr>
              <a:t>: National Income Accounts for Agraria, an Open Economy         	        (bushels of wheat)</a:t>
            </a:r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  <p:pic>
        <p:nvPicPr>
          <p:cNvPr id="74761" name="Picture 9" descr="C:\WINDOWS\Desktop\Sally\T12-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259138"/>
            <a:ext cx="77724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8" grpId="0" autoUpdateAnimBg="0"/>
      <p:bldP spid="7476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The Current Account and Foreign Indebtedness</a:t>
            </a:r>
          </a:p>
          <a:p>
            <a:pPr lvl="1"/>
            <a:r>
              <a:rPr lang="en-US" b="1"/>
              <a:t>Current account (</a:t>
            </a:r>
            <a:r>
              <a:rPr lang="en-US" b="1" i="1"/>
              <a:t>CA</a:t>
            </a:r>
            <a:r>
              <a:rPr lang="en-US" b="1"/>
              <a:t>) balance</a:t>
            </a:r>
          </a:p>
          <a:p>
            <a:pPr lvl="2"/>
            <a:r>
              <a:rPr lang="en-US"/>
              <a:t>The difference between exports of goods and services and imports of goods and services (</a:t>
            </a:r>
            <a:r>
              <a:rPr lang="en-US" i="1"/>
              <a:t>CA </a:t>
            </a:r>
            <a:r>
              <a:rPr lang="en-US"/>
              <a:t>= </a:t>
            </a:r>
            <a:r>
              <a:rPr lang="en-US" i="1"/>
              <a:t>EX</a:t>
            </a:r>
            <a:r>
              <a:rPr lang="en-US"/>
              <a:t> – </a:t>
            </a:r>
            <a:r>
              <a:rPr lang="en-US" i="1"/>
              <a:t>IM</a:t>
            </a:r>
            <a:r>
              <a:rPr lang="en-US"/>
              <a:t>)</a:t>
            </a:r>
          </a:p>
          <a:p>
            <a:pPr lvl="2"/>
            <a:r>
              <a:rPr lang="en-US"/>
              <a:t>A country has a </a:t>
            </a:r>
            <a:r>
              <a:rPr lang="en-US" i="1"/>
              <a:t>CA</a:t>
            </a:r>
            <a:r>
              <a:rPr lang="en-US"/>
              <a:t> surplus when its </a:t>
            </a:r>
            <a:r>
              <a:rPr lang="en-US" i="1"/>
              <a:t>CA</a:t>
            </a:r>
            <a:r>
              <a:rPr lang="en-US"/>
              <a:t> &gt; 0.</a:t>
            </a:r>
          </a:p>
          <a:p>
            <a:pPr lvl="2"/>
            <a:r>
              <a:rPr lang="en-US"/>
              <a:t>A country has a </a:t>
            </a:r>
            <a:r>
              <a:rPr lang="en-US" i="1"/>
              <a:t>CA</a:t>
            </a:r>
            <a:r>
              <a:rPr lang="en-US"/>
              <a:t> deficit when its </a:t>
            </a:r>
            <a:r>
              <a:rPr lang="en-US" i="1"/>
              <a:t>CA </a:t>
            </a:r>
            <a:r>
              <a:rPr lang="en-US"/>
              <a:t>&lt; 0.</a:t>
            </a:r>
          </a:p>
          <a:p>
            <a:pPr lvl="2"/>
            <a:r>
              <a:rPr lang="en-US" i="1"/>
              <a:t>CA</a:t>
            </a:r>
            <a:r>
              <a:rPr lang="en-US"/>
              <a:t> measures the size and direction of international borrowing.</a:t>
            </a:r>
          </a:p>
          <a:p>
            <a:pPr lvl="3"/>
            <a:r>
              <a:rPr lang="en-US"/>
              <a:t>A country’s current account balance equals the change in its net foreign wealth.</a:t>
            </a:r>
          </a:p>
          <a:p>
            <a:pPr lvl="2"/>
            <a:endParaRPr lang="en-US" i="1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</p:spTree>
  </p:cSld>
  <p:clrMapOvr>
    <a:masterClrMapping/>
  </p:clrMapOvr>
  <p:transition spd="med">
    <p:pull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482042" cy="4257692"/>
          </a:xfrm>
        </p:spPr>
        <p:txBody>
          <a:bodyPr/>
          <a:lstStyle/>
          <a:p>
            <a:pPr lvl="1"/>
            <a:r>
              <a:rPr lang="en-US" i="1" dirty="0"/>
              <a:t>CA</a:t>
            </a:r>
            <a:r>
              <a:rPr lang="en-US" dirty="0"/>
              <a:t> balance is equal to the difference between national income and domestic residents’ spending:</a:t>
            </a:r>
          </a:p>
          <a:p>
            <a:pPr lvl="1" algn="ctr">
              <a:buFontTx/>
              <a:buNone/>
            </a:pPr>
            <a:r>
              <a:rPr lang="en-US" i="1" dirty="0"/>
              <a:t>Y – (C+ I + G)</a:t>
            </a:r>
            <a:r>
              <a:rPr lang="en-US" dirty="0"/>
              <a:t> = </a:t>
            </a:r>
            <a:r>
              <a:rPr lang="en-US" i="1" dirty="0"/>
              <a:t>CA</a:t>
            </a:r>
            <a:endParaRPr lang="en-US" dirty="0"/>
          </a:p>
          <a:p>
            <a:pPr lvl="2"/>
            <a:r>
              <a:rPr lang="en-US" i="1" dirty="0"/>
              <a:t>CA</a:t>
            </a:r>
            <a:r>
              <a:rPr lang="en-US" dirty="0"/>
              <a:t> balance is goods production less domestic demand.  </a:t>
            </a:r>
          </a:p>
          <a:p>
            <a:pPr lvl="2"/>
            <a:r>
              <a:rPr lang="en-US" i="1" dirty="0"/>
              <a:t>CA</a:t>
            </a:r>
            <a:r>
              <a:rPr lang="en-US" dirty="0"/>
              <a:t> balance is the excess supply of domestic financing. </a:t>
            </a:r>
          </a:p>
          <a:p>
            <a:pPr lvl="3"/>
            <a:r>
              <a:rPr lang="en-US" u="sng" dirty="0"/>
              <a:t>Example</a:t>
            </a:r>
            <a:r>
              <a:rPr lang="en-US" dirty="0"/>
              <a:t>: </a:t>
            </a:r>
            <a:r>
              <a:rPr lang="en-US" dirty="0" err="1"/>
              <a:t>Agraria</a:t>
            </a:r>
            <a:r>
              <a:rPr lang="en-US" dirty="0"/>
              <a:t> imports 20 bushels of wheat and exports only 10 bushels of wheat (Table 12-1). The current account deficit of 10 bushels is the value of </a:t>
            </a:r>
            <a:r>
              <a:rPr lang="en-US" dirty="0" err="1"/>
              <a:t>Agraria’s</a:t>
            </a:r>
            <a:r>
              <a:rPr lang="en-US" dirty="0"/>
              <a:t> borrowing from foreigners, which the country will have to repay in the future.</a:t>
            </a:r>
            <a:br>
              <a:rPr lang="en-US" dirty="0"/>
            </a:br>
            <a:endParaRPr lang="en-US" dirty="0"/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</p:spTree>
  </p:cSld>
  <p:clrMapOvr>
    <a:masterClrMapping/>
  </p:clrMapOvr>
  <p:transition spd="med">
    <p:pull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0" y="990600"/>
            <a:ext cx="9372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r>
              <a:rPr lang="en-US" sz="2400" b="1" baseline="0">
                <a:solidFill>
                  <a:srgbClr val="336699"/>
                </a:solidFill>
              </a:rPr>
              <a:t>Figure 12-2</a:t>
            </a:r>
            <a:r>
              <a:rPr lang="en-US" sz="2400" baseline="0">
                <a:solidFill>
                  <a:srgbClr val="336699"/>
                </a:solidFill>
              </a:rPr>
              <a:t>: The U.S. Current Account and Net Foreign Wealth Position, 	 	          1977-2000</a:t>
            </a: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762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National Income Accounting </a:t>
            </a:r>
            <a:br>
              <a:rPr lang="en-US" sz="4000" baseline="0">
                <a:solidFill>
                  <a:srgbClr val="663300"/>
                </a:solidFill>
              </a:rPr>
            </a:br>
            <a:r>
              <a:rPr lang="en-US" sz="4000" baseline="0">
                <a:solidFill>
                  <a:srgbClr val="663300"/>
                </a:solidFill>
              </a:rPr>
              <a:t>for an Open Economy</a:t>
            </a:r>
          </a:p>
        </p:txBody>
      </p:sp>
      <p:pic>
        <p:nvPicPr>
          <p:cNvPr id="75781" name="Picture 5" descr="C:\WINDOWS\Desktop\Sally\F12.0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14525" y="2052638"/>
            <a:ext cx="5629275" cy="448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autoUpdateAnimBg="0"/>
      <p:bldP spid="757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600200"/>
            <a:ext cx="8215370" cy="3400436"/>
          </a:xfrm>
        </p:spPr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Saving and the Current Account</a:t>
            </a:r>
          </a:p>
          <a:p>
            <a:pPr lvl="1"/>
            <a:r>
              <a:rPr lang="en-US" b="1" dirty="0"/>
              <a:t>National saving (</a:t>
            </a:r>
            <a:r>
              <a:rPr lang="en-US" b="1" i="1" dirty="0"/>
              <a:t>S</a:t>
            </a:r>
            <a:r>
              <a:rPr lang="en-US" b="1" dirty="0"/>
              <a:t>)</a:t>
            </a:r>
          </a:p>
          <a:p>
            <a:pPr lvl="2"/>
            <a:r>
              <a:rPr lang="en-US" dirty="0"/>
              <a:t>The portion of output, </a:t>
            </a:r>
            <a:r>
              <a:rPr lang="en-US" i="1" dirty="0"/>
              <a:t>Y</a:t>
            </a:r>
            <a:r>
              <a:rPr lang="en-US" dirty="0"/>
              <a:t>, that is not devoted to household consumption, </a:t>
            </a:r>
            <a:r>
              <a:rPr lang="en-US" i="1" dirty="0"/>
              <a:t>C</a:t>
            </a:r>
            <a:r>
              <a:rPr lang="en-US" dirty="0"/>
              <a:t>, or government purchases, </a:t>
            </a:r>
            <a:r>
              <a:rPr lang="en-US" i="1" dirty="0"/>
              <a:t>G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It always equals investment in a closed economy.</a:t>
            </a:r>
          </a:p>
          <a:p>
            <a:pPr lvl="3"/>
            <a:r>
              <a:rPr lang="en-US" dirty="0"/>
              <a:t>A closed economy can save only by building up its capital stock (</a:t>
            </a:r>
            <a:r>
              <a:rPr lang="en-US" i="1" dirty="0"/>
              <a:t>S </a:t>
            </a:r>
            <a:r>
              <a:rPr lang="en-US" dirty="0"/>
              <a:t>=</a:t>
            </a:r>
            <a:r>
              <a:rPr lang="en-US" i="1" dirty="0"/>
              <a:t> I</a:t>
            </a:r>
            <a:r>
              <a:rPr lang="en-US" dirty="0"/>
              <a:t>).</a:t>
            </a:r>
          </a:p>
          <a:p>
            <a:pPr lvl="3"/>
            <a:r>
              <a:rPr lang="en-US" dirty="0"/>
              <a:t>An open economy can save either by building up its capital stock or by acquiring foreign wealth (</a:t>
            </a:r>
            <a:r>
              <a:rPr lang="en-US" i="1" dirty="0"/>
              <a:t>S </a:t>
            </a:r>
            <a:r>
              <a:rPr lang="en-US" dirty="0"/>
              <a:t>= </a:t>
            </a:r>
            <a:r>
              <a:rPr lang="en-US" i="1" dirty="0"/>
              <a:t>I </a:t>
            </a:r>
            <a:r>
              <a:rPr lang="en-US" dirty="0"/>
              <a:t>+</a:t>
            </a:r>
            <a:r>
              <a:rPr lang="en-US" i="1" dirty="0"/>
              <a:t> CA</a:t>
            </a:r>
            <a:r>
              <a:rPr lang="en-US" dirty="0"/>
              <a:t>).</a:t>
            </a:r>
          </a:p>
          <a:p>
            <a:pPr lvl="2"/>
            <a:r>
              <a:rPr lang="en-US" dirty="0"/>
              <a:t>A country’s </a:t>
            </a:r>
            <a:r>
              <a:rPr lang="en-US" i="1" dirty="0"/>
              <a:t>CA</a:t>
            </a:r>
            <a:r>
              <a:rPr lang="en-US" dirty="0"/>
              <a:t> surplus is referred to as its net foreign investment</a:t>
            </a:r>
            <a:r>
              <a:rPr lang="en-US" dirty="0" smtClean="0"/>
              <a:t>.</a:t>
            </a:r>
            <a:endParaRPr lang="en-US" dirty="0"/>
          </a:p>
          <a:p>
            <a:pPr lvl="1">
              <a:buFontTx/>
              <a:buNone/>
            </a:pPr>
            <a:endParaRPr lang="en-US" dirty="0"/>
          </a:p>
          <a:p>
            <a:pPr lvl="2"/>
            <a:endParaRPr lang="en-US" dirty="0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</p:spTree>
  </p:cSld>
  <p:clrMapOvr>
    <a:masterClrMapping/>
  </p:clrMapOvr>
  <p:transition spd="med">
    <p:pull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Private and Government Saving</a:t>
            </a:r>
          </a:p>
          <a:p>
            <a:pPr lvl="1"/>
            <a:r>
              <a:rPr lang="en-US" b="1"/>
              <a:t>Private saving (</a:t>
            </a:r>
            <a:r>
              <a:rPr lang="en-US" b="1" i="1"/>
              <a:t>S</a:t>
            </a:r>
            <a:r>
              <a:rPr lang="en-US" b="1" i="1" baseline="30000"/>
              <a:t>p</a:t>
            </a:r>
            <a:r>
              <a:rPr lang="en-US" b="1"/>
              <a:t>)</a:t>
            </a:r>
          </a:p>
          <a:p>
            <a:pPr lvl="2"/>
            <a:r>
              <a:rPr lang="en-US"/>
              <a:t>The part of disposable income that is saved rather than consumed</a:t>
            </a:r>
          </a:p>
          <a:p>
            <a:pPr algn="ctr">
              <a:buFont typeface="Wingdings" pitchFamily="2" charset="2"/>
              <a:buNone/>
            </a:pPr>
            <a:r>
              <a:rPr lang="en-US" sz="2400" i="1"/>
              <a:t>    S</a:t>
            </a:r>
            <a:r>
              <a:rPr lang="en-US" sz="2400" i="1" baseline="30000"/>
              <a:t>p</a:t>
            </a:r>
            <a:r>
              <a:rPr lang="en-US" sz="2400" baseline="30000"/>
              <a:t> </a:t>
            </a:r>
            <a:r>
              <a:rPr lang="en-US" sz="2400"/>
              <a:t>= </a:t>
            </a:r>
            <a:r>
              <a:rPr lang="en-US" sz="2400" i="1"/>
              <a:t>I</a:t>
            </a:r>
            <a:r>
              <a:rPr lang="en-US" sz="2400"/>
              <a:t> + </a:t>
            </a:r>
            <a:r>
              <a:rPr lang="en-US" sz="2400" i="1"/>
              <a:t>CA</a:t>
            </a:r>
            <a:r>
              <a:rPr lang="en-US" sz="2400"/>
              <a:t> – </a:t>
            </a:r>
            <a:r>
              <a:rPr lang="en-US" sz="2400" i="1"/>
              <a:t>S</a:t>
            </a:r>
            <a:r>
              <a:rPr lang="en-US" sz="2400" i="1" baseline="30000"/>
              <a:t>g</a:t>
            </a:r>
            <a:r>
              <a:rPr lang="en-US" sz="2400"/>
              <a:t> = </a:t>
            </a:r>
            <a:r>
              <a:rPr lang="en-US" sz="2400" i="1"/>
              <a:t>I</a:t>
            </a:r>
            <a:r>
              <a:rPr lang="en-US" sz="2400"/>
              <a:t> + </a:t>
            </a:r>
            <a:r>
              <a:rPr lang="en-US" sz="2400" i="1"/>
              <a:t>CA</a:t>
            </a:r>
            <a:r>
              <a:rPr lang="en-US" sz="2400"/>
              <a:t> – (</a:t>
            </a:r>
            <a:r>
              <a:rPr lang="en-US" sz="2400" i="1"/>
              <a:t>T</a:t>
            </a:r>
            <a:r>
              <a:rPr lang="en-US" sz="2400"/>
              <a:t> – </a:t>
            </a:r>
            <a:r>
              <a:rPr lang="en-US" sz="2400" i="1"/>
              <a:t>G</a:t>
            </a:r>
            <a:r>
              <a:rPr lang="en-US" sz="2400"/>
              <a:t>) = </a:t>
            </a:r>
            <a:r>
              <a:rPr lang="en-US" sz="2400" i="1"/>
              <a:t>I</a:t>
            </a:r>
            <a:r>
              <a:rPr lang="en-US" sz="2400"/>
              <a:t> + </a:t>
            </a:r>
            <a:r>
              <a:rPr lang="en-US" sz="2400" i="1"/>
              <a:t>CA</a:t>
            </a:r>
            <a:r>
              <a:rPr lang="en-US" sz="2400"/>
              <a:t> + (</a:t>
            </a:r>
            <a:r>
              <a:rPr lang="en-US" sz="2400" i="1"/>
              <a:t>G</a:t>
            </a:r>
            <a:r>
              <a:rPr lang="en-US" sz="2400"/>
              <a:t> – </a:t>
            </a:r>
            <a:r>
              <a:rPr lang="en-US" sz="2400" i="1"/>
              <a:t>T</a:t>
            </a:r>
            <a:r>
              <a:rPr lang="en-US" sz="2400"/>
              <a:t>)    (12-2)</a:t>
            </a:r>
            <a:endParaRPr lang="en-US" sz="2400" i="1"/>
          </a:p>
          <a:p>
            <a:pPr lvl="3"/>
            <a:r>
              <a:rPr lang="en-US" i="1"/>
              <a:t>T</a:t>
            </a:r>
            <a:r>
              <a:rPr lang="en-US"/>
              <a:t> is the government's “income” (its net tax revenue)</a:t>
            </a:r>
          </a:p>
          <a:p>
            <a:pPr lvl="3"/>
            <a:r>
              <a:rPr lang="en-US" i="1"/>
              <a:t>S</a:t>
            </a:r>
            <a:r>
              <a:rPr lang="en-US" i="1" baseline="30000"/>
              <a:t>g</a:t>
            </a:r>
            <a:r>
              <a:rPr lang="en-US" i="1"/>
              <a:t> </a:t>
            </a:r>
            <a:r>
              <a:rPr lang="en-US"/>
              <a:t>is</a:t>
            </a:r>
            <a:r>
              <a:rPr lang="en-US" i="1"/>
              <a:t> </a:t>
            </a:r>
            <a:r>
              <a:rPr lang="en-US"/>
              <a:t>government savings (</a:t>
            </a:r>
            <a:r>
              <a:rPr lang="en-US" i="1"/>
              <a:t>T-G</a:t>
            </a:r>
            <a:r>
              <a:rPr lang="en-US"/>
              <a:t>)</a:t>
            </a:r>
            <a:endParaRPr lang="en-US" i="1" baseline="30000"/>
          </a:p>
          <a:p>
            <a:pPr lvl="1"/>
            <a:r>
              <a:rPr lang="en-US" b="1"/>
              <a:t>Government budget deficit (</a:t>
            </a:r>
            <a:r>
              <a:rPr lang="en-US" b="1" i="1"/>
              <a:t>G</a:t>
            </a:r>
            <a:r>
              <a:rPr lang="en-US" b="1"/>
              <a:t> – </a:t>
            </a:r>
            <a:r>
              <a:rPr lang="en-US" b="1" i="1"/>
              <a:t>T</a:t>
            </a:r>
            <a:r>
              <a:rPr lang="en-US" b="1"/>
              <a:t>)</a:t>
            </a:r>
          </a:p>
          <a:p>
            <a:pPr lvl="2"/>
            <a:r>
              <a:rPr lang="en-US"/>
              <a:t>It measures the extent to which the government is borrowing to finance its expenditures.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7772400" cy="1143000"/>
          </a:xfrm>
          <a:noFill/>
          <a:ln/>
        </p:spPr>
        <p:txBody>
          <a:bodyPr/>
          <a:lstStyle/>
          <a:p>
            <a:r>
              <a:rPr lang="en-US"/>
              <a:t>National Income Accounting </a:t>
            </a:r>
            <a:br>
              <a:rPr lang="en-US"/>
            </a:br>
            <a:r>
              <a:rPr lang="en-US"/>
              <a:t>for an Open Economy</a:t>
            </a:r>
          </a:p>
        </p:txBody>
      </p:sp>
    </p:spTree>
  </p:cSld>
  <p:clrMapOvr>
    <a:masterClrMapping/>
  </p:clrMapOvr>
  <p:transition spd="med">
    <p:pull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Chapter Organization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Introduction</a:t>
            </a:r>
          </a:p>
          <a:p>
            <a:pPr>
              <a:lnSpc>
                <a:spcPct val="90000"/>
              </a:lnSpc>
            </a:pPr>
            <a:r>
              <a:rPr lang="en-US"/>
              <a:t>The National Income Accounts</a:t>
            </a:r>
          </a:p>
          <a:p>
            <a:pPr>
              <a:lnSpc>
                <a:spcPct val="90000"/>
              </a:lnSpc>
            </a:pPr>
            <a:r>
              <a:rPr lang="en-US"/>
              <a:t>National Income Accounting for an Open Economy</a:t>
            </a:r>
          </a:p>
          <a:p>
            <a:pPr>
              <a:lnSpc>
                <a:spcPct val="90000"/>
              </a:lnSpc>
            </a:pPr>
            <a:r>
              <a:rPr lang="en-US"/>
              <a:t>The Balance of Payment Accounts</a:t>
            </a:r>
          </a:p>
          <a:p>
            <a:pPr>
              <a:lnSpc>
                <a:spcPct val="90000"/>
              </a:lnSpc>
            </a:pPr>
            <a:r>
              <a:rPr lang="en-US"/>
              <a:t>Summary</a:t>
            </a:r>
          </a:p>
        </p:txBody>
      </p:sp>
    </p:spTree>
  </p:cSld>
  <p:clrMapOvr>
    <a:masterClrMapping/>
  </p:clrMapOvr>
  <p:transition spd="med">
    <p:pull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Balance of Payments Accounts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00600"/>
          </a:xfrm>
        </p:spPr>
        <p:txBody>
          <a:bodyPr/>
          <a:lstStyle/>
          <a:p>
            <a:r>
              <a:rPr lang="en-US"/>
              <a:t>A country’s balance of payments accounts keep track of both its payments to and its receipts from foreigners.</a:t>
            </a:r>
          </a:p>
          <a:p>
            <a:r>
              <a:rPr lang="en-US"/>
              <a:t>Every international transaction automatically enters the balance of payments twice: once as a credit (+) and once as a debit (-).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114816"/>
          </a:xfrm>
        </p:spPr>
        <p:txBody>
          <a:bodyPr/>
          <a:lstStyle/>
          <a:p>
            <a:r>
              <a:rPr lang="en-US"/>
              <a:t>Three types of international transactions are recorded in the balance of payments:</a:t>
            </a:r>
          </a:p>
          <a:p>
            <a:pPr lvl="1"/>
            <a:r>
              <a:rPr lang="en-US"/>
              <a:t>Exports or imports of goods or services</a:t>
            </a:r>
          </a:p>
          <a:p>
            <a:pPr lvl="1"/>
            <a:r>
              <a:rPr lang="en-US"/>
              <a:t>Purchases or sales of </a:t>
            </a:r>
            <a:r>
              <a:rPr lang="en-US" b="1"/>
              <a:t>financial</a:t>
            </a:r>
            <a:r>
              <a:rPr lang="en-US"/>
              <a:t> </a:t>
            </a:r>
            <a:r>
              <a:rPr lang="en-US" b="1"/>
              <a:t>assets</a:t>
            </a:r>
            <a:endParaRPr lang="en-US"/>
          </a:p>
          <a:p>
            <a:pPr lvl="1"/>
            <a:r>
              <a:rPr lang="en-US"/>
              <a:t>Transfers of wealth between countries </a:t>
            </a:r>
          </a:p>
          <a:p>
            <a:pPr lvl="2"/>
            <a:r>
              <a:rPr lang="en-US"/>
              <a:t>They are recorded in the </a:t>
            </a:r>
            <a:r>
              <a:rPr lang="en-US" b="1"/>
              <a:t>capital account</a:t>
            </a:r>
            <a:r>
              <a:rPr lang="en-US"/>
              <a:t>.</a:t>
            </a:r>
          </a:p>
          <a:p>
            <a:pPr lvl="1">
              <a:buFontTx/>
              <a:buNone/>
            </a:pPr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Examples of Paired Transactions</a:t>
            </a:r>
          </a:p>
          <a:p>
            <a:pPr lvl="1"/>
            <a:r>
              <a:rPr lang="en-US"/>
              <a:t>A U.S. citizen buys a $1000 typewriter from an Italian company, and the Italian company deposits the $1000 in its account at Citibank in New York.</a:t>
            </a:r>
          </a:p>
          <a:p>
            <a:pPr lvl="2"/>
            <a:r>
              <a:rPr lang="en-US"/>
              <a:t>That is, the U.S. trades assets for goods.</a:t>
            </a:r>
          </a:p>
          <a:p>
            <a:pPr lvl="2"/>
            <a:r>
              <a:rPr lang="en-US"/>
              <a:t>This transaction creates the following two offsetting entries in the U.S. balance of payments:</a:t>
            </a:r>
          </a:p>
          <a:p>
            <a:pPr lvl="3"/>
            <a:r>
              <a:rPr lang="en-US"/>
              <a:t>It enters the U.S. </a:t>
            </a:r>
            <a:r>
              <a:rPr lang="en-US" i="1"/>
              <a:t>CA</a:t>
            </a:r>
            <a:r>
              <a:rPr lang="en-US"/>
              <a:t> with a negative sign (-$1000).</a:t>
            </a:r>
          </a:p>
          <a:p>
            <a:pPr lvl="3"/>
            <a:r>
              <a:rPr lang="en-US"/>
              <a:t>It shows up as a $1000 credit in the U.S. financial account.</a:t>
            </a:r>
          </a:p>
          <a:p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lvl="1"/>
            <a:r>
              <a:rPr lang="en-US"/>
              <a:t>A U.S. citizen pays $200 for dinner at a French restaurant in France by charging his Visa credit card.</a:t>
            </a:r>
          </a:p>
          <a:p>
            <a:pPr lvl="2"/>
            <a:r>
              <a:rPr lang="en-US"/>
              <a:t>That is, the U.S. trades assets for services.</a:t>
            </a:r>
          </a:p>
          <a:p>
            <a:pPr lvl="2"/>
            <a:r>
              <a:rPr lang="en-US"/>
              <a:t>This transaction creates the following two offsetting entries in the U.S. balance of payments:</a:t>
            </a:r>
          </a:p>
          <a:p>
            <a:pPr lvl="3"/>
            <a:r>
              <a:rPr lang="en-US"/>
              <a:t>It enters the U.S. </a:t>
            </a:r>
            <a:r>
              <a:rPr lang="en-US" i="1"/>
              <a:t>CA</a:t>
            </a:r>
            <a:r>
              <a:rPr lang="en-US"/>
              <a:t> with a negative sign (-$200).</a:t>
            </a:r>
          </a:p>
          <a:p>
            <a:pPr lvl="3"/>
            <a:r>
              <a:rPr lang="en-US"/>
              <a:t>It shows up as a $200 credit in the U.S. financial account.</a:t>
            </a:r>
          </a:p>
          <a:p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lvl="1"/>
            <a:r>
              <a:rPr lang="en-US"/>
              <a:t>A U.S. citizen buys a $95 newly issued share of stock in the United Kingdom oil giant British Petroleum (BP) by using a check drawn on his stockbroker money market account. BP deposits the $95 in its own U.S. bank account at Second Bank of Chicago.</a:t>
            </a:r>
          </a:p>
          <a:p>
            <a:pPr lvl="2"/>
            <a:r>
              <a:rPr lang="en-US"/>
              <a:t>That is, the U.S. trades assets for assets.</a:t>
            </a:r>
          </a:p>
          <a:p>
            <a:pPr lvl="2"/>
            <a:r>
              <a:rPr lang="en-US"/>
              <a:t>This transaction creates the following two offsetting entries in the U.S. balance of payments:</a:t>
            </a:r>
          </a:p>
          <a:p>
            <a:pPr lvl="3"/>
            <a:r>
              <a:rPr lang="en-US"/>
              <a:t>It enters the U.S. financial account with a negative sign (-$95).</a:t>
            </a:r>
          </a:p>
          <a:p>
            <a:pPr lvl="3"/>
            <a:r>
              <a:rPr lang="en-US"/>
              <a:t>It shows up as a $95 credit in the U.S. financial account.</a:t>
            </a:r>
          </a:p>
          <a:p>
            <a:endParaRPr lang="en-US"/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138242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19600"/>
          </a:xfrm>
        </p:spPr>
        <p:txBody>
          <a:bodyPr/>
          <a:lstStyle/>
          <a:p>
            <a:pPr lvl="1"/>
            <a:r>
              <a:rPr lang="en-US"/>
              <a:t>A U.S. bank forgives $5000 in debt owed to it by the government of Bygonia.</a:t>
            </a:r>
          </a:p>
          <a:p>
            <a:pPr lvl="2"/>
            <a:r>
              <a:rPr lang="en-US"/>
              <a:t>This transaction creates the following two offsetting entries in the U.S. balance of payments:</a:t>
            </a:r>
          </a:p>
          <a:p>
            <a:pPr lvl="3"/>
            <a:r>
              <a:rPr lang="en-US"/>
              <a:t>It enters the U.S. capital account with a negative sign (-$5000).</a:t>
            </a:r>
          </a:p>
          <a:p>
            <a:pPr lvl="3"/>
            <a:r>
              <a:rPr lang="en-US"/>
              <a:t>It shows up as a $5000 credit in the U.S. financial account.</a:t>
            </a:r>
          </a:p>
          <a:p>
            <a:endParaRPr lang="en-US"/>
          </a:p>
        </p:txBody>
      </p:sp>
      <p:sp>
        <p:nvSpPr>
          <p:cNvPr id="138243" name="Rectangle 1027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The Fundamental Balance of Payments Identity</a:t>
            </a:r>
          </a:p>
          <a:p>
            <a:pPr lvl="1"/>
            <a:r>
              <a:rPr lang="en-US"/>
              <a:t>Any international transaction automatically gives rise to two offsetting entries in the balance of payments resulting in a fundamental identity:</a:t>
            </a:r>
          </a:p>
          <a:p>
            <a:pPr lvl="1"/>
            <a:endParaRPr lang="en-US"/>
          </a:p>
          <a:p>
            <a:pPr>
              <a:buFont typeface="Wingdings" pitchFamily="2" charset="2"/>
              <a:buNone/>
            </a:pPr>
            <a:r>
              <a:rPr lang="en-US" sz="2400"/>
              <a:t>Current account + financial account + capital account = 0   (12-3)</a:t>
            </a:r>
          </a:p>
          <a:p>
            <a:pPr lvl="1"/>
            <a:endParaRPr lang="en-US" sz="2200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The Balance of Payments Accounts</a:t>
            </a: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9906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Table 12-2</a:t>
            </a:r>
            <a:r>
              <a:rPr lang="en-US" sz="2400" baseline="0">
                <a:solidFill>
                  <a:srgbClr val="336699"/>
                </a:solidFill>
              </a:rPr>
              <a:t>: U.S. Balance of Payments Accounts for 2000  	</a:t>
            </a:r>
          </a:p>
          <a:p>
            <a:r>
              <a:rPr lang="en-US" sz="2400" baseline="0">
                <a:solidFill>
                  <a:srgbClr val="336699"/>
                </a:solidFill>
              </a:rPr>
              <a:t>		       (billions of dollars)</a:t>
            </a:r>
          </a:p>
        </p:txBody>
      </p:sp>
      <p:pic>
        <p:nvPicPr>
          <p:cNvPr id="81927" name="Picture 7" descr="C:\WINDOWS\Desktop\Sally\T12-2.gif"/>
          <p:cNvPicPr>
            <a:picLocks noChangeAspect="1" noChangeArrowheads="1"/>
          </p:cNvPicPr>
          <p:nvPr/>
        </p:nvPicPr>
        <p:blipFill>
          <a:blip r:embed="rId3"/>
          <a:srcRect b="56210"/>
          <a:stretch>
            <a:fillRect/>
          </a:stretch>
        </p:blipFill>
        <p:spPr bwMode="auto">
          <a:xfrm>
            <a:off x="1600200" y="2522538"/>
            <a:ext cx="5943600" cy="3192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27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The Balance of Payments Accounts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Table 12-2</a:t>
            </a:r>
            <a:r>
              <a:rPr lang="en-US" sz="2400" baseline="0">
                <a:solidFill>
                  <a:srgbClr val="336699"/>
                </a:solidFill>
              </a:rPr>
              <a:t>: Continued</a:t>
            </a:r>
          </a:p>
        </p:txBody>
      </p:sp>
      <p:grpSp>
        <p:nvGrpSpPr>
          <p:cNvPr id="140296" name="Group 8"/>
          <p:cNvGrpSpPr>
            <a:grpSpLocks/>
          </p:cNvGrpSpPr>
          <p:nvPr/>
        </p:nvGrpSpPr>
        <p:grpSpPr bwMode="auto">
          <a:xfrm>
            <a:off x="1752600" y="2286000"/>
            <a:ext cx="5638800" cy="4102100"/>
            <a:chOff x="1248" y="1536"/>
            <a:chExt cx="3360" cy="2488"/>
          </a:xfrm>
        </p:grpSpPr>
        <p:pic>
          <p:nvPicPr>
            <p:cNvPr id="140290" name="Picture 2" descr="C:\WINDOWS\Desktop\Sally\T12-2.gif"/>
            <p:cNvPicPr>
              <a:picLocks noChangeAspect="1" noChangeArrowheads="1"/>
            </p:cNvPicPr>
            <p:nvPr/>
          </p:nvPicPr>
          <p:blipFill>
            <a:blip r:embed="rId2"/>
            <a:srcRect t="44243"/>
            <a:stretch>
              <a:fillRect/>
            </a:stretch>
          </p:blipFill>
          <p:spPr bwMode="auto">
            <a:xfrm>
              <a:off x="1248" y="1776"/>
              <a:ext cx="3290" cy="2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0295" name="Picture 7" descr="C:\WINDOWS\Desktop\Sally\T12-2.gif"/>
            <p:cNvPicPr>
              <a:picLocks noChangeAspect="1" noChangeArrowheads="1"/>
            </p:cNvPicPr>
            <p:nvPr/>
          </p:nvPicPr>
          <p:blipFill>
            <a:blip r:embed="rId2"/>
            <a:srcRect b="96101"/>
            <a:stretch>
              <a:fillRect/>
            </a:stretch>
          </p:blipFill>
          <p:spPr bwMode="auto">
            <a:xfrm>
              <a:off x="1318" y="1536"/>
              <a:ext cx="3290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The Current Account, Once Again</a:t>
            </a:r>
          </a:p>
          <a:p>
            <a:pPr lvl="1"/>
            <a:r>
              <a:rPr lang="en-US"/>
              <a:t>The balance of payments accounts divide exports and imports into three categories:</a:t>
            </a:r>
          </a:p>
          <a:p>
            <a:pPr lvl="2"/>
            <a:r>
              <a:rPr lang="en-US"/>
              <a:t>Merchandise trade</a:t>
            </a:r>
          </a:p>
          <a:p>
            <a:pPr lvl="3"/>
            <a:r>
              <a:rPr lang="en-US"/>
              <a:t>Exports or imports of goods</a:t>
            </a:r>
          </a:p>
          <a:p>
            <a:pPr lvl="2"/>
            <a:r>
              <a:rPr lang="en-US"/>
              <a:t>Services</a:t>
            </a:r>
          </a:p>
          <a:p>
            <a:pPr lvl="3"/>
            <a:r>
              <a:rPr lang="en-US"/>
              <a:t>Payments for legal assistance, tourists’ expenditures, and shipping fees</a:t>
            </a:r>
          </a:p>
          <a:p>
            <a:pPr lvl="2"/>
            <a:r>
              <a:rPr lang="en-US"/>
              <a:t>Income</a:t>
            </a:r>
          </a:p>
          <a:p>
            <a:pPr lvl="3"/>
            <a:r>
              <a:rPr lang="en-US"/>
              <a:t>International interest and dividend payments and the earnings of domestically owned firms operating abroad</a:t>
            </a:r>
          </a:p>
        </p:txBody>
      </p:sp>
      <p:sp>
        <p:nvSpPr>
          <p:cNvPr id="82948" name="Rectangle 4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Slide 12-</a:t>
            </a:r>
            <a:fld id="{E1179948-D21F-47C5-9CAD-349EDD0C6F6A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229600" cy="3614750"/>
          </a:xfrm>
        </p:spPr>
        <p:txBody>
          <a:bodyPr/>
          <a:lstStyle/>
          <a:p>
            <a:r>
              <a:rPr lang="en-US" b="1" dirty="0"/>
              <a:t>Microeconomics</a:t>
            </a:r>
          </a:p>
          <a:p>
            <a:pPr lvl="1"/>
            <a:r>
              <a:rPr lang="en-US" dirty="0"/>
              <a:t>It studies the effective use of scarce resources from the perspective of individual firms and consumers.</a:t>
            </a:r>
          </a:p>
          <a:p>
            <a:r>
              <a:rPr lang="en-US" b="1" dirty="0"/>
              <a:t>Macroeconomics</a:t>
            </a:r>
          </a:p>
          <a:p>
            <a:pPr lvl="1"/>
            <a:r>
              <a:rPr lang="en-US" dirty="0"/>
              <a:t>It studies how economies’ overall levels of employment, production, and growth are determined.</a:t>
            </a:r>
          </a:p>
          <a:p>
            <a:pPr lvl="1"/>
            <a:r>
              <a:rPr lang="en-US" dirty="0"/>
              <a:t>It emphasizes four aspects of economic life:</a:t>
            </a:r>
          </a:p>
          <a:p>
            <a:pPr lvl="2"/>
            <a:r>
              <a:rPr lang="en-US" dirty="0"/>
              <a:t>Unemployment</a:t>
            </a:r>
          </a:p>
          <a:p>
            <a:pPr lvl="2"/>
            <a:r>
              <a:rPr lang="en-US" dirty="0"/>
              <a:t>Saving</a:t>
            </a:r>
          </a:p>
          <a:p>
            <a:pPr lvl="2"/>
            <a:r>
              <a:rPr lang="en-US" dirty="0"/>
              <a:t>Trade imbalances</a:t>
            </a:r>
          </a:p>
          <a:p>
            <a:pPr lvl="2"/>
            <a:r>
              <a:rPr lang="en-US" dirty="0"/>
              <a:t>Money and the price </a:t>
            </a:r>
            <a:r>
              <a:rPr lang="en-US" dirty="0" err="1" smtClean="0"/>
              <a:t>leve</a:t>
            </a:r>
            <a:r>
              <a:rPr lang="id-ID" dirty="0" smtClean="0"/>
              <a:t>l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b="1" dirty="0"/>
          </a:p>
        </p:txBody>
      </p:sp>
    </p:spTree>
  </p:cSld>
  <p:clrMapOvr>
    <a:masterClrMapping/>
  </p:clrMapOvr>
  <p:transition spd="med">
    <p:pull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686320"/>
          </a:xfrm>
        </p:spPr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The Capital Account</a:t>
            </a:r>
          </a:p>
          <a:p>
            <a:pPr lvl="1"/>
            <a:r>
              <a:rPr lang="en-US"/>
              <a:t>It records asset transfers and tends to be small for the United States.</a:t>
            </a:r>
          </a:p>
          <a:p>
            <a:r>
              <a:rPr lang="en-US">
                <a:solidFill>
                  <a:srgbClr val="990033"/>
                </a:solidFill>
              </a:rPr>
              <a:t>The Financial Account</a:t>
            </a:r>
          </a:p>
          <a:p>
            <a:pPr lvl="1"/>
            <a:r>
              <a:rPr lang="en-US"/>
              <a:t>It measures the difference between sales of assets to foreigners and purchases of assets located abroad.</a:t>
            </a:r>
          </a:p>
          <a:p>
            <a:pPr lvl="2"/>
            <a:r>
              <a:rPr lang="en-US" b="1"/>
              <a:t>Financial inflow (capital inflow)</a:t>
            </a:r>
          </a:p>
          <a:p>
            <a:pPr lvl="3"/>
            <a:r>
              <a:rPr lang="en-US"/>
              <a:t>A loan from the foreigners with a promise that they will be repaid</a:t>
            </a:r>
          </a:p>
          <a:p>
            <a:pPr lvl="2"/>
            <a:r>
              <a:rPr lang="en-US" b="1"/>
              <a:t>Financial outflow (capital outflow)</a:t>
            </a:r>
          </a:p>
          <a:p>
            <a:pPr lvl="3"/>
            <a:r>
              <a:rPr lang="en-US"/>
              <a:t>A transaction involving the purchase of an asset from foreigners</a:t>
            </a: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Case Study: Is the United States the World’s Biggest Debtor?</a:t>
            </a:r>
          </a:p>
          <a:p>
            <a:pPr lvl="1"/>
            <a:r>
              <a:rPr lang="en-US"/>
              <a:t>At the end of 1999, the United States had a negative net foreign wealth position far greater than that of any other single country.</a:t>
            </a:r>
          </a:p>
          <a:p>
            <a:pPr lvl="1"/>
            <a:r>
              <a:rPr lang="en-US"/>
              <a:t>The United States is the world’s biggest debtor.</a:t>
            </a:r>
          </a:p>
          <a:p>
            <a:pPr lvl="1"/>
            <a:r>
              <a:rPr lang="en-US"/>
              <a:t>However, the United States has the world’s largest GNP.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762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baseline="0">
                <a:solidFill>
                  <a:srgbClr val="663300"/>
                </a:solidFill>
              </a:rPr>
              <a:t>The Balance of Payments Accounts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country’s GNP is equal to the income received by its factors of production.</a:t>
            </a:r>
          </a:p>
          <a:p>
            <a:pPr lvl="1">
              <a:lnSpc>
                <a:spcPct val="90000"/>
              </a:lnSpc>
            </a:pPr>
            <a:r>
              <a:rPr lang="en-US"/>
              <a:t>GDP is equal to GNP less net receipts of factor income from abroad, measures the output produced within a country’s territorial borders.</a:t>
            </a:r>
          </a:p>
          <a:p>
            <a:pPr>
              <a:lnSpc>
                <a:spcPct val="90000"/>
              </a:lnSpc>
            </a:pPr>
            <a:r>
              <a:rPr lang="en-US"/>
              <a:t>In a closed economy, GNP must be consumed, invested, or purchased by the government</a:t>
            </a:r>
            <a:r>
              <a:rPr lang="en-US" sz="2000"/>
              <a:t>.</a:t>
            </a:r>
            <a:r>
              <a:rPr lang="en-US" sz="2400"/>
              <a:t> </a:t>
            </a:r>
          </a:p>
          <a:p>
            <a:pPr lvl="1">
              <a:lnSpc>
                <a:spcPct val="90000"/>
              </a:lnSpc>
            </a:pPr>
            <a:r>
              <a:rPr lang="en-US"/>
              <a:t>In an open economy, GNP equals the sum of consumption, investment, government purchases, and net exports of goods and services.</a:t>
            </a:r>
          </a:p>
          <a:p>
            <a:pPr lvl="1">
              <a:lnSpc>
                <a:spcPct val="90000"/>
              </a:lnSpc>
            </a:pPr>
            <a:endParaRPr lang="en-US" sz="22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dirty="0"/>
              <a:t>All transactions between a country and the rest of the world are recorded in its balance of payments accounts.</a:t>
            </a:r>
          </a:p>
          <a:p>
            <a:r>
              <a:rPr lang="en-US" dirty="0"/>
              <a:t>The current account equals the country’s net lending to foreigners. </a:t>
            </a:r>
          </a:p>
          <a:p>
            <a:pPr lvl="1"/>
            <a:r>
              <a:rPr lang="en-US" dirty="0"/>
              <a:t>National saving equals domestic investment plus the current account.</a:t>
            </a:r>
          </a:p>
          <a:p>
            <a:pPr lvl="1"/>
            <a:r>
              <a:rPr lang="en-US" dirty="0"/>
              <a:t>Transactions involving goods and services appear in the current account of the balance of payments, while international sales or purchases of assets appear in the financial </a:t>
            </a:r>
            <a:r>
              <a:rPr lang="en-US" dirty="0" smtClean="0"/>
              <a:t>account</a:t>
            </a:r>
            <a:r>
              <a:rPr lang="id-ID" dirty="0" smtClean="0"/>
              <a:t>. </a:t>
            </a:r>
            <a:endParaRPr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capital account records asset transfers and tends to be small in the United States.</a:t>
            </a:r>
          </a:p>
          <a:p>
            <a:r>
              <a:rPr lang="en-US" dirty="0"/>
              <a:t>Any current account deficit must be matched by an equal surplus in the other two accounts of the balance of payments, and any current account surplus by a deficit</a:t>
            </a:r>
            <a:r>
              <a:rPr lang="en-US" i="1" dirty="0"/>
              <a:t> </a:t>
            </a:r>
            <a:r>
              <a:rPr lang="en-US" dirty="0"/>
              <a:t>somewhere else.</a:t>
            </a:r>
          </a:p>
          <a:p>
            <a:r>
              <a:rPr lang="en-US" dirty="0"/>
              <a:t>International asset transactions carried out by central banks are included in the financial account.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5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/>
              <a:t>The national income accounts and the balance of payments accounts are essential tools for studying the macroeconomics of open, interdependent economies.</a:t>
            </a:r>
          </a:p>
          <a:p>
            <a:r>
              <a:rPr lang="en-US" b="1"/>
              <a:t>National income accounting</a:t>
            </a:r>
          </a:p>
          <a:p>
            <a:pPr lvl="1"/>
            <a:r>
              <a:rPr lang="en-US"/>
              <a:t>Records all the expenditures that contribute to a country’s income and output</a:t>
            </a:r>
          </a:p>
          <a:p>
            <a:r>
              <a:rPr lang="en-US" b="1"/>
              <a:t>Balance of payments accounting</a:t>
            </a:r>
          </a:p>
          <a:p>
            <a:pPr lvl="1"/>
            <a:r>
              <a:rPr lang="en-US"/>
              <a:t>Helps us keep track of both changes in a country’s indebtedness to foreigners and the fortunes of its export- and import-competing industries</a:t>
            </a: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Introduction</a:t>
            </a:r>
          </a:p>
        </p:txBody>
      </p:sp>
    </p:spTree>
  </p:cSld>
  <p:clrMapOvr>
    <a:masterClrMapping/>
  </p:clrMapOvr>
  <p:transition spd="med">
    <p:pull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645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National Income Accounts</a:t>
            </a:r>
          </a:p>
        </p:txBody>
      </p:sp>
      <p:sp>
        <p:nvSpPr>
          <p:cNvPr id="645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8153400" cy="4953000"/>
          </a:xfrm>
        </p:spPr>
        <p:txBody>
          <a:bodyPr/>
          <a:lstStyle/>
          <a:p>
            <a:r>
              <a:rPr lang="en-US" b="1"/>
              <a:t>Gross national product (GNP)</a:t>
            </a:r>
            <a:endParaRPr lang="en-US"/>
          </a:p>
          <a:p>
            <a:pPr lvl="1"/>
            <a:r>
              <a:rPr lang="en-US"/>
              <a:t>The value of all final goods and services produced by a country’s factors of production and sold on the market in a given time period</a:t>
            </a:r>
          </a:p>
          <a:p>
            <a:pPr lvl="1"/>
            <a:r>
              <a:rPr lang="en-US"/>
              <a:t>It is the basic measure of a country’s output.</a:t>
            </a:r>
          </a:p>
          <a:p>
            <a:pPr lvl="1">
              <a:buFontTx/>
              <a:buNone/>
            </a:pPr>
            <a:endParaRPr lang="en-US"/>
          </a:p>
          <a:p>
            <a:pPr lvl="1">
              <a:buFontTx/>
              <a:buNone/>
            </a:pPr>
            <a:endParaRPr lang="en-US"/>
          </a:p>
          <a:p>
            <a:pPr lvl="2">
              <a:buFontTx/>
              <a:buNone/>
            </a:pPr>
            <a:endParaRPr lang="en-US"/>
          </a:p>
        </p:txBody>
      </p:sp>
    </p:spTree>
  </p:cSld>
  <p:clrMapOvr>
    <a:masterClrMapping/>
  </p:clrMapOvr>
  <p:transition spd="med">
    <p:pull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GNP is calculated by adding up the market value of all expenditures on final output: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Consumption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amount consumed by private domestic residents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Investment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amount put aside by private firms to build new plant and equipment for future production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Government purchases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amount used by the government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Current account balance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 amount of net exports of goods and services to foreigners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National Income Accounts</a:t>
            </a:r>
          </a:p>
        </p:txBody>
      </p:sp>
    </p:spTree>
  </p:cSld>
  <p:clrMapOvr>
    <a:masterClrMapping/>
  </p:clrMapOvr>
  <p:transition spd="med"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National Income Accounts</a:t>
            </a:r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0" y="6858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US" sz="2400" b="1" baseline="0">
                <a:solidFill>
                  <a:srgbClr val="336699"/>
                </a:solidFill>
              </a:rPr>
              <a:t>Figure 12-1</a:t>
            </a:r>
            <a:r>
              <a:rPr lang="en-US" sz="2400" baseline="0">
                <a:solidFill>
                  <a:srgbClr val="336699"/>
                </a:solidFill>
              </a:rPr>
              <a:t>: U.S. GNP and Its Components, 2000</a:t>
            </a:r>
          </a:p>
        </p:txBody>
      </p:sp>
      <p:pic>
        <p:nvPicPr>
          <p:cNvPr id="67590" name="Picture 6" descr="C:\WINDOWS\Desktop\Sally\F12.0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804988"/>
            <a:ext cx="6934200" cy="46609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990033"/>
                </a:solidFill>
              </a:rPr>
              <a:t>National Product and National Income</a:t>
            </a:r>
          </a:p>
          <a:p>
            <a:pPr lvl="1"/>
            <a:r>
              <a:rPr lang="en-US" b="1"/>
              <a:t>National Income</a:t>
            </a:r>
          </a:p>
          <a:p>
            <a:pPr lvl="2"/>
            <a:r>
              <a:rPr lang="en-US"/>
              <a:t>It is earned over a period by its factors of production.</a:t>
            </a:r>
          </a:p>
          <a:p>
            <a:pPr lvl="2"/>
            <a:r>
              <a:rPr lang="en-US"/>
              <a:t>It must equal the GNP a country generates over some period of time.</a:t>
            </a:r>
            <a:endParaRPr lang="en-US" b="1"/>
          </a:p>
          <a:p>
            <a:pPr lvl="3"/>
            <a:r>
              <a:rPr lang="en-US"/>
              <a:t>One person’s spending is another’s income (i.e., total spending must equal total income).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National Income Accounts</a:t>
            </a:r>
          </a:p>
        </p:txBody>
      </p:sp>
    </p:spTree>
  </p:cSld>
  <p:clrMapOvr>
    <a:masterClrMapping/>
  </p:clrMapOvr>
  <p:transition spd="med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endParaRPr lang="en-US"/>
          </a:p>
          <a:p>
            <a:r>
              <a:rPr lang="en-US" sz="1400"/>
              <a:t>Slide 12-</a:t>
            </a:r>
            <a:fld id="{F54EBA00-E304-4A3A-8202-256069B2F2D1}" type="slidenum">
              <a:rPr lang="en-US" sz="1400"/>
              <a:pPr/>
              <a:t>9</a:t>
            </a:fld>
            <a:endParaRPr lang="en-US" sz="140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85860"/>
            <a:ext cx="8482042" cy="4143404"/>
          </a:xfrm>
        </p:spPr>
        <p:txBody>
          <a:bodyPr/>
          <a:lstStyle/>
          <a:p>
            <a:r>
              <a:rPr lang="en-US" dirty="0">
                <a:solidFill>
                  <a:srgbClr val="990033"/>
                </a:solidFill>
              </a:rPr>
              <a:t>Capital Depreciation, International Transfers, and Indirect Business Taxes</a:t>
            </a:r>
          </a:p>
          <a:p>
            <a:pPr lvl="1"/>
            <a:r>
              <a:rPr lang="en-US" dirty="0"/>
              <a:t>Adjustments to the definition of GNP:</a:t>
            </a:r>
          </a:p>
          <a:p>
            <a:pPr lvl="2"/>
            <a:r>
              <a:rPr lang="en-US" dirty="0"/>
              <a:t>Depreciation of capital</a:t>
            </a:r>
          </a:p>
          <a:p>
            <a:pPr lvl="3"/>
            <a:r>
              <a:rPr lang="en-US" dirty="0"/>
              <a:t>It reduces the income of capital owners.</a:t>
            </a:r>
          </a:p>
          <a:p>
            <a:pPr lvl="3"/>
            <a:r>
              <a:rPr lang="en-US" dirty="0"/>
              <a:t>It must be subtracted from GNP (to get the net national product).</a:t>
            </a:r>
          </a:p>
          <a:p>
            <a:pPr lvl="2"/>
            <a:r>
              <a:rPr lang="en-US" dirty="0"/>
              <a:t>Net unilateral transfers of income</a:t>
            </a:r>
          </a:p>
          <a:p>
            <a:pPr lvl="3"/>
            <a:r>
              <a:rPr lang="en-US" dirty="0"/>
              <a:t>They are part of a country’s income but are not part of its product.</a:t>
            </a:r>
          </a:p>
          <a:p>
            <a:pPr lvl="3"/>
            <a:r>
              <a:rPr lang="en-US" dirty="0"/>
              <a:t>They must be added to the net national product.</a:t>
            </a:r>
          </a:p>
          <a:p>
            <a:pPr lvl="2"/>
            <a:r>
              <a:rPr lang="en-US" dirty="0"/>
              <a:t>Indirect business taxes</a:t>
            </a:r>
          </a:p>
          <a:p>
            <a:pPr lvl="3"/>
            <a:r>
              <a:rPr lang="en-US" dirty="0"/>
              <a:t>They are sales taxes.</a:t>
            </a:r>
          </a:p>
          <a:p>
            <a:pPr lvl="3"/>
            <a:r>
              <a:rPr lang="en-US" dirty="0"/>
              <a:t>They must be subtracted from GNP.</a:t>
            </a:r>
          </a:p>
          <a:p>
            <a:pPr lvl="3"/>
            <a:endParaRPr lang="en-US" dirty="0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The National Income Accounts</a:t>
            </a:r>
          </a:p>
        </p:txBody>
      </p:sp>
    </p:spTree>
  </p:cSld>
  <p:clrMapOvr>
    <a:masterClrMapping/>
  </p:clrMapOvr>
  <p:transition spd="med">
    <p:pull dir="rd"/>
  </p:transition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2046</Words>
  <Application>Microsoft PowerPoint</Application>
  <PresentationFormat>On-screen Show (4:3)</PresentationFormat>
  <Paragraphs>245</Paragraphs>
  <Slides>34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Default Design</vt:lpstr>
      <vt:lpstr>Slide 1</vt:lpstr>
      <vt:lpstr>Chapter Organization</vt:lpstr>
      <vt:lpstr>Introduction</vt:lpstr>
      <vt:lpstr>Introduction</vt:lpstr>
      <vt:lpstr>The National Income Accounts</vt:lpstr>
      <vt:lpstr>The National Income Accounts</vt:lpstr>
      <vt:lpstr>The National Income Accounts</vt:lpstr>
      <vt:lpstr>The National Income Accounts</vt:lpstr>
      <vt:lpstr>The National Income Accounts</vt:lpstr>
      <vt:lpstr>The National Income Accounts</vt:lpstr>
      <vt:lpstr>National Income Accounting  for an Open Economy</vt:lpstr>
      <vt:lpstr>National Income Accounting  for an Open Economy</vt:lpstr>
      <vt:lpstr>National Income Accounting  for an Open Economy</vt:lpstr>
      <vt:lpstr>National Income Accounting  for an Open Economy</vt:lpstr>
      <vt:lpstr>National Income Accounting  for an Open Economy</vt:lpstr>
      <vt:lpstr>National Income Accounting  for an Open Economy</vt:lpstr>
      <vt:lpstr>Slide 17</vt:lpstr>
      <vt:lpstr>National Income Accounting  for an Open Economy</vt:lpstr>
      <vt:lpstr>National Income Accounting  for an Open Economy</vt:lpstr>
      <vt:lpstr>The Balance of Payments Accounts</vt:lpstr>
      <vt:lpstr>The Balance of Payments Accounts</vt:lpstr>
      <vt:lpstr>The Balance of Payments Accounts</vt:lpstr>
      <vt:lpstr>The Balance of Payments Accounts</vt:lpstr>
      <vt:lpstr>The Balance of Payments Accounts</vt:lpstr>
      <vt:lpstr>The Balance of Payments Accounts</vt:lpstr>
      <vt:lpstr>The Balance of Payments Accounts</vt:lpstr>
      <vt:lpstr>Slide 27</vt:lpstr>
      <vt:lpstr>Slide 28</vt:lpstr>
      <vt:lpstr>Slide 29</vt:lpstr>
      <vt:lpstr>Slide 30</vt:lpstr>
      <vt:lpstr>Slide 31</vt:lpstr>
      <vt:lpstr>Summary</vt:lpstr>
      <vt:lpstr>Summary</vt:lpstr>
      <vt:lpstr>Summary</vt:lpstr>
    </vt:vector>
  </TitlesOfParts>
  <Company>Addison-Wesley 2002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Iordanis Petsas</dc:creator>
  <cp:lastModifiedBy>PERSONAL</cp:lastModifiedBy>
  <cp:revision>184</cp:revision>
  <dcterms:created xsi:type="dcterms:W3CDTF">2002-03-17T20:25:45Z</dcterms:created>
  <dcterms:modified xsi:type="dcterms:W3CDTF">2014-05-22T07:52:30Z</dcterms:modified>
</cp:coreProperties>
</file>