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329" r:id="rId3"/>
    <p:sldId id="330" r:id="rId4"/>
    <p:sldId id="259" r:id="rId5"/>
    <p:sldId id="260" r:id="rId6"/>
    <p:sldId id="331" r:id="rId7"/>
    <p:sldId id="261" r:id="rId8"/>
    <p:sldId id="263" r:id="rId9"/>
    <p:sldId id="269" r:id="rId10"/>
    <p:sldId id="316" r:id="rId11"/>
    <p:sldId id="270" r:id="rId12"/>
    <p:sldId id="272" r:id="rId13"/>
    <p:sldId id="275" r:id="rId14"/>
    <p:sldId id="276" r:id="rId15"/>
    <p:sldId id="336" r:id="rId16"/>
    <p:sldId id="289" r:id="rId17"/>
    <p:sldId id="319" r:id="rId18"/>
    <p:sldId id="337" r:id="rId19"/>
    <p:sldId id="321" r:id="rId20"/>
    <p:sldId id="338" r:id="rId21"/>
    <p:sldId id="322" r:id="rId22"/>
    <p:sldId id="339" r:id="rId23"/>
    <p:sldId id="323" r:id="rId24"/>
    <p:sldId id="340" r:id="rId25"/>
    <p:sldId id="341" r:id="rId26"/>
    <p:sldId id="324" r:id="rId27"/>
    <p:sldId id="342" r:id="rId28"/>
    <p:sldId id="343" r:id="rId29"/>
    <p:sldId id="304" r:id="rId30"/>
    <p:sldId id="325" r:id="rId31"/>
    <p:sldId id="344" r:id="rId32"/>
    <p:sldId id="345" r:id="rId33"/>
    <p:sldId id="350" r:id="rId34"/>
    <p:sldId id="326" r:id="rId35"/>
    <p:sldId id="351" r:id="rId36"/>
    <p:sldId id="327" r:id="rId37"/>
    <p:sldId id="310" r:id="rId38"/>
    <p:sldId id="312" r:id="rId39"/>
    <p:sldId id="314" r:id="rId40"/>
  </p:sldIdLst>
  <p:sldSz cx="9144000" cy="6858000" type="screen4x3"/>
  <p:notesSz cx="6858000" cy="9144000"/>
  <p:defaultTextStyle>
    <a:defPPr>
      <a:defRPr lang="en-US"/>
    </a:defPPr>
    <a:lvl1pPr algn="l" rtl="0" fontAlgn="base">
      <a:spcBef>
        <a:spcPct val="0"/>
      </a:spcBef>
      <a:spcAft>
        <a:spcPct val="0"/>
      </a:spcAft>
      <a:defRPr sz="2800" kern="1200" baseline="-25000">
        <a:solidFill>
          <a:schemeClr val="tx1"/>
        </a:solidFill>
        <a:latin typeface="Times New Roman" charset="0"/>
        <a:ea typeface="+mn-ea"/>
        <a:cs typeface="+mn-cs"/>
      </a:defRPr>
    </a:lvl1pPr>
    <a:lvl2pPr marL="457200" algn="l" rtl="0" fontAlgn="base">
      <a:spcBef>
        <a:spcPct val="0"/>
      </a:spcBef>
      <a:spcAft>
        <a:spcPct val="0"/>
      </a:spcAft>
      <a:defRPr sz="2800" kern="1200" baseline="-25000">
        <a:solidFill>
          <a:schemeClr val="tx1"/>
        </a:solidFill>
        <a:latin typeface="Times New Roman" charset="0"/>
        <a:ea typeface="+mn-ea"/>
        <a:cs typeface="+mn-cs"/>
      </a:defRPr>
    </a:lvl2pPr>
    <a:lvl3pPr marL="914400" algn="l" rtl="0" fontAlgn="base">
      <a:spcBef>
        <a:spcPct val="0"/>
      </a:spcBef>
      <a:spcAft>
        <a:spcPct val="0"/>
      </a:spcAft>
      <a:defRPr sz="2800" kern="1200" baseline="-25000">
        <a:solidFill>
          <a:schemeClr val="tx1"/>
        </a:solidFill>
        <a:latin typeface="Times New Roman" charset="0"/>
        <a:ea typeface="+mn-ea"/>
        <a:cs typeface="+mn-cs"/>
      </a:defRPr>
    </a:lvl3pPr>
    <a:lvl4pPr marL="1371600" algn="l" rtl="0" fontAlgn="base">
      <a:spcBef>
        <a:spcPct val="0"/>
      </a:spcBef>
      <a:spcAft>
        <a:spcPct val="0"/>
      </a:spcAft>
      <a:defRPr sz="2800" kern="1200" baseline="-25000">
        <a:solidFill>
          <a:schemeClr val="tx1"/>
        </a:solidFill>
        <a:latin typeface="Times New Roman" charset="0"/>
        <a:ea typeface="+mn-ea"/>
        <a:cs typeface="+mn-cs"/>
      </a:defRPr>
    </a:lvl4pPr>
    <a:lvl5pPr marL="1828800" algn="l" rtl="0" fontAlgn="base">
      <a:spcBef>
        <a:spcPct val="0"/>
      </a:spcBef>
      <a:spcAft>
        <a:spcPct val="0"/>
      </a:spcAft>
      <a:defRPr sz="2800" kern="1200" baseline="-25000">
        <a:solidFill>
          <a:schemeClr val="tx1"/>
        </a:solidFill>
        <a:latin typeface="Times New Roman" charset="0"/>
        <a:ea typeface="+mn-ea"/>
        <a:cs typeface="+mn-cs"/>
      </a:defRPr>
    </a:lvl5pPr>
    <a:lvl6pPr marL="2286000" algn="l" defTabSz="914400" rtl="0" eaLnBrk="1" latinLnBrk="0" hangingPunct="1">
      <a:defRPr sz="2800" kern="1200" baseline="-25000">
        <a:solidFill>
          <a:schemeClr val="tx1"/>
        </a:solidFill>
        <a:latin typeface="Times New Roman" charset="0"/>
        <a:ea typeface="+mn-ea"/>
        <a:cs typeface="+mn-cs"/>
      </a:defRPr>
    </a:lvl6pPr>
    <a:lvl7pPr marL="2743200" algn="l" defTabSz="914400" rtl="0" eaLnBrk="1" latinLnBrk="0" hangingPunct="1">
      <a:defRPr sz="2800" kern="1200" baseline="-25000">
        <a:solidFill>
          <a:schemeClr val="tx1"/>
        </a:solidFill>
        <a:latin typeface="Times New Roman" charset="0"/>
        <a:ea typeface="+mn-ea"/>
        <a:cs typeface="+mn-cs"/>
      </a:defRPr>
    </a:lvl7pPr>
    <a:lvl8pPr marL="3200400" algn="l" defTabSz="914400" rtl="0" eaLnBrk="1" latinLnBrk="0" hangingPunct="1">
      <a:defRPr sz="2800" kern="1200" baseline="-25000">
        <a:solidFill>
          <a:schemeClr val="tx1"/>
        </a:solidFill>
        <a:latin typeface="Times New Roman" charset="0"/>
        <a:ea typeface="+mn-ea"/>
        <a:cs typeface="+mn-cs"/>
      </a:defRPr>
    </a:lvl8pPr>
    <a:lvl9pPr marL="3657600" algn="l" defTabSz="914400" rtl="0" eaLnBrk="1" latinLnBrk="0" hangingPunct="1">
      <a:defRPr sz="2800" kern="1200" baseline="-250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990033"/>
    <a:srgbClr val="333399"/>
    <a:srgbClr val="660066"/>
    <a:srgbClr val="3366CC"/>
    <a:srgbClr val="FF0000"/>
    <a:srgbClr val="FF1313"/>
    <a:srgbClr val="FF010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32787"/>
    <p:restoredTop sz="90929"/>
  </p:normalViewPr>
  <p:slideViewPr>
    <p:cSldViewPr>
      <p:cViewPr>
        <p:scale>
          <a:sx n="66" d="100"/>
          <a:sy n="66" d="100"/>
        </p:scale>
        <p:origin x="-2058"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298"/>
    </p:cViewPr>
  </p:sorterViewPr>
  <p:notesViewPr>
    <p:cSldViewPr>
      <p:cViewPr>
        <p:scale>
          <a:sx n="50" d="100"/>
          <a:sy n="50" d="100"/>
        </p:scale>
        <p:origin x="-1944" y="-31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12AD3AA-B945-4C4F-A53B-EC54514CCB3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D053994-96F7-4774-84AC-AD545CCC196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75896F-EC4C-4276-8EEF-3AF69CCC9189}" type="slidenum">
              <a:rPr lang="en-US"/>
              <a:pPr/>
              <a:t>2</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1F8C46-25F8-4770-9DB9-729369B77569}" type="slidenum">
              <a:rPr lang="en-US"/>
              <a:pPr/>
              <a:t>18</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6F67E3-3093-4500-86EC-8CA74589195F}" type="slidenum">
              <a:rPr lang="en-US"/>
              <a:pPr/>
              <a:t>20</a:t>
            </a:fld>
            <a:endParaRPr lang="en-US"/>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BAF50-5B85-4A85-90C0-B9ADB34128CA}" type="slidenum">
              <a:rPr lang="en-US"/>
              <a:pPr/>
              <a:t>22</a:t>
            </a:fld>
            <a:endParaRPr lang="en-US"/>
          </a:p>
        </p:txBody>
      </p:sp>
      <p:sp>
        <p:nvSpPr>
          <p:cNvPr id="181250" name="Rectangle 4098"/>
          <p:cNvSpPr>
            <a:spLocks noGrp="1" noRot="1" noChangeAspect="1" noChangeArrowheads="1" noTextEdit="1"/>
          </p:cNvSpPr>
          <p:nvPr>
            <p:ph type="sldImg"/>
          </p:nvPr>
        </p:nvSpPr>
        <p:spPr>
          <a:ln/>
        </p:spPr>
      </p:sp>
      <p:sp>
        <p:nvSpPr>
          <p:cNvPr id="181251" name="Rectangle 4099"/>
          <p:cNvSpPr>
            <a:spLocks noGrp="1" noChangeArrowheads="1"/>
          </p:cNvSpPr>
          <p:nvPr>
            <p:ph type="body" idx="1"/>
          </p:nvPr>
        </p:nvSpPr>
        <p:spPr/>
        <p:txBody>
          <a:bodyPr/>
          <a:lstStyle/>
          <a:p>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E0C38F-AC94-46CB-A396-A0659EE2D073}" type="slidenum">
              <a:rPr lang="en-US"/>
              <a:pPr/>
              <a:t>3</a:t>
            </a:fld>
            <a:endParaRPr lang="en-US"/>
          </a:p>
        </p:txBody>
      </p:sp>
      <p:sp>
        <p:nvSpPr>
          <p:cNvPr id="148482" name="Rectangle 1026"/>
          <p:cNvSpPr>
            <a:spLocks noGrp="1" noRot="1" noChangeAspect="1" noChangeArrowheads="1" noTextEdit="1"/>
          </p:cNvSpPr>
          <p:nvPr>
            <p:ph type="sldImg"/>
          </p:nvPr>
        </p:nvSpPr>
        <p:spPr>
          <a:ln/>
        </p:spPr>
      </p:sp>
      <p:sp>
        <p:nvSpPr>
          <p:cNvPr id="148483" name="Rectangle 1027"/>
          <p:cNvSpPr>
            <a:spLocks noGrp="1" noChangeArrowheads="1"/>
          </p:cNvSpPr>
          <p:nvPr>
            <p:ph type="body" idx="1"/>
          </p:nvPr>
        </p:nvSpPr>
        <p:spPr/>
        <p:txBody>
          <a:bodyPr/>
          <a:lstStyle/>
          <a:p>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B0B26-BC7C-40BA-B81A-5AA3210826B0}" type="slidenum">
              <a:rPr lang="en-US"/>
              <a:pPr/>
              <a:t>4</a:t>
            </a:fld>
            <a:endParaRPr lang="en-US"/>
          </a:p>
        </p:txBody>
      </p:sp>
      <p:sp>
        <p:nvSpPr>
          <p:cNvPr id="149506" name="Rectangle 1026"/>
          <p:cNvSpPr>
            <a:spLocks noGrp="1" noRot="1" noChangeAspect="1" noChangeArrowheads="1" noTextEdit="1"/>
          </p:cNvSpPr>
          <p:nvPr>
            <p:ph type="sldImg"/>
          </p:nvPr>
        </p:nvSpPr>
        <p:spPr>
          <a:ln/>
        </p:spPr>
      </p:sp>
      <p:sp>
        <p:nvSpPr>
          <p:cNvPr id="149507" name="Rectangle 1027"/>
          <p:cNvSpPr>
            <a:spLocks noGrp="1" noChangeArrowheads="1"/>
          </p:cNvSpPr>
          <p:nvPr>
            <p:ph type="body" idx="1"/>
          </p:nvPr>
        </p:nvSpPr>
        <p:spPr/>
        <p:txBody>
          <a:bodyPr/>
          <a:lstStyle/>
          <a:p>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FE8F55-3D26-4187-B73C-260108F5AC6E}" type="slidenum">
              <a:rPr lang="en-US"/>
              <a:pPr/>
              <a:t>5</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2CB37-AF61-461A-A695-D23BD90F4EF2}" type="slidenum">
              <a:rPr lang="en-US"/>
              <a:pPr/>
              <a:t>7</a:t>
            </a:fld>
            <a:endParaRPr lang="en-US"/>
          </a:p>
        </p:txBody>
      </p:sp>
      <p:sp>
        <p:nvSpPr>
          <p:cNvPr id="152578" name="Rectangle 1026"/>
          <p:cNvSpPr>
            <a:spLocks noGrp="1" noRot="1" noChangeAspect="1" noChangeArrowheads="1" noTextEdit="1"/>
          </p:cNvSpPr>
          <p:nvPr>
            <p:ph type="sldImg"/>
          </p:nvPr>
        </p:nvSpPr>
        <p:spPr>
          <a:ln/>
        </p:spPr>
      </p:sp>
      <p:sp>
        <p:nvSpPr>
          <p:cNvPr id="152579" name="Rectangle 1027"/>
          <p:cNvSpPr>
            <a:spLocks noGrp="1" noChangeArrowheads="1"/>
          </p:cNvSpPr>
          <p:nvPr>
            <p:ph type="body" idx="1"/>
          </p:nvPr>
        </p:nvSpPr>
        <p:spPr/>
        <p:txBody>
          <a:bodyPr/>
          <a:lstStyle/>
          <a:p>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49349D-54FE-4E49-B596-E4125283BD28}" type="slidenum">
              <a:rPr lang="en-US"/>
              <a:pPr/>
              <a:t>8</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199CB-ED58-44A4-9127-F8ABE6FC14A6}" type="slidenum">
              <a:rPr lang="en-US"/>
              <a:pPr/>
              <a:t>9</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3D8442-F2E8-40DE-90FB-D24207DDFB93}" type="slidenum">
              <a:rPr lang="en-US"/>
              <a:pPr/>
              <a:t>15</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951BF0-C7F0-4DFD-9149-FB71D41CC02B}" type="slidenum">
              <a:rPr lang="en-US"/>
              <a:pPr/>
              <a:t>16</a:t>
            </a:fld>
            <a:endParaRPr lang="en-US"/>
          </a:p>
        </p:txBody>
      </p:sp>
      <p:sp>
        <p:nvSpPr>
          <p:cNvPr id="173058" name="Rectangle 1026"/>
          <p:cNvSpPr>
            <a:spLocks noGrp="1" noRot="1" noChangeAspect="1" noChangeArrowheads="1" noTextEdit="1"/>
          </p:cNvSpPr>
          <p:nvPr>
            <p:ph type="sldImg"/>
          </p:nvPr>
        </p:nvSpPr>
        <p:spPr>
          <a:ln/>
        </p:spPr>
      </p:sp>
      <p:sp>
        <p:nvSpPr>
          <p:cNvPr id="173059" name="Rectangle 1027"/>
          <p:cNvSpPr>
            <a:spLocks noGrp="1" noChangeArrowheads="1"/>
          </p:cNvSpPr>
          <p:nvPr>
            <p:ph type="body" idx="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z="1200" b="0"/>
            </a:lvl1pPr>
          </a:lstStyle>
          <a:p>
            <a:endParaRPr lang="en-US"/>
          </a:p>
          <a:p>
            <a:r>
              <a:rPr lang="en-US"/>
              <a:t>Slide 6-</a:t>
            </a:r>
            <a:fld id="{C5F25A34-CEC7-4332-9F41-2CE5FBFEF055}" type="slidenum">
              <a:rPr lang="en-US"/>
              <a:pPr/>
              <a:t>‹#›</a:t>
            </a:fld>
            <a:endParaRPr lang="en-US"/>
          </a:p>
        </p:txBody>
      </p:sp>
    </p:spTree>
  </p:cSld>
  <p:clrMapOvr>
    <a:masterClrMapping/>
  </p:clrMapOvr>
  <p:transition spd="med">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z="1200" b="0"/>
            </a:lvl1pPr>
          </a:lstStyle>
          <a:p>
            <a:endParaRPr lang="en-US"/>
          </a:p>
          <a:p>
            <a:r>
              <a:rPr lang="en-US"/>
              <a:t>Slide 6-</a:t>
            </a:r>
            <a:fld id="{C9EFA540-9B7F-459E-B22D-1B9081CD8CC2}" type="slidenum">
              <a:rPr lang="en-US"/>
              <a:pPr/>
              <a:t>‹#›</a:t>
            </a:fld>
            <a:endParaRPr lang="en-US"/>
          </a:p>
        </p:txBody>
      </p:sp>
    </p:spTree>
  </p:cSld>
  <p:clrMapOvr>
    <a:masterClrMapping/>
  </p:clrMapOvr>
  <p:transition spd="med">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304800"/>
            <a:ext cx="2152650" cy="54102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76200" y="304800"/>
            <a:ext cx="63055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z="1200" b="0"/>
            </a:lvl1pPr>
          </a:lstStyle>
          <a:p>
            <a:endParaRPr lang="en-US"/>
          </a:p>
          <a:p>
            <a:r>
              <a:rPr lang="en-US"/>
              <a:t>Slide 6-</a:t>
            </a:r>
            <a:fld id="{666C99D8-6E55-49A8-8857-9967DC50F5F4}" type="slidenum">
              <a:rPr lang="en-US"/>
              <a:pPr/>
              <a:t>‹#›</a:t>
            </a:fld>
            <a:endParaRPr lang="en-US"/>
          </a:p>
        </p:txBody>
      </p:sp>
    </p:spTree>
  </p:cSld>
  <p:clrMapOvr>
    <a:masterClrMapping/>
  </p:clrMapOvr>
  <p:transition spd="med">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z="1200" b="0"/>
            </a:lvl1pPr>
          </a:lstStyle>
          <a:p>
            <a:endParaRPr lang="en-US"/>
          </a:p>
          <a:p>
            <a:r>
              <a:rPr lang="en-US"/>
              <a:t>Slide 6-</a:t>
            </a:r>
            <a:fld id="{BDF7B51C-895C-4A52-A200-3FB7FDA499AB}" type="slidenum">
              <a:rPr lang="en-US"/>
              <a:pPr/>
              <a:t>‹#›</a:t>
            </a:fld>
            <a:endParaRPr lang="en-US"/>
          </a:p>
        </p:txBody>
      </p:sp>
    </p:spTree>
  </p:cSld>
  <p:clrMapOvr>
    <a:masterClrMapping/>
  </p:clrMapOvr>
  <p:transition spd="med">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z="1200" b="0"/>
            </a:lvl1pPr>
          </a:lstStyle>
          <a:p>
            <a:endParaRPr lang="en-US"/>
          </a:p>
          <a:p>
            <a:r>
              <a:rPr lang="en-US"/>
              <a:t>Slide 6-</a:t>
            </a:r>
            <a:fld id="{3D754A6B-92CA-45D3-A37C-4637BD428743}" type="slidenum">
              <a:rPr lang="en-US"/>
              <a:pPr/>
              <a:t>‹#›</a:t>
            </a:fld>
            <a:endParaRPr lang="en-US"/>
          </a:p>
        </p:txBody>
      </p:sp>
    </p:spTree>
  </p:cSld>
  <p:clrMapOvr>
    <a:masterClrMapping/>
  </p:clrMapOvr>
  <p:transition spd="med">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z="1200" b="0"/>
            </a:lvl1pPr>
          </a:lstStyle>
          <a:p>
            <a:endParaRPr lang="en-US"/>
          </a:p>
          <a:p>
            <a:r>
              <a:rPr lang="en-US"/>
              <a:t>Slide 6-</a:t>
            </a:r>
            <a:fld id="{B3401F46-3364-437B-ACC4-B49E7036344B}" type="slidenum">
              <a:rPr lang="en-US"/>
              <a:pPr/>
              <a:t>‹#›</a:t>
            </a:fld>
            <a:endParaRPr lang="en-US"/>
          </a:p>
        </p:txBody>
      </p:sp>
    </p:spTree>
  </p:cSld>
  <p:clrMapOvr>
    <a:masterClrMapping/>
  </p:clrMapOvr>
  <p:transition spd="med">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z="1200" b="0"/>
            </a:lvl1pPr>
          </a:lstStyle>
          <a:p>
            <a:endParaRPr lang="en-US"/>
          </a:p>
          <a:p>
            <a:r>
              <a:rPr lang="en-US"/>
              <a:t>Slide 6-</a:t>
            </a:r>
            <a:fld id="{026E0107-5998-4F56-AFDE-5AA4C354DD04}" type="slidenum">
              <a:rPr lang="en-US"/>
              <a:pPr/>
              <a:t>‹#›</a:t>
            </a:fld>
            <a:endParaRPr lang="en-US"/>
          </a:p>
        </p:txBody>
      </p:sp>
    </p:spTree>
  </p:cSld>
  <p:clrMapOvr>
    <a:masterClrMapping/>
  </p:clrMapOvr>
  <p:transition spd="med">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z="1200" b="0"/>
            </a:lvl1pPr>
          </a:lstStyle>
          <a:p>
            <a:endParaRPr lang="en-US"/>
          </a:p>
          <a:p>
            <a:r>
              <a:rPr lang="en-US"/>
              <a:t>Slide 6-</a:t>
            </a:r>
            <a:fld id="{0105DCB1-64DB-4E49-A4F7-7D4F517BA779}" type="slidenum">
              <a:rPr lang="en-US"/>
              <a:pPr/>
              <a:t>‹#›</a:t>
            </a:fld>
            <a:endParaRPr lang="en-US"/>
          </a:p>
        </p:txBody>
      </p:sp>
    </p:spTree>
  </p:cSld>
  <p:clrMapOvr>
    <a:masterClrMapping/>
  </p:clrMapOvr>
  <p:transition spd="med">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z="1200" b="0"/>
            </a:lvl1pPr>
          </a:lstStyle>
          <a:p>
            <a:endParaRPr lang="en-US"/>
          </a:p>
          <a:p>
            <a:r>
              <a:rPr lang="en-US"/>
              <a:t>Slide 6-</a:t>
            </a:r>
            <a:fld id="{29BA0405-CC4A-4025-A953-69D1B149605C}" type="slidenum">
              <a:rPr lang="en-US"/>
              <a:pPr/>
              <a:t>‹#›</a:t>
            </a:fld>
            <a:endParaRPr lang="en-US"/>
          </a:p>
        </p:txBody>
      </p:sp>
    </p:spTree>
  </p:cSld>
  <p:clrMapOvr>
    <a:masterClrMapping/>
  </p:clrMapOvr>
  <p:transition spd="med">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z="1200" b="0"/>
            </a:lvl1pPr>
          </a:lstStyle>
          <a:p>
            <a:endParaRPr lang="en-US"/>
          </a:p>
          <a:p>
            <a:r>
              <a:rPr lang="en-US"/>
              <a:t>Slide 6-</a:t>
            </a:r>
            <a:fld id="{D27C446A-866A-42B9-BD13-6051DC9E8AC9}" type="slidenum">
              <a:rPr lang="en-US"/>
              <a:pPr/>
              <a:t>‹#›</a:t>
            </a:fld>
            <a:endParaRPr lang="en-US"/>
          </a:p>
        </p:txBody>
      </p:sp>
    </p:spTree>
  </p:cSld>
  <p:clrMapOvr>
    <a:masterClrMapping/>
  </p:clrMapOvr>
  <p:transition spd="med">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200"/>
            </a:lvl1pPr>
          </a:lstStyle>
          <a:p>
            <a:endParaRPr lang="en-US"/>
          </a:p>
          <a:p>
            <a:r>
              <a:rPr lang="en-US"/>
              <a:t>Copyright © 2003 Pearson Education, Inc.</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z="1200" b="0"/>
            </a:lvl1pPr>
          </a:lstStyle>
          <a:p>
            <a:endParaRPr lang="en-US"/>
          </a:p>
          <a:p>
            <a:r>
              <a:rPr lang="en-US"/>
              <a:t>Slide 6-</a:t>
            </a:r>
            <a:fld id="{9C7FE807-B3A3-4AB5-9CB5-094B020411D7}" type="slidenum">
              <a:rPr lang="en-US"/>
              <a:pPr/>
              <a:t>‹#›</a:t>
            </a:fld>
            <a:endParaRPr lang="en-US"/>
          </a:p>
        </p:txBody>
      </p:sp>
    </p:spTree>
  </p:cSld>
  <p:clrMapOvr>
    <a:masterClrMapping/>
  </p:clrMapOvr>
  <p:transition spd="med">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3048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52400" y="6248400"/>
            <a:ext cx="3886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solidFill>
                  <a:srgbClr val="663300"/>
                </a:solidFill>
              </a:defRPr>
            </a:lvl1pPr>
          </a:lstStyle>
          <a:p>
            <a:endParaRPr lang="en-US" sz="1200"/>
          </a:p>
          <a:p>
            <a:r>
              <a:rPr lang="en-US"/>
              <a:t>Copyright © 2003 Pearson Education, Inc.</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aseline="0">
                <a:solidFill>
                  <a:srgbClr val="663300"/>
                </a:solidFill>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baseline="0">
                <a:solidFill>
                  <a:srgbClr val="663300"/>
                </a:solidFill>
              </a:defRPr>
            </a:lvl1pPr>
          </a:lstStyle>
          <a:p>
            <a:endParaRPr lang="en-US" sz="1200"/>
          </a:p>
          <a:p>
            <a:r>
              <a:rPr lang="en-US"/>
              <a:t>Slide 6-</a:t>
            </a:r>
            <a:fld id="{2A9FCF5F-F3D1-4EDF-B373-F99FB70370F4}" type="slidenum">
              <a:rPr lang="en-US"/>
              <a:pPr/>
              <a:t>‹#›</a:t>
            </a:fld>
            <a:endParaRPr lang="en-US"/>
          </a:p>
        </p:txBody>
      </p:sp>
      <p:sp>
        <p:nvSpPr>
          <p:cNvPr id="1048" name="Rectangle 24"/>
          <p:cNvSpPr>
            <a:spLocks noChangeArrowheads="1"/>
          </p:cNvSpPr>
          <p:nvPr userDrawn="1"/>
        </p:nvSpPr>
        <p:spPr bwMode="auto">
          <a:xfrm>
            <a:off x="92075" y="2835275"/>
            <a:ext cx="9144000" cy="0"/>
          </a:xfrm>
          <a:prstGeom prst="rect">
            <a:avLst/>
          </a:prstGeom>
          <a:noFill/>
          <a:ln w="9525">
            <a:noFill/>
            <a:miter lim="800000"/>
            <a:headEnd/>
            <a:tailEnd/>
          </a:ln>
          <a:effectLst/>
        </p:spPr>
        <p:txBody>
          <a:bodyPr>
            <a:spAutoFit/>
          </a:bodyPr>
          <a:lstStyle/>
          <a:p>
            <a:endParaRPr lang="id-ID"/>
          </a:p>
        </p:txBody>
      </p:sp>
      <p:sp>
        <p:nvSpPr>
          <p:cNvPr id="1051" name="Rectangle 27"/>
          <p:cNvSpPr>
            <a:spLocks noChangeArrowheads="1"/>
          </p:cNvSpPr>
          <p:nvPr userDrawn="1"/>
        </p:nvSpPr>
        <p:spPr bwMode="auto">
          <a:xfrm>
            <a:off x="84138" y="2840038"/>
            <a:ext cx="9144000" cy="0"/>
          </a:xfrm>
          <a:prstGeom prst="rect">
            <a:avLst/>
          </a:prstGeom>
          <a:noFill/>
          <a:ln w="9525">
            <a:noFill/>
            <a:miter lim="800000"/>
            <a:headEnd/>
            <a:tailEnd/>
          </a:ln>
          <a:effectLst/>
        </p:spPr>
        <p:txBody>
          <a:bodyPr>
            <a:spAutoFit/>
          </a:bodyPr>
          <a:lstStyle/>
          <a:p>
            <a:endParaRPr lang="id-ID"/>
          </a:p>
        </p:txBody>
      </p:sp>
      <p:pic>
        <p:nvPicPr>
          <p:cNvPr id="1054" name="Picture 30" descr="C:\WINDOWS\Desktop\AUST05_02.gif"/>
          <p:cNvPicPr>
            <a:picLocks noChangeAspect="1" noChangeArrowheads="1"/>
          </p:cNvPicPr>
          <p:nvPr userDrawn="1"/>
        </p:nvPicPr>
        <p:blipFill>
          <a:blip r:embed="rId13"/>
          <a:srcRect/>
          <a:stretch>
            <a:fillRect/>
          </a:stretch>
        </p:blipFill>
        <p:spPr bwMode="auto">
          <a:xfrm>
            <a:off x="7797800" y="0"/>
            <a:ext cx="1346200" cy="1263650"/>
          </a:xfrm>
          <a:prstGeom prst="rect">
            <a:avLst/>
          </a:prstGeom>
          <a:noFill/>
        </p:spPr>
      </p:pic>
      <p:sp>
        <p:nvSpPr>
          <p:cNvPr id="1055" name="Line 31"/>
          <p:cNvSpPr>
            <a:spLocks noChangeShapeType="1"/>
          </p:cNvSpPr>
          <p:nvPr userDrawn="1"/>
        </p:nvSpPr>
        <p:spPr bwMode="auto">
          <a:xfrm>
            <a:off x="0" y="1257300"/>
            <a:ext cx="9144000" cy="0"/>
          </a:xfrm>
          <a:prstGeom prst="line">
            <a:avLst/>
          </a:prstGeom>
          <a:noFill/>
          <a:ln w="38100">
            <a:solidFill>
              <a:srgbClr val="FF9900"/>
            </a:solidFill>
            <a:round/>
            <a:headEnd/>
            <a:tailEnd/>
          </a:ln>
          <a:effectLst/>
        </p:spPr>
        <p:txBody>
          <a:bodyPr wrap="none"/>
          <a:lstStyle/>
          <a:p>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wipe(left)">
                                      <p:cBhvr>
                                        <p:cTn id="12" dur="500"/>
                                        <p:tgtEl>
                                          <p:spTgt spid="10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wipe(left)">
                                      <p:cBhvr>
                                        <p:cTn id="17" dur="500"/>
                                        <p:tgtEl>
                                          <p:spTgt spid="10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wipe(left)">
                                      <p:cBhvr>
                                        <p:cTn id="22" dur="500"/>
                                        <p:tgtEl>
                                          <p:spTgt spid="10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wipe(left)">
                                      <p:cBhvr>
                                        <p:cTn id="27"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autoUpdateAnimBg="0">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hdr="0" ftr="0"/>
  <p:txStyles>
    <p:titleStyle>
      <a:lvl1pPr algn="ctr" rtl="0" fontAlgn="base">
        <a:spcBef>
          <a:spcPct val="0"/>
        </a:spcBef>
        <a:spcAft>
          <a:spcPct val="0"/>
        </a:spcAft>
        <a:defRPr sz="4000">
          <a:solidFill>
            <a:srgbClr val="663300"/>
          </a:solidFill>
          <a:latin typeface="+mj-lt"/>
          <a:ea typeface="+mj-ea"/>
          <a:cs typeface="+mj-cs"/>
        </a:defRPr>
      </a:lvl1pPr>
      <a:lvl2pPr algn="ctr" rtl="0" fontAlgn="base">
        <a:spcBef>
          <a:spcPct val="0"/>
        </a:spcBef>
        <a:spcAft>
          <a:spcPct val="0"/>
        </a:spcAft>
        <a:defRPr sz="4000">
          <a:solidFill>
            <a:srgbClr val="663300"/>
          </a:solidFill>
          <a:latin typeface="Times New Roman" charset="0"/>
        </a:defRPr>
      </a:lvl2pPr>
      <a:lvl3pPr algn="ctr" rtl="0" fontAlgn="base">
        <a:spcBef>
          <a:spcPct val="0"/>
        </a:spcBef>
        <a:spcAft>
          <a:spcPct val="0"/>
        </a:spcAft>
        <a:defRPr sz="4000">
          <a:solidFill>
            <a:srgbClr val="663300"/>
          </a:solidFill>
          <a:latin typeface="Times New Roman" charset="0"/>
        </a:defRPr>
      </a:lvl3pPr>
      <a:lvl4pPr algn="ctr" rtl="0" fontAlgn="base">
        <a:spcBef>
          <a:spcPct val="0"/>
        </a:spcBef>
        <a:spcAft>
          <a:spcPct val="0"/>
        </a:spcAft>
        <a:defRPr sz="4000">
          <a:solidFill>
            <a:srgbClr val="663300"/>
          </a:solidFill>
          <a:latin typeface="Times New Roman" charset="0"/>
        </a:defRPr>
      </a:lvl4pPr>
      <a:lvl5pPr algn="ctr" rtl="0" fontAlgn="base">
        <a:spcBef>
          <a:spcPct val="0"/>
        </a:spcBef>
        <a:spcAft>
          <a:spcPct val="0"/>
        </a:spcAft>
        <a:defRPr sz="4000">
          <a:solidFill>
            <a:srgbClr val="663300"/>
          </a:solidFill>
          <a:latin typeface="Times New Roman" charset="0"/>
        </a:defRPr>
      </a:lvl5pPr>
      <a:lvl6pPr marL="457200" algn="ctr" rtl="0" fontAlgn="base">
        <a:spcBef>
          <a:spcPct val="0"/>
        </a:spcBef>
        <a:spcAft>
          <a:spcPct val="0"/>
        </a:spcAft>
        <a:defRPr sz="4000">
          <a:solidFill>
            <a:srgbClr val="663300"/>
          </a:solidFill>
          <a:latin typeface="Times New Roman" charset="0"/>
        </a:defRPr>
      </a:lvl6pPr>
      <a:lvl7pPr marL="914400" algn="ctr" rtl="0" fontAlgn="base">
        <a:spcBef>
          <a:spcPct val="0"/>
        </a:spcBef>
        <a:spcAft>
          <a:spcPct val="0"/>
        </a:spcAft>
        <a:defRPr sz="4000">
          <a:solidFill>
            <a:srgbClr val="663300"/>
          </a:solidFill>
          <a:latin typeface="Times New Roman" charset="0"/>
        </a:defRPr>
      </a:lvl7pPr>
      <a:lvl8pPr marL="1371600" algn="ctr" rtl="0" fontAlgn="base">
        <a:spcBef>
          <a:spcPct val="0"/>
        </a:spcBef>
        <a:spcAft>
          <a:spcPct val="0"/>
        </a:spcAft>
        <a:defRPr sz="4000">
          <a:solidFill>
            <a:srgbClr val="663300"/>
          </a:solidFill>
          <a:latin typeface="Times New Roman" charset="0"/>
        </a:defRPr>
      </a:lvl8pPr>
      <a:lvl9pPr marL="1828800" algn="ctr" rtl="0" fontAlgn="base">
        <a:spcBef>
          <a:spcPct val="0"/>
        </a:spcBef>
        <a:spcAft>
          <a:spcPct val="0"/>
        </a:spcAft>
        <a:defRPr sz="4000">
          <a:solidFill>
            <a:srgbClr val="663300"/>
          </a:solidFill>
          <a:latin typeface="Times New Roman" charset="0"/>
        </a:defRPr>
      </a:lvl9pPr>
    </p:titleStyle>
    <p:bodyStyle>
      <a:lvl1pPr marL="342900" indent="-342900" algn="l" rtl="0" fontAlgn="base">
        <a:spcBef>
          <a:spcPct val="20000"/>
        </a:spcBef>
        <a:spcAft>
          <a:spcPct val="0"/>
        </a:spcAft>
        <a:buClr>
          <a:srgbClr val="663300"/>
        </a:buClr>
        <a:buSzPct val="130000"/>
        <a:buFont typeface="Wingdings" pitchFamily="2" charset="2"/>
        <a:buChar char="§"/>
        <a:defRPr sz="2800">
          <a:solidFill>
            <a:srgbClr val="336699"/>
          </a:solidFill>
          <a:latin typeface="+mn-lt"/>
          <a:ea typeface="+mn-ea"/>
          <a:cs typeface="+mn-cs"/>
        </a:defRPr>
      </a:lvl1pPr>
      <a:lvl2pPr marL="742950" indent="-285750" algn="l" rtl="0" fontAlgn="base">
        <a:spcBef>
          <a:spcPct val="20000"/>
        </a:spcBef>
        <a:spcAft>
          <a:spcPct val="0"/>
        </a:spcAft>
        <a:buClr>
          <a:srgbClr val="663300"/>
        </a:buClr>
        <a:buSzPct val="120000"/>
        <a:buChar char="•"/>
        <a:defRPr sz="2600">
          <a:solidFill>
            <a:srgbClr val="336699"/>
          </a:solidFill>
          <a:latin typeface="+mn-lt"/>
        </a:defRPr>
      </a:lvl2pPr>
      <a:lvl3pPr marL="1143000" indent="-228600" algn="l" rtl="0" fontAlgn="base">
        <a:spcBef>
          <a:spcPct val="20000"/>
        </a:spcBef>
        <a:spcAft>
          <a:spcPct val="0"/>
        </a:spcAft>
        <a:buClr>
          <a:srgbClr val="663300"/>
        </a:buClr>
        <a:buChar char="–"/>
        <a:defRPr sz="2400">
          <a:solidFill>
            <a:srgbClr val="336699"/>
          </a:solidFill>
          <a:latin typeface="+mn-lt"/>
        </a:defRPr>
      </a:lvl3pPr>
      <a:lvl4pPr marL="1600200" indent="-228600" algn="l" rtl="0" fontAlgn="base">
        <a:spcBef>
          <a:spcPct val="20000"/>
        </a:spcBef>
        <a:spcAft>
          <a:spcPct val="0"/>
        </a:spcAft>
        <a:buClr>
          <a:srgbClr val="663300"/>
        </a:buClr>
        <a:buChar char="–"/>
        <a:defRPr sz="2000">
          <a:solidFill>
            <a:srgbClr val="336699"/>
          </a:solidFill>
          <a:latin typeface="+mn-lt"/>
        </a:defRPr>
      </a:lvl4pPr>
      <a:lvl5pPr marL="2057400" indent="-228600" algn="l" rtl="0" fontAlgn="base">
        <a:spcBef>
          <a:spcPct val="20000"/>
        </a:spcBef>
        <a:spcAft>
          <a:spcPct val="0"/>
        </a:spcAft>
        <a:buClr>
          <a:srgbClr val="003399"/>
        </a:buClr>
        <a:buChar char="»"/>
        <a:defRPr>
          <a:solidFill>
            <a:srgbClr val="336699"/>
          </a:solidFill>
          <a:latin typeface="+mn-lt"/>
        </a:defRPr>
      </a:lvl5pPr>
      <a:lvl6pPr marL="2514600" indent="-228600" algn="l" rtl="0" fontAlgn="base">
        <a:spcBef>
          <a:spcPct val="20000"/>
        </a:spcBef>
        <a:spcAft>
          <a:spcPct val="0"/>
        </a:spcAft>
        <a:buClr>
          <a:srgbClr val="003399"/>
        </a:buClr>
        <a:buChar char="»"/>
        <a:defRPr>
          <a:solidFill>
            <a:srgbClr val="336699"/>
          </a:solidFill>
          <a:latin typeface="+mn-lt"/>
        </a:defRPr>
      </a:lvl6pPr>
      <a:lvl7pPr marL="2971800" indent="-228600" algn="l" rtl="0" fontAlgn="base">
        <a:spcBef>
          <a:spcPct val="20000"/>
        </a:spcBef>
        <a:spcAft>
          <a:spcPct val="0"/>
        </a:spcAft>
        <a:buClr>
          <a:srgbClr val="003399"/>
        </a:buClr>
        <a:buChar char="»"/>
        <a:defRPr>
          <a:solidFill>
            <a:srgbClr val="336699"/>
          </a:solidFill>
          <a:latin typeface="+mn-lt"/>
        </a:defRPr>
      </a:lvl7pPr>
      <a:lvl8pPr marL="3429000" indent="-228600" algn="l" rtl="0" fontAlgn="base">
        <a:spcBef>
          <a:spcPct val="20000"/>
        </a:spcBef>
        <a:spcAft>
          <a:spcPct val="0"/>
        </a:spcAft>
        <a:buClr>
          <a:srgbClr val="003399"/>
        </a:buClr>
        <a:buChar char="»"/>
        <a:defRPr>
          <a:solidFill>
            <a:srgbClr val="336699"/>
          </a:solidFill>
          <a:latin typeface="+mn-lt"/>
        </a:defRPr>
      </a:lvl8pPr>
      <a:lvl9pPr marL="3886200" indent="-228600" algn="l" rtl="0" fontAlgn="base">
        <a:spcBef>
          <a:spcPct val="20000"/>
        </a:spcBef>
        <a:spcAft>
          <a:spcPct val="0"/>
        </a:spcAft>
        <a:buClr>
          <a:srgbClr val="003399"/>
        </a:buClr>
        <a:buChar char="»"/>
        <a:defRPr>
          <a:solidFill>
            <a:srgbClr val="336699"/>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9933"/>
            </a:gs>
            <a:gs pos="50000">
              <a:srgbClr val="FF6600"/>
            </a:gs>
            <a:gs pos="100000">
              <a:srgbClr val="FF9933"/>
            </a:gs>
          </a:gsLst>
          <a:lin ang="5400000" scaled="1"/>
        </a:gradFill>
        <a:effectLst/>
      </p:bgPr>
    </p:bg>
    <p:spTree>
      <p:nvGrpSpPr>
        <p:cNvPr id="1" name=""/>
        <p:cNvGrpSpPr/>
        <p:nvPr/>
      </p:nvGrpSpPr>
      <p:grpSpPr>
        <a:xfrm>
          <a:off x="0" y="0"/>
          <a:ext cx="0" cy="0"/>
          <a:chOff x="0" y="0"/>
          <a:chExt cx="0" cy="0"/>
        </a:xfrm>
      </p:grpSpPr>
      <p:grpSp>
        <p:nvGrpSpPr>
          <p:cNvPr id="2072" name="Group 24"/>
          <p:cNvGrpSpPr>
            <a:grpSpLocks/>
          </p:cNvGrpSpPr>
          <p:nvPr/>
        </p:nvGrpSpPr>
        <p:grpSpPr bwMode="auto">
          <a:xfrm>
            <a:off x="0" y="642918"/>
            <a:ext cx="9144000" cy="3625850"/>
            <a:chOff x="0" y="-76"/>
            <a:chExt cx="5760" cy="2284"/>
          </a:xfrm>
        </p:grpSpPr>
        <p:sp>
          <p:nvSpPr>
            <p:cNvPr id="2064" name="Text Box 16"/>
            <p:cNvSpPr txBox="1">
              <a:spLocks noChangeArrowheads="1"/>
            </p:cNvSpPr>
            <p:nvPr/>
          </p:nvSpPr>
          <p:spPr bwMode="auto">
            <a:xfrm>
              <a:off x="0" y="-76"/>
              <a:ext cx="5760" cy="679"/>
            </a:xfrm>
            <a:prstGeom prst="rect">
              <a:avLst/>
            </a:prstGeom>
            <a:noFill/>
            <a:ln w="9525">
              <a:noFill/>
              <a:miter lim="800000"/>
              <a:headEnd/>
              <a:tailEnd/>
            </a:ln>
            <a:effectLst/>
          </p:spPr>
          <p:txBody>
            <a:bodyPr>
              <a:spAutoFit/>
            </a:bodyPr>
            <a:lstStyle/>
            <a:p>
              <a:pPr algn="ctr"/>
              <a:r>
                <a:rPr lang="en-US" sz="3200" baseline="0" dirty="0" smtClean="0">
                  <a:solidFill>
                    <a:srgbClr val="CC3300"/>
                  </a:solidFill>
                  <a:effectLst>
                    <a:outerShdw blurRad="38100" dist="38100" dir="2700000" algn="tl">
                      <a:srgbClr val="000000"/>
                    </a:outerShdw>
                  </a:effectLst>
                </a:rPr>
                <a:t>Economies </a:t>
              </a:r>
              <a:r>
                <a:rPr lang="en-US" sz="3200" baseline="0" dirty="0">
                  <a:solidFill>
                    <a:srgbClr val="CC3300"/>
                  </a:solidFill>
                  <a:effectLst>
                    <a:outerShdw blurRad="38100" dist="38100" dir="2700000" algn="tl">
                      <a:srgbClr val="000000"/>
                    </a:outerShdw>
                  </a:effectLst>
                </a:rPr>
                <a:t>of Scale, Imperfect Competition, </a:t>
              </a:r>
            </a:p>
            <a:p>
              <a:pPr algn="ctr"/>
              <a:r>
                <a:rPr lang="en-US" sz="3200" baseline="0" dirty="0">
                  <a:solidFill>
                    <a:srgbClr val="CC3300"/>
                  </a:solidFill>
                  <a:effectLst>
                    <a:outerShdw blurRad="38100" dist="38100" dir="2700000" algn="tl">
                      <a:srgbClr val="000000"/>
                    </a:outerShdw>
                  </a:effectLst>
                </a:rPr>
                <a:t>and International Trade</a:t>
              </a:r>
            </a:p>
          </p:txBody>
        </p:sp>
        <p:sp>
          <p:nvSpPr>
            <p:cNvPr id="2071" name="Rectangle 23"/>
            <p:cNvSpPr>
              <a:spLocks noChangeArrowheads="1"/>
            </p:cNvSpPr>
            <p:nvPr/>
          </p:nvSpPr>
          <p:spPr bwMode="auto">
            <a:xfrm>
              <a:off x="0" y="2064"/>
              <a:ext cx="1776" cy="144"/>
            </a:xfrm>
            <a:prstGeom prst="rect">
              <a:avLst/>
            </a:prstGeom>
            <a:gradFill rotWithShape="0">
              <a:gsLst>
                <a:gs pos="0">
                  <a:srgbClr val="FF3300"/>
                </a:gs>
                <a:gs pos="50000">
                  <a:srgbClr val="FF9900"/>
                </a:gs>
                <a:gs pos="100000">
                  <a:srgbClr val="FF3300"/>
                </a:gs>
              </a:gsLst>
              <a:lin ang="5400000" scaled="1"/>
            </a:gradFill>
            <a:ln w="9525">
              <a:noFill/>
              <a:miter lim="800000"/>
              <a:headEnd/>
              <a:tailEnd/>
            </a:ln>
            <a:effectLst/>
          </p:spPr>
          <p:txBody>
            <a:bodyPr wrap="none" anchor="ctr"/>
            <a:lstStyle/>
            <a:p>
              <a:endParaRPr lang="id-ID"/>
            </a:p>
          </p:txBody>
        </p:sp>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72"/>
                                        </p:tgtEl>
                                        <p:attrNameLst>
                                          <p:attrName>style.visibility</p:attrName>
                                        </p:attrNameLst>
                                      </p:cBhvr>
                                      <p:to>
                                        <p:strVal val="visible"/>
                                      </p:to>
                                    </p:set>
                                    <p:animEffect transition="in" filter="box(in)">
                                      <p:cBhvr>
                                        <p:cTn id="7" dur="500"/>
                                        <p:tgtEl>
                                          <p:spTgt spid="2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3" name="Rectangle 1031"/>
          <p:cNvSpPr>
            <a:spLocks noChangeArrowheads="1"/>
          </p:cNvSpPr>
          <p:nvPr/>
        </p:nvSpPr>
        <p:spPr bwMode="auto">
          <a:xfrm>
            <a:off x="2532063" y="3562350"/>
            <a:ext cx="1824037" cy="315913"/>
          </a:xfrm>
          <a:prstGeom prst="rect">
            <a:avLst/>
          </a:prstGeom>
          <a:solidFill>
            <a:srgbClr val="FF0000">
              <a:alpha val="50000"/>
            </a:srgbClr>
          </a:solidFill>
          <a:ln w="12700">
            <a:noFill/>
            <a:miter lim="800000"/>
            <a:headEnd type="none" w="sm" len="sm"/>
            <a:tailEnd type="none" w="sm" len="sm"/>
          </a:ln>
          <a:effectLst/>
        </p:spPr>
        <p:txBody>
          <a:bodyPr wrap="none" anchor="ctr"/>
          <a:lstStyle/>
          <a:p>
            <a:endParaRPr lang="id-ID"/>
          </a:p>
        </p:txBody>
      </p:sp>
      <p:sp>
        <p:nvSpPr>
          <p:cNvPr id="101378" name="Rectangle 1026"/>
          <p:cNvSpPr>
            <a:spLocks noGrp="1" noChangeArrowheads="1"/>
          </p:cNvSpPr>
          <p:nvPr>
            <p:ph type="title"/>
          </p:nvPr>
        </p:nvSpPr>
        <p:spPr>
          <a:xfrm>
            <a:off x="76200" y="0"/>
            <a:ext cx="7772400" cy="1143000"/>
          </a:xfrm>
        </p:spPr>
        <p:txBody>
          <a:bodyPr/>
          <a:lstStyle/>
          <a:p>
            <a:r>
              <a:rPr lang="en-US"/>
              <a:t>The Theory of </a:t>
            </a:r>
            <a:br>
              <a:rPr lang="en-US"/>
            </a:br>
            <a:r>
              <a:rPr lang="en-US"/>
              <a:t>Imperfect Competition</a:t>
            </a:r>
          </a:p>
        </p:txBody>
      </p:sp>
      <p:sp>
        <p:nvSpPr>
          <p:cNvPr id="101379" name="Rectangle 1027"/>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6-1</a:t>
            </a:r>
            <a:r>
              <a:rPr lang="en-US" sz="2400" baseline="0">
                <a:solidFill>
                  <a:srgbClr val="336699"/>
                </a:solidFill>
              </a:rPr>
              <a:t>: Monopolistic Pricing and Production Decisions</a:t>
            </a:r>
          </a:p>
        </p:txBody>
      </p:sp>
      <p:grpSp>
        <p:nvGrpSpPr>
          <p:cNvPr id="101380" name="Group 1028"/>
          <p:cNvGrpSpPr>
            <a:grpSpLocks/>
          </p:cNvGrpSpPr>
          <p:nvPr/>
        </p:nvGrpSpPr>
        <p:grpSpPr bwMode="auto">
          <a:xfrm>
            <a:off x="3048000" y="2590800"/>
            <a:ext cx="3321050" cy="2347913"/>
            <a:chOff x="1920" y="1632"/>
            <a:chExt cx="2092" cy="1479"/>
          </a:xfrm>
        </p:grpSpPr>
        <p:sp>
          <p:nvSpPr>
            <p:cNvPr id="101381" name="Line 1029"/>
            <p:cNvSpPr>
              <a:spLocks noChangeShapeType="1"/>
            </p:cNvSpPr>
            <p:nvPr/>
          </p:nvSpPr>
          <p:spPr bwMode="auto">
            <a:xfrm>
              <a:off x="1920" y="1632"/>
              <a:ext cx="1824" cy="1296"/>
            </a:xfrm>
            <a:prstGeom prst="line">
              <a:avLst/>
            </a:prstGeom>
            <a:noFill/>
            <a:ln w="38100">
              <a:solidFill>
                <a:srgbClr val="333399"/>
              </a:solidFill>
              <a:round/>
              <a:headEnd type="none" w="sm" len="sm"/>
              <a:tailEnd type="none" w="sm" len="sm"/>
            </a:ln>
            <a:effectLst/>
          </p:spPr>
          <p:txBody>
            <a:bodyPr/>
            <a:lstStyle/>
            <a:p>
              <a:endParaRPr lang="id-ID"/>
            </a:p>
          </p:txBody>
        </p:sp>
        <p:sp>
          <p:nvSpPr>
            <p:cNvPr id="101382" name="Text Box 1030"/>
            <p:cNvSpPr txBox="1">
              <a:spLocks noChangeArrowheads="1"/>
            </p:cNvSpPr>
            <p:nvPr/>
          </p:nvSpPr>
          <p:spPr bwMode="auto">
            <a:xfrm>
              <a:off x="3792" y="2880"/>
              <a:ext cx="220"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D</a:t>
              </a:r>
            </a:p>
          </p:txBody>
        </p:sp>
      </p:grpSp>
      <p:grpSp>
        <p:nvGrpSpPr>
          <p:cNvPr id="101384" name="Group 1032"/>
          <p:cNvGrpSpPr>
            <a:grpSpLocks/>
          </p:cNvGrpSpPr>
          <p:nvPr/>
        </p:nvGrpSpPr>
        <p:grpSpPr bwMode="auto">
          <a:xfrm>
            <a:off x="1981200" y="1827213"/>
            <a:ext cx="5334000" cy="4176712"/>
            <a:chOff x="1248" y="1151"/>
            <a:chExt cx="3360" cy="2631"/>
          </a:xfrm>
        </p:grpSpPr>
        <p:sp>
          <p:nvSpPr>
            <p:cNvPr id="101385" name="Line 1033"/>
            <p:cNvSpPr>
              <a:spLocks noChangeShapeType="1"/>
            </p:cNvSpPr>
            <p:nvPr/>
          </p:nvSpPr>
          <p:spPr bwMode="auto">
            <a:xfrm>
              <a:off x="1583" y="3547"/>
              <a:ext cx="2880" cy="0"/>
            </a:xfrm>
            <a:prstGeom prst="line">
              <a:avLst/>
            </a:prstGeom>
            <a:noFill/>
            <a:ln w="38100">
              <a:solidFill>
                <a:schemeClr val="tx1"/>
              </a:solidFill>
              <a:round/>
              <a:headEnd type="none" w="sm" len="sm"/>
              <a:tailEnd type="triangle" w="sm" len="sm"/>
            </a:ln>
            <a:effectLst/>
          </p:spPr>
          <p:txBody>
            <a:bodyPr/>
            <a:lstStyle/>
            <a:p>
              <a:endParaRPr lang="id-ID"/>
            </a:p>
          </p:txBody>
        </p:sp>
        <p:sp>
          <p:nvSpPr>
            <p:cNvPr id="101386" name="Text Box 1034"/>
            <p:cNvSpPr txBox="1">
              <a:spLocks noChangeArrowheads="1"/>
            </p:cNvSpPr>
            <p:nvPr/>
          </p:nvSpPr>
          <p:spPr bwMode="auto">
            <a:xfrm>
              <a:off x="1248" y="1151"/>
              <a:ext cx="91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Cost, </a:t>
              </a:r>
              <a:r>
                <a:rPr lang="en-US" sz="1800" b="1" i="1" baseline="0">
                  <a:latin typeface="Arial" charset="0"/>
                </a:rPr>
                <a:t>C</a:t>
              </a:r>
              <a:r>
                <a:rPr lang="en-US" sz="1800" b="1" baseline="0">
                  <a:latin typeface="Arial" charset="0"/>
                </a:rPr>
                <a:t> and</a:t>
              </a:r>
            </a:p>
            <a:p>
              <a:pPr eaLnBrk="0" hangingPunct="0"/>
              <a:r>
                <a:rPr lang="en-US" sz="1800" b="1" baseline="0">
                  <a:latin typeface="Arial" charset="0"/>
                </a:rPr>
                <a:t>Price, </a:t>
              </a:r>
              <a:r>
                <a:rPr lang="en-US" sz="1800" b="1" i="1" baseline="0">
                  <a:latin typeface="Arial" charset="0"/>
                </a:rPr>
                <a:t>P</a:t>
              </a:r>
            </a:p>
          </p:txBody>
        </p:sp>
        <p:sp>
          <p:nvSpPr>
            <p:cNvPr id="101387" name="Text Box 1035"/>
            <p:cNvSpPr txBox="1">
              <a:spLocks noChangeArrowheads="1"/>
            </p:cNvSpPr>
            <p:nvPr/>
          </p:nvSpPr>
          <p:spPr bwMode="auto">
            <a:xfrm>
              <a:off x="3648" y="3551"/>
              <a:ext cx="960" cy="231"/>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Quantity, </a:t>
              </a:r>
              <a:r>
                <a:rPr lang="en-US" sz="1800" b="1" i="1" baseline="0">
                  <a:latin typeface="Arial" charset="0"/>
                </a:rPr>
                <a:t>Q</a:t>
              </a:r>
            </a:p>
          </p:txBody>
        </p:sp>
        <p:sp>
          <p:nvSpPr>
            <p:cNvPr id="101388" name="Line 1036"/>
            <p:cNvSpPr>
              <a:spLocks noChangeShapeType="1"/>
            </p:cNvSpPr>
            <p:nvPr/>
          </p:nvSpPr>
          <p:spPr bwMode="auto">
            <a:xfrm>
              <a:off x="1589" y="1536"/>
              <a:ext cx="0" cy="2016"/>
            </a:xfrm>
            <a:prstGeom prst="line">
              <a:avLst/>
            </a:prstGeom>
            <a:noFill/>
            <a:ln w="38100">
              <a:solidFill>
                <a:schemeClr val="tx1"/>
              </a:solidFill>
              <a:round/>
              <a:headEnd type="triangle" w="sm" len="sm"/>
              <a:tailEnd type="none" w="sm" len="sm"/>
            </a:ln>
            <a:effectLst/>
          </p:spPr>
          <p:txBody>
            <a:bodyPr/>
            <a:lstStyle/>
            <a:p>
              <a:endParaRPr lang="id-ID"/>
            </a:p>
          </p:txBody>
        </p:sp>
      </p:grpSp>
      <p:grpSp>
        <p:nvGrpSpPr>
          <p:cNvPr id="101392" name="Group 1040"/>
          <p:cNvGrpSpPr>
            <a:grpSpLocks/>
          </p:cNvGrpSpPr>
          <p:nvPr/>
        </p:nvGrpSpPr>
        <p:grpSpPr bwMode="auto">
          <a:xfrm>
            <a:off x="4076700" y="2741613"/>
            <a:ext cx="2038350" cy="915987"/>
            <a:chOff x="2568" y="1727"/>
            <a:chExt cx="1284" cy="577"/>
          </a:xfrm>
        </p:grpSpPr>
        <p:sp>
          <p:nvSpPr>
            <p:cNvPr id="101393" name="Text Box 1041"/>
            <p:cNvSpPr txBox="1">
              <a:spLocks noChangeArrowheads="1"/>
            </p:cNvSpPr>
            <p:nvPr/>
          </p:nvSpPr>
          <p:spPr bwMode="auto">
            <a:xfrm>
              <a:off x="2568" y="1727"/>
              <a:ext cx="1284"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Monopoly profits</a:t>
              </a:r>
            </a:p>
          </p:txBody>
        </p:sp>
        <p:sp>
          <p:nvSpPr>
            <p:cNvPr id="101394" name="Line 1042"/>
            <p:cNvSpPr>
              <a:spLocks noChangeShapeType="1"/>
            </p:cNvSpPr>
            <p:nvPr/>
          </p:nvSpPr>
          <p:spPr bwMode="auto">
            <a:xfrm rot="17991506" flipH="1">
              <a:off x="2424" y="2088"/>
              <a:ext cx="384" cy="48"/>
            </a:xfrm>
            <a:prstGeom prst="line">
              <a:avLst/>
            </a:prstGeom>
            <a:noFill/>
            <a:ln w="25400">
              <a:solidFill>
                <a:schemeClr val="tx1"/>
              </a:solidFill>
              <a:round/>
              <a:headEnd type="none" w="sm" len="sm"/>
              <a:tailEnd type="arrow" w="sm" len="sm"/>
            </a:ln>
            <a:effectLst/>
          </p:spPr>
          <p:txBody>
            <a:bodyPr/>
            <a:lstStyle/>
            <a:p>
              <a:endParaRPr lang="id-ID"/>
            </a:p>
          </p:txBody>
        </p:sp>
      </p:grpSp>
      <p:grpSp>
        <p:nvGrpSpPr>
          <p:cNvPr id="101395" name="Group 1043"/>
          <p:cNvGrpSpPr>
            <a:grpSpLocks/>
          </p:cNvGrpSpPr>
          <p:nvPr/>
        </p:nvGrpSpPr>
        <p:grpSpPr bwMode="auto">
          <a:xfrm>
            <a:off x="1828800" y="3748088"/>
            <a:ext cx="2514600" cy="366712"/>
            <a:chOff x="1152" y="2361"/>
            <a:chExt cx="1584" cy="231"/>
          </a:xfrm>
        </p:grpSpPr>
        <p:sp>
          <p:nvSpPr>
            <p:cNvPr id="101396" name="Line 1044"/>
            <p:cNvSpPr>
              <a:spLocks noChangeShapeType="1"/>
            </p:cNvSpPr>
            <p:nvPr/>
          </p:nvSpPr>
          <p:spPr bwMode="auto">
            <a:xfrm flipH="1">
              <a:off x="1584" y="2448"/>
              <a:ext cx="1152" cy="0"/>
            </a:xfrm>
            <a:prstGeom prst="line">
              <a:avLst/>
            </a:prstGeom>
            <a:noFill/>
            <a:ln w="28575">
              <a:solidFill>
                <a:schemeClr val="tx1"/>
              </a:solidFill>
              <a:prstDash val="dash"/>
              <a:round/>
              <a:headEnd type="none" w="sm" len="sm"/>
              <a:tailEnd type="none" w="sm" len="sm"/>
            </a:ln>
            <a:effectLst/>
          </p:spPr>
          <p:txBody>
            <a:bodyPr/>
            <a:lstStyle/>
            <a:p>
              <a:endParaRPr lang="id-ID"/>
            </a:p>
          </p:txBody>
        </p:sp>
        <p:sp>
          <p:nvSpPr>
            <p:cNvPr id="101397" name="Text Box 1045"/>
            <p:cNvSpPr txBox="1">
              <a:spLocks noChangeArrowheads="1"/>
            </p:cNvSpPr>
            <p:nvPr/>
          </p:nvSpPr>
          <p:spPr bwMode="auto">
            <a:xfrm>
              <a:off x="1152" y="2361"/>
              <a:ext cx="33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AC</a:t>
              </a:r>
            </a:p>
          </p:txBody>
        </p:sp>
      </p:grpSp>
      <p:grpSp>
        <p:nvGrpSpPr>
          <p:cNvPr id="101398" name="Group 1046"/>
          <p:cNvGrpSpPr>
            <a:grpSpLocks/>
          </p:cNvGrpSpPr>
          <p:nvPr/>
        </p:nvGrpSpPr>
        <p:grpSpPr bwMode="auto">
          <a:xfrm>
            <a:off x="1905000" y="3352800"/>
            <a:ext cx="2743200" cy="2667000"/>
            <a:chOff x="1200" y="2112"/>
            <a:chExt cx="1728" cy="1680"/>
          </a:xfrm>
        </p:grpSpPr>
        <p:sp>
          <p:nvSpPr>
            <p:cNvPr id="101399" name="Line 1047"/>
            <p:cNvSpPr>
              <a:spLocks noChangeShapeType="1"/>
            </p:cNvSpPr>
            <p:nvPr/>
          </p:nvSpPr>
          <p:spPr bwMode="auto">
            <a:xfrm flipH="1">
              <a:off x="1584" y="2239"/>
              <a:ext cx="1152" cy="0"/>
            </a:xfrm>
            <a:prstGeom prst="line">
              <a:avLst/>
            </a:prstGeom>
            <a:noFill/>
            <a:ln w="28575">
              <a:solidFill>
                <a:schemeClr val="tx1"/>
              </a:solidFill>
              <a:prstDash val="dash"/>
              <a:round/>
              <a:headEnd type="none" w="sm" len="sm"/>
              <a:tailEnd type="none" w="sm" len="sm"/>
            </a:ln>
            <a:effectLst/>
          </p:spPr>
          <p:txBody>
            <a:bodyPr/>
            <a:lstStyle/>
            <a:p>
              <a:endParaRPr lang="id-ID"/>
            </a:p>
          </p:txBody>
        </p:sp>
        <p:sp>
          <p:nvSpPr>
            <p:cNvPr id="101400" name="Line 1048"/>
            <p:cNvSpPr>
              <a:spLocks noChangeShapeType="1"/>
            </p:cNvSpPr>
            <p:nvPr/>
          </p:nvSpPr>
          <p:spPr bwMode="auto">
            <a:xfrm>
              <a:off x="2752" y="2256"/>
              <a:ext cx="0" cy="1296"/>
            </a:xfrm>
            <a:prstGeom prst="line">
              <a:avLst/>
            </a:prstGeom>
            <a:noFill/>
            <a:ln w="28575">
              <a:solidFill>
                <a:schemeClr val="tx1"/>
              </a:solidFill>
              <a:prstDash val="dash"/>
              <a:round/>
              <a:headEnd type="none" w="sm" len="sm"/>
              <a:tailEnd type="none" w="sm" len="sm"/>
            </a:ln>
            <a:effectLst/>
          </p:spPr>
          <p:txBody>
            <a:bodyPr/>
            <a:lstStyle/>
            <a:p>
              <a:endParaRPr lang="id-ID"/>
            </a:p>
          </p:txBody>
        </p:sp>
        <p:sp>
          <p:nvSpPr>
            <p:cNvPr id="101401" name="Oval 1049"/>
            <p:cNvSpPr>
              <a:spLocks noChangeArrowheads="1"/>
            </p:cNvSpPr>
            <p:nvPr/>
          </p:nvSpPr>
          <p:spPr bwMode="auto">
            <a:xfrm>
              <a:off x="2736" y="2208"/>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01402" name="Text Box 1050"/>
            <p:cNvSpPr txBox="1">
              <a:spLocks noChangeArrowheads="1"/>
            </p:cNvSpPr>
            <p:nvPr/>
          </p:nvSpPr>
          <p:spPr bwMode="auto">
            <a:xfrm>
              <a:off x="1200" y="2112"/>
              <a:ext cx="384"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P</a:t>
              </a:r>
              <a:r>
                <a:rPr lang="en-US" sz="1800" b="1" i="1">
                  <a:latin typeface="Arial" charset="0"/>
                </a:rPr>
                <a:t>M</a:t>
              </a:r>
              <a:endParaRPr lang="en-US" sz="1800" b="1" i="1" baseline="0">
                <a:latin typeface="Arial" charset="0"/>
              </a:endParaRPr>
            </a:p>
          </p:txBody>
        </p:sp>
        <p:sp>
          <p:nvSpPr>
            <p:cNvPr id="101403" name="Text Box 1051"/>
            <p:cNvSpPr txBox="1">
              <a:spLocks noChangeArrowheads="1"/>
            </p:cNvSpPr>
            <p:nvPr/>
          </p:nvSpPr>
          <p:spPr bwMode="auto">
            <a:xfrm>
              <a:off x="2592" y="3561"/>
              <a:ext cx="33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Q</a:t>
              </a:r>
              <a:r>
                <a:rPr lang="en-US" sz="1800" b="1" i="1">
                  <a:latin typeface="Arial" charset="0"/>
                </a:rPr>
                <a:t>M</a:t>
              </a:r>
              <a:endParaRPr lang="en-US" sz="1800" b="1" i="1" baseline="0">
                <a:latin typeface="Arial" charset="0"/>
              </a:endParaRPr>
            </a:p>
          </p:txBody>
        </p:sp>
      </p:grpSp>
      <p:sp>
        <p:nvSpPr>
          <p:cNvPr id="101405" name="Text Box 1053"/>
          <p:cNvSpPr txBox="1">
            <a:spLocks noChangeArrowheads="1"/>
          </p:cNvSpPr>
          <p:nvPr/>
        </p:nvSpPr>
        <p:spPr bwMode="auto">
          <a:xfrm>
            <a:off x="4724400" y="5029200"/>
            <a:ext cx="685800" cy="379413"/>
          </a:xfrm>
          <a:prstGeom prst="rect">
            <a:avLst/>
          </a:prstGeom>
          <a:noFill/>
          <a:ln w="12700">
            <a:solidFill>
              <a:schemeClr val="bg1"/>
            </a:solidFill>
            <a:miter lim="800000"/>
            <a:headEnd type="none" w="sm" len="sm"/>
            <a:tailEnd type="none" w="sm" len="sm"/>
          </a:ln>
          <a:effectLst/>
        </p:spPr>
        <p:txBody>
          <a:bodyPr>
            <a:spAutoFit/>
          </a:bodyPr>
          <a:lstStyle/>
          <a:p>
            <a:pPr eaLnBrk="0" hangingPunct="0"/>
            <a:r>
              <a:rPr lang="en-US" sz="1800" b="1" i="1" baseline="0">
                <a:solidFill>
                  <a:srgbClr val="FF0101"/>
                </a:solidFill>
                <a:latin typeface="Arial" charset="0"/>
              </a:rPr>
              <a:t>MR</a:t>
            </a:r>
            <a:endParaRPr lang="en-US" sz="1800" b="1" i="1" baseline="0">
              <a:solidFill>
                <a:srgbClr val="333399"/>
              </a:solidFill>
              <a:latin typeface="Arial" charset="0"/>
            </a:endParaRPr>
          </a:p>
        </p:txBody>
      </p:sp>
      <p:sp>
        <p:nvSpPr>
          <p:cNvPr id="101406" name="Line 1054"/>
          <p:cNvSpPr>
            <a:spLocks noChangeShapeType="1"/>
          </p:cNvSpPr>
          <p:nvPr/>
        </p:nvSpPr>
        <p:spPr bwMode="auto">
          <a:xfrm>
            <a:off x="3048000" y="2971800"/>
            <a:ext cx="1676400" cy="2133600"/>
          </a:xfrm>
          <a:prstGeom prst="line">
            <a:avLst/>
          </a:prstGeom>
          <a:noFill/>
          <a:ln w="38100">
            <a:solidFill>
              <a:srgbClr val="FF0000"/>
            </a:solidFill>
            <a:round/>
            <a:headEnd type="none" w="sm" len="sm"/>
            <a:tailEnd type="none" w="sm" len="sm"/>
          </a:ln>
          <a:effectLst/>
        </p:spPr>
        <p:txBody>
          <a:bodyPr/>
          <a:lstStyle/>
          <a:p>
            <a:endParaRPr lang="id-ID"/>
          </a:p>
        </p:txBody>
      </p:sp>
      <p:sp>
        <p:nvSpPr>
          <p:cNvPr id="101410" name="Text Box 1058"/>
          <p:cNvSpPr txBox="1">
            <a:spLocks noChangeArrowheads="1"/>
          </p:cNvSpPr>
          <p:nvPr/>
        </p:nvSpPr>
        <p:spPr bwMode="auto">
          <a:xfrm>
            <a:off x="4953000" y="4586288"/>
            <a:ext cx="539750" cy="366712"/>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FF0101"/>
                </a:solidFill>
                <a:latin typeface="Arial" charset="0"/>
              </a:rPr>
              <a:t>MC</a:t>
            </a:r>
            <a:endParaRPr lang="en-US" sz="1800" b="1" i="1" baseline="0">
              <a:solidFill>
                <a:srgbClr val="333399"/>
              </a:solidFill>
              <a:latin typeface="Arial" charset="0"/>
            </a:endParaRPr>
          </a:p>
        </p:txBody>
      </p:sp>
      <p:sp>
        <p:nvSpPr>
          <p:cNvPr id="101411" name="Freeform 1059"/>
          <p:cNvSpPr>
            <a:spLocks/>
          </p:cNvSpPr>
          <p:nvPr/>
        </p:nvSpPr>
        <p:spPr bwMode="auto">
          <a:xfrm>
            <a:off x="2895600" y="4191000"/>
            <a:ext cx="2057400" cy="609600"/>
          </a:xfrm>
          <a:custGeom>
            <a:avLst/>
            <a:gdLst/>
            <a:ahLst/>
            <a:cxnLst>
              <a:cxn ang="0">
                <a:pos x="0" y="0"/>
              </a:cxn>
              <a:cxn ang="0">
                <a:pos x="624" y="192"/>
              </a:cxn>
              <a:cxn ang="0">
                <a:pos x="1296" y="384"/>
              </a:cxn>
            </a:cxnLst>
            <a:rect l="0" t="0" r="r" b="b"/>
            <a:pathLst>
              <a:path w="1296" h="384">
                <a:moveTo>
                  <a:pt x="0" y="0"/>
                </a:moveTo>
                <a:cubicBezTo>
                  <a:pt x="204" y="64"/>
                  <a:pt x="408" y="128"/>
                  <a:pt x="624" y="192"/>
                </a:cubicBezTo>
                <a:cubicBezTo>
                  <a:pt x="840" y="256"/>
                  <a:pt x="1068" y="320"/>
                  <a:pt x="1296" y="384"/>
                </a:cubicBezTo>
              </a:path>
            </a:pathLst>
          </a:custGeom>
          <a:noFill/>
          <a:ln w="38100" cmpd="sng">
            <a:solidFill>
              <a:srgbClr val="FF0000"/>
            </a:solidFill>
            <a:round/>
            <a:headEnd/>
            <a:tailEnd/>
          </a:ln>
          <a:effectLst/>
        </p:spPr>
        <p:txBody>
          <a:bodyPr/>
          <a:lstStyle/>
          <a:p>
            <a:endParaRPr lang="id-ID"/>
          </a:p>
        </p:txBody>
      </p:sp>
      <p:grpSp>
        <p:nvGrpSpPr>
          <p:cNvPr id="101389" name="Group 1037"/>
          <p:cNvGrpSpPr>
            <a:grpSpLocks/>
          </p:cNvGrpSpPr>
          <p:nvPr/>
        </p:nvGrpSpPr>
        <p:grpSpPr bwMode="auto">
          <a:xfrm>
            <a:off x="2743200" y="3048000"/>
            <a:ext cx="3851275" cy="1241425"/>
            <a:chOff x="1728" y="1920"/>
            <a:chExt cx="2426" cy="782"/>
          </a:xfrm>
        </p:grpSpPr>
        <p:sp>
          <p:nvSpPr>
            <p:cNvPr id="101390" name="Text Box 1038"/>
            <p:cNvSpPr txBox="1">
              <a:spLocks noChangeArrowheads="1"/>
            </p:cNvSpPr>
            <p:nvPr/>
          </p:nvSpPr>
          <p:spPr bwMode="auto">
            <a:xfrm>
              <a:off x="3830" y="2471"/>
              <a:ext cx="324"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AC</a:t>
              </a:r>
            </a:p>
          </p:txBody>
        </p:sp>
        <p:sp>
          <p:nvSpPr>
            <p:cNvPr id="101391" name="Freeform 1039"/>
            <p:cNvSpPr>
              <a:spLocks/>
            </p:cNvSpPr>
            <p:nvPr/>
          </p:nvSpPr>
          <p:spPr bwMode="auto">
            <a:xfrm>
              <a:off x="1728" y="1920"/>
              <a:ext cx="2064" cy="672"/>
            </a:xfrm>
            <a:custGeom>
              <a:avLst/>
              <a:gdLst/>
              <a:ahLst/>
              <a:cxnLst>
                <a:cxn ang="0">
                  <a:pos x="0" y="0"/>
                </a:cxn>
                <a:cxn ang="0">
                  <a:pos x="624" y="432"/>
                </a:cxn>
                <a:cxn ang="0">
                  <a:pos x="2064" y="672"/>
                </a:cxn>
              </a:cxnLst>
              <a:rect l="0" t="0" r="r" b="b"/>
              <a:pathLst>
                <a:path w="2064" h="672">
                  <a:moveTo>
                    <a:pt x="0" y="0"/>
                  </a:moveTo>
                  <a:cubicBezTo>
                    <a:pt x="140" y="160"/>
                    <a:pt x="280" y="320"/>
                    <a:pt x="624" y="432"/>
                  </a:cubicBezTo>
                  <a:cubicBezTo>
                    <a:pt x="968" y="544"/>
                    <a:pt x="1516" y="608"/>
                    <a:pt x="2064" y="672"/>
                  </a:cubicBezTo>
                </a:path>
              </a:pathLst>
            </a:custGeom>
            <a:noFill/>
            <a:ln w="38100" cap="flat" cmpd="sng">
              <a:solidFill>
                <a:srgbClr val="333399"/>
              </a:solidFill>
              <a:prstDash val="solid"/>
              <a:round/>
              <a:headEnd type="none" w="sm" len="sm"/>
              <a:tailEnd type="none" w="sm" len="sm"/>
            </a:ln>
            <a:effectLst/>
          </p:spPr>
          <p:txBody>
            <a:bodyPr/>
            <a:lstStyle/>
            <a:p>
              <a:endParaRPr lang="id-ID"/>
            </a:p>
          </p:txBody>
        </p:sp>
      </p:grpSp>
      <p:sp>
        <p:nvSpPr>
          <p:cNvPr id="101414" name="Oval 1062"/>
          <p:cNvSpPr>
            <a:spLocks noChangeArrowheads="1"/>
          </p:cNvSpPr>
          <p:nvPr/>
        </p:nvSpPr>
        <p:spPr bwMode="auto">
          <a:xfrm>
            <a:off x="4298950" y="4591050"/>
            <a:ext cx="103188" cy="98425"/>
          </a:xfrm>
          <a:prstGeom prst="ellipse">
            <a:avLst/>
          </a:prstGeom>
          <a:solidFill>
            <a:srgbClr val="FF0000"/>
          </a:solidFill>
          <a:ln w="12700">
            <a:solidFill>
              <a:srgbClr val="FF0000"/>
            </a:solidFill>
            <a:round/>
            <a:headEnd type="none" w="sm" len="sm"/>
            <a:tailEnd type="none" w="sm" len="sm"/>
          </a:ln>
          <a:effectLst/>
        </p:spPr>
        <p:txBody>
          <a:bodyPr wrap="none" anchor="ctr"/>
          <a:lstStyle/>
          <a:p>
            <a:endParaRPr lang="id-ID"/>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379"/>
                                        </p:tgtEl>
                                        <p:attrNameLst>
                                          <p:attrName>style.visibility</p:attrName>
                                        </p:attrNameLst>
                                      </p:cBhvr>
                                      <p:to>
                                        <p:strVal val="visible"/>
                                      </p:to>
                                    </p:set>
                                    <p:animEffect transition="in" filter="wipe(left)">
                                      <p:cBhvr>
                                        <p:cTn id="7" dur="500"/>
                                        <p:tgtEl>
                                          <p:spTgt spid="1013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1384"/>
                                        </p:tgtEl>
                                        <p:attrNameLst>
                                          <p:attrName>style.visibility</p:attrName>
                                        </p:attrNameLst>
                                      </p:cBhvr>
                                      <p:to>
                                        <p:strVal val="visible"/>
                                      </p:to>
                                    </p:set>
                                    <p:animEffect transition="in" filter="wipe(left)">
                                      <p:cBhvr>
                                        <p:cTn id="12" dur="500"/>
                                        <p:tgtEl>
                                          <p:spTgt spid="10138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1380"/>
                                        </p:tgtEl>
                                        <p:attrNameLst>
                                          <p:attrName>style.visibility</p:attrName>
                                        </p:attrNameLst>
                                      </p:cBhvr>
                                      <p:to>
                                        <p:strVal val="visible"/>
                                      </p:to>
                                    </p:set>
                                    <p:animEffect transition="in" filter="wipe(left)">
                                      <p:cBhvr>
                                        <p:cTn id="17" dur="500"/>
                                        <p:tgtEl>
                                          <p:spTgt spid="10138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1389"/>
                                        </p:tgtEl>
                                        <p:attrNameLst>
                                          <p:attrName>style.visibility</p:attrName>
                                        </p:attrNameLst>
                                      </p:cBhvr>
                                      <p:to>
                                        <p:strVal val="visible"/>
                                      </p:to>
                                    </p:set>
                                    <p:animEffect transition="in" filter="wipe(left)">
                                      <p:cBhvr>
                                        <p:cTn id="22" dur="500"/>
                                        <p:tgtEl>
                                          <p:spTgt spid="1013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01398"/>
                                        </p:tgtEl>
                                        <p:attrNameLst>
                                          <p:attrName>style.visibility</p:attrName>
                                        </p:attrNameLst>
                                      </p:cBhvr>
                                      <p:to>
                                        <p:strVal val="visible"/>
                                      </p:to>
                                    </p:set>
                                    <p:animEffect transition="in" filter="wipe(down)">
                                      <p:cBhvr>
                                        <p:cTn id="27" dur="500"/>
                                        <p:tgtEl>
                                          <p:spTgt spid="10139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101395"/>
                                        </p:tgtEl>
                                        <p:attrNameLst>
                                          <p:attrName>style.visibility</p:attrName>
                                        </p:attrNameLst>
                                      </p:cBhvr>
                                      <p:to>
                                        <p:strVal val="visible"/>
                                      </p:to>
                                    </p:set>
                                    <p:animEffect transition="in" filter="wipe(right)">
                                      <p:cBhvr>
                                        <p:cTn id="32" dur="500"/>
                                        <p:tgtEl>
                                          <p:spTgt spid="10139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1383"/>
                                        </p:tgtEl>
                                        <p:attrNameLst>
                                          <p:attrName>style.visibility</p:attrName>
                                        </p:attrNameLst>
                                      </p:cBhvr>
                                      <p:to>
                                        <p:strVal val="visible"/>
                                      </p:to>
                                    </p:set>
                                    <p:animEffect transition="in" filter="dissolve">
                                      <p:cBhvr>
                                        <p:cTn id="37" dur="500"/>
                                        <p:tgtEl>
                                          <p:spTgt spid="10138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01392"/>
                                        </p:tgtEl>
                                        <p:attrNameLst>
                                          <p:attrName>style.visibility</p:attrName>
                                        </p:attrNameLst>
                                      </p:cBhvr>
                                      <p:to>
                                        <p:strVal val="visible"/>
                                      </p:to>
                                    </p:set>
                                    <p:animEffect transition="in" filter="dissolve">
                                      <p:cBhvr>
                                        <p:cTn id="42" dur="500"/>
                                        <p:tgtEl>
                                          <p:spTgt spid="101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animBg="1"/>
      <p:bldP spid="10137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533400" y="1600200"/>
            <a:ext cx="8153400" cy="4543444"/>
          </a:xfrm>
        </p:spPr>
        <p:txBody>
          <a:bodyPr/>
          <a:lstStyle/>
          <a:p>
            <a:pPr lvl="1"/>
            <a:r>
              <a:rPr lang="en-US" b="1" dirty="0"/>
              <a:t>Marginal Revenue and Price </a:t>
            </a:r>
          </a:p>
          <a:p>
            <a:pPr lvl="2"/>
            <a:r>
              <a:rPr lang="en-US" dirty="0"/>
              <a:t>Marginal revenue is always less than the price.</a:t>
            </a:r>
          </a:p>
          <a:p>
            <a:pPr lvl="2"/>
            <a:r>
              <a:rPr lang="en-US" dirty="0"/>
              <a:t>The relationship between marginal revenue and price depends on two things:</a:t>
            </a:r>
          </a:p>
          <a:p>
            <a:pPr lvl="3"/>
            <a:r>
              <a:rPr lang="en-US" dirty="0"/>
              <a:t>How much output the firm is already selling</a:t>
            </a:r>
          </a:p>
          <a:p>
            <a:pPr lvl="3"/>
            <a:r>
              <a:rPr lang="en-US" dirty="0"/>
              <a:t>The slope of the demand curve </a:t>
            </a:r>
          </a:p>
          <a:p>
            <a:pPr lvl="4"/>
            <a:r>
              <a:rPr lang="en-US" dirty="0"/>
              <a:t>It tells us how much the monopolist has to cut his price to sell one more unit of output.</a:t>
            </a:r>
            <a:endParaRPr lang="en-US" sz="1600" dirty="0"/>
          </a:p>
        </p:txBody>
      </p:sp>
      <p:sp>
        <p:nvSpPr>
          <p:cNvPr id="52231" name="Rectangle 7"/>
          <p:cNvSpPr>
            <a:spLocks noChangeArrowheads="1"/>
          </p:cNvSpPr>
          <p:nvPr/>
        </p:nvSpPr>
        <p:spPr bwMode="auto">
          <a:xfrm>
            <a:off x="76200" y="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The Theory of </a:t>
            </a:r>
            <a:br>
              <a:rPr lang="en-US" sz="4000" baseline="0">
                <a:solidFill>
                  <a:srgbClr val="663300"/>
                </a:solidFill>
              </a:rPr>
            </a:br>
            <a:r>
              <a:rPr lang="en-US" sz="4000" baseline="0">
                <a:solidFill>
                  <a:srgbClr val="663300"/>
                </a:solidFill>
              </a:rPr>
              <a:t>Imperfect Competition</a:t>
            </a:r>
          </a:p>
        </p:txBody>
      </p:sp>
    </p:spTree>
  </p:cSld>
  <p:clrMapOvr>
    <a:masterClrMapping/>
  </p:clrMapOvr>
  <p:transition spd="med">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Grp="1" noChangeArrowheads="1"/>
          </p:cNvSpPr>
          <p:nvPr>
            <p:ph type="body" idx="1"/>
          </p:nvPr>
        </p:nvSpPr>
        <p:spPr>
          <a:xfrm>
            <a:off x="381000" y="1600200"/>
            <a:ext cx="8382000" cy="4614882"/>
          </a:xfrm>
        </p:spPr>
        <p:txBody>
          <a:bodyPr/>
          <a:lstStyle/>
          <a:p>
            <a:pPr lvl="2"/>
            <a:r>
              <a:rPr lang="en-US" dirty="0"/>
              <a:t>Assume that the demand curve the firm faces is a straight line:</a:t>
            </a:r>
          </a:p>
          <a:p>
            <a:pPr lvl="3" algn="ctr">
              <a:buFontTx/>
              <a:buNone/>
            </a:pPr>
            <a:r>
              <a:rPr lang="en-US" sz="2600" i="1" dirty="0"/>
              <a:t>		          </a:t>
            </a:r>
            <a:r>
              <a:rPr lang="en-US" sz="2400" i="1" dirty="0"/>
              <a:t>Q</a:t>
            </a:r>
            <a:r>
              <a:rPr lang="en-US" sz="2400" dirty="0"/>
              <a:t> = </a:t>
            </a:r>
            <a:r>
              <a:rPr lang="en-US" sz="2400" i="1" dirty="0"/>
              <a:t>A</a:t>
            </a:r>
            <a:r>
              <a:rPr lang="en-US" sz="2400" dirty="0"/>
              <a:t> – </a:t>
            </a:r>
            <a:r>
              <a:rPr lang="en-US" sz="2400" i="1" dirty="0"/>
              <a:t>B</a:t>
            </a:r>
            <a:r>
              <a:rPr lang="en-US" sz="2400" dirty="0"/>
              <a:t> </a:t>
            </a:r>
            <a:r>
              <a:rPr lang="en-US" sz="2400" dirty="0">
                <a:latin typeface="Arial" charset="0"/>
              </a:rPr>
              <a:t>x</a:t>
            </a:r>
            <a:r>
              <a:rPr lang="en-US" sz="2400" dirty="0"/>
              <a:t> </a:t>
            </a:r>
            <a:r>
              <a:rPr lang="en-US" sz="2400" i="1" dirty="0"/>
              <a:t>P				   </a:t>
            </a:r>
            <a:r>
              <a:rPr lang="en-US" sz="2400" dirty="0"/>
              <a:t>(6-1)</a:t>
            </a:r>
          </a:p>
          <a:p>
            <a:pPr lvl="2"/>
            <a:r>
              <a:rPr lang="en-US" dirty="0"/>
              <a:t>Then the </a:t>
            </a:r>
            <a:r>
              <a:rPr lang="en-US" i="1" dirty="0"/>
              <a:t>MR</a:t>
            </a:r>
            <a:r>
              <a:rPr lang="en-US" dirty="0"/>
              <a:t> that the firm faces is given by:</a:t>
            </a:r>
          </a:p>
          <a:p>
            <a:pPr lvl="2"/>
            <a:endParaRPr lang="en-US" dirty="0"/>
          </a:p>
          <a:p>
            <a:pPr lvl="1" algn="ctr">
              <a:buFontTx/>
              <a:buNone/>
            </a:pPr>
            <a:r>
              <a:rPr lang="en-US" i="1" dirty="0"/>
              <a:t>			          </a:t>
            </a:r>
            <a:r>
              <a:rPr lang="en-US" sz="2400" i="1" dirty="0"/>
              <a:t>MR </a:t>
            </a:r>
            <a:r>
              <a:rPr lang="en-US" sz="2400" dirty="0"/>
              <a:t>= </a:t>
            </a:r>
            <a:r>
              <a:rPr lang="en-US" sz="2400" i="1" dirty="0"/>
              <a:t>P </a:t>
            </a:r>
            <a:r>
              <a:rPr lang="en-US" sz="2400" dirty="0"/>
              <a:t>– </a:t>
            </a:r>
            <a:r>
              <a:rPr lang="en-US" sz="2400" i="1" dirty="0"/>
              <a:t>Q</a:t>
            </a:r>
            <a:r>
              <a:rPr lang="en-US" sz="2400" dirty="0"/>
              <a:t>/</a:t>
            </a:r>
            <a:r>
              <a:rPr lang="en-US" sz="2400" i="1" dirty="0"/>
              <a:t>B				   </a:t>
            </a:r>
            <a:r>
              <a:rPr lang="en-US" sz="2400" dirty="0"/>
              <a:t>(6-2</a:t>
            </a:r>
            <a:r>
              <a:rPr lang="en-US" sz="2400" dirty="0" smtClean="0"/>
              <a:t>)</a:t>
            </a:r>
            <a:endParaRPr lang="en-US" sz="2400" i="1" dirty="0"/>
          </a:p>
          <a:p>
            <a:pPr lvl="1"/>
            <a:r>
              <a:rPr lang="en-US" b="1" dirty="0"/>
              <a:t>Average and Marginal Costs</a:t>
            </a:r>
          </a:p>
          <a:p>
            <a:pPr lvl="2"/>
            <a:r>
              <a:rPr lang="en-US" b="1" dirty="0"/>
              <a:t>Average Cost (</a:t>
            </a:r>
            <a:r>
              <a:rPr lang="en-US" b="1" i="1" dirty="0"/>
              <a:t>AC</a:t>
            </a:r>
            <a:r>
              <a:rPr lang="en-US" b="1" dirty="0"/>
              <a:t>) </a:t>
            </a:r>
            <a:r>
              <a:rPr lang="en-US" dirty="0"/>
              <a:t>is</a:t>
            </a:r>
            <a:r>
              <a:rPr lang="en-US" b="1" dirty="0"/>
              <a:t> </a:t>
            </a:r>
            <a:r>
              <a:rPr lang="en-US" dirty="0"/>
              <a:t>total cost divided by output.</a:t>
            </a:r>
          </a:p>
          <a:p>
            <a:pPr lvl="2"/>
            <a:r>
              <a:rPr lang="en-US" b="1" dirty="0"/>
              <a:t>Marginal Cost (</a:t>
            </a:r>
            <a:r>
              <a:rPr lang="en-US" b="1" i="1" dirty="0"/>
              <a:t>MC</a:t>
            </a:r>
            <a:r>
              <a:rPr lang="en-US" b="1" dirty="0"/>
              <a:t>) </a:t>
            </a:r>
            <a:r>
              <a:rPr lang="en-US" dirty="0"/>
              <a:t>is</a:t>
            </a:r>
            <a:r>
              <a:rPr lang="en-US" b="1" dirty="0"/>
              <a:t> </a:t>
            </a:r>
            <a:r>
              <a:rPr lang="en-US" dirty="0"/>
              <a:t>the amount it costs the firm to produce one extra unit.</a:t>
            </a:r>
          </a:p>
          <a:p>
            <a:pPr lvl="1">
              <a:buFontTx/>
              <a:buNone/>
            </a:pPr>
            <a:endParaRPr lang="en-US" dirty="0"/>
          </a:p>
        </p:txBody>
      </p:sp>
      <p:sp>
        <p:nvSpPr>
          <p:cNvPr id="54279" name="Rectangle 7"/>
          <p:cNvSpPr>
            <a:spLocks noChangeArrowheads="1"/>
          </p:cNvSpPr>
          <p:nvPr/>
        </p:nvSpPr>
        <p:spPr bwMode="auto">
          <a:xfrm>
            <a:off x="76200" y="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The Theory of </a:t>
            </a:r>
            <a:br>
              <a:rPr lang="en-US" sz="4000" baseline="0">
                <a:solidFill>
                  <a:srgbClr val="663300"/>
                </a:solidFill>
              </a:rPr>
            </a:br>
            <a:r>
              <a:rPr lang="en-US" sz="4000" baseline="0">
                <a:solidFill>
                  <a:srgbClr val="663300"/>
                </a:solidFill>
              </a:rPr>
              <a:t>Imperfect Competition</a:t>
            </a:r>
          </a:p>
        </p:txBody>
      </p:sp>
    </p:spTree>
  </p:cSld>
  <p:clrMapOvr>
    <a:masterClrMapping/>
  </p:clrMapOvr>
  <p:transition spd="med">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381000" y="1600200"/>
            <a:ext cx="8305800" cy="4953000"/>
          </a:xfrm>
        </p:spPr>
        <p:txBody>
          <a:bodyPr/>
          <a:lstStyle/>
          <a:p>
            <a:r>
              <a:rPr lang="en-US">
                <a:solidFill>
                  <a:srgbClr val="990033"/>
                </a:solidFill>
              </a:rPr>
              <a:t>Monopolistic Competition</a:t>
            </a:r>
          </a:p>
          <a:p>
            <a:pPr lvl="1"/>
            <a:r>
              <a:rPr lang="en-US" b="1"/>
              <a:t>Oligopoly</a:t>
            </a:r>
            <a:r>
              <a:rPr lang="en-US"/>
              <a:t> </a:t>
            </a:r>
          </a:p>
          <a:p>
            <a:pPr lvl="2"/>
            <a:r>
              <a:rPr lang="en-US"/>
              <a:t>Internal economies generate an oligopoly market structure. </a:t>
            </a:r>
          </a:p>
          <a:p>
            <a:pPr lvl="3"/>
            <a:r>
              <a:rPr lang="en-US"/>
              <a:t>There are several firms, each of which is large enough to affect prices, but none with an uncontested monopoly.</a:t>
            </a:r>
          </a:p>
          <a:p>
            <a:pPr lvl="2"/>
            <a:r>
              <a:rPr lang="en-US"/>
              <a:t>Strategic interactions among oligopolists have become important.</a:t>
            </a:r>
          </a:p>
          <a:p>
            <a:pPr lvl="3"/>
            <a:r>
              <a:rPr lang="en-US"/>
              <a:t>Each firm decides its own actions, taking into account how that decision might influence its rival’s actions.</a:t>
            </a:r>
          </a:p>
          <a:p>
            <a:pPr lvl="2">
              <a:buFontTx/>
              <a:buNone/>
            </a:pPr>
            <a:endParaRPr lang="en-US"/>
          </a:p>
        </p:txBody>
      </p:sp>
      <p:sp>
        <p:nvSpPr>
          <p:cNvPr id="57348" name="Rectangle 4"/>
          <p:cNvSpPr>
            <a:spLocks noChangeArrowheads="1"/>
          </p:cNvSpPr>
          <p:nvPr/>
        </p:nvSpPr>
        <p:spPr bwMode="auto">
          <a:xfrm>
            <a:off x="76200" y="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The Theory of </a:t>
            </a:r>
            <a:br>
              <a:rPr lang="en-US" sz="4000" baseline="0">
                <a:solidFill>
                  <a:srgbClr val="663300"/>
                </a:solidFill>
              </a:rPr>
            </a:br>
            <a:r>
              <a:rPr lang="en-US" sz="4000" baseline="0">
                <a:solidFill>
                  <a:srgbClr val="663300"/>
                </a:solidFill>
              </a:rPr>
              <a:t>Imperfect Competition</a:t>
            </a:r>
          </a:p>
        </p:txBody>
      </p:sp>
    </p:spTree>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381000" y="1600200"/>
            <a:ext cx="8305800" cy="5257800"/>
          </a:xfrm>
        </p:spPr>
        <p:txBody>
          <a:bodyPr/>
          <a:lstStyle/>
          <a:p>
            <a:pPr lvl="1"/>
            <a:r>
              <a:rPr lang="en-US" b="1"/>
              <a:t>Monopolistic competition</a:t>
            </a:r>
          </a:p>
          <a:p>
            <a:pPr lvl="2"/>
            <a:r>
              <a:rPr lang="en-US"/>
              <a:t>A special case of oligopoly</a:t>
            </a:r>
          </a:p>
          <a:p>
            <a:pPr lvl="2"/>
            <a:r>
              <a:rPr lang="en-US"/>
              <a:t>Two key assumptions are made to get around the problem of interdependence:</a:t>
            </a:r>
          </a:p>
          <a:p>
            <a:pPr lvl="3"/>
            <a:r>
              <a:rPr lang="en-US"/>
              <a:t>Each firm is assumed to be able to differentiate its product from its rivals.</a:t>
            </a:r>
          </a:p>
          <a:p>
            <a:pPr lvl="3"/>
            <a:r>
              <a:rPr lang="en-US"/>
              <a:t>Each firm is assumed to take the prices charged by its rivals as given.</a:t>
            </a:r>
          </a:p>
          <a:p>
            <a:pPr lvl="1"/>
            <a:endParaRPr lang="en-US"/>
          </a:p>
          <a:p>
            <a:pPr lvl="1">
              <a:buFontTx/>
              <a:buNone/>
            </a:pPr>
            <a:endParaRPr lang="en-US" sz="2200"/>
          </a:p>
          <a:p>
            <a:endParaRPr lang="en-US" sz="2000"/>
          </a:p>
        </p:txBody>
      </p:sp>
      <p:sp>
        <p:nvSpPr>
          <p:cNvPr id="58373" name="Rectangle 5"/>
          <p:cNvSpPr>
            <a:spLocks noChangeArrowheads="1"/>
          </p:cNvSpPr>
          <p:nvPr/>
        </p:nvSpPr>
        <p:spPr bwMode="auto">
          <a:xfrm>
            <a:off x="76200" y="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The Theory of </a:t>
            </a:r>
            <a:br>
              <a:rPr lang="en-US" sz="4000" baseline="0">
                <a:solidFill>
                  <a:srgbClr val="663300"/>
                </a:solidFill>
              </a:rPr>
            </a:br>
            <a:r>
              <a:rPr lang="en-US" sz="4000" baseline="0">
                <a:solidFill>
                  <a:srgbClr val="663300"/>
                </a:solidFill>
              </a:rPr>
              <a:t>Imperfect Competition</a:t>
            </a:r>
          </a:p>
        </p:txBody>
      </p:sp>
    </p:spTree>
  </p:cSld>
  <p:clrMapOvr>
    <a:masterClrMapping/>
  </p:clrMapOvr>
  <p:transition spd="med">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p:txBody>
          <a:bodyPr/>
          <a:lstStyle/>
          <a:p>
            <a:r>
              <a:rPr lang="en-US"/>
              <a:t>The monopolistic competition model can be used to show how trade leads to: </a:t>
            </a:r>
          </a:p>
          <a:p>
            <a:pPr lvl="1"/>
            <a:r>
              <a:rPr lang="en-US"/>
              <a:t>A lower average price due to scale economies</a:t>
            </a:r>
          </a:p>
          <a:p>
            <a:pPr lvl="1"/>
            <a:r>
              <a:rPr lang="en-US"/>
              <a:t>The availability of a greater variety of goods due to product differentiation</a:t>
            </a:r>
          </a:p>
          <a:p>
            <a:pPr lvl="1"/>
            <a:r>
              <a:rPr lang="en-US"/>
              <a:t>Imports and exports within each industry (intra-industry trade)</a:t>
            </a:r>
          </a:p>
          <a:p>
            <a:endParaRPr lang="en-US"/>
          </a:p>
        </p:txBody>
      </p:sp>
      <p:sp>
        <p:nvSpPr>
          <p:cNvPr id="123908" name="Rectangle 4"/>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p:txBody>
          <a:bodyPr/>
          <a:lstStyle/>
          <a:p>
            <a:r>
              <a:rPr lang="en-US">
                <a:solidFill>
                  <a:srgbClr val="990033"/>
                </a:solidFill>
              </a:rPr>
              <a:t>The Effects of Increased Market Size</a:t>
            </a:r>
          </a:p>
          <a:p>
            <a:pPr lvl="1"/>
            <a:r>
              <a:rPr lang="en-US"/>
              <a:t>The number of firms in a monopolistically competitive industry and the prices they charge are affected by the size of the market.</a:t>
            </a:r>
          </a:p>
          <a:p>
            <a:pPr lvl="1">
              <a:buFontTx/>
              <a:buNone/>
            </a:pPr>
            <a:endParaRPr lang="en-US"/>
          </a:p>
          <a:p>
            <a:pPr lvl="1"/>
            <a:endParaRPr lang="en-US">
              <a:solidFill>
                <a:srgbClr val="990033"/>
              </a:solidFill>
            </a:endParaRPr>
          </a:p>
          <a:p>
            <a:endParaRPr lang="en-US"/>
          </a:p>
        </p:txBody>
      </p:sp>
      <p:sp>
        <p:nvSpPr>
          <p:cNvPr id="73733" name="Rectangle 5"/>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6-4</a:t>
            </a:r>
            <a:r>
              <a:rPr lang="en-US" sz="2400" baseline="0">
                <a:solidFill>
                  <a:srgbClr val="336699"/>
                </a:solidFill>
              </a:rPr>
              <a:t>: Effects of a Larger Market</a:t>
            </a:r>
          </a:p>
        </p:txBody>
      </p:sp>
      <p:grpSp>
        <p:nvGrpSpPr>
          <p:cNvPr id="104452" name="Group 4"/>
          <p:cNvGrpSpPr>
            <a:grpSpLocks/>
          </p:cNvGrpSpPr>
          <p:nvPr/>
        </p:nvGrpSpPr>
        <p:grpSpPr bwMode="auto">
          <a:xfrm>
            <a:off x="1676400" y="1865313"/>
            <a:ext cx="5334000" cy="4381500"/>
            <a:chOff x="1248" y="1175"/>
            <a:chExt cx="3360" cy="2760"/>
          </a:xfrm>
        </p:grpSpPr>
        <p:sp>
          <p:nvSpPr>
            <p:cNvPr id="104453" name="Line 5"/>
            <p:cNvSpPr>
              <a:spLocks noChangeShapeType="1"/>
            </p:cNvSpPr>
            <p:nvPr/>
          </p:nvSpPr>
          <p:spPr bwMode="auto">
            <a:xfrm>
              <a:off x="1583" y="3547"/>
              <a:ext cx="2880" cy="0"/>
            </a:xfrm>
            <a:prstGeom prst="line">
              <a:avLst/>
            </a:prstGeom>
            <a:noFill/>
            <a:ln w="38100">
              <a:solidFill>
                <a:schemeClr val="tx1"/>
              </a:solidFill>
              <a:round/>
              <a:headEnd type="none" w="sm" len="sm"/>
              <a:tailEnd type="triangle" w="sm" len="sm"/>
            </a:ln>
            <a:effectLst/>
          </p:spPr>
          <p:txBody>
            <a:bodyPr/>
            <a:lstStyle/>
            <a:p>
              <a:endParaRPr lang="id-ID"/>
            </a:p>
          </p:txBody>
        </p:sp>
        <p:sp>
          <p:nvSpPr>
            <p:cNvPr id="104454" name="Line 6"/>
            <p:cNvSpPr>
              <a:spLocks noChangeShapeType="1"/>
            </p:cNvSpPr>
            <p:nvPr/>
          </p:nvSpPr>
          <p:spPr bwMode="auto">
            <a:xfrm>
              <a:off x="1589" y="1536"/>
              <a:ext cx="0" cy="2016"/>
            </a:xfrm>
            <a:prstGeom prst="line">
              <a:avLst/>
            </a:prstGeom>
            <a:noFill/>
            <a:ln w="38100">
              <a:solidFill>
                <a:schemeClr val="tx1"/>
              </a:solidFill>
              <a:round/>
              <a:headEnd type="triangle" w="sm" len="sm"/>
              <a:tailEnd type="none" w="sm" len="sm"/>
            </a:ln>
            <a:effectLst/>
          </p:spPr>
          <p:txBody>
            <a:bodyPr/>
            <a:lstStyle/>
            <a:p>
              <a:endParaRPr lang="id-ID"/>
            </a:p>
          </p:txBody>
        </p:sp>
        <p:sp>
          <p:nvSpPr>
            <p:cNvPr id="104455" name="Text Box 7"/>
            <p:cNvSpPr txBox="1">
              <a:spLocks noChangeArrowheads="1"/>
            </p:cNvSpPr>
            <p:nvPr/>
          </p:nvSpPr>
          <p:spPr bwMode="auto">
            <a:xfrm>
              <a:off x="1248" y="1175"/>
              <a:ext cx="91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Cost </a:t>
              </a:r>
              <a:r>
                <a:rPr lang="en-US" sz="1800" b="1" i="1" baseline="0">
                  <a:latin typeface="Arial" charset="0"/>
                </a:rPr>
                <a:t>C</a:t>
              </a:r>
              <a:r>
                <a:rPr lang="en-US" sz="1800" b="1" baseline="0">
                  <a:latin typeface="Arial" charset="0"/>
                </a:rPr>
                <a:t>, and</a:t>
              </a:r>
            </a:p>
            <a:p>
              <a:pPr eaLnBrk="0" hangingPunct="0"/>
              <a:r>
                <a:rPr lang="en-US" sz="1800" b="1" baseline="0">
                  <a:latin typeface="Arial" charset="0"/>
                </a:rPr>
                <a:t>Price, </a:t>
              </a:r>
              <a:r>
                <a:rPr lang="en-US" sz="1800" b="1" i="1" baseline="0">
                  <a:latin typeface="Arial" charset="0"/>
                </a:rPr>
                <a:t>P</a:t>
              </a:r>
            </a:p>
          </p:txBody>
        </p:sp>
        <p:sp>
          <p:nvSpPr>
            <p:cNvPr id="104456" name="Text Box 8"/>
            <p:cNvSpPr txBox="1">
              <a:spLocks noChangeArrowheads="1"/>
            </p:cNvSpPr>
            <p:nvPr/>
          </p:nvSpPr>
          <p:spPr bwMode="auto">
            <a:xfrm>
              <a:off x="3696" y="3531"/>
              <a:ext cx="912" cy="404"/>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Number</a:t>
              </a:r>
            </a:p>
            <a:p>
              <a:pPr eaLnBrk="0" hangingPunct="0"/>
              <a:r>
                <a:rPr lang="en-US" sz="1800" b="1" baseline="0">
                  <a:latin typeface="Arial" charset="0"/>
                </a:rPr>
                <a:t>of firms, </a:t>
              </a:r>
              <a:r>
                <a:rPr lang="en-US" sz="1800" b="1" i="1" baseline="0">
                  <a:latin typeface="Arial" charset="0"/>
                </a:rPr>
                <a:t>n</a:t>
              </a:r>
            </a:p>
          </p:txBody>
        </p:sp>
      </p:grpSp>
      <p:grpSp>
        <p:nvGrpSpPr>
          <p:cNvPr id="104457" name="Group 9"/>
          <p:cNvGrpSpPr>
            <a:grpSpLocks/>
          </p:cNvGrpSpPr>
          <p:nvPr/>
        </p:nvGrpSpPr>
        <p:grpSpPr bwMode="auto">
          <a:xfrm>
            <a:off x="2209800" y="2322513"/>
            <a:ext cx="4087813" cy="2706687"/>
            <a:chOff x="1584" y="1463"/>
            <a:chExt cx="2575" cy="1705"/>
          </a:xfrm>
        </p:grpSpPr>
        <p:sp>
          <p:nvSpPr>
            <p:cNvPr id="104458" name="Text Box 10"/>
            <p:cNvSpPr txBox="1">
              <a:spLocks noChangeArrowheads="1"/>
            </p:cNvSpPr>
            <p:nvPr/>
          </p:nvSpPr>
          <p:spPr bwMode="auto">
            <a:xfrm>
              <a:off x="3782" y="1463"/>
              <a:ext cx="377"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CC</a:t>
              </a:r>
              <a:r>
                <a:rPr lang="en-US" sz="1800" b="1">
                  <a:solidFill>
                    <a:srgbClr val="333399"/>
                  </a:solidFill>
                  <a:latin typeface="Arial" charset="0"/>
                </a:rPr>
                <a:t>1</a:t>
              </a:r>
              <a:endParaRPr lang="en-US" sz="1800" b="1" baseline="0">
                <a:solidFill>
                  <a:srgbClr val="333399"/>
                </a:solidFill>
                <a:latin typeface="Arial" charset="0"/>
              </a:endParaRPr>
            </a:p>
          </p:txBody>
        </p:sp>
        <p:sp>
          <p:nvSpPr>
            <p:cNvPr id="104459" name="Line 11"/>
            <p:cNvSpPr>
              <a:spLocks noChangeShapeType="1"/>
            </p:cNvSpPr>
            <p:nvPr/>
          </p:nvSpPr>
          <p:spPr bwMode="auto">
            <a:xfrm flipV="1">
              <a:off x="1584" y="1584"/>
              <a:ext cx="2208" cy="1584"/>
            </a:xfrm>
            <a:prstGeom prst="line">
              <a:avLst/>
            </a:prstGeom>
            <a:noFill/>
            <a:ln w="38100">
              <a:solidFill>
                <a:srgbClr val="333399"/>
              </a:solidFill>
              <a:round/>
              <a:headEnd type="none" w="sm" len="sm"/>
              <a:tailEnd type="none" w="sm" len="sm"/>
            </a:ln>
            <a:effectLst/>
          </p:spPr>
          <p:txBody>
            <a:bodyPr/>
            <a:lstStyle/>
            <a:p>
              <a:endParaRPr lang="id-ID"/>
            </a:p>
          </p:txBody>
        </p:sp>
      </p:grpSp>
      <p:grpSp>
        <p:nvGrpSpPr>
          <p:cNvPr id="104460" name="Group 12"/>
          <p:cNvGrpSpPr>
            <a:grpSpLocks/>
          </p:cNvGrpSpPr>
          <p:nvPr/>
        </p:nvGrpSpPr>
        <p:grpSpPr bwMode="auto">
          <a:xfrm>
            <a:off x="1219200" y="3060700"/>
            <a:ext cx="3303588" cy="2959100"/>
            <a:chOff x="960" y="1928"/>
            <a:chExt cx="2081" cy="1864"/>
          </a:xfrm>
        </p:grpSpPr>
        <p:grpSp>
          <p:nvGrpSpPr>
            <p:cNvPr id="104461" name="Group 13"/>
            <p:cNvGrpSpPr>
              <a:grpSpLocks/>
            </p:cNvGrpSpPr>
            <p:nvPr/>
          </p:nvGrpSpPr>
          <p:grpSpPr bwMode="auto">
            <a:xfrm>
              <a:off x="960" y="2111"/>
              <a:ext cx="2081" cy="1681"/>
              <a:chOff x="960" y="2111"/>
              <a:chExt cx="2081" cy="1681"/>
            </a:xfrm>
          </p:grpSpPr>
          <p:sp>
            <p:nvSpPr>
              <p:cNvPr id="104462" name="Line 14"/>
              <p:cNvSpPr>
                <a:spLocks noChangeShapeType="1"/>
              </p:cNvSpPr>
              <p:nvPr/>
            </p:nvSpPr>
            <p:spPr bwMode="auto">
              <a:xfrm flipH="1" flipV="1">
                <a:off x="1584" y="2247"/>
                <a:ext cx="1296" cy="9"/>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04463" name="Line 15"/>
              <p:cNvSpPr>
                <a:spLocks noChangeShapeType="1"/>
              </p:cNvSpPr>
              <p:nvPr/>
            </p:nvSpPr>
            <p:spPr bwMode="auto">
              <a:xfrm>
                <a:off x="2880" y="2256"/>
                <a:ext cx="0" cy="1304"/>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04464" name="Text Box 16"/>
              <p:cNvSpPr txBox="1">
                <a:spLocks noChangeArrowheads="1"/>
              </p:cNvSpPr>
              <p:nvPr/>
            </p:nvSpPr>
            <p:spPr bwMode="auto">
              <a:xfrm>
                <a:off x="2784" y="3561"/>
                <a:ext cx="257"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n</a:t>
                </a:r>
                <a:r>
                  <a:rPr lang="en-US" sz="1800" b="1">
                    <a:latin typeface="Arial" charset="0"/>
                  </a:rPr>
                  <a:t>1</a:t>
                </a:r>
                <a:endParaRPr lang="en-US" sz="1800" b="1" baseline="0">
                  <a:latin typeface="Arial" charset="0"/>
                </a:endParaRPr>
              </a:p>
            </p:txBody>
          </p:sp>
          <p:sp>
            <p:nvSpPr>
              <p:cNvPr id="104465" name="Text Box 17"/>
              <p:cNvSpPr txBox="1">
                <a:spLocks noChangeArrowheads="1"/>
              </p:cNvSpPr>
              <p:nvPr/>
            </p:nvSpPr>
            <p:spPr bwMode="auto">
              <a:xfrm>
                <a:off x="960" y="2111"/>
                <a:ext cx="585"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        P</a:t>
                </a:r>
                <a:r>
                  <a:rPr lang="en-US" sz="1800" b="1">
                    <a:latin typeface="Arial" charset="0"/>
                  </a:rPr>
                  <a:t>1</a:t>
                </a:r>
                <a:endParaRPr lang="en-US" sz="1800" b="1" baseline="0">
                  <a:latin typeface="Arial" charset="0"/>
                </a:endParaRPr>
              </a:p>
            </p:txBody>
          </p:sp>
        </p:grpSp>
        <p:grpSp>
          <p:nvGrpSpPr>
            <p:cNvPr id="104466" name="Group 18"/>
            <p:cNvGrpSpPr>
              <a:grpSpLocks/>
            </p:cNvGrpSpPr>
            <p:nvPr/>
          </p:nvGrpSpPr>
          <p:grpSpPr bwMode="auto">
            <a:xfrm>
              <a:off x="2774" y="1928"/>
              <a:ext cx="196" cy="340"/>
              <a:chOff x="2774" y="1928"/>
              <a:chExt cx="196" cy="340"/>
            </a:xfrm>
          </p:grpSpPr>
          <p:sp>
            <p:nvSpPr>
              <p:cNvPr id="104467" name="Oval 19"/>
              <p:cNvSpPr>
                <a:spLocks noChangeArrowheads="1"/>
              </p:cNvSpPr>
              <p:nvPr/>
            </p:nvSpPr>
            <p:spPr bwMode="auto">
              <a:xfrm>
                <a:off x="2844" y="2216"/>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04468" name="Text Box 20"/>
              <p:cNvSpPr txBox="1">
                <a:spLocks noChangeArrowheads="1"/>
              </p:cNvSpPr>
              <p:nvPr/>
            </p:nvSpPr>
            <p:spPr bwMode="auto">
              <a:xfrm>
                <a:off x="2774" y="1928"/>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1</a:t>
                </a:r>
              </a:p>
            </p:txBody>
          </p:sp>
        </p:grpSp>
      </p:grpSp>
      <p:grpSp>
        <p:nvGrpSpPr>
          <p:cNvPr id="104469" name="Group 21"/>
          <p:cNvGrpSpPr>
            <a:grpSpLocks/>
          </p:cNvGrpSpPr>
          <p:nvPr/>
        </p:nvGrpSpPr>
        <p:grpSpPr bwMode="auto">
          <a:xfrm>
            <a:off x="3200400" y="2552700"/>
            <a:ext cx="4070350" cy="2386013"/>
            <a:chOff x="2208" y="1608"/>
            <a:chExt cx="2564" cy="1503"/>
          </a:xfrm>
        </p:grpSpPr>
        <p:sp>
          <p:nvSpPr>
            <p:cNvPr id="104470" name="Text Box 22"/>
            <p:cNvSpPr txBox="1">
              <a:spLocks noChangeArrowheads="1"/>
            </p:cNvSpPr>
            <p:nvPr/>
          </p:nvSpPr>
          <p:spPr bwMode="auto">
            <a:xfrm>
              <a:off x="4464" y="2880"/>
              <a:ext cx="308"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PP</a:t>
              </a:r>
            </a:p>
          </p:txBody>
        </p:sp>
        <p:sp>
          <p:nvSpPr>
            <p:cNvPr id="104471" name="Freeform 23"/>
            <p:cNvSpPr>
              <a:spLocks/>
            </p:cNvSpPr>
            <p:nvPr/>
          </p:nvSpPr>
          <p:spPr bwMode="auto">
            <a:xfrm>
              <a:off x="2208" y="1608"/>
              <a:ext cx="2256" cy="1416"/>
            </a:xfrm>
            <a:custGeom>
              <a:avLst/>
              <a:gdLst/>
              <a:ahLst/>
              <a:cxnLst>
                <a:cxn ang="0">
                  <a:pos x="0" y="0"/>
                </a:cxn>
                <a:cxn ang="0">
                  <a:pos x="336" y="384"/>
                </a:cxn>
                <a:cxn ang="0">
                  <a:pos x="1632" y="1248"/>
                </a:cxn>
                <a:cxn ang="0">
                  <a:pos x="2256" y="1392"/>
                </a:cxn>
              </a:cxnLst>
              <a:rect l="0" t="0" r="r" b="b"/>
              <a:pathLst>
                <a:path w="2256" h="1416">
                  <a:moveTo>
                    <a:pt x="0" y="0"/>
                  </a:moveTo>
                  <a:cubicBezTo>
                    <a:pt x="32" y="88"/>
                    <a:pt x="64" y="176"/>
                    <a:pt x="336" y="384"/>
                  </a:cubicBezTo>
                  <a:cubicBezTo>
                    <a:pt x="608" y="592"/>
                    <a:pt x="1312" y="1080"/>
                    <a:pt x="1632" y="1248"/>
                  </a:cubicBezTo>
                  <a:cubicBezTo>
                    <a:pt x="1952" y="1416"/>
                    <a:pt x="2104" y="1404"/>
                    <a:pt x="2256" y="1392"/>
                  </a:cubicBezTo>
                </a:path>
              </a:pathLst>
            </a:custGeom>
            <a:noFill/>
            <a:ln w="38100" cmpd="sng">
              <a:solidFill>
                <a:srgbClr val="333399"/>
              </a:solidFill>
              <a:round/>
              <a:headEnd/>
              <a:tailEnd/>
            </a:ln>
            <a:effectLst/>
          </p:spPr>
          <p:txBody>
            <a:bodyPr/>
            <a:lstStyle/>
            <a:p>
              <a:endParaRPr lang="id-ID"/>
            </a:p>
          </p:txBody>
        </p:sp>
      </p:grpSp>
      <p:grpSp>
        <p:nvGrpSpPr>
          <p:cNvPr id="104472" name="Group 24"/>
          <p:cNvGrpSpPr>
            <a:grpSpLocks/>
          </p:cNvGrpSpPr>
          <p:nvPr/>
        </p:nvGrpSpPr>
        <p:grpSpPr bwMode="auto">
          <a:xfrm>
            <a:off x="1746250" y="3808413"/>
            <a:ext cx="3892550" cy="2211387"/>
            <a:chOff x="1292" y="2399"/>
            <a:chExt cx="2452" cy="1393"/>
          </a:xfrm>
        </p:grpSpPr>
        <p:grpSp>
          <p:nvGrpSpPr>
            <p:cNvPr id="104473" name="Group 25"/>
            <p:cNvGrpSpPr>
              <a:grpSpLocks/>
            </p:cNvGrpSpPr>
            <p:nvPr/>
          </p:nvGrpSpPr>
          <p:grpSpPr bwMode="auto">
            <a:xfrm>
              <a:off x="1292" y="2601"/>
              <a:ext cx="2452" cy="1191"/>
              <a:chOff x="1292" y="2601"/>
              <a:chExt cx="2452" cy="1191"/>
            </a:xfrm>
          </p:grpSpPr>
          <p:grpSp>
            <p:nvGrpSpPr>
              <p:cNvPr id="104474" name="Group 26"/>
              <p:cNvGrpSpPr>
                <a:grpSpLocks/>
              </p:cNvGrpSpPr>
              <p:nvPr/>
            </p:nvGrpSpPr>
            <p:grpSpPr bwMode="auto">
              <a:xfrm>
                <a:off x="3435" y="2688"/>
                <a:ext cx="309" cy="1104"/>
                <a:chOff x="3435" y="2688"/>
                <a:chExt cx="309" cy="1104"/>
              </a:xfrm>
            </p:grpSpPr>
            <p:sp>
              <p:nvSpPr>
                <p:cNvPr id="104475" name="Line 27"/>
                <p:cNvSpPr>
                  <a:spLocks noChangeShapeType="1"/>
                </p:cNvSpPr>
                <p:nvPr/>
              </p:nvSpPr>
              <p:spPr bwMode="auto">
                <a:xfrm>
                  <a:off x="3552" y="2688"/>
                  <a:ext cx="0" cy="864"/>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04476" name="Text Box 28"/>
                <p:cNvSpPr txBox="1">
                  <a:spLocks noChangeArrowheads="1"/>
                </p:cNvSpPr>
                <p:nvPr/>
              </p:nvSpPr>
              <p:spPr bwMode="auto">
                <a:xfrm>
                  <a:off x="3435" y="3561"/>
                  <a:ext cx="309"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n</a:t>
                  </a:r>
                  <a:r>
                    <a:rPr lang="en-US" sz="1800" b="1">
                      <a:latin typeface="Arial" charset="0"/>
                    </a:rPr>
                    <a:t>2</a:t>
                  </a:r>
                  <a:endParaRPr lang="en-US" sz="1800" b="1" baseline="0">
                    <a:latin typeface="Arial" charset="0"/>
                  </a:endParaRPr>
                </a:p>
              </p:txBody>
            </p:sp>
          </p:grpSp>
          <p:grpSp>
            <p:nvGrpSpPr>
              <p:cNvPr id="104477" name="Group 29"/>
              <p:cNvGrpSpPr>
                <a:grpSpLocks/>
              </p:cNvGrpSpPr>
              <p:nvPr/>
            </p:nvGrpSpPr>
            <p:grpSpPr bwMode="auto">
              <a:xfrm>
                <a:off x="1292" y="2601"/>
                <a:ext cx="2212" cy="231"/>
                <a:chOff x="1292" y="2601"/>
                <a:chExt cx="2212" cy="231"/>
              </a:xfrm>
            </p:grpSpPr>
            <p:sp>
              <p:nvSpPr>
                <p:cNvPr id="104478" name="Line 30"/>
                <p:cNvSpPr>
                  <a:spLocks noChangeShapeType="1"/>
                </p:cNvSpPr>
                <p:nvPr/>
              </p:nvSpPr>
              <p:spPr bwMode="auto">
                <a:xfrm flipH="1">
                  <a:off x="1584" y="2688"/>
                  <a:ext cx="1920" cy="0"/>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04479" name="Text Box 31"/>
                <p:cNvSpPr txBox="1">
                  <a:spLocks noChangeArrowheads="1"/>
                </p:cNvSpPr>
                <p:nvPr/>
              </p:nvSpPr>
              <p:spPr bwMode="auto">
                <a:xfrm>
                  <a:off x="1292" y="2601"/>
                  <a:ext cx="43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P</a:t>
                  </a:r>
                  <a:r>
                    <a:rPr lang="en-US" sz="1800" b="1">
                      <a:latin typeface="Arial" charset="0"/>
                    </a:rPr>
                    <a:t>2</a:t>
                  </a:r>
                  <a:endParaRPr lang="en-US" sz="1800" b="1" baseline="0">
                    <a:latin typeface="Arial" charset="0"/>
                  </a:endParaRPr>
                </a:p>
              </p:txBody>
            </p:sp>
          </p:grpSp>
        </p:grpSp>
        <p:grpSp>
          <p:nvGrpSpPr>
            <p:cNvPr id="104480" name="Group 32"/>
            <p:cNvGrpSpPr>
              <a:grpSpLocks/>
            </p:cNvGrpSpPr>
            <p:nvPr/>
          </p:nvGrpSpPr>
          <p:grpSpPr bwMode="auto">
            <a:xfrm>
              <a:off x="3456" y="2399"/>
              <a:ext cx="196" cy="289"/>
              <a:chOff x="3456" y="2399"/>
              <a:chExt cx="196" cy="289"/>
            </a:xfrm>
          </p:grpSpPr>
          <p:sp>
            <p:nvSpPr>
              <p:cNvPr id="104481" name="Oval 33"/>
              <p:cNvSpPr>
                <a:spLocks noChangeArrowheads="1"/>
              </p:cNvSpPr>
              <p:nvPr/>
            </p:nvSpPr>
            <p:spPr bwMode="auto">
              <a:xfrm>
                <a:off x="3533" y="2636"/>
                <a:ext cx="52" cy="52"/>
              </a:xfrm>
              <a:prstGeom prst="ellipse">
                <a:avLst/>
              </a:prstGeom>
              <a:solidFill>
                <a:srgbClr val="FF0000"/>
              </a:solidFill>
              <a:ln w="12700">
                <a:solidFill>
                  <a:srgbClr val="FF0000"/>
                </a:solidFill>
                <a:round/>
                <a:headEnd type="none" w="sm" len="sm"/>
                <a:tailEnd type="none" w="sm" len="sm"/>
              </a:ln>
              <a:effectLst/>
            </p:spPr>
            <p:txBody>
              <a:bodyPr wrap="none" anchor="ctr"/>
              <a:lstStyle/>
              <a:p>
                <a:endParaRPr lang="id-ID"/>
              </a:p>
            </p:txBody>
          </p:sp>
          <p:sp>
            <p:nvSpPr>
              <p:cNvPr id="104482" name="Text Box 34"/>
              <p:cNvSpPr txBox="1">
                <a:spLocks noChangeArrowheads="1"/>
              </p:cNvSpPr>
              <p:nvPr/>
            </p:nvSpPr>
            <p:spPr bwMode="auto">
              <a:xfrm>
                <a:off x="3456" y="2399"/>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2</a:t>
                </a:r>
              </a:p>
            </p:txBody>
          </p:sp>
        </p:grpSp>
      </p:grpSp>
      <p:sp>
        <p:nvSpPr>
          <p:cNvPr id="104484" name="Text Box 36"/>
          <p:cNvSpPr txBox="1">
            <a:spLocks noChangeArrowheads="1"/>
          </p:cNvSpPr>
          <p:nvPr/>
        </p:nvSpPr>
        <p:spPr bwMode="auto">
          <a:xfrm>
            <a:off x="7162800" y="3048000"/>
            <a:ext cx="838200" cy="366713"/>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FF0000"/>
                </a:solidFill>
                <a:latin typeface="Arial" charset="0"/>
              </a:rPr>
              <a:t>CC</a:t>
            </a:r>
            <a:r>
              <a:rPr lang="en-US" sz="1800" b="1">
                <a:solidFill>
                  <a:srgbClr val="FF0000"/>
                </a:solidFill>
                <a:latin typeface="Arial" charset="0"/>
              </a:rPr>
              <a:t>2</a:t>
            </a:r>
            <a:endParaRPr lang="en-US" sz="1800" b="1" baseline="0">
              <a:solidFill>
                <a:srgbClr val="FF0000"/>
              </a:solidFill>
              <a:latin typeface="Arial" charset="0"/>
            </a:endParaRPr>
          </a:p>
        </p:txBody>
      </p:sp>
      <p:sp>
        <p:nvSpPr>
          <p:cNvPr id="104485" name="Line 37"/>
          <p:cNvSpPr>
            <a:spLocks noChangeShapeType="1"/>
          </p:cNvSpPr>
          <p:nvPr/>
        </p:nvSpPr>
        <p:spPr bwMode="auto">
          <a:xfrm rot="373446" flipV="1">
            <a:off x="3505200" y="3048000"/>
            <a:ext cx="3505200" cy="2514600"/>
          </a:xfrm>
          <a:prstGeom prst="line">
            <a:avLst/>
          </a:prstGeom>
          <a:noFill/>
          <a:ln w="38100">
            <a:solidFill>
              <a:srgbClr val="FF0000"/>
            </a:solidFill>
            <a:round/>
            <a:headEnd type="none" w="sm" len="sm"/>
            <a:tailEnd type="none" w="sm" len="sm"/>
          </a:ln>
          <a:effectLst/>
        </p:spPr>
        <p:txBody>
          <a:bodyPr/>
          <a:lstStyle/>
          <a:p>
            <a:endParaRPr lang="id-ID"/>
          </a:p>
        </p:txBody>
      </p:sp>
      <p:sp>
        <p:nvSpPr>
          <p:cNvPr id="104486" name="Rectangle 38"/>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wipe(left)">
                                      <p:cBhvr>
                                        <p:cTn id="7" dur="500"/>
                                        <p:tgtEl>
                                          <p:spTgt spid="1044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4452"/>
                                        </p:tgtEl>
                                        <p:attrNameLst>
                                          <p:attrName>style.visibility</p:attrName>
                                        </p:attrNameLst>
                                      </p:cBhvr>
                                      <p:to>
                                        <p:strVal val="visible"/>
                                      </p:to>
                                    </p:set>
                                    <p:animEffect transition="in" filter="wipe(left)">
                                      <p:cBhvr>
                                        <p:cTn id="12" dur="500"/>
                                        <p:tgtEl>
                                          <p:spTgt spid="1044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04469"/>
                                        </p:tgtEl>
                                        <p:attrNameLst>
                                          <p:attrName>style.visibility</p:attrName>
                                        </p:attrNameLst>
                                      </p:cBhvr>
                                      <p:to>
                                        <p:strVal val="visible"/>
                                      </p:to>
                                    </p:set>
                                    <p:animEffect transition="in" filter="wipe(up)">
                                      <p:cBhvr>
                                        <p:cTn id="17" dur="500"/>
                                        <p:tgtEl>
                                          <p:spTgt spid="10446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4457"/>
                                        </p:tgtEl>
                                        <p:attrNameLst>
                                          <p:attrName>style.visibility</p:attrName>
                                        </p:attrNameLst>
                                      </p:cBhvr>
                                      <p:to>
                                        <p:strVal val="visible"/>
                                      </p:to>
                                    </p:set>
                                    <p:animEffect transition="in" filter="wipe(left)">
                                      <p:cBhvr>
                                        <p:cTn id="22" dur="500"/>
                                        <p:tgtEl>
                                          <p:spTgt spid="10445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04460"/>
                                        </p:tgtEl>
                                        <p:attrNameLst>
                                          <p:attrName>style.visibility</p:attrName>
                                        </p:attrNameLst>
                                      </p:cBhvr>
                                      <p:to>
                                        <p:strVal val="visible"/>
                                      </p:to>
                                    </p:set>
                                    <p:animEffect transition="in" filter="wipe(up)">
                                      <p:cBhvr>
                                        <p:cTn id="27" dur="500"/>
                                        <p:tgtEl>
                                          <p:spTgt spid="1044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04472"/>
                                        </p:tgtEl>
                                        <p:attrNameLst>
                                          <p:attrName>style.visibility</p:attrName>
                                        </p:attrNameLst>
                                      </p:cBhvr>
                                      <p:to>
                                        <p:strVal val="visible"/>
                                      </p:to>
                                    </p:set>
                                    <p:animEffect transition="in" filter="wipe(up)">
                                      <p:cBhvr>
                                        <p:cTn id="32" dur="500"/>
                                        <p:tgtEl>
                                          <p:spTgt spid="104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457200" y="1600200"/>
            <a:ext cx="8229600" cy="4800600"/>
          </a:xfrm>
        </p:spPr>
        <p:txBody>
          <a:bodyPr/>
          <a:lstStyle/>
          <a:p>
            <a:r>
              <a:rPr lang="en-US">
                <a:solidFill>
                  <a:srgbClr val="990033"/>
                </a:solidFill>
              </a:rPr>
              <a:t>Gains from an Integrated Market: A Numerical Example</a:t>
            </a:r>
          </a:p>
          <a:p>
            <a:pPr lvl="1"/>
            <a:r>
              <a:rPr lang="en-US"/>
              <a:t>International trade allows creation of an integrated market that is larger than each country’s market.</a:t>
            </a:r>
          </a:p>
          <a:p>
            <a:pPr lvl="2"/>
            <a:r>
              <a:rPr lang="en-US"/>
              <a:t>It thus becomes possible to offer consumers a greater variety of products and lower prices.</a:t>
            </a:r>
          </a:p>
        </p:txBody>
      </p:sp>
      <p:sp>
        <p:nvSpPr>
          <p:cNvPr id="124932" name="Rectangle 4"/>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Table 6-2</a:t>
            </a:r>
            <a:r>
              <a:rPr lang="en-US" sz="2400" baseline="0">
                <a:solidFill>
                  <a:srgbClr val="336699"/>
                </a:solidFill>
              </a:rPr>
              <a:t>: Hypothetical Example of Gains from Market Integration</a:t>
            </a:r>
          </a:p>
        </p:txBody>
      </p:sp>
      <p:sp>
        <p:nvSpPr>
          <p:cNvPr id="106536" name="Rectangle 40"/>
          <p:cNvSpPr>
            <a:spLocks noGrp="1" noChangeArrowheads="1"/>
          </p:cNvSpPr>
          <p:nvPr>
            <p:ph type="title"/>
          </p:nvPr>
        </p:nvSpPr>
        <p:spPr>
          <a:noFill/>
          <a:ln/>
        </p:spPr>
        <p:txBody>
          <a:bodyPr/>
          <a:lstStyle/>
          <a:p>
            <a:r>
              <a:rPr lang="en-US"/>
              <a:t>Monopolistic Competition and Trade</a:t>
            </a:r>
          </a:p>
        </p:txBody>
      </p:sp>
      <p:grpSp>
        <p:nvGrpSpPr>
          <p:cNvPr id="106539" name="Group 43"/>
          <p:cNvGrpSpPr>
            <a:grpSpLocks/>
          </p:cNvGrpSpPr>
          <p:nvPr/>
        </p:nvGrpSpPr>
        <p:grpSpPr bwMode="auto">
          <a:xfrm>
            <a:off x="685800" y="3011488"/>
            <a:ext cx="7772400" cy="2174875"/>
            <a:chOff x="432" y="1897"/>
            <a:chExt cx="4896" cy="1370"/>
          </a:xfrm>
        </p:grpSpPr>
        <p:pic>
          <p:nvPicPr>
            <p:cNvPr id="106537" name="Picture 41" descr="\\Bostas112\prod_mfg\Grpfiles\Sally Simpson\GIFF\06.gif\T6-2.gif"/>
            <p:cNvPicPr>
              <a:picLocks noChangeAspect="1" noChangeArrowheads="1"/>
            </p:cNvPicPr>
            <p:nvPr/>
          </p:nvPicPr>
          <p:blipFill>
            <a:blip r:embed="rId2"/>
            <a:srcRect/>
            <a:stretch>
              <a:fillRect/>
            </a:stretch>
          </p:blipFill>
          <p:spPr bwMode="auto">
            <a:xfrm>
              <a:off x="432" y="1897"/>
              <a:ext cx="4896" cy="1294"/>
            </a:xfrm>
            <a:prstGeom prst="rect">
              <a:avLst/>
            </a:prstGeom>
            <a:noFill/>
            <a:ln w="9525">
              <a:noFill/>
              <a:miter lim="800000"/>
              <a:headEnd/>
              <a:tailEnd/>
            </a:ln>
            <a:effectLst/>
          </p:spPr>
        </p:pic>
        <p:pic>
          <p:nvPicPr>
            <p:cNvPr id="106538" name="Picture 42" descr="C:\WINDOWS\Desktop\Sally\T5-1.gif"/>
            <p:cNvPicPr>
              <a:picLocks noChangeAspect="1" noChangeArrowheads="1"/>
            </p:cNvPicPr>
            <p:nvPr/>
          </p:nvPicPr>
          <p:blipFill>
            <a:blip r:embed="rId3"/>
            <a:srcRect t="78651" b="11237"/>
            <a:stretch>
              <a:fillRect/>
            </a:stretch>
          </p:blipFill>
          <p:spPr bwMode="auto">
            <a:xfrm>
              <a:off x="432" y="3168"/>
              <a:ext cx="4896" cy="99"/>
            </a:xfrm>
            <a:prstGeom prst="rect">
              <a:avLst/>
            </a:prstGeom>
            <a:noFill/>
            <a:ln w="9525">
              <a:noFill/>
              <a:miter lim="800000"/>
              <a:headEnd/>
              <a:tailEnd/>
            </a:ln>
            <a:effectLst/>
          </p:spPr>
        </p:pic>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wipe(left)">
                                      <p:cBhvr>
                                        <p:cTn id="7" dur="500"/>
                                        <p:tgtEl>
                                          <p:spTgt spid="1064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6539"/>
                                        </p:tgtEl>
                                        <p:attrNameLst>
                                          <p:attrName>style.visibility</p:attrName>
                                        </p:attrNameLst>
                                      </p:cBhvr>
                                      <p:to>
                                        <p:strVal val="visible"/>
                                      </p:to>
                                    </p:set>
                                    <p:animEffect transition="in" filter="dissolve">
                                      <p:cBhvr>
                                        <p:cTn id="12" dur="500"/>
                                        <p:tgtEl>
                                          <p:spTgt spid="106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457200" y="1600200"/>
            <a:ext cx="8229600" cy="4800600"/>
          </a:xfrm>
        </p:spPr>
        <p:txBody>
          <a:bodyPr/>
          <a:lstStyle/>
          <a:p>
            <a:pPr>
              <a:lnSpc>
                <a:spcPct val="90000"/>
              </a:lnSpc>
            </a:pPr>
            <a:r>
              <a:rPr lang="en-US" dirty="0"/>
              <a:t>Introduction</a:t>
            </a:r>
          </a:p>
          <a:p>
            <a:pPr>
              <a:lnSpc>
                <a:spcPct val="90000"/>
              </a:lnSpc>
            </a:pPr>
            <a:r>
              <a:rPr lang="en-US" dirty="0"/>
              <a:t>Economies of Scale and International Trade:           An Overview</a:t>
            </a:r>
          </a:p>
          <a:p>
            <a:pPr>
              <a:lnSpc>
                <a:spcPct val="90000"/>
              </a:lnSpc>
            </a:pPr>
            <a:r>
              <a:rPr lang="en-US" dirty="0"/>
              <a:t>Economies of Scale and Market Structure</a:t>
            </a:r>
          </a:p>
          <a:p>
            <a:pPr>
              <a:lnSpc>
                <a:spcPct val="90000"/>
              </a:lnSpc>
            </a:pPr>
            <a:r>
              <a:rPr lang="en-US" dirty="0"/>
              <a:t>The Theory of Imperfect Competition</a:t>
            </a:r>
          </a:p>
          <a:p>
            <a:pPr>
              <a:lnSpc>
                <a:spcPct val="90000"/>
              </a:lnSpc>
            </a:pPr>
            <a:r>
              <a:rPr lang="en-US" dirty="0"/>
              <a:t>Monopolistic Competition and Trade</a:t>
            </a:r>
          </a:p>
          <a:p>
            <a:pPr>
              <a:lnSpc>
                <a:spcPct val="90000"/>
              </a:lnSpc>
            </a:pPr>
            <a:r>
              <a:rPr lang="en-US" dirty="0"/>
              <a:t>Dumping</a:t>
            </a:r>
          </a:p>
          <a:p>
            <a:pPr>
              <a:lnSpc>
                <a:spcPct val="90000"/>
              </a:lnSpc>
            </a:pPr>
            <a:r>
              <a:rPr lang="en-US" dirty="0"/>
              <a:t>The Theory of External Economies</a:t>
            </a:r>
          </a:p>
          <a:p>
            <a:pPr>
              <a:lnSpc>
                <a:spcPct val="90000"/>
              </a:lnSpc>
            </a:pPr>
            <a:r>
              <a:rPr lang="en-US" dirty="0"/>
              <a:t>External Economies and International Trade</a:t>
            </a:r>
          </a:p>
          <a:p>
            <a:pPr>
              <a:lnSpc>
                <a:spcPct val="90000"/>
              </a:lnSpc>
            </a:pPr>
            <a:r>
              <a:rPr lang="en-US" dirty="0"/>
              <a:t>Summary</a:t>
            </a:r>
          </a:p>
          <a:p>
            <a:pPr>
              <a:lnSpc>
                <a:spcPct val="90000"/>
              </a:lnSpc>
            </a:pPr>
            <a:endParaRPr lang="en-US" dirty="0"/>
          </a:p>
        </p:txBody>
      </p:sp>
      <p:sp>
        <p:nvSpPr>
          <p:cNvPr id="114692" name="Rectangle 4"/>
          <p:cNvSpPr>
            <a:spLocks noGrp="1" noChangeArrowheads="1"/>
          </p:cNvSpPr>
          <p:nvPr>
            <p:ph type="title"/>
          </p:nvPr>
        </p:nvSpPr>
        <p:spPr>
          <a:noFill/>
          <a:ln/>
        </p:spPr>
        <p:txBody>
          <a:bodyPr/>
          <a:lstStyle/>
          <a:p>
            <a:r>
              <a:rPr lang="en-US"/>
              <a:t>Chapter Organization</a:t>
            </a:r>
          </a:p>
        </p:txBody>
      </p:sp>
    </p:spTree>
  </p:cSld>
  <p:clrMapOvr>
    <a:masterClrMapping/>
  </p:clrMapOvr>
  <p:transition spd="med">
    <p:pull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1600200"/>
            <a:ext cx="8229600" cy="4724400"/>
          </a:xfrm>
        </p:spPr>
        <p:txBody>
          <a:bodyPr/>
          <a:lstStyle/>
          <a:p>
            <a:r>
              <a:rPr lang="en-US">
                <a:solidFill>
                  <a:srgbClr val="990033"/>
                </a:solidFill>
              </a:rPr>
              <a:t>Economies of Scale and Comparative Advantage</a:t>
            </a:r>
          </a:p>
          <a:p>
            <a:pPr lvl="1"/>
            <a:r>
              <a:rPr lang="en-US"/>
              <a:t>Assumptions:</a:t>
            </a:r>
          </a:p>
          <a:p>
            <a:pPr lvl="2"/>
            <a:r>
              <a:rPr lang="en-US"/>
              <a:t>There are two countries: Home (the capital-abundant country) and Foreign.</a:t>
            </a:r>
          </a:p>
          <a:p>
            <a:pPr lvl="2"/>
            <a:r>
              <a:rPr lang="en-US"/>
              <a:t>There are two industries: manufactures (the capital-intensive industry) and food. </a:t>
            </a:r>
          </a:p>
          <a:p>
            <a:pPr lvl="2"/>
            <a:r>
              <a:rPr lang="en-US"/>
              <a:t>Neither country is able to produce the full range of manufactured products by itself due to economies of scale.</a:t>
            </a:r>
          </a:p>
        </p:txBody>
      </p:sp>
      <p:sp>
        <p:nvSpPr>
          <p:cNvPr id="125956" name="Rectangle 4"/>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6-6</a:t>
            </a:r>
            <a:r>
              <a:rPr lang="en-US" sz="2400" baseline="0">
                <a:solidFill>
                  <a:srgbClr val="336699"/>
                </a:solidFill>
              </a:rPr>
              <a:t>: Trade in a World Without Increasing Returns</a:t>
            </a:r>
          </a:p>
        </p:txBody>
      </p:sp>
      <p:grpSp>
        <p:nvGrpSpPr>
          <p:cNvPr id="107524" name="Group 4"/>
          <p:cNvGrpSpPr>
            <a:grpSpLocks/>
          </p:cNvGrpSpPr>
          <p:nvPr/>
        </p:nvGrpSpPr>
        <p:grpSpPr bwMode="auto">
          <a:xfrm>
            <a:off x="860425" y="2741613"/>
            <a:ext cx="6454775" cy="679450"/>
            <a:chOff x="542" y="1727"/>
            <a:chExt cx="4066" cy="428"/>
          </a:xfrm>
        </p:grpSpPr>
        <p:sp>
          <p:nvSpPr>
            <p:cNvPr id="107525" name="Text Box 5"/>
            <p:cNvSpPr txBox="1">
              <a:spLocks noChangeArrowheads="1"/>
            </p:cNvSpPr>
            <p:nvPr/>
          </p:nvSpPr>
          <p:spPr bwMode="auto">
            <a:xfrm>
              <a:off x="542" y="1727"/>
              <a:ext cx="1420" cy="428"/>
            </a:xfrm>
            <a:prstGeom prst="rect">
              <a:avLst/>
            </a:prstGeom>
            <a:noFill/>
            <a:ln w="38100">
              <a:solidFill>
                <a:srgbClr val="333399"/>
              </a:solidFill>
              <a:miter lim="800000"/>
              <a:headEnd type="none" w="sm" len="sm"/>
              <a:tailEnd type="none" w="sm" len="sm"/>
            </a:ln>
            <a:effectLst/>
          </p:spPr>
          <p:txBody>
            <a:bodyPr wrap="none">
              <a:spAutoFit/>
            </a:bodyPr>
            <a:lstStyle/>
            <a:p>
              <a:pPr algn="ctr" eaLnBrk="0" hangingPunct="0"/>
              <a:r>
                <a:rPr lang="en-US" sz="1800" b="1" baseline="0">
                  <a:latin typeface="Arial" charset="0"/>
                </a:rPr>
                <a:t>Home</a:t>
              </a:r>
            </a:p>
            <a:p>
              <a:pPr algn="ctr" eaLnBrk="0" hangingPunct="0"/>
              <a:r>
                <a:rPr lang="en-US" sz="1800" b="1" baseline="0">
                  <a:latin typeface="Arial" charset="0"/>
                </a:rPr>
                <a:t> (capital abundant)</a:t>
              </a:r>
            </a:p>
          </p:txBody>
        </p:sp>
        <p:sp>
          <p:nvSpPr>
            <p:cNvPr id="107526" name="Line 6"/>
            <p:cNvSpPr>
              <a:spLocks noChangeShapeType="1"/>
            </p:cNvSpPr>
            <p:nvPr/>
          </p:nvSpPr>
          <p:spPr bwMode="auto">
            <a:xfrm>
              <a:off x="1968" y="1920"/>
              <a:ext cx="2640" cy="0"/>
            </a:xfrm>
            <a:prstGeom prst="line">
              <a:avLst/>
            </a:prstGeom>
            <a:noFill/>
            <a:ln w="38100">
              <a:solidFill>
                <a:srgbClr val="333399"/>
              </a:solidFill>
              <a:round/>
              <a:headEnd type="none" w="sm" len="sm"/>
              <a:tailEnd type="none" w="sm" len="sm"/>
            </a:ln>
            <a:effectLst/>
          </p:spPr>
          <p:txBody>
            <a:bodyPr/>
            <a:lstStyle/>
            <a:p>
              <a:endParaRPr lang="id-ID"/>
            </a:p>
          </p:txBody>
        </p:sp>
      </p:grpSp>
      <p:grpSp>
        <p:nvGrpSpPr>
          <p:cNvPr id="107527" name="Group 7"/>
          <p:cNvGrpSpPr>
            <a:grpSpLocks/>
          </p:cNvGrpSpPr>
          <p:nvPr/>
        </p:nvGrpSpPr>
        <p:grpSpPr bwMode="auto">
          <a:xfrm>
            <a:off x="854075" y="4500563"/>
            <a:ext cx="6461125" cy="679450"/>
            <a:chOff x="538" y="2835"/>
            <a:chExt cx="4070" cy="428"/>
          </a:xfrm>
        </p:grpSpPr>
        <p:sp>
          <p:nvSpPr>
            <p:cNvPr id="107528" name="Text Box 8"/>
            <p:cNvSpPr txBox="1">
              <a:spLocks noChangeArrowheads="1"/>
            </p:cNvSpPr>
            <p:nvPr/>
          </p:nvSpPr>
          <p:spPr bwMode="auto">
            <a:xfrm>
              <a:off x="538" y="2835"/>
              <a:ext cx="1436" cy="428"/>
            </a:xfrm>
            <a:prstGeom prst="rect">
              <a:avLst/>
            </a:prstGeom>
            <a:noFill/>
            <a:ln w="38100">
              <a:solidFill>
                <a:schemeClr val="tx1"/>
              </a:solidFill>
              <a:miter lim="800000"/>
              <a:headEnd type="none" w="sm" len="sm"/>
              <a:tailEnd type="none" w="sm" len="sm"/>
            </a:ln>
            <a:effectLst/>
          </p:spPr>
          <p:txBody>
            <a:bodyPr wrap="none">
              <a:spAutoFit/>
            </a:bodyPr>
            <a:lstStyle/>
            <a:p>
              <a:pPr algn="ctr" eaLnBrk="0" hangingPunct="0"/>
              <a:r>
                <a:rPr lang="en-US" sz="1800" b="1" baseline="0">
                  <a:latin typeface="Arial" charset="0"/>
                </a:rPr>
                <a:t>Foreign</a:t>
              </a:r>
            </a:p>
            <a:p>
              <a:pPr algn="ctr" eaLnBrk="0" hangingPunct="0"/>
              <a:r>
                <a:rPr lang="en-US" sz="1800" b="1" baseline="0">
                  <a:latin typeface="Arial" charset="0"/>
                </a:rPr>
                <a:t>  (labor abundant)  </a:t>
              </a:r>
            </a:p>
          </p:txBody>
        </p:sp>
        <p:sp>
          <p:nvSpPr>
            <p:cNvPr id="107529" name="Line 9"/>
            <p:cNvSpPr>
              <a:spLocks noChangeShapeType="1"/>
            </p:cNvSpPr>
            <p:nvPr/>
          </p:nvSpPr>
          <p:spPr bwMode="auto">
            <a:xfrm>
              <a:off x="1968" y="3072"/>
              <a:ext cx="2640" cy="0"/>
            </a:xfrm>
            <a:prstGeom prst="line">
              <a:avLst/>
            </a:prstGeom>
            <a:noFill/>
            <a:ln w="38100">
              <a:solidFill>
                <a:schemeClr val="tx1"/>
              </a:solidFill>
              <a:round/>
              <a:headEnd type="none" w="sm" len="sm"/>
              <a:tailEnd type="none" w="sm" len="sm"/>
            </a:ln>
            <a:effectLst/>
          </p:spPr>
          <p:txBody>
            <a:bodyPr/>
            <a:lstStyle/>
            <a:p>
              <a:endParaRPr lang="id-ID"/>
            </a:p>
          </p:txBody>
        </p:sp>
      </p:grpSp>
      <p:grpSp>
        <p:nvGrpSpPr>
          <p:cNvPr id="107530" name="Group 10"/>
          <p:cNvGrpSpPr>
            <a:grpSpLocks/>
          </p:cNvGrpSpPr>
          <p:nvPr/>
        </p:nvGrpSpPr>
        <p:grpSpPr bwMode="auto">
          <a:xfrm>
            <a:off x="3352800" y="2679700"/>
            <a:ext cx="1670050" cy="2120900"/>
            <a:chOff x="2112" y="1688"/>
            <a:chExt cx="1052" cy="1336"/>
          </a:xfrm>
        </p:grpSpPr>
        <p:sp>
          <p:nvSpPr>
            <p:cNvPr id="107531" name="Line 11"/>
            <p:cNvSpPr>
              <a:spLocks noChangeShapeType="1"/>
            </p:cNvSpPr>
            <p:nvPr/>
          </p:nvSpPr>
          <p:spPr bwMode="auto">
            <a:xfrm>
              <a:off x="2592" y="1920"/>
              <a:ext cx="0" cy="1104"/>
            </a:xfrm>
            <a:prstGeom prst="line">
              <a:avLst/>
            </a:prstGeom>
            <a:noFill/>
            <a:ln w="38100">
              <a:solidFill>
                <a:srgbClr val="333399"/>
              </a:solidFill>
              <a:round/>
              <a:headEnd type="none" w="sm" len="sm"/>
              <a:tailEnd type="triangle" w="sm" len="sm"/>
            </a:ln>
            <a:effectLst/>
          </p:spPr>
          <p:txBody>
            <a:bodyPr/>
            <a:lstStyle/>
            <a:p>
              <a:endParaRPr lang="id-ID"/>
            </a:p>
          </p:txBody>
        </p:sp>
        <p:sp>
          <p:nvSpPr>
            <p:cNvPr id="107532" name="Text Box 12"/>
            <p:cNvSpPr txBox="1">
              <a:spLocks noChangeArrowheads="1"/>
            </p:cNvSpPr>
            <p:nvPr/>
          </p:nvSpPr>
          <p:spPr bwMode="auto">
            <a:xfrm>
              <a:off x="2112" y="1688"/>
              <a:ext cx="1052"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Manufactures</a:t>
              </a:r>
            </a:p>
          </p:txBody>
        </p:sp>
      </p:grpSp>
      <p:grpSp>
        <p:nvGrpSpPr>
          <p:cNvPr id="107533" name="Group 13"/>
          <p:cNvGrpSpPr>
            <a:grpSpLocks/>
          </p:cNvGrpSpPr>
          <p:nvPr/>
        </p:nvGrpSpPr>
        <p:grpSpPr bwMode="auto">
          <a:xfrm>
            <a:off x="5441950" y="2665413"/>
            <a:ext cx="742950" cy="2211387"/>
            <a:chOff x="3428" y="1679"/>
            <a:chExt cx="468" cy="1393"/>
          </a:xfrm>
        </p:grpSpPr>
        <p:sp>
          <p:nvSpPr>
            <p:cNvPr id="107534" name="Line 14"/>
            <p:cNvSpPr>
              <a:spLocks noChangeShapeType="1"/>
            </p:cNvSpPr>
            <p:nvPr/>
          </p:nvSpPr>
          <p:spPr bwMode="auto">
            <a:xfrm flipV="1">
              <a:off x="3648" y="1968"/>
              <a:ext cx="0" cy="1104"/>
            </a:xfrm>
            <a:prstGeom prst="line">
              <a:avLst/>
            </a:prstGeom>
            <a:noFill/>
            <a:ln w="38100">
              <a:solidFill>
                <a:schemeClr val="tx1"/>
              </a:solidFill>
              <a:round/>
              <a:headEnd type="none" w="sm" len="sm"/>
              <a:tailEnd type="triangle" w="sm" len="sm"/>
            </a:ln>
            <a:effectLst/>
          </p:spPr>
          <p:txBody>
            <a:bodyPr/>
            <a:lstStyle/>
            <a:p>
              <a:endParaRPr lang="id-ID"/>
            </a:p>
          </p:txBody>
        </p:sp>
        <p:sp>
          <p:nvSpPr>
            <p:cNvPr id="107535" name="Text Box 15"/>
            <p:cNvSpPr txBox="1">
              <a:spLocks noChangeArrowheads="1"/>
            </p:cNvSpPr>
            <p:nvPr/>
          </p:nvSpPr>
          <p:spPr bwMode="auto">
            <a:xfrm>
              <a:off x="3428" y="1679"/>
              <a:ext cx="468"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Food</a:t>
              </a:r>
            </a:p>
          </p:txBody>
        </p:sp>
      </p:grpSp>
      <p:sp>
        <p:nvSpPr>
          <p:cNvPr id="107536" name="Rectangle 16"/>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wipe(left)">
                                      <p:cBhvr>
                                        <p:cTn id="7" dur="500"/>
                                        <p:tgtEl>
                                          <p:spTgt spid="1075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7524"/>
                                        </p:tgtEl>
                                        <p:attrNameLst>
                                          <p:attrName>style.visibility</p:attrName>
                                        </p:attrNameLst>
                                      </p:cBhvr>
                                      <p:to>
                                        <p:strVal val="visible"/>
                                      </p:to>
                                    </p:set>
                                    <p:animEffect transition="in" filter="wipe(left)">
                                      <p:cBhvr>
                                        <p:cTn id="12" dur="500"/>
                                        <p:tgtEl>
                                          <p:spTgt spid="1075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7527"/>
                                        </p:tgtEl>
                                        <p:attrNameLst>
                                          <p:attrName>style.visibility</p:attrName>
                                        </p:attrNameLst>
                                      </p:cBhvr>
                                      <p:to>
                                        <p:strVal val="visible"/>
                                      </p:to>
                                    </p:set>
                                    <p:animEffect transition="in" filter="wipe(left)">
                                      <p:cBhvr>
                                        <p:cTn id="17" dur="500"/>
                                        <p:tgtEl>
                                          <p:spTgt spid="1075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7530"/>
                                        </p:tgtEl>
                                        <p:attrNameLst>
                                          <p:attrName>style.visibility</p:attrName>
                                        </p:attrNameLst>
                                      </p:cBhvr>
                                      <p:to>
                                        <p:strVal val="visible"/>
                                      </p:to>
                                    </p:set>
                                    <p:animEffect transition="in" filter="wipe(up)">
                                      <p:cBhvr>
                                        <p:cTn id="22" dur="500"/>
                                        <p:tgtEl>
                                          <p:spTgt spid="10753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07533"/>
                                        </p:tgtEl>
                                        <p:attrNameLst>
                                          <p:attrName>style.visibility</p:attrName>
                                        </p:attrNameLst>
                                      </p:cBhvr>
                                      <p:to>
                                        <p:strVal val="visible"/>
                                      </p:to>
                                    </p:set>
                                    <p:animEffect transition="in" filter="wipe(down)">
                                      <p:cBhvr>
                                        <p:cTn id="27" dur="500"/>
                                        <p:tgtEl>
                                          <p:spTgt spid="107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a:xfrm>
            <a:off x="381000" y="1600200"/>
            <a:ext cx="8382000" cy="4724400"/>
          </a:xfrm>
        </p:spPr>
        <p:txBody>
          <a:bodyPr/>
          <a:lstStyle/>
          <a:p>
            <a:pPr lvl="1"/>
            <a:r>
              <a:rPr lang="en-US"/>
              <a:t>If manufactures is a monopolistically competitive sector, world trade consists of two parts:</a:t>
            </a:r>
          </a:p>
          <a:p>
            <a:pPr lvl="2"/>
            <a:r>
              <a:rPr lang="en-US" b="1"/>
              <a:t>Intraindustry trade</a:t>
            </a:r>
          </a:p>
          <a:p>
            <a:pPr lvl="3"/>
            <a:r>
              <a:rPr lang="en-US"/>
              <a:t>The exchange of manufactures for manufactures</a:t>
            </a:r>
          </a:p>
          <a:p>
            <a:pPr lvl="2"/>
            <a:r>
              <a:rPr lang="en-US" b="1"/>
              <a:t>Interindustry trade</a:t>
            </a:r>
          </a:p>
          <a:p>
            <a:pPr lvl="3"/>
            <a:r>
              <a:rPr lang="en-US"/>
              <a:t>The exchange of manufactures for food</a:t>
            </a:r>
          </a:p>
          <a:p>
            <a:pPr lvl="1">
              <a:buFontTx/>
              <a:buNone/>
            </a:pPr>
            <a:endParaRPr lang="en-US"/>
          </a:p>
        </p:txBody>
      </p:sp>
      <p:sp>
        <p:nvSpPr>
          <p:cNvPr id="126980" name="Rectangle 4"/>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0" y="1295400"/>
            <a:ext cx="9220200" cy="533400"/>
          </a:xfrm>
          <a:prstGeom prst="rect">
            <a:avLst/>
          </a:prstGeom>
          <a:noFill/>
          <a:ln w="9525">
            <a:noFill/>
            <a:miter lim="800000"/>
            <a:headEnd/>
            <a:tailEnd/>
          </a:ln>
          <a:effectLst/>
        </p:spPr>
        <p:txBody>
          <a:bodyPr anchor="b"/>
          <a:lstStyle/>
          <a:p>
            <a:pPr algn="ctr"/>
            <a:r>
              <a:rPr lang="en-US" sz="2400" b="1" baseline="0">
                <a:solidFill>
                  <a:srgbClr val="336699"/>
                </a:solidFill>
              </a:rPr>
              <a:t>Figure 6-7</a:t>
            </a:r>
            <a:r>
              <a:rPr lang="en-US" sz="2400" baseline="0">
                <a:solidFill>
                  <a:srgbClr val="336699"/>
                </a:solidFill>
              </a:rPr>
              <a:t>: Trade with Increasing Returns and Monopolistic Competition</a:t>
            </a:r>
          </a:p>
        </p:txBody>
      </p:sp>
      <p:grpSp>
        <p:nvGrpSpPr>
          <p:cNvPr id="108548" name="Group 4"/>
          <p:cNvGrpSpPr>
            <a:grpSpLocks/>
          </p:cNvGrpSpPr>
          <p:nvPr/>
        </p:nvGrpSpPr>
        <p:grpSpPr bwMode="auto">
          <a:xfrm>
            <a:off x="463550" y="2741613"/>
            <a:ext cx="6454775" cy="679450"/>
            <a:chOff x="542" y="1727"/>
            <a:chExt cx="4066" cy="428"/>
          </a:xfrm>
        </p:grpSpPr>
        <p:sp>
          <p:nvSpPr>
            <p:cNvPr id="108549" name="Text Box 5"/>
            <p:cNvSpPr txBox="1">
              <a:spLocks noChangeArrowheads="1"/>
            </p:cNvSpPr>
            <p:nvPr/>
          </p:nvSpPr>
          <p:spPr bwMode="auto">
            <a:xfrm>
              <a:off x="542" y="1727"/>
              <a:ext cx="1420" cy="428"/>
            </a:xfrm>
            <a:prstGeom prst="rect">
              <a:avLst/>
            </a:prstGeom>
            <a:noFill/>
            <a:ln w="38100">
              <a:solidFill>
                <a:srgbClr val="333399"/>
              </a:solidFill>
              <a:miter lim="800000"/>
              <a:headEnd type="none" w="sm" len="sm"/>
              <a:tailEnd type="none" w="sm" len="sm"/>
            </a:ln>
            <a:effectLst/>
          </p:spPr>
          <p:txBody>
            <a:bodyPr wrap="none">
              <a:spAutoFit/>
            </a:bodyPr>
            <a:lstStyle/>
            <a:p>
              <a:pPr algn="ctr" eaLnBrk="0" hangingPunct="0"/>
              <a:r>
                <a:rPr lang="en-US" sz="1800" b="1" baseline="0">
                  <a:latin typeface="Arial" charset="0"/>
                </a:rPr>
                <a:t>Home</a:t>
              </a:r>
            </a:p>
            <a:p>
              <a:pPr algn="ctr" eaLnBrk="0" hangingPunct="0"/>
              <a:r>
                <a:rPr lang="en-US" sz="1800" b="1" baseline="0">
                  <a:latin typeface="Arial" charset="0"/>
                </a:rPr>
                <a:t> (capital abundant)</a:t>
              </a:r>
            </a:p>
          </p:txBody>
        </p:sp>
        <p:sp>
          <p:nvSpPr>
            <p:cNvPr id="108550" name="Line 6"/>
            <p:cNvSpPr>
              <a:spLocks noChangeShapeType="1"/>
            </p:cNvSpPr>
            <p:nvPr/>
          </p:nvSpPr>
          <p:spPr bwMode="auto">
            <a:xfrm>
              <a:off x="1968" y="1920"/>
              <a:ext cx="2640" cy="0"/>
            </a:xfrm>
            <a:prstGeom prst="line">
              <a:avLst/>
            </a:prstGeom>
            <a:noFill/>
            <a:ln w="38100">
              <a:solidFill>
                <a:srgbClr val="333399"/>
              </a:solidFill>
              <a:round/>
              <a:headEnd type="none" w="sm" len="sm"/>
              <a:tailEnd type="none" w="sm" len="sm"/>
            </a:ln>
            <a:effectLst/>
          </p:spPr>
          <p:txBody>
            <a:bodyPr/>
            <a:lstStyle/>
            <a:p>
              <a:endParaRPr lang="id-ID"/>
            </a:p>
          </p:txBody>
        </p:sp>
      </p:grpSp>
      <p:grpSp>
        <p:nvGrpSpPr>
          <p:cNvPr id="108551" name="Group 7"/>
          <p:cNvGrpSpPr>
            <a:grpSpLocks/>
          </p:cNvGrpSpPr>
          <p:nvPr/>
        </p:nvGrpSpPr>
        <p:grpSpPr bwMode="auto">
          <a:xfrm>
            <a:off x="457200" y="4500563"/>
            <a:ext cx="6461125" cy="679450"/>
            <a:chOff x="538" y="2835"/>
            <a:chExt cx="4070" cy="428"/>
          </a:xfrm>
        </p:grpSpPr>
        <p:sp>
          <p:nvSpPr>
            <p:cNvPr id="108552" name="Text Box 8"/>
            <p:cNvSpPr txBox="1">
              <a:spLocks noChangeArrowheads="1"/>
            </p:cNvSpPr>
            <p:nvPr/>
          </p:nvSpPr>
          <p:spPr bwMode="auto">
            <a:xfrm>
              <a:off x="538" y="2835"/>
              <a:ext cx="1436" cy="428"/>
            </a:xfrm>
            <a:prstGeom prst="rect">
              <a:avLst/>
            </a:prstGeom>
            <a:noFill/>
            <a:ln w="38100">
              <a:solidFill>
                <a:schemeClr val="tx1"/>
              </a:solidFill>
              <a:miter lim="800000"/>
              <a:headEnd type="none" w="sm" len="sm"/>
              <a:tailEnd type="none" w="sm" len="sm"/>
            </a:ln>
            <a:effectLst/>
          </p:spPr>
          <p:txBody>
            <a:bodyPr wrap="none">
              <a:spAutoFit/>
            </a:bodyPr>
            <a:lstStyle/>
            <a:p>
              <a:pPr algn="ctr" eaLnBrk="0" hangingPunct="0"/>
              <a:r>
                <a:rPr lang="en-US" sz="1800" b="1" baseline="0">
                  <a:latin typeface="Arial" charset="0"/>
                </a:rPr>
                <a:t>Foreign</a:t>
              </a:r>
            </a:p>
            <a:p>
              <a:pPr algn="ctr" eaLnBrk="0" hangingPunct="0"/>
              <a:r>
                <a:rPr lang="en-US" sz="1800" b="1" baseline="0">
                  <a:latin typeface="Arial" charset="0"/>
                </a:rPr>
                <a:t>  (labor abundant)  </a:t>
              </a:r>
            </a:p>
          </p:txBody>
        </p:sp>
        <p:sp>
          <p:nvSpPr>
            <p:cNvPr id="108553" name="Line 9"/>
            <p:cNvSpPr>
              <a:spLocks noChangeShapeType="1"/>
            </p:cNvSpPr>
            <p:nvPr/>
          </p:nvSpPr>
          <p:spPr bwMode="auto">
            <a:xfrm>
              <a:off x="1968" y="3072"/>
              <a:ext cx="2640" cy="0"/>
            </a:xfrm>
            <a:prstGeom prst="line">
              <a:avLst/>
            </a:prstGeom>
            <a:noFill/>
            <a:ln w="38100">
              <a:solidFill>
                <a:schemeClr val="tx1"/>
              </a:solidFill>
              <a:round/>
              <a:headEnd type="none" w="sm" len="sm"/>
              <a:tailEnd type="none" w="sm" len="sm"/>
            </a:ln>
            <a:effectLst/>
          </p:spPr>
          <p:txBody>
            <a:bodyPr/>
            <a:lstStyle/>
            <a:p>
              <a:endParaRPr lang="id-ID"/>
            </a:p>
          </p:txBody>
        </p:sp>
      </p:grpSp>
      <p:grpSp>
        <p:nvGrpSpPr>
          <p:cNvPr id="108554" name="Group 10"/>
          <p:cNvGrpSpPr>
            <a:grpSpLocks/>
          </p:cNvGrpSpPr>
          <p:nvPr/>
        </p:nvGrpSpPr>
        <p:grpSpPr bwMode="auto">
          <a:xfrm>
            <a:off x="2955925" y="2679700"/>
            <a:ext cx="1670050" cy="2120900"/>
            <a:chOff x="2112" y="1688"/>
            <a:chExt cx="1052" cy="1336"/>
          </a:xfrm>
        </p:grpSpPr>
        <p:sp>
          <p:nvSpPr>
            <p:cNvPr id="108555" name="Line 11"/>
            <p:cNvSpPr>
              <a:spLocks noChangeShapeType="1"/>
            </p:cNvSpPr>
            <p:nvPr/>
          </p:nvSpPr>
          <p:spPr bwMode="auto">
            <a:xfrm>
              <a:off x="2592" y="1920"/>
              <a:ext cx="0" cy="1104"/>
            </a:xfrm>
            <a:prstGeom prst="line">
              <a:avLst/>
            </a:prstGeom>
            <a:noFill/>
            <a:ln w="38100">
              <a:solidFill>
                <a:srgbClr val="333399"/>
              </a:solidFill>
              <a:round/>
              <a:headEnd type="none" w="sm" len="sm"/>
              <a:tailEnd type="triangle" w="sm" len="sm"/>
            </a:ln>
            <a:effectLst/>
          </p:spPr>
          <p:txBody>
            <a:bodyPr/>
            <a:lstStyle/>
            <a:p>
              <a:endParaRPr lang="id-ID"/>
            </a:p>
          </p:txBody>
        </p:sp>
        <p:sp>
          <p:nvSpPr>
            <p:cNvPr id="108556" name="Text Box 12"/>
            <p:cNvSpPr txBox="1">
              <a:spLocks noChangeArrowheads="1"/>
            </p:cNvSpPr>
            <p:nvPr/>
          </p:nvSpPr>
          <p:spPr bwMode="auto">
            <a:xfrm>
              <a:off x="2112" y="1688"/>
              <a:ext cx="1052"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Manufactures</a:t>
              </a:r>
            </a:p>
          </p:txBody>
        </p:sp>
      </p:grpSp>
      <p:sp>
        <p:nvSpPr>
          <p:cNvPr id="108557" name="Text Box 13"/>
          <p:cNvSpPr txBox="1">
            <a:spLocks noChangeArrowheads="1"/>
          </p:cNvSpPr>
          <p:nvPr/>
        </p:nvSpPr>
        <p:spPr bwMode="auto">
          <a:xfrm>
            <a:off x="5045075" y="2665413"/>
            <a:ext cx="742950" cy="366712"/>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Food</a:t>
            </a:r>
          </a:p>
        </p:txBody>
      </p:sp>
      <p:sp>
        <p:nvSpPr>
          <p:cNvPr id="108558" name="Line 14"/>
          <p:cNvSpPr>
            <a:spLocks noChangeShapeType="1"/>
          </p:cNvSpPr>
          <p:nvPr/>
        </p:nvSpPr>
        <p:spPr bwMode="auto">
          <a:xfrm flipV="1">
            <a:off x="5394325" y="3124200"/>
            <a:ext cx="0" cy="838200"/>
          </a:xfrm>
          <a:prstGeom prst="line">
            <a:avLst/>
          </a:prstGeom>
          <a:noFill/>
          <a:ln w="38100">
            <a:solidFill>
              <a:schemeClr val="tx1"/>
            </a:solidFill>
            <a:round/>
            <a:headEnd type="none" w="sm" len="sm"/>
            <a:tailEnd type="triangle" w="sm" len="sm"/>
          </a:ln>
          <a:effectLst/>
        </p:spPr>
        <p:txBody>
          <a:bodyPr/>
          <a:lstStyle/>
          <a:p>
            <a:endParaRPr lang="id-ID"/>
          </a:p>
        </p:txBody>
      </p:sp>
      <p:sp>
        <p:nvSpPr>
          <p:cNvPr id="108559" name="Line 15"/>
          <p:cNvSpPr>
            <a:spLocks noChangeShapeType="1"/>
          </p:cNvSpPr>
          <p:nvPr/>
        </p:nvSpPr>
        <p:spPr bwMode="auto">
          <a:xfrm>
            <a:off x="3794125" y="3962400"/>
            <a:ext cx="3048000" cy="0"/>
          </a:xfrm>
          <a:prstGeom prst="line">
            <a:avLst/>
          </a:prstGeom>
          <a:noFill/>
          <a:ln w="38100">
            <a:solidFill>
              <a:schemeClr val="tx1"/>
            </a:solidFill>
            <a:prstDash val="dash"/>
            <a:round/>
            <a:headEnd type="none" w="sm" len="sm"/>
            <a:tailEnd type="none" w="sm" len="sm"/>
          </a:ln>
          <a:effectLst/>
        </p:spPr>
        <p:txBody>
          <a:bodyPr/>
          <a:lstStyle/>
          <a:p>
            <a:endParaRPr lang="id-ID"/>
          </a:p>
        </p:txBody>
      </p:sp>
      <p:sp>
        <p:nvSpPr>
          <p:cNvPr id="108560" name="Line 16"/>
          <p:cNvSpPr>
            <a:spLocks noChangeShapeType="1"/>
          </p:cNvSpPr>
          <p:nvPr/>
        </p:nvSpPr>
        <p:spPr bwMode="auto">
          <a:xfrm flipV="1">
            <a:off x="4098925" y="4038600"/>
            <a:ext cx="0" cy="838200"/>
          </a:xfrm>
          <a:prstGeom prst="line">
            <a:avLst/>
          </a:prstGeom>
          <a:noFill/>
          <a:ln w="38100">
            <a:solidFill>
              <a:schemeClr val="tx1"/>
            </a:solidFill>
            <a:round/>
            <a:headEnd type="none" w="sm" len="sm"/>
            <a:tailEnd type="triangle" w="sm" len="sm"/>
          </a:ln>
          <a:effectLst/>
        </p:spPr>
        <p:txBody>
          <a:bodyPr/>
          <a:lstStyle/>
          <a:p>
            <a:endParaRPr lang="id-ID"/>
          </a:p>
        </p:txBody>
      </p:sp>
      <p:grpSp>
        <p:nvGrpSpPr>
          <p:cNvPr id="108561" name="Group 17"/>
          <p:cNvGrpSpPr>
            <a:grpSpLocks/>
          </p:cNvGrpSpPr>
          <p:nvPr/>
        </p:nvGrpSpPr>
        <p:grpSpPr bwMode="auto">
          <a:xfrm>
            <a:off x="6918325" y="3048000"/>
            <a:ext cx="1962150" cy="914400"/>
            <a:chOff x="4560" y="1920"/>
            <a:chExt cx="1236" cy="576"/>
          </a:xfrm>
        </p:grpSpPr>
        <p:sp>
          <p:nvSpPr>
            <p:cNvPr id="108562" name="AutoShape 18"/>
            <p:cNvSpPr>
              <a:spLocks/>
            </p:cNvSpPr>
            <p:nvPr/>
          </p:nvSpPr>
          <p:spPr bwMode="auto">
            <a:xfrm>
              <a:off x="4560" y="1920"/>
              <a:ext cx="240" cy="576"/>
            </a:xfrm>
            <a:prstGeom prst="rightBrace">
              <a:avLst>
                <a:gd name="adj1" fmla="val 20000"/>
                <a:gd name="adj2" fmla="val 50000"/>
              </a:avLst>
            </a:prstGeom>
            <a:noFill/>
            <a:ln w="38100">
              <a:solidFill>
                <a:schemeClr val="tx1"/>
              </a:solidFill>
              <a:round/>
              <a:headEnd type="none" w="sm" len="sm"/>
              <a:tailEnd type="none" w="sm" len="sm"/>
            </a:ln>
            <a:effectLst/>
          </p:spPr>
          <p:txBody>
            <a:bodyPr wrap="none" anchor="ctr"/>
            <a:lstStyle/>
            <a:p>
              <a:endParaRPr lang="id-ID"/>
            </a:p>
          </p:txBody>
        </p:sp>
        <p:sp>
          <p:nvSpPr>
            <p:cNvPr id="108563" name="Text Box 19"/>
            <p:cNvSpPr txBox="1">
              <a:spLocks noChangeArrowheads="1"/>
            </p:cNvSpPr>
            <p:nvPr/>
          </p:nvSpPr>
          <p:spPr bwMode="auto">
            <a:xfrm>
              <a:off x="4800" y="2015"/>
              <a:ext cx="99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Interindustry</a:t>
              </a:r>
            </a:p>
            <a:p>
              <a:pPr eaLnBrk="0" hangingPunct="0"/>
              <a:r>
                <a:rPr lang="en-US" sz="1800" b="1" baseline="0">
                  <a:latin typeface="Arial" charset="0"/>
                </a:rPr>
                <a:t>trade</a:t>
              </a:r>
            </a:p>
          </p:txBody>
        </p:sp>
      </p:grpSp>
      <p:grpSp>
        <p:nvGrpSpPr>
          <p:cNvPr id="108564" name="Group 20"/>
          <p:cNvGrpSpPr>
            <a:grpSpLocks/>
          </p:cNvGrpSpPr>
          <p:nvPr/>
        </p:nvGrpSpPr>
        <p:grpSpPr bwMode="auto">
          <a:xfrm>
            <a:off x="6918325" y="3962400"/>
            <a:ext cx="1962150" cy="914400"/>
            <a:chOff x="4560" y="2496"/>
            <a:chExt cx="1236" cy="576"/>
          </a:xfrm>
        </p:grpSpPr>
        <p:sp>
          <p:nvSpPr>
            <p:cNvPr id="108565" name="AutoShape 21"/>
            <p:cNvSpPr>
              <a:spLocks/>
            </p:cNvSpPr>
            <p:nvPr/>
          </p:nvSpPr>
          <p:spPr bwMode="auto">
            <a:xfrm>
              <a:off x="4560" y="2496"/>
              <a:ext cx="240" cy="576"/>
            </a:xfrm>
            <a:prstGeom prst="rightBrace">
              <a:avLst>
                <a:gd name="adj1" fmla="val 20000"/>
                <a:gd name="adj2" fmla="val 50000"/>
              </a:avLst>
            </a:prstGeom>
            <a:noFill/>
            <a:ln w="38100">
              <a:solidFill>
                <a:schemeClr val="tx1"/>
              </a:solidFill>
              <a:round/>
              <a:headEnd type="none" w="sm" len="sm"/>
              <a:tailEnd type="none" w="sm" len="sm"/>
            </a:ln>
            <a:effectLst/>
          </p:spPr>
          <p:txBody>
            <a:bodyPr wrap="none" anchor="ctr"/>
            <a:lstStyle/>
            <a:p>
              <a:endParaRPr lang="id-ID"/>
            </a:p>
          </p:txBody>
        </p:sp>
        <p:sp>
          <p:nvSpPr>
            <p:cNvPr id="108566" name="Text Box 22"/>
            <p:cNvSpPr txBox="1">
              <a:spLocks noChangeArrowheads="1"/>
            </p:cNvSpPr>
            <p:nvPr/>
          </p:nvSpPr>
          <p:spPr bwMode="auto">
            <a:xfrm>
              <a:off x="4800" y="2571"/>
              <a:ext cx="99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Intraindustry</a:t>
              </a:r>
            </a:p>
            <a:p>
              <a:pPr eaLnBrk="0" hangingPunct="0"/>
              <a:r>
                <a:rPr lang="en-US" sz="1800" b="1" baseline="0">
                  <a:latin typeface="Arial" charset="0"/>
                </a:rPr>
                <a:t>trade</a:t>
              </a:r>
            </a:p>
          </p:txBody>
        </p:sp>
      </p:grpSp>
      <p:sp>
        <p:nvSpPr>
          <p:cNvPr id="108567" name="Rectangle 23"/>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wipe(left)">
                                      <p:cBhvr>
                                        <p:cTn id="7" dur="500"/>
                                        <p:tgtEl>
                                          <p:spTgt spid="1085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8548"/>
                                        </p:tgtEl>
                                        <p:attrNameLst>
                                          <p:attrName>style.visibility</p:attrName>
                                        </p:attrNameLst>
                                      </p:cBhvr>
                                      <p:to>
                                        <p:strVal val="visible"/>
                                      </p:to>
                                    </p:set>
                                    <p:animEffect transition="in" filter="wipe(left)">
                                      <p:cBhvr>
                                        <p:cTn id="12" dur="500"/>
                                        <p:tgtEl>
                                          <p:spTgt spid="10854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8551"/>
                                        </p:tgtEl>
                                        <p:attrNameLst>
                                          <p:attrName>style.visibility</p:attrName>
                                        </p:attrNameLst>
                                      </p:cBhvr>
                                      <p:to>
                                        <p:strVal val="visible"/>
                                      </p:to>
                                    </p:set>
                                    <p:animEffect transition="in" filter="wipe(left)">
                                      <p:cBhvr>
                                        <p:cTn id="17" dur="500"/>
                                        <p:tgtEl>
                                          <p:spTgt spid="1085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8554"/>
                                        </p:tgtEl>
                                        <p:attrNameLst>
                                          <p:attrName>style.visibility</p:attrName>
                                        </p:attrNameLst>
                                      </p:cBhvr>
                                      <p:to>
                                        <p:strVal val="visible"/>
                                      </p:to>
                                    </p:set>
                                    <p:animEffect transition="in" filter="wipe(up)">
                                      <p:cBhvr>
                                        <p:cTn id="22" dur="500"/>
                                        <p:tgtEl>
                                          <p:spTgt spid="10855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8560"/>
                                        </p:tgtEl>
                                        <p:attrNameLst>
                                          <p:attrName>style.visibility</p:attrName>
                                        </p:attrNameLst>
                                      </p:cBhvr>
                                      <p:to>
                                        <p:strVal val="visible"/>
                                      </p:to>
                                    </p:set>
                                    <p:animEffect transition="in" filter="wipe(down)">
                                      <p:cBhvr>
                                        <p:cTn id="27" dur="500"/>
                                        <p:tgtEl>
                                          <p:spTgt spid="10856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8559"/>
                                        </p:tgtEl>
                                        <p:attrNameLst>
                                          <p:attrName>style.visibility</p:attrName>
                                        </p:attrNameLst>
                                      </p:cBhvr>
                                      <p:to>
                                        <p:strVal val="visible"/>
                                      </p:to>
                                    </p:set>
                                    <p:animEffect transition="in" filter="dissolve">
                                      <p:cBhvr>
                                        <p:cTn id="32" dur="500"/>
                                        <p:tgtEl>
                                          <p:spTgt spid="10855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08564"/>
                                        </p:tgtEl>
                                        <p:attrNameLst>
                                          <p:attrName>style.visibility</p:attrName>
                                        </p:attrNameLst>
                                      </p:cBhvr>
                                      <p:to>
                                        <p:strVal val="visible"/>
                                      </p:to>
                                    </p:set>
                                    <p:animEffect transition="in" filter="dissolve">
                                      <p:cBhvr>
                                        <p:cTn id="37" dur="500"/>
                                        <p:tgtEl>
                                          <p:spTgt spid="10856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08558"/>
                                        </p:tgtEl>
                                        <p:attrNameLst>
                                          <p:attrName>style.visibility</p:attrName>
                                        </p:attrNameLst>
                                      </p:cBhvr>
                                      <p:to>
                                        <p:strVal val="visible"/>
                                      </p:to>
                                    </p:set>
                                    <p:animEffect transition="in" filter="wipe(down)">
                                      <p:cBhvr>
                                        <p:cTn id="42" dur="500"/>
                                        <p:tgtEl>
                                          <p:spTgt spid="10855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8557"/>
                                        </p:tgtEl>
                                        <p:attrNameLst>
                                          <p:attrName>style.visibility</p:attrName>
                                        </p:attrNameLst>
                                      </p:cBhvr>
                                      <p:to>
                                        <p:strVal val="visible"/>
                                      </p:to>
                                    </p:set>
                                    <p:animEffect transition="in" filter="dissolve">
                                      <p:cBhvr>
                                        <p:cTn id="47" dur="500"/>
                                        <p:tgtEl>
                                          <p:spTgt spid="10855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08561"/>
                                        </p:tgtEl>
                                        <p:attrNameLst>
                                          <p:attrName>style.visibility</p:attrName>
                                        </p:attrNameLst>
                                      </p:cBhvr>
                                      <p:to>
                                        <p:strVal val="visible"/>
                                      </p:to>
                                    </p:set>
                                    <p:animEffect transition="in" filter="dissolve">
                                      <p:cBhvr>
                                        <p:cTn id="52" dur="500"/>
                                        <p:tgtEl>
                                          <p:spTgt spid="108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P spid="108557" grpId="0" autoUpdateAnimBg="0"/>
      <p:bldP spid="108558" grpId="0" animBg="1"/>
      <p:bldP spid="108559" grpId="0" animBg="1"/>
      <p:bldP spid="10856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1027"/>
          <p:cNvSpPr>
            <a:spLocks noGrp="1" noChangeArrowheads="1"/>
          </p:cNvSpPr>
          <p:nvPr>
            <p:ph type="body" idx="1"/>
          </p:nvPr>
        </p:nvSpPr>
        <p:spPr/>
        <p:txBody>
          <a:bodyPr/>
          <a:lstStyle/>
          <a:p>
            <a:pPr lvl="1"/>
            <a:r>
              <a:rPr lang="en-US"/>
              <a:t>Main differences between interindustry and intraindustry trade:</a:t>
            </a:r>
          </a:p>
          <a:p>
            <a:pPr lvl="2"/>
            <a:r>
              <a:rPr lang="en-US"/>
              <a:t>Interindustry trade reflects comparative advantage, whereas intraindustry trade does not.</a:t>
            </a:r>
          </a:p>
          <a:p>
            <a:pPr lvl="2"/>
            <a:r>
              <a:rPr lang="en-US"/>
              <a:t>The pattern of intraindustry trade itself is unpredictable, whereas that of interindustry trade is determined by underlying differences between countries.</a:t>
            </a:r>
          </a:p>
          <a:p>
            <a:pPr lvl="2"/>
            <a:r>
              <a:rPr lang="en-US"/>
              <a:t>The relative importance of intraindustry and interindustry trade depends on how similar countries are.</a:t>
            </a:r>
          </a:p>
        </p:txBody>
      </p:sp>
      <p:sp>
        <p:nvSpPr>
          <p:cNvPr id="128004" name="Rectangle 1028"/>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a:xfrm>
            <a:off x="457200" y="1600200"/>
            <a:ext cx="8229600" cy="4114816"/>
          </a:xfrm>
        </p:spPr>
        <p:txBody>
          <a:bodyPr/>
          <a:lstStyle/>
          <a:p>
            <a:r>
              <a:rPr lang="en-US">
                <a:solidFill>
                  <a:srgbClr val="990033"/>
                </a:solidFill>
              </a:rPr>
              <a:t>The Significance of Intraindustry Trade</a:t>
            </a:r>
          </a:p>
          <a:p>
            <a:pPr lvl="1"/>
            <a:r>
              <a:rPr lang="en-US"/>
              <a:t>About one-fourth of world trade consists of intra-industry trade.</a:t>
            </a:r>
          </a:p>
          <a:p>
            <a:pPr lvl="1"/>
            <a:r>
              <a:rPr lang="en-US"/>
              <a:t>Intra-industry trade plays a particularly large role in the trade in manufactured goods among advanced industrial nations, which accounts for most of world trade.</a:t>
            </a:r>
          </a:p>
        </p:txBody>
      </p:sp>
      <p:sp>
        <p:nvSpPr>
          <p:cNvPr id="129028" name="Rectangle 4"/>
          <p:cNvSpPr>
            <a:spLocks noGrp="1" noChangeArrowheads="1"/>
          </p:cNvSpPr>
          <p:nvPr>
            <p:ph type="title"/>
          </p:nvPr>
        </p:nvSpPr>
        <p:spPr>
          <a:noFill/>
          <a:ln/>
        </p:spPr>
        <p:txBody>
          <a:bodyPr/>
          <a:lstStyle/>
          <a:p>
            <a:r>
              <a:rPr lang="en-US"/>
              <a:t>Monopolistic Competition and Trade</a:t>
            </a:r>
          </a:p>
        </p:txBody>
      </p:sp>
    </p:spTree>
  </p:cSld>
  <p:clrMapOvr>
    <a:masterClrMapping/>
  </p:clrMapOvr>
  <p:transition spd="med">
    <p:pull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Table 6-3</a:t>
            </a:r>
            <a:r>
              <a:rPr lang="en-US" sz="2400" baseline="0">
                <a:solidFill>
                  <a:srgbClr val="336699"/>
                </a:solidFill>
              </a:rPr>
              <a:t>: Indexes of Intraindustry Trade for U.S. Industries, 1993</a:t>
            </a:r>
          </a:p>
        </p:txBody>
      </p:sp>
      <p:sp>
        <p:nvSpPr>
          <p:cNvPr id="109571" name="Rectangle 3"/>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Monopolistic Competition and Trade</a:t>
            </a:r>
          </a:p>
        </p:txBody>
      </p:sp>
      <p:grpSp>
        <p:nvGrpSpPr>
          <p:cNvPr id="109574" name="Group 6"/>
          <p:cNvGrpSpPr>
            <a:grpSpLocks/>
          </p:cNvGrpSpPr>
          <p:nvPr/>
        </p:nvGrpSpPr>
        <p:grpSpPr bwMode="auto">
          <a:xfrm>
            <a:off x="457200" y="1905000"/>
            <a:ext cx="7772400" cy="4572000"/>
            <a:chOff x="288" y="1200"/>
            <a:chExt cx="4896" cy="2880"/>
          </a:xfrm>
        </p:grpSpPr>
        <p:pic>
          <p:nvPicPr>
            <p:cNvPr id="109572" name="Picture 4" descr="T6-3.gif                                                       0003C265&#10;Sally's HD                     ABA78158:"/>
            <p:cNvPicPr>
              <a:picLocks noChangeAspect="1" noChangeArrowheads="1"/>
            </p:cNvPicPr>
            <p:nvPr/>
          </p:nvPicPr>
          <p:blipFill>
            <a:blip r:embed="rId2"/>
            <a:srcRect/>
            <a:stretch>
              <a:fillRect/>
            </a:stretch>
          </p:blipFill>
          <p:spPr bwMode="auto">
            <a:xfrm>
              <a:off x="342" y="1200"/>
              <a:ext cx="4794" cy="2749"/>
            </a:xfrm>
            <a:prstGeom prst="rect">
              <a:avLst/>
            </a:prstGeom>
            <a:noFill/>
          </p:spPr>
        </p:pic>
        <p:pic>
          <p:nvPicPr>
            <p:cNvPr id="109573" name="Picture 5" descr="C:\WINDOWS\Desktop\Sally\T5-1.gif"/>
            <p:cNvPicPr>
              <a:picLocks noChangeAspect="1" noChangeArrowheads="1"/>
            </p:cNvPicPr>
            <p:nvPr/>
          </p:nvPicPr>
          <p:blipFill>
            <a:blip r:embed="rId3"/>
            <a:srcRect t="78651" b="11237"/>
            <a:stretch>
              <a:fillRect/>
            </a:stretch>
          </p:blipFill>
          <p:spPr bwMode="auto">
            <a:xfrm>
              <a:off x="288" y="3981"/>
              <a:ext cx="4896" cy="99"/>
            </a:xfrm>
            <a:prstGeom prst="rect">
              <a:avLst/>
            </a:prstGeom>
            <a:noFill/>
            <a:ln w="9525">
              <a:noFill/>
              <a:miter lim="800000"/>
              <a:headEnd/>
              <a:tailEnd/>
            </a:ln>
            <a:effectLst/>
          </p:spPr>
        </p:pic>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wipe(left)">
                                      <p:cBhvr>
                                        <p:cTn id="7" dur="500"/>
                                        <p:tgtEl>
                                          <p:spTgt spid="1095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9574"/>
                                        </p:tgtEl>
                                        <p:attrNameLst>
                                          <p:attrName>style.visibility</p:attrName>
                                        </p:attrNameLst>
                                      </p:cBhvr>
                                      <p:to>
                                        <p:strVal val="visible"/>
                                      </p:to>
                                    </p:set>
                                    <p:animEffect transition="in" filter="dissolve">
                                      <p:cBhvr>
                                        <p:cTn id="12" dur="500"/>
                                        <p:tgtEl>
                                          <p:spTgt spid="1095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457200" y="1600200"/>
            <a:ext cx="8229600" cy="4724400"/>
          </a:xfrm>
        </p:spPr>
        <p:txBody>
          <a:bodyPr/>
          <a:lstStyle/>
          <a:p>
            <a:r>
              <a:rPr lang="en-US" dirty="0">
                <a:solidFill>
                  <a:srgbClr val="990033"/>
                </a:solidFill>
              </a:rPr>
              <a:t>Why </a:t>
            </a:r>
            <a:r>
              <a:rPr lang="en-US" dirty="0" err="1">
                <a:solidFill>
                  <a:srgbClr val="990033"/>
                </a:solidFill>
              </a:rPr>
              <a:t>Intraindustry</a:t>
            </a:r>
            <a:r>
              <a:rPr lang="en-US" dirty="0">
                <a:solidFill>
                  <a:srgbClr val="990033"/>
                </a:solidFill>
              </a:rPr>
              <a:t> Trade Matters</a:t>
            </a:r>
          </a:p>
          <a:p>
            <a:pPr lvl="1"/>
            <a:r>
              <a:rPr lang="en-US" dirty="0" err="1"/>
              <a:t>Intraindustry</a:t>
            </a:r>
            <a:r>
              <a:rPr lang="en-US" dirty="0"/>
              <a:t> trade allows countries to benefit from larger markets.</a:t>
            </a:r>
          </a:p>
          <a:p>
            <a:pPr lvl="2"/>
            <a:r>
              <a:rPr lang="en-US" dirty="0"/>
              <a:t>The case study of the North American Auto Pact of 1964 indicates that the gains from creating an integrated industry in two countries can be substantial.</a:t>
            </a:r>
          </a:p>
          <a:p>
            <a:pPr lvl="1"/>
            <a:r>
              <a:rPr lang="en-US" dirty="0"/>
              <a:t>Gains from </a:t>
            </a:r>
            <a:r>
              <a:rPr lang="en-US" dirty="0" err="1"/>
              <a:t>intraindustry</a:t>
            </a:r>
            <a:r>
              <a:rPr lang="en-US" dirty="0"/>
              <a:t> trade will be large when economies of scale are strong and products are highly differentiated.</a:t>
            </a:r>
          </a:p>
          <a:p>
            <a:pPr lvl="2"/>
            <a:r>
              <a:rPr lang="en-US" dirty="0"/>
              <a:t>For example, sophisticated manufactured goods.</a:t>
            </a:r>
          </a:p>
          <a:p>
            <a:pPr lvl="2"/>
            <a:endParaRPr lang="en-US" sz="2600" dirty="0"/>
          </a:p>
          <a:p>
            <a:pPr lvl="1"/>
            <a:endParaRPr lang="en-US" sz="2200" dirty="0">
              <a:solidFill>
                <a:srgbClr val="990033"/>
              </a:solidFill>
            </a:endParaRPr>
          </a:p>
        </p:txBody>
      </p:sp>
      <p:sp>
        <p:nvSpPr>
          <p:cNvPr id="130053" name="Rectangle 5"/>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Monopolistic Competition and Trade</a:t>
            </a:r>
          </a:p>
        </p:txBody>
      </p:sp>
    </p:spTree>
  </p:cSld>
  <p:clrMapOvr>
    <a:masterClrMapping/>
  </p:clrMapOvr>
  <p:transition spd="med">
    <p:pull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457200" y="1600200"/>
            <a:ext cx="8229600" cy="4724400"/>
          </a:xfrm>
        </p:spPr>
        <p:txBody>
          <a:bodyPr/>
          <a:lstStyle/>
          <a:p>
            <a:r>
              <a:rPr lang="en-US">
                <a:solidFill>
                  <a:srgbClr val="990033"/>
                </a:solidFill>
              </a:rPr>
              <a:t>The Economics of Dumping</a:t>
            </a:r>
          </a:p>
          <a:p>
            <a:pPr lvl="1"/>
            <a:r>
              <a:rPr lang="en-US" b="1"/>
              <a:t>Price discrimination</a:t>
            </a:r>
            <a:endParaRPr lang="en-US"/>
          </a:p>
          <a:p>
            <a:pPr lvl="2"/>
            <a:r>
              <a:rPr lang="en-US"/>
              <a:t>The practice of charging different customers different prices</a:t>
            </a:r>
          </a:p>
          <a:p>
            <a:pPr lvl="1"/>
            <a:r>
              <a:rPr lang="en-US" b="1"/>
              <a:t>Dumping</a:t>
            </a:r>
          </a:p>
          <a:p>
            <a:pPr lvl="2"/>
            <a:r>
              <a:rPr lang="en-US"/>
              <a:t>The most common form of price discrimination in international trade</a:t>
            </a:r>
          </a:p>
          <a:p>
            <a:pPr lvl="2"/>
            <a:r>
              <a:rPr lang="en-US"/>
              <a:t>A pricing practice in which a firm charges a lower price for an exported good than it does for the same good sold domestically</a:t>
            </a:r>
          </a:p>
        </p:txBody>
      </p:sp>
      <p:sp>
        <p:nvSpPr>
          <p:cNvPr id="131076" name="Rectangle 4"/>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Dumping</a:t>
            </a:r>
          </a:p>
        </p:txBody>
      </p:sp>
    </p:spTree>
  </p:cSld>
  <p:clrMapOvr>
    <a:masterClrMapping/>
  </p:clrMapOvr>
  <p:transition spd="med">
    <p:pull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1"/>
          </p:nvPr>
        </p:nvSpPr>
        <p:spPr>
          <a:xfrm>
            <a:off x="457200" y="1600200"/>
            <a:ext cx="8382000" cy="4114816"/>
          </a:xfrm>
        </p:spPr>
        <p:txBody>
          <a:bodyPr/>
          <a:lstStyle/>
          <a:p>
            <a:pPr lvl="2"/>
            <a:r>
              <a:rPr lang="en-US"/>
              <a:t>It is a controversial issue in trade policy and is widely regarded as an unfair practice in international trade.</a:t>
            </a:r>
          </a:p>
          <a:p>
            <a:pPr lvl="3"/>
            <a:r>
              <a:rPr lang="en-US" u="sng"/>
              <a:t>Example</a:t>
            </a:r>
            <a:r>
              <a:rPr lang="en-US"/>
              <a:t>: As of April 2002, the United States had anti-dumping duties on 265 items from 40 different countries. </a:t>
            </a:r>
          </a:p>
          <a:p>
            <a:pPr lvl="1"/>
            <a:r>
              <a:rPr lang="en-US"/>
              <a:t>Dumping can occur only if two conditions are met:</a:t>
            </a:r>
          </a:p>
          <a:p>
            <a:pPr lvl="2"/>
            <a:r>
              <a:rPr lang="en-US"/>
              <a:t>Imperfectly competitive industry</a:t>
            </a:r>
          </a:p>
          <a:p>
            <a:pPr lvl="2"/>
            <a:r>
              <a:rPr lang="en-US"/>
              <a:t>Segmented markets</a:t>
            </a:r>
          </a:p>
          <a:p>
            <a:pPr lvl="1"/>
            <a:r>
              <a:rPr lang="en-US"/>
              <a:t>Given these conditions, a monopolistic firm may find that it is profitable to engage in dumping.</a:t>
            </a:r>
          </a:p>
          <a:p>
            <a:endParaRPr lang="en-US"/>
          </a:p>
          <a:p>
            <a:endParaRPr lang="en-US"/>
          </a:p>
        </p:txBody>
      </p:sp>
      <p:sp>
        <p:nvSpPr>
          <p:cNvPr id="89093" name="Rectangle 5"/>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Dumping</a:t>
            </a:r>
          </a:p>
        </p:txBody>
      </p:sp>
    </p:spTree>
  </p:cSld>
  <p:clrMapOvr>
    <a:masterClrMapping/>
  </p:clrMapOvr>
  <p:transition spd="med">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r>
              <a:rPr lang="en-US" sz="1400" b="1"/>
              <a:t>Slide 6-</a:t>
            </a:r>
            <a:fld id="{97138772-CB4E-4372-BECE-994C814AC7C9}" type="slidenum">
              <a:rPr lang="en-US" sz="1400" b="1"/>
              <a:pPr/>
              <a:t>3</a:t>
            </a:fld>
            <a:endParaRPr lang="en-US" sz="1400" b="1"/>
          </a:p>
        </p:txBody>
      </p:sp>
      <p:sp>
        <p:nvSpPr>
          <p:cNvPr id="115714" name="Rectangle 3074"/>
          <p:cNvSpPr>
            <a:spLocks noGrp="1" noChangeArrowheads="1"/>
          </p:cNvSpPr>
          <p:nvPr>
            <p:ph type="title"/>
          </p:nvPr>
        </p:nvSpPr>
        <p:spPr/>
        <p:txBody>
          <a:bodyPr/>
          <a:lstStyle/>
          <a:p>
            <a:r>
              <a:rPr lang="en-US" dirty="0"/>
              <a:t>Introduction</a:t>
            </a:r>
          </a:p>
        </p:txBody>
      </p:sp>
      <p:sp>
        <p:nvSpPr>
          <p:cNvPr id="115715" name="Rectangle 3075"/>
          <p:cNvSpPr>
            <a:spLocks noGrp="1" noChangeArrowheads="1"/>
          </p:cNvSpPr>
          <p:nvPr>
            <p:ph type="body" idx="1"/>
          </p:nvPr>
        </p:nvSpPr>
        <p:spPr>
          <a:xfrm>
            <a:off x="457200" y="1600200"/>
            <a:ext cx="8229600" cy="4876800"/>
          </a:xfrm>
        </p:spPr>
        <p:txBody>
          <a:bodyPr/>
          <a:lstStyle/>
          <a:p>
            <a:pPr>
              <a:lnSpc>
                <a:spcPct val="90000"/>
              </a:lnSpc>
            </a:pPr>
            <a:r>
              <a:rPr lang="en-US" dirty="0"/>
              <a:t>Countries engage in international trade for two basic reasons:</a:t>
            </a:r>
          </a:p>
          <a:p>
            <a:pPr lvl="1">
              <a:lnSpc>
                <a:spcPct val="90000"/>
              </a:lnSpc>
            </a:pPr>
            <a:r>
              <a:rPr lang="en-US" dirty="0"/>
              <a:t>Countries trade because they differ either in their resources or in technology.</a:t>
            </a:r>
          </a:p>
          <a:p>
            <a:pPr lvl="1">
              <a:lnSpc>
                <a:spcPct val="90000"/>
              </a:lnSpc>
            </a:pPr>
            <a:r>
              <a:rPr lang="en-US" dirty="0"/>
              <a:t>Countries trade in order to achieve scale economies or increasing returns in production.</a:t>
            </a:r>
          </a:p>
          <a:p>
            <a:pPr>
              <a:lnSpc>
                <a:spcPct val="90000"/>
              </a:lnSpc>
            </a:pPr>
            <a:r>
              <a:rPr lang="en-US" dirty="0"/>
              <a:t>Two models of international trade in which economies of scale and imperfect competition play a crucial role:</a:t>
            </a:r>
          </a:p>
          <a:p>
            <a:pPr lvl="1">
              <a:lnSpc>
                <a:spcPct val="90000"/>
              </a:lnSpc>
            </a:pPr>
            <a:r>
              <a:rPr lang="en-US" dirty="0"/>
              <a:t>Monopolistic competition model</a:t>
            </a:r>
          </a:p>
          <a:p>
            <a:pPr lvl="1">
              <a:lnSpc>
                <a:spcPct val="90000"/>
              </a:lnSpc>
            </a:pPr>
            <a:r>
              <a:rPr lang="en-US" dirty="0"/>
              <a:t>Dumping model</a:t>
            </a:r>
          </a:p>
          <a:p>
            <a:pPr>
              <a:lnSpc>
                <a:spcPct val="90000"/>
              </a:lnSpc>
            </a:pPr>
            <a:endParaRPr lang="en-US" sz="2600" dirty="0"/>
          </a:p>
          <a:p>
            <a:pPr>
              <a:lnSpc>
                <a:spcPct val="90000"/>
              </a:lnSpc>
              <a:buNone/>
            </a:pPr>
            <a:endParaRPr lang="en-US" sz="2400" dirty="0"/>
          </a:p>
        </p:txBody>
      </p:sp>
    </p:spTree>
  </p:cSld>
  <p:clrMapOvr>
    <a:masterClrMapping/>
  </p:clrMapOvr>
  <p:transition spd="med">
    <p:pull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1026"/>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6-8</a:t>
            </a:r>
            <a:r>
              <a:rPr lang="en-US" sz="2400" baseline="0">
                <a:solidFill>
                  <a:srgbClr val="336699"/>
                </a:solidFill>
              </a:rPr>
              <a:t>: Dumping</a:t>
            </a:r>
          </a:p>
        </p:txBody>
      </p:sp>
      <p:sp>
        <p:nvSpPr>
          <p:cNvPr id="110595" name="Rectangle 1027"/>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Dumping</a:t>
            </a:r>
          </a:p>
        </p:txBody>
      </p:sp>
      <p:sp>
        <p:nvSpPr>
          <p:cNvPr id="110597" name="AutoShape 1029"/>
          <p:cNvSpPr>
            <a:spLocks/>
          </p:cNvSpPr>
          <p:nvPr/>
        </p:nvSpPr>
        <p:spPr bwMode="auto">
          <a:xfrm rot="5400000">
            <a:off x="3619500" y="4686300"/>
            <a:ext cx="304800" cy="1600200"/>
          </a:xfrm>
          <a:prstGeom prst="rightBrace">
            <a:avLst>
              <a:gd name="adj1" fmla="val 43750"/>
              <a:gd name="adj2" fmla="val 50116"/>
            </a:avLst>
          </a:prstGeom>
          <a:noFill/>
          <a:ln w="25400">
            <a:solidFill>
              <a:srgbClr val="FF1313"/>
            </a:solidFill>
            <a:round/>
            <a:headEnd type="none" w="sm" len="sm"/>
            <a:tailEnd type="none" w="sm" len="sm"/>
          </a:ln>
          <a:effectLst/>
        </p:spPr>
        <p:txBody>
          <a:bodyPr wrap="none" anchor="ctr"/>
          <a:lstStyle/>
          <a:p>
            <a:endParaRPr lang="id-ID"/>
          </a:p>
        </p:txBody>
      </p:sp>
      <p:sp>
        <p:nvSpPr>
          <p:cNvPr id="110598" name="Text Box 1030"/>
          <p:cNvSpPr txBox="1">
            <a:spLocks noChangeArrowheads="1"/>
          </p:cNvSpPr>
          <p:nvPr/>
        </p:nvSpPr>
        <p:spPr bwMode="auto">
          <a:xfrm>
            <a:off x="3308350" y="5638800"/>
            <a:ext cx="1035050" cy="366713"/>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solidFill>
                  <a:srgbClr val="FF0101"/>
                </a:solidFill>
                <a:latin typeface="Arial" charset="0"/>
              </a:rPr>
              <a:t>Exports</a:t>
            </a:r>
            <a:endParaRPr lang="en-US" sz="1800" b="1" baseline="0">
              <a:solidFill>
                <a:srgbClr val="333399"/>
              </a:solidFill>
              <a:latin typeface="Arial" charset="0"/>
            </a:endParaRPr>
          </a:p>
        </p:txBody>
      </p:sp>
      <p:sp>
        <p:nvSpPr>
          <p:cNvPr id="110600" name="AutoShape 1032"/>
          <p:cNvSpPr>
            <a:spLocks/>
          </p:cNvSpPr>
          <p:nvPr/>
        </p:nvSpPr>
        <p:spPr bwMode="auto">
          <a:xfrm rot="5400000">
            <a:off x="2057400" y="4800600"/>
            <a:ext cx="304800" cy="1371600"/>
          </a:xfrm>
          <a:prstGeom prst="rightBrace">
            <a:avLst>
              <a:gd name="adj1" fmla="val 37500"/>
              <a:gd name="adj2" fmla="val 50116"/>
            </a:avLst>
          </a:prstGeom>
          <a:noFill/>
          <a:ln w="25400">
            <a:solidFill>
              <a:srgbClr val="FF0101"/>
            </a:solidFill>
            <a:round/>
            <a:headEnd type="none" w="sm" len="sm"/>
            <a:tailEnd type="none" w="sm" len="sm"/>
          </a:ln>
          <a:effectLst/>
        </p:spPr>
        <p:txBody>
          <a:bodyPr wrap="none" anchor="ctr"/>
          <a:lstStyle/>
          <a:p>
            <a:endParaRPr lang="id-ID"/>
          </a:p>
        </p:txBody>
      </p:sp>
      <p:sp>
        <p:nvSpPr>
          <p:cNvPr id="110601" name="Text Box 1033"/>
          <p:cNvSpPr txBox="1">
            <a:spLocks noChangeArrowheads="1"/>
          </p:cNvSpPr>
          <p:nvPr/>
        </p:nvSpPr>
        <p:spPr bwMode="auto">
          <a:xfrm>
            <a:off x="1295400" y="5638800"/>
            <a:ext cx="1847850" cy="366713"/>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solidFill>
                  <a:srgbClr val="333399"/>
                </a:solidFill>
                <a:latin typeface="Arial" charset="0"/>
              </a:rPr>
              <a:t>Domestic sales</a:t>
            </a:r>
          </a:p>
        </p:txBody>
      </p:sp>
      <p:grpSp>
        <p:nvGrpSpPr>
          <p:cNvPr id="110642" name="Group 1074"/>
          <p:cNvGrpSpPr>
            <a:grpSpLocks/>
          </p:cNvGrpSpPr>
          <p:nvPr/>
        </p:nvGrpSpPr>
        <p:grpSpPr bwMode="auto">
          <a:xfrm>
            <a:off x="1066800" y="1524000"/>
            <a:ext cx="7359650" cy="4114800"/>
            <a:chOff x="672" y="960"/>
            <a:chExt cx="4636" cy="2592"/>
          </a:xfrm>
        </p:grpSpPr>
        <p:sp>
          <p:nvSpPr>
            <p:cNvPr id="110605" name="Text Box 1037"/>
            <p:cNvSpPr txBox="1">
              <a:spLocks noChangeArrowheads="1"/>
            </p:cNvSpPr>
            <p:nvPr/>
          </p:nvSpPr>
          <p:spPr bwMode="auto">
            <a:xfrm>
              <a:off x="672" y="960"/>
              <a:ext cx="91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Cost, </a:t>
              </a:r>
              <a:r>
                <a:rPr lang="en-US" sz="1800" b="1" i="1" baseline="0">
                  <a:latin typeface="Arial" charset="0"/>
                </a:rPr>
                <a:t>C</a:t>
              </a:r>
              <a:r>
                <a:rPr lang="en-US" sz="1800" b="1" baseline="0">
                  <a:latin typeface="Arial" charset="0"/>
                </a:rPr>
                <a:t> and</a:t>
              </a:r>
            </a:p>
            <a:p>
              <a:pPr eaLnBrk="0" hangingPunct="0"/>
              <a:r>
                <a:rPr lang="en-US" sz="1800" b="1" baseline="0">
                  <a:latin typeface="Arial" charset="0"/>
                </a:rPr>
                <a:t>Price, </a:t>
              </a:r>
              <a:r>
                <a:rPr lang="en-US" sz="1800" b="1" i="1" baseline="0">
                  <a:latin typeface="Arial" charset="0"/>
                </a:rPr>
                <a:t>P</a:t>
              </a:r>
            </a:p>
          </p:txBody>
        </p:sp>
        <p:sp>
          <p:nvSpPr>
            <p:cNvPr id="110603" name="Line 1035"/>
            <p:cNvSpPr>
              <a:spLocks noChangeShapeType="1"/>
            </p:cNvSpPr>
            <p:nvPr/>
          </p:nvSpPr>
          <p:spPr bwMode="auto">
            <a:xfrm>
              <a:off x="960" y="1368"/>
              <a:ext cx="0" cy="1728"/>
            </a:xfrm>
            <a:prstGeom prst="line">
              <a:avLst/>
            </a:prstGeom>
            <a:noFill/>
            <a:ln w="38100">
              <a:solidFill>
                <a:schemeClr val="tx1"/>
              </a:solidFill>
              <a:round/>
              <a:headEnd type="triangle" w="sm" len="sm"/>
              <a:tailEnd type="none" w="sm" len="sm"/>
            </a:ln>
            <a:effectLst/>
          </p:spPr>
          <p:txBody>
            <a:bodyPr/>
            <a:lstStyle/>
            <a:p>
              <a:endParaRPr lang="id-ID"/>
            </a:p>
          </p:txBody>
        </p:sp>
        <p:sp>
          <p:nvSpPr>
            <p:cNvPr id="110604" name="Line 1036"/>
            <p:cNvSpPr>
              <a:spLocks noChangeShapeType="1"/>
            </p:cNvSpPr>
            <p:nvPr/>
          </p:nvSpPr>
          <p:spPr bwMode="auto">
            <a:xfrm>
              <a:off x="950" y="3096"/>
              <a:ext cx="4080" cy="0"/>
            </a:xfrm>
            <a:prstGeom prst="line">
              <a:avLst/>
            </a:prstGeom>
            <a:noFill/>
            <a:ln w="38100">
              <a:solidFill>
                <a:schemeClr val="tx1"/>
              </a:solidFill>
              <a:round/>
              <a:headEnd type="none" w="sm" len="sm"/>
              <a:tailEnd type="triangle" w="sm" len="sm"/>
            </a:ln>
            <a:effectLst/>
          </p:spPr>
          <p:txBody>
            <a:bodyPr/>
            <a:lstStyle/>
            <a:p>
              <a:endParaRPr lang="id-ID"/>
            </a:p>
          </p:txBody>
        </p:sp>
        <p:sp>
          <p:nvSpPr>
            <p:cNvPr id="110606" name="Text Box 1038"/>
            <p:cNvSpPr txBox="1">
              <a:spLocks noChangeArrowheads="1"/>
            </p:cNvSpPr>
            <p:nvPr/>
          </p:nvSpPr>
          <p:spPr bwMode="auto">
            <a:xfrm>
              <a:off x="3792" y="3148"/>
              <a:ext cx="1516"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Quantities produced</a:t>
              </a:r>
            </a:p>
            <a:p>
              <a:pPr eaLnBrk="0" hangingPunct="0"/>
              <a:r>
                <a:rPr lang="en-US" sz="1800" b="1" baseline="0">
                  <a:latin typeface="Arial" charset="0"/>
                </a:rPr>
                <a:t>and demanded, </a:t>
              </a:r>
              <a:r>
                <a:rPr lang="en-US" sz="1800" b="1" i="1" baseline="0">
                  <a:latin typeface="Arial" charset="0"/>
                </a:rPr>
                <a:t>Q</a:t>
              </a:r>
            </a:p>
          </p:txBody>
        </p:sp>
      </p:grpSp>
      <p:grpSp>
        <p:nvGrpSpPr>
          <p:cNvPr id="110607" name="Group 1039"/>
          <p:cNvGrpSpPr>
            <a:grpSpLocks/>
          </p:cNvGrpSpPr>
          <p:nvPr/>
        </p:nvGrpSpPr>
        <p:grpSpPr bwMode="auto">
          <a:xfrm>
            <a:off x="2514600" y="2667000"/>
            <a:ext cx="3962400" cy="1790700"/>
            <a:chOff x="1584" y="1680"/>
            <a:chExt cx="2496" cy="1128"/>
          </a:xfrm>
        </p:grpSpPr>
        <p:sp>
          <p:nvSpPr>
            <p:cNvPr id="110608" name="Line 1040"/>
            <p:cNvSpPr>
              <a:spLocks noChangeShapeType="1"/>
            </p:cNvSpPr>
            <p:nvPr/>
          </p:nvSpPr>
          <p:spPr bwMode="auto">
            <a:xfrm flipV="1">
              <a:off x="1584" y="1848"/>
              <a:ext cx="2064" cy="960"/>
            </a:xfrm>
            <a:prstGeom prst="line">
              <a:avLst/>
            </a:prstGeom>
            <a:noFill/>
            <a:ln w="38100">
              <a:solidFill>
                <a:srgbClr val="333399"/>
              </a:solidFill>
              <a:round/>
              <a:headEnd type="none" w="sm" len="sm"/>
              <a:tailEnd type="none" w="sm" len="sm"/>
            </a:ln>
            <a:effectLst/>
          </p:spPr>
          <p:txBody>
            <a:bodyPr/>
            <a:lstStyle/>
            <a:p>
              <a:endParaRPr lang="id-ID"/>
            </a:p>
          </p:txBody>
        </p:sp>
        <p:sp>
          <p:nvSpPr>
            <p:cNvPr id="110609" name="Text Box 1041"/>
            <p:cNvSpPr txBox="1">
              <a:spLocks noChangeArrowheads="1"/>
            </p:cNvSpPr>
            <p:nvPr/>
          </p:nvSpPr>
          <p:spPr bwMode="auto">
            <a:xfrm>
              <a:off x="3686" y="1680"/>
              <a:ext cx="394"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333399"/>
                  </a:solidFill>
                  <a:latin typeface="Arial" charset="0"/>
                </a:rPr>
                <a:t>MC</a:t>
              </a:r>
            </a:p>
          </p:txBody>
        </p:sp>
      </p:grpSp>
      <p:sp>
        <p:nvSpPr>
          <p:cNvPr id="110611" name="Line 1043"/>
          <p:cNvSpPr>
            <a:spLocks noChangeShapeType="1"/>
          </p:cNvSpPr>
          <p:nvPr/>
        </p:nvSpPr>
        <p:spPr bwMode="auto">
          <a:xfrm>
            <a:off x="1524000" y="3494088"/>
            <a:ext cx="4876800" cy="0"/>
          </a:xfrm>
          <a:prstGeom prst="line">
            <a:avLst/>
          </a:prstGeom>
          <a:noFill/>
          <a:ln w="57150">
            <a:solidFill>
              <a:srgbClr val="FF0101"/>
            </a:solidFill>
            <a:round/>
            <a:headEnd type="none" w="sm" len="sm"/>
            <a:tailEnd type="none" w="sm" len="sm"/>
          </a:ln>
          <a:effectLst/>
        </p:spPr>
        <p:txBody>
          <a:bodyPr/>
          <a:lstStyle/>
          <a:p>
            <a:endParaRPr lang="id-ID"/>
          </a:p>
        </p:txBody>
      </p:sp>
      <p:sp>
        <p:nvSpPr>
          <p:cNvPr id="110612" name="Text Box 1044"/>
          <p:cNvSpPr txBox="1">
            <a:spLocks noChangeArrowheads="1"/>
          </p:cNvSpPr>
          <p:nvPr/>
        </p:nvSpPr>
        <p:spPr bwMode="auto">
          <a:xfrm>
            <a:off x="6461125" y="3227388"/>
            <a:ext cx="2073275" cy="366712"/>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FF0101"/>
                </a:solidFill>
                <a:latin typeface="Arial" charset="0"/>
              </a:rPr>
              <a:t>D</a:t>
            </a:r>
            <a:r>
              <a:rPr lang="en-US" sz="1800" b="1" i="1">
                <a:solidFill>
                  <a:srgbClr val="FF0101"/>
                </a:solidFill>
                <a:latin typeface="Arial" charset="0"/>
              </a:rPr>
              <a:t>FOR </a:t>
            </a:r>
            <a:r>
              <a:rPr lang="en-US" sz="1800" b="1" i="1" baseline="0">
                <a:solidFill>
                  <a:srgbClr val="FF0101"/>
                </a:solidFill>
                <a:latin typeface="Arial" charset="0"/>
              </a:rPr>
              <a:t>= MR</a:t>
            </a:r>
            <a:r>
              <a:rPr lang="en-US" sz="1800" b="1" i="1">
                <a:solidFill>
                  <a:srgbClr val="FF0101"/>
                </a:solidFill>
                <a:latin typeface="Arial" charset="0"/>
              </a:rPr>
              <a:t>FOR</a:t>
            </a:r>
            <a:endParaRPr lang="en-US" sz="1800" b="1" i="1" baseline="0">
              <a:solidFill>
                <a:srgbClr val="333399"/>
              </a:solidFill>
              <a:latin typeface="Arial" charset="0"/>
            </a:endParaRPr>
          </a:p>
        </p:txBody>
      </p:sp>
      <p:grpSp>
        <p:nvGrpSpPr>
          <p:cNvPr id="110613" name="Group 1045"/>
          <p:cNvGrpSpPr>
            <a:grpSpLocks/>
          </p:cNvGrpSpPr>
          <p:nvPr/>
        </p:nvGrpSpPr>
        <p:grpSpPr bwMode="auto">
          <a:xfrm>
            <a:off x="2057400" y="2320925"/>
            <a:ext cx="2667000" cy="2590800"/>
            <a:chOff x="1296" y="1462"/>
            <a:chExt cx="1680" cy="1632"/>
          </a:xfrm>
        </p:grpSpPr>
        <p:sp>
          <p:nvSpPr>
            <p:cNvPr id="110614" name="Line 1046"/>
            <p:cNvSpPr>
              <a:spLocks noChangeShapeType="1"/>
            </p:cNvSpPr>
            <p:nvPr/>
          </p:nvSpPr>
          <p:spPr bwMode="auto">
            <a:xfrm>
              <a:off x="1296" y="1462"/>
              <a:ext cx="1008" cy="1440"/>
            </a:xfrm>
            <a:prstGeom prst="line">
              <a:avLst/>
            </a:prstGeom>
            <a:noFill/>
            <a:ln w="38100">
              <a:solidFill>
                <a:srgbClr val="333399"/>
              </a:solidFill>
              <a:round/>
              <a:headEnd type="none" w="sm" len="sm"/>
              <a:tailEnd type="none" w="sm" len="sm"/>
            </a:ln>
            <a:effectLst/>
          </p:spPr>
          <p:txBody>
            <a:bodyPr/>
            <a:lstStyle/>
            <a:p>
              <a:endParaRPr lang="id-ID"/>
            </a:p>
          </p:txBody>
        </p:sp>
        <p:sp>
          <p:nvSpPr>
            <p:cNvPr id="110615" name="Text Box 1047"/>
            <p:cNvSpPr txBox="1">
              <a:spLocks noChangeArrowheads="1"/>
            </p:cNvSpPr>
            <p:nvPr/>
          </p:nvSpPr>
          <p:spPr bwMode="auto">
            <a:xfrm>
              <a:off x="2256" y="2863"/>
              <a:ext cx="720"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333399"/>
                  </a:solidFill>
                  <a:latin typeface="Arial" charset="0"/>
                </a:rPr>
                <a:t>MR</a:t>
              </a:r>
              <a:r>
                <a:rPr lang="en-US" sz="1800" b="1" i="1">
                  <a:solidFill>
                    <a:srgbClr val="333399"/>
                  </a:solidFill>
                  <a:latin typeface="Arial" charset="0"/>
                </a:rPr>
                <a:t>DOM</a:t>
              </a:r>
              <a:endParaRPr lang="en-US" sz="1800" b="1" i="1" baseline="0">
                <a:solidFill>
                  <a:srgbClr val="333399"/>
                </a:solidFill>
                <a:latin typeface="Arial" charset="0"/>
              </a:endParaRPr>
            </a:p>
          </p:txBody>
        </p:sp>
      </p:grpSp>
      <p:grpSp>
        <p:nvGrpSpPr>
          <p:cNvPr id="110616" name="Group 1048"/>
          <p:cNvGrpSpPr>
            <a:grpSpLocks/>
          </p:cNvGrpSpPr>
          <p:nvPr/>
        </p:nvGrpSpPr>
        <p:grpSpPr bwMode="auto">
          <a:xfrm>
            <a:off x="2514600" y="2247900"/>
            <a:ext cx="3125788" cy="2309813"/>
            <a:chOff x="1584" y="1416"/>
            <a:chExt cx="1969" cy="1455"/>
          </a:xfrm>
        </p:grpSpPr>
        <p:sp>
          <p:nvSpPr>
            <p:cNvPr id="110617" name="Line 1049"/>
            <p:cNvSpPr>
              <a:spLocks noChangeShapeType="1"/>
            </p:cNvSpPr>
            <p:nvPr/>
          </p:nvSpPr>
          <p:spPr bwMode="auto">
            <a:xfrm>
              <a:off x="1584" y="1416"/>
              <a:ext cx="1536" cy="1296"/>
            </a:xfrm>
            <a:prstGeom prst="line">
              <a:avLst/>
            </a:prstGeom>
            <a:noFill/>
            <a:ln w="38100">
              <a:solidFill>
                <a:srgbClr val="333399"/>
              </a:solidFill>
              <a:round/>
              <a:headEnd type="none" w="sm" len="sm"/>
              <a:tailEnd type="none" w="sm" len="sm"/>
            </a:ln>
            <a:effectLst/>
          </p:spPr>
          <p:txBody>
            <a:bodyPr/>
            <a:lstStyle/>
            <a:p>
              <a:endParaRPr lang="id-ID"/>
            </a:p>
          </p:txBody>
        </p:sp>
        <p:sp>
          <p:nvSpPr>
            <p:cNvPr id="110618" name="Text Box 1050"/>
            <p:cNvSpPr txBox="1">
              <a:spLocks noChangeArrowheads="1"/>
            </p:cNvSpPr>
            <p:nvPr/>
          </p:nvSpPr>
          <p:spPr bwMode="auto">
            <a:xfrm>
              <a:off x="3110" y="2640"/>
              <a:ext cx="443"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D</a:t>
              </a:r>
              <a:r>
                <a:rPr lang="en-US" sz="1800" b="1" i="1">
                  <a:solidFill>
                    <a:srgbClr val="333399"/>
                  </a:solidFill>
                  <a:latin typeface="Arial" charset="0"/>
                </a:rPr>
                <a:t>DOM</a:t>
              </a:r>
              <a:endParaRPr lang="en-US" sz="1800" b="1" i="1" baseline="0">
                <a:solidFill>
                  <a:srgbClr val="333399"/>
                </a:solidFill>
                <a:latin typeface="Arial" charset="0"/>
              </a:endParaRPr>
            </a:p>
          </p:txBody>
        </p:sp>
      </p:grpSp>
      <p:grpSp>
        <p:nvGrpSpPr>
          <p:cNvPr id="110619" name="Group 1051"/>
          <p:cNvGrpSpPr>
            <a:grpSpLocks/>
          </p:cNvGrpSpPr>
          <p:nvPr/>
        </p:nvGrpSpPr>
        <p:grpSpPr bwMode="auto">
          <a:xfrm>
            <a:off x="2819400" y="3063875"/>
            <a:ext cx="339725" cy="479425"/>
            <a:chOff x="1776" y="1930"/>
            <a:chExt cx="214" cy="302"/>
          </a:xfrm>
        </p:grpSpPr>
        <p:sp>
          <p:nvSpPr>
            <p:cNvPr id="110620" name="Oval 1052"/>
            <p:cNvSpPr>
              <a:spLocks noChangeArrowheads="1"/>
            </p:cNvSpPr>
            <p:nvPr/>
          </p:nvSpPr>
          <p:spPr bwMode="auto">
            <a:xfrm>
              <a:off x="1776" y="2180"/>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pPr algn="ctr" eaLnBrk="0" hangingPunct="0"/>
              <a:endParaRPr lang="id-ID" sz="1800" b="1" baseline="0">
                <a:latin typeface="Arial" charset="0"/>
              </a:endParaRPr>
            </a:p>
          </p:txBody>
        </p:sp>
        <p:sp>
          <p:nvSpPr>
            <p:cNvPr id="110621" name="Text Box 1053"/>
            <p:cNvSpPr txBox="1">
              <a:spLocks noChangeArrowheads="1"/>
            </p:cNvSpPr>
            <p:nvPr/>
          </p:nvSpPr>
          <p:spPr bwMode="auto">
            <a:xfrm>
              <a:off x="1794" y="1930"/>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2</a:t>
              </a:r>
            </a:p>
          </p:txBody>
        </p:sp>
      </p:grpSp>
      <p:sp>
        <p:nvSpPr>
          <p:cNvPr id="110622" name="Text Box 1054"/>
          <p:cNvSpPr txBox="1">
            <a:spLocks noChangeArrowheads="1"/>
          </p:cNvSpPr>
          <p:nvPr/>
        </p:nvSpPr>
        <p:spPr bwMode="auto">
          <a:xfrm>
            <a:off x="914400" y="3251200"/>
            <a:ext cx="658813" cy="366713"/>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P</a:t>
            </a:r>
            <a:r>
              <a:rPr lang="en-US" sz="1800" b="1" i="1">
                <a:latin typeface="Arial" charset="0"/>
              </a:rPr>
              <a:t>FOR</a:t>
            </a:r>
          </a:p>
        </p:txBody>
      </p:sp>
      <p:grpSp>
        <p:nvGrpSpPr>
          <p:cNvPr id="110623" name="Group 1055"/>
          <p:cNvGrpSpPr>
            <a:grpSpLocks/>
          </p:cNvGrpSpPr>
          <p:nvPr/>
        </p:nvGrpSpPr>
        <p:grpSpPr bwMode="auto">
          <a:xfrm>
            <a:off x="838200" y="2260600"/>
            <a:ext cx="2667000" cy="3021013"/>
            <a:chOff x="528" y="1424"/>
            <a:chExt cx="1680" cy="1903"/>
          </a:xfrm>
        </p:grpSpPr>
        <p:grpSp>
          <p:nvGrpSpPr>
            <p:cNvPr id="110624" name="Group 1056"/>
            <p:cNvGrpSpPr>
              <a:grpSpLocks/>
            </p:cNvGrpSpPr>
            <p:nvPr/>
          </p:nvGrpSpPr>
          <p:grpSpPr bwMode="auto">
            <a:xfrm>
              <a:off x="528" y="1424"/>
              <a:ext cx="1296" cy="1687"/>
              <a:chOff x="528" y="1424"/>
              <a:chExt cx="1296" cy="1687"/>
            </a:xfrm>
          </p:grpSpPr>
          <p:sp>
            <p:nvSpPr>
              <p:cNvPr id="110625" name="Line 1057"/>
              <p:cNvSpPr>
                <a:spLocks noChangeShapeType="1"/>
              </p:cNvSpPr>
              <p:nvPr/>
            </p:nvSpPr>
            <p:spPr bwMode="auto">
              <a:xfrm>
                <a:off x="960" y="1608"/>
                <a:ext cx="864" cy="0"/>
              </a:xfrm>
              <a:prstGeom prst="line">
                <a:avLst/>
              </a:prstGeom>
              <a:noFill/>
              <a:ln w="38100">
                <a:solidFill>
                  <a:schemeClr val="tx1"/>
                </a:solidFill>
                <a:prstDash val="dash"/>
                <a:round/>
                <a:headEnd type="none" w="sm" len="sm"/>
                <a:tailEnd type="none" w="sm" len="sm"/>
              </a:ln>
              <a:effectLst/>
            </p:spPr>
            <p:txBody>
              <a:bodyPr/>
              <a:lstStyle/>
              <a:p>
                <a:endParaRPr lang="id-ID"/>
              </a:p>
            </p:txBody>
          </p:sp>
          <p:sp>
            <p:nvSpPr>
              <p:cNvPr id="110626" name="Line 1058"/>
              <p:cNvSpPr>
                <a:spLocks noChangeShapeType="1"/>
              </p:cNvSpPr>
              <p:nvPr/>
            </p:nvSpPr>
            <p:spPr bwMode="auto">
              <a:xfrm>
                <a:off x="1824" y="1608"/>
                <a:ext cx="0" cy="1503"/>
              </a:xfrm>
              <a:prstGeom prst="line">
                <a:avLst/>
              </a:prstGeom>
              <a:noFill/>
              <a:ln w="38100">
                <a:solidFill>
                  <a:schemeClr val="tx1"/>
                </a:solidFill>
                <a:prstDash val="dash"/>
                <a:round/>
                <a:headEnd type="none" w="sm" len="sm"/>
                <a:tailEnd type="none" w="sm" len="sm"/>
              </a:ln>
              <a:effectLst/>
            </p:spPr>
            <p:txBody>
              <a:bodyPr/>
              <a:lstStyle/>
              <a:p>
                <a:endParaRPr lang="id-ID"/>
              </a:p>
            </p:txBody>
          </p:sp>
          <p:sp>
            <p:nvSpPr>
              <p:cNvPr id="110627" name="Text Box 1059"/>
              <p:cNvSpPr txBox="1">
                <a:spLocks noChangeArrowheads="1"/>
              </p:cNvSpPr>
              <p:nvPr/>
            </p:nvSpPr>
            <p:spPr bwMode="auto">
              <a:xfrm>
                <a:off x="528" y="1424"/>
                <a:ext cx="463"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P</a:t>
                </a:r>
                <a:r>
                  <a:rPr lang="en-US" sz="1800" b="1" i="1">
                    <a:latin typeface="Arial" charset="0"/>
                  </a:rPr>
                  <a:t>DOM </a:t>
                </a:r>
                <a:endParaRPr lang="en-US" sz="1800" b="1" i="1" baseline="0">
                  <a:latin typeface="Arial" charset="0"/>
                </a:endParaRPr>
              </a:p>
            </p:txBody>
          </p:sp>
        </p:grpSp>
        <p:sp>
          <p:nvSpPr>
            <p:cNvPr id="110628" name="Text Box 1060"/>
            <p:cNvSpPr txBox="1">
              <a:spLocks noChangeArrowheads="1"/>
            </p:cNvSpPr>
            <p:nvPr/>
          </p:nvSpPr>
          <p:spPr bwMode="auto">
            <a:xfrm>
              <a:off x="1632" y="3096"/>
              <a:ext cx="57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Q</a:t>
              </a:r>
              <a:r>
                <a:rPr lang="en-US" sz="1800" b="1" i="1">
                  <a:latin typeface="Arial" charset="0"/>
                </a:rPr>
                <a:t>DOM</a:t>
              </a:r>
              <a:endParaRPr lang="en-US" sz="1800" b="1" i="1" baseline="0">
                <a:latin typeface="Arial" charset="0"/>
              </a:endParaRPr>
            </a:p>
          </p:txBody>
        </p:sp>
      </p:grpSp>
      <p:grpSp>
        <p:nvGrpSpPr>
          <p:cNvPr id="110629" name="Group 1061"/>
          <p:cNvGrpSpPr>
            <a:grpSpLocks/>
          </p:cNvGrpSpPr>
          <p:nvPr/>
        </p:nvGrpSpPr>
        <p:grpSpPr bwMode="auto">
          <a:xfrm>
            <a:off x="4048125" y="3543300"/>
            <a:ext cx="1438275" cy="1738313"/>
            <a:chOff x="2550" y="2232"/>
            <a:chExt cx="906" cy="1095"/>
          </a:xfrm>
        </p:grpSpPr>
        <p:sp>
          <p:nvSpPr>
            <p:cNvPr id="110630" name="Line 1062"/>
            <p:cNvSpPr>
              <a:spLocks noChangeShapeType="1"/>
            </p:cNvSpPr>
            <p:nvPr/>
          </p:nvSpPr>
          <p:spPr bwMode="auto">
            <a:xfrm>
              <a:off x="2880" y="2232"/>
              <a:ext cx="0" cy="864"/>
            </a:xfrm>
            <a:prstGeom prst="line">
              <a:avLst/>
            </a:prstGeom>
            <a:noFill/>
            <a:ln w="38100">
              <a:solidFill>
                <a:schemeClr val="tx1"/>
              </a:solidFill>
              <a:prstDash val="dash"/>
              <a:round/>
              <a:headEnd type="none" w="sm" len="sm"/>
              <a:tailEnd type="none" w="sm" len="sm"/>
            </a:ln>
            <a:effectLst/>
          </p:spPr>
          <p:txBody>
            <a:bodyPr/>
            <a:lstStyle/>
            <a:p>
              <a:endParaRPr lang="id-ID"/>
            </a:p>
          </p:txBody>
        </p:sp>
        <p:sp>
          <p:nvSpPr>
            <p:cNvPr id="110631" name="Text Box 1063"/>
            <p:cNvSpPr txBox="1">
              <a:spLocks noChangeArrowheads="1"/>
            </p:cNvSpPr>
            <p:nvPr/>
          </p:nvSpPr>
          <p:spPr bwMode="auto">
            <a:xfrm>
              <a:off x="2550" y="3096"/>
              <a:ext cx="90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Q</a:t>
              </a:r>
              <a:r>
                <a:rPr lang="en-US" sz="1800" b="1" i="1">
                  <a:latin typeface="Arial" charset="0"/>
                </a:rPr>
                <a:t>MONOPOLY</a:t>
              </a:r>
              <a:endParaRPr lang="en-US" sz="1800" b="1" i="1" baseline="0">
                <a:latin typeface="Arial" charset="0"/>
              </a:endParaRPr>
            </a:p>
          </p:txBody>
        </p:sp>
      </p:grpSp>
      <p:grpSp>
        <p:nvGrpSpPr>
          <p:cNvPr id="110632" name="Group 1064"/>
          <p:cNvGrpSpPr>
            <a:grpSpLocks/>
          </p:cNvGrpSpPr>
          <p:nvPr/>
        </p:nvGrpSpPr>
        <p:grpSpPr bwMode="auto">
          <a:xfrm>
            <a:off x="1447800" y="5921375"/>
            <a:ext cx="3124200" cy="631825"/>
            <a:chOff x="912" y="3730"/>
            <a:chExt cx="1968" cy="398"/>
          </a:xfrm>
        </p:grpSpPr>
        <p:sp>
          <p:nvSpPr>
            <p:cNvPr id="110633" name="AutoShape 1065"/>
            <p:cNvSpPr>
              <a:spLocks/>
            </p:cNvSpPr>
            <p:nvPr/>
          </p:nvSpPr>
          <p:spPr bwMode="auto">
            <a:xfrm rot="5400000">
              <a:off x="1793" y="2849"/>
              <a:ext cx="206" cy="1968"/>
            </a:xfrm>
            <a:prstGeom prst="rightBrace">
              <a:avLst>
                <a:gd name="adj1" fmla="val 79612"/>
                <a:gd name="adj2" fmla="val 50116"/>
              </a:avLst>
            </a:prstGeom>
            <a:noFill/>
            <a:ln w="25400">
              <a:solidFill>
                <a:schemeClr val="tx1"/>
              </a:solidFill>
              <a:round/>
              <a:headEnd type="none" w="sm" len="sm"/>
              <a:tailEnd type="none" w="sm" len="sm"/>
            </a:ln>
            <a:effectLst/>
          </p:spPr>
          <p:txBody>
            <a:bodyPr wrap="none" anchor="ctr"/>
            <a:lstStyle/>
            <a:p>
              <a:endParaRPr lang="id-ID"/>
            </a:p>
          </p:txBody>
        </p:sp>
        <p:sp>
          <p:nvSpPr>
            <p:cNvPr id="110634" name="Text Box 1066"/>
            <p:cNvSpPr txBox="1">
              <a:spLocks noChangeArrowheads="1"/>
            </p:cNvSpPr>
            <p:nvPr/>
          </p:nvSpPr>
          <p:spPr bwMode="auto">
            <a:xfrm>
              <a:off x="1440" y="3897"/>
              <a:ext cx="948"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Total output</a:t>
              </a:r>
            </a:p>
          </p:txBody>
        </p:sp>
      </p:grpSp>
      <p:grpSp>
        <p:nvGrpSpPr>
          <p:cNvPr id="110635" name="Group 1067"/>
          <p:cNvGrpSpPr>
            <a:grpSpLocks/>
          </p:cNvGrpSpPr>
          <p:nvPr/>
        </p:nvGrpSpPr>
        <p:grpSpPr bwMode="auto">
          <a:xfrm>
            <a:off x="4403725" y="3046413"/>
            <a:ext cx="311150" cy="492125"/>
            <a:chOff x="2774" y="1919"/>
            <a:chExt cx="196" cy="310"/>
          </a:xfrm>
        </p:grpSpPr>
        <p:sp>
          <p:nvSpPr>
            <p:cNvPr id="110636" name="Oval 1068"/>
            <p:cNvSpPr>
              <a:spLocks noChangeArrowheads="1"/>
            </p:cNvSpPr>
            <p:nvPr/>
          </p:nvSpPr>
          <p:spPr bwMode="auto">
            <a:xfrm>
              <a:off x="2850" y="2177"/>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10637" name="Text Box 1069"/>
            <p:cNvSpPr txBox="1">
              <a:spLocks noChangeArrowheads="1"/>
            </p:cNvSpPr>
            <p:nvPr/>
          </p:nvSpPr>
          <p:spPr bwMode="auto">
            <a:xfrm>
              <a:off x="2774" y="1919"/>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1</a:t>
              </a:r>
            </a:p>
          </p:txBody>
        </p:sp>
      </p:grpSp>
      <p:grpSp>
        <p:nvGrpSpPr>
          <p:cNvPr id="110638" name="Group 1070"/>
          <p:cNvGrpSpPr>
            <a:grpSpLocks/>
          </p:cNvGrpSpPr>
          <p:nvPr/>
        </p:nvGrpSpPr>
        <p:grpSpPr bwMode="auto">
          <a:xfrm>
            <a:off x="2851150" y="2108200"/>
            <a:ext cx="339725" cy="479425"/>
            <a:chOff x="1796" y="1328"/>
            <a:chExt cx="214" cy="302"/>
          </a:xfrm>
        </p:grpSpPr>
        <p:sp>
          <p:nvSpPr>
            <p:cNvPr id="110639" name="Oval 1071"/>
            <p:cNvSpPr>
              <a:spLocks noChangeArrowheads="1"/>
            </p:cNvSpPr>
            <p:nvPr/>
          </p:nvSpPr>
          <p:spPr bwMode="auto">
            <a:xfrm>
              <a:off x="1796" y="1578"/>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pPr algn="ctr" eaLnBrk="0" hangingPunct="0"/>
              <a:endParaRPr lang="id-ID" sz="1800" b="1" baseline="0">
                <a:latin typeface="Arial" charset="0"/>
              </a:endParaRPr>
            </a:p>
          </p:txBody>
        </p:sp>
        <p:sp>
          <p:nvSpPr>
            <p:cNvPr id="110640" name="Text Box 1072"/>
            <p:cNvSpPr txBox="1">
              <a:spLocks noChangeArrowheads="1"/>
            </p:cNvSpPr>
            <p:nvPr/>
          </p:nvSpPr>
          <p:spPr bwMode="auto">
            <a:xfrm>
              <a:off x="1814" y="1328"/>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3</a:t>
              </a:r>
            </a:p>
          </p:txBody>
        </p:sp>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wipe(left)">
                                      <p:cBhvr>
                                        <p:cTn id="7" dur="500"/>
                                        <p:tgtEl>
                                          <p:spTgt spid="1105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0642"/>
                                        </p:tgtEl>
                                        <p:attrNameLst>
                                          <p:attrName>style.visibility</p:attrName>
                                        </p:attrNameLst>
                                      </p:cBhvr>
                                      <p:to>
                                        <p:strVal val="visible"/>
                                      </p:to>
                                    </p:set>
                                    <p:animEffect transition="in" filter="wipe(left)">
                                      <p:cBhvr>
                                        <p:cTn id="12" dur="500"/>
                                        <p:tgtEl>
                                          <p:spTgt spid="11064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0622"/>
                                        </p:tgtEl>
                                        <p:attrNameLst>
                                          <p:attrName>style.visibility</p:attrName>
                                        </p:attrNameLst>
                                      </p:cBhvr>
                                      <p:to>
                                        <p:strVal val="visible"/>
                                      </p:to>
                                    </p:set>
                                    <p:animEffect transition="in" filter="dissolve">
                                      <p:cBhvr>
                                        <p:cTn id="17" dur="500"/>
                                        <p:tgtEl>
                                          <p:spTgt spid="1106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10607"/>
                                        </p:tgtEl>
                                        <p:attrNameLst>
                                          <p:attrName>style.visibility</p:attrName>
                                        </p:attrNameLst>
                                      </p:cBhvr>
                                      <p:to>
                                        <p:strVal val="visible"/>
                                      </p:to>
                                    </p:set>
                                    <p:animEffect transition="in" filter="wipe(down)">
                                      <p:cBhvr>
                                        <p:cTn id="22" dur="500"/>
                                        <p:tgtEl>
                                          <p:spTgt spid="11060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0635"/>
                                        </p:tgtEl>
                                        <p:attrNameLst>
                                          <p:attrName>style.visibility</p:attrName>
                                        </p:attrNameLst>
                                      </p:cBhvr>
                                      <p:to>
                                        <p:strVal val="visible"/>
                                      </p:to>
                                    </p:set>
                                    <p:animEffect transition="in" filter="dissolve">
                                      <p:cBhvr>
                                        <p:cTn id="27" dur="500"/>
                                        <p:tgtEl>
                                          <p:spTgt spid="11063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10629"/>
                                        </p:tgtEl>
                                        <p:attrNameLst>
                                          <p:attrName>style.visibility</p:attrName>
                                        </p:attrNameLst>
                                      </p:cBhvr>
                                      <p:to>
                                        <p:strVal val="visible"/>
                                      </p:to>
                                    </p:set>
                                    <p:animEffect transition="in" filter="wipe(down)">
                                      <p:cBhvr>
                                        <p:cTn id="32" dur="500"/>
                                        <p:tgtEl>
                                          <p:spTgt spid="11062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0613"/>
                                        </p:tgtEl>
                                        <p:attrNameLst>
                                          <p:attrName>style.visibility</p:attrName>
                                        </p:attrNameLst>
                                      </p:cBhvr>
                                      <p:to>
                                        <p:strVal val="visible"/>
                                      </p:to>
                                    </p:set>
                                    <p:animEffect transition="in" filter="wipe(left)">
                                      <p:cBhvr>
                                        <p:cTn id="37" dur="500"/>
                                        <p:tgtEl>
                                          <p:spTgt spid="1106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10619"/>
                                        </p:tgtEl>
                                        <p:attrNameLst>
                                          <p:attrName>style.visibility</p:attrName>
                                        </p:attrNameLst>
                                      </p:cBhvr>
                                      <p:to>
                                        <p:strVal val="visible"/>
                                      </p:to>
                                    </p:set>
                                    <p:animEffect transition="in" filter="dissolve">
                                      <p:cBhvr>
                                        <p:cTn id="42" dur="500"/>
                                        <p:tgtEl>
                                          <p:spTgt spid="1106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10616"/>
                                        </p:tgtEl>
                                        <p:attrNameLst>
                                          <p:attrName>style.visibility</p:attrName>
                                        </p:attrNameLst>
                                      </p:cBhvr>
                                      <p:to>
                                        <p:strVal val="visible"/>
                                      </p:to>
                                    </p:set>
                                    <p:animEffect transition="in" filter="wipe(up)">
                                      <p:cBhvr>
                                        <p:cTn id="47" dur="500"/>
                                        <p:tgtEl>
                                          <p:spTgt spid="11061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10623"/>
                                        </p:tgtEl>
                                        <p:attrNameLst>
                                          <p:attrName>style.visibility</p:attrName>
                                        </p:attrNameLst>
                                      </p:cBhvr>
                                      <p:to>
                                        <p:strVal val="visible"/>
                                      </p:to>
                                    </p:set>
                                    <p:animEffect transition="in" filter="wipe(up)">
                                      <p:cBhvr>
                                        <p:cTn id="52" dur="500"/>
                                        <p:tgtEl>
                                          <p:spTgt spid="110623"/>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10638"/>
                                        </p:tgtEl>
                                        <p:attrNameLst>
                                          <p:attrName>style.visibility</p:attrName>
                                        </p:attrNameLst>
                                      </p:cBhvr>
                                      <p:to>
                                        <p:strVal val="visible"/>
                                      </p:to>
                                    </p:set>
                                    <p:animEffect transition="in" filter="dissolve">
                                      <p:cBhvr>
                                        <p:cTn id="57" dur="500"/>
                                        <p:tgtEl>
                                          <p:spTgt spid="11063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10632"/>
                                        </p:tgtEl>
                                        <p:attrNameLst>
                                          <p:attrName>style.visibility</p:attrName>
                                        </p:attrNameLst>
                                      </p:cBhvr>
                                      <p:to>
                                        <p:strVal val="visible"/>
                                      </p:to>
                                    </p:set>
                                    <p:animEffect transition="in" filter="dissolve">
                                      <p:cBhvr>
                                        <p:cTn id="62" dur="500"/>
                                        <p:tgtEl>
                                          <p:spTgt spid="110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autoUpdateAnimBg="0"/>
      <p:bldP spid="110622"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457200" y="1600200"/>
            <a:ext cx="8229600" cy="4572000"/>
          </a:xfrm>
        </p:spPr>
        <p:txBody>
          <a:bodyPr/>
          <a:lstStyle/>
          <a:p>
            <a:r>
              <a:rPr lang="en-US">
                <a:solidFill>
                  <a:srgbClr val="990033"/>
                </a:solidFill>
              </a:rPr>
              <a:t>Reciprocal Dumping</a:t>
            </a:r>
          </a:p>
          <a:p>
            <a:pPr lvl="1"/>
            <a:r>
              <a:rPr lang="en-US"/>
              <a:t>A situation in which dumping leads to two-way trade in the same product</a:t>
            </a:r>
          </a:p>
          <a:p>
            <a:pPr lvl="1"/>
            <a:r>
              <a:rPr lang="en-US"/>
              <a:t>It increases the volume of trade in goods that are not quite identical.</a:t>
            </a:r>
          </a:p>
          <a:p>
            <a:pPr lvl="1"/>
            <a:r>
              <a:rPr lang="en-US"/>
              <a:t>Its net welfare effect is ambiguous:</a:t>
            </a:r>
          </a:p>
          <a:p>
            <a:pPr lvl="2"/>
            <a:r>
              <a:rPr lang="en-US"/>
              <a:t>It wastes resources in transportation.</a:t>
            </a:r>
          </a:p>
          <a:p>
            <a:pPr lvl="2"/>
            <a:r>
              <a:rPr lang="en-US"/>
              <a:t>It creates some competition.</a:t>
            </a:r>
          </a:p>
        </p:txBody>
      </p:sp>
      <p:sp>
        <p:nvSpPr>
          <p:cNvPr id="132100" name="Rectangle 4"/>
          <p:cNvSpPr>
            <a:spLocks noChangeArrowheads="1"/>
          </p:cNvSpPr>
          <p:nvPr/>
        </p:nvSpPr>
        <p:spPr bwMode="auto">
          <a:xfrm>
            <a:off x="76200" y="3048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Dumping</a:t>
            </a:r>
          </a:p>
        </p:txBody>
      </p:sp>
    </p:spTree>
  </p:cSld>
  <p:clrMapOvr>
    <a:masterClrMapping/>
  </p:clrMapOvr>
  <p:transition spd="med">
    <p:pull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t>The Theory of External Economies</a:t>
            </a:r>
          </a:p>
        </p:txBody>
      </p:sp>
      <p:sp>
        <p:nvSpPr>
          <p:cNvPr id="133123" name="Rectangle 3"/>
          <p:cNvSpPr>
            <a:spLocks noGrp="1" noChangeArrowheads="1"/>
          </p:cNvSpPr>
          <p:nvPr>
            <p:ph type="body" idx="1"/>
          </p:nvPr>
        </p:nvSpPr>
        <p:spPr>
          <a:xfrm>
            <a:off x="457200" y="1600200"/>
            <a:ext cx="8229600" cy="4953000"/>
          </a:xfrm>
        </p:spPr>
        <p:txBody>
          <a:bodyPr/>
          <a:lstStyle/>
          <a:p>
            <a:r>
              <a:rPr lang="en-US"/>
              <a:t>Economies of scale that occur at the level of the industry instead of the firm are called external economies.</a:t>
            </a:r>
          </a:p>
          <a:p>
            <a:r>
              <a:rPr lang="en-US"/>
              <a:t>There are three main reasons why a cluster of firms may be more efficient than an individual firm in isolation:</a:t>
            </a:r>
          </a:p>
          <a:p>
            <a:pPr lvl="1"/>
            <a:r>
              <a:rPr lang="en-US" b="1"/>
              <a:t>Specialized suppliers</a:t>
            </a:r>
          </a:p>
          <a:p>
            <a:pPr lvl="1"/>
            <a:r>
              <a:rPr lang="en-US" b="1"/>
              <a:t>Labor market pooling</a:t>
            </a:r>
          </a:p>
          <a:p>
            <a:pPr lvl="1"/>
            <a:r>
              <a:rPr lang="en-US" b="1"/>
              <a:t>Knowledge spillovers</a:t>
            </a:r>
          </a:p>
        </p:txBody>
      </p:sp>
    </p:spTree>
  </p:cSld>
  <p:clrMapOvr>
    <a:masterClrMapping/>
  </p:clrMapOvr>
  <p:transition spd="med">
    <p:pull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a:xfrm>
            <a:off x="457200" y="1600200"/>
            <a:ext cx="8229600" cy="4724400"/>
          </a:xfrm>
        </p:spPr>
        <p:txBody>
          <a:bodyPr/>
          <a:lstStyle/>
          <a:p>
            <a:r>
              <a:rPr lang="en-US">
                <a:solidFill>
                  <a:srgbClr val="990033"/>
                </a:solidFill>
              </a:rPr>
              <a:t>External Economies and the Patter of Trade</a:t>
            </a:r>
          </a:p>
          <a:p>
            <a:pPr lvl="1"/>
            <a:r>
              <a:rPr lang="en-US"/>
              <a:t>A country that has large production in some industry will tend to have low costs of producing that good.</a:t>
            </a:r>
          </a:p>
          <a:p>
            <a:pPr lvl="1"/>
            <a:r>
              <a:rPr lang="en-US"/>
              <a:t>Countries that start out as large producers in certain industries tend to remain large producers even if some other country could potentially produce the goods more cheaply.</a:t>
            </a:r>
          </a:p>
          <a:p>
            <a:pPr lvl="2"/>
            <a:r>
              <a:rPr lang="en-US"/>
              <a:t>Figure 6-9 illustrates a case where a pattern of specialization established by historical accident is persistent.</a:t>
            </a:r>
          </a:p>
          <a:p>
            <a:pPr lvl="1"/>
            <a:endParaRPr lang="en-US" sz="2400"/>
          </a:p>
        </p:txBody>
      </p:sp>
      <p:sp>
        <p:nvSpPr>
          <p:cNvPr id="138244" name="Rectangle 4"/>
          <p:cNvSpPr>
            <a:spLocks noChangeArrowheads="1"/>
          </p:cNvSpPr>
          <p:nvPr/>
        </p:nvSpPr>
        <p:spPr bwMode="auto">
          <a:xfrm>
            <a:off x="76200" y="762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External Economies and International Trade</a:t>
            </a:r>
          </a:p>
        </p:txBody>
      </p:sp>
    </p:spTree>
  </p:cSld>
  <p:clrMapOvr>
    <a:masterClrMapping/>
  </p:clrMapOvr>
  <p:transition spd="med">
    <p:pull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6-9</a:t>
            </a:r>
            <a:r>
              <a:rPr lang="en-US" sz="2400" baseline="0">
                <a:solidFill>
                  <a:srgbClr val="336699"/>
                </a:solidFill>
              </a:rPr>
              <a:t>: External Economies and Specialization</a:t>
            </a:r>
          </a:p>
        </p:txBody>
      </p:sp>
      <p:sp>
        <p:nvSpPr>
          <p:cNvPr id="111619" name="Rectangle 3"/>
          <p:cNvSpPr>
            <a:spLocks noChangeArrowheads="1"/>
          </p:cNvSpPr>
          <p:nvPr/>
        </p:nvSpPr>
        <p:spPr bwMode="auto">
          <a:xfrm>
            <a:off x="76200" y="762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External Economies and International Trade</a:t>
            </a:r>
          </a:p>
        </p:txBody>
      </p:sp>
      <p:sp>
        <p:nvSpPr>
          <p:cNvPr id="111621" name="Arc 5"/>
          <p:cNvSpPr>
            <a:spLocks/>
          </p:cNvSpPr>
          <p:nvPr/>
        </p:nvSpPr>
        <p:spPr bwMode="auto">
          <a:xfrm rot="10918440">
            <a:off x="2505075" y="3306763"/>
            <a:ext cx="3733800" cy="10366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101"/>
            </a:solidFill>
            <a:round/>
            <a:headEnd type="none" w="sm" len="sm"/>
            <a:tailEnd type="none" w="sm" len="sm"/>
          </a:ln>
          <a:effectLst/>
        </p:spPr>
        <p:txBody>
          <a:bodyPr wrap="none" anchor="ctr"/>
          <a:lstStyle/>
          <a:p>
            <a:endParaRPr lang="id-ID"/>
          </a:p>
        </p:txBody>
      </p:sp>
      <p:sp>
        <p:nvSpPr>
          <p:cNvPr id="111622" name="Text Box 6"/>
          <p:cNvSpPr txBox="1">
            <a:spLocks noChangeArrowheads="1"/>
          </p:cNvSpPr>
          <p:nvPr/>
        </p:nvSpPr>
        <p:spPr bwMode="auto">
          <a:xfrm>
            <a:off x="6324600" y="4116388"/>
            <a:ext cx="1463675" cy="366712"/>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FF0101"/>
                </a:solidFill>
                <a:latin typeface="Arial" charset="0"/>
              </a:rPr>
              <a:t>AC</a:t>
            </a:r>
            <a:r>
              <a:rPr lang="en-US" sz="1800" b="1" i="1">
                <a:solidFill>
                  <a:srgbClr val="FF0101"/>
                </a:solidFill>
                <a:latin typeface="Arial" charset="0"/>
              </a:rPr>
              <a:t>SWISS</a:t>
            </a:r>
            <a:endParaRPr lang="en-US" sz="1800" b="1" i="1" baseline="0">
              <a:solidFill>
                <a:srgbClr val="333399"/>
              </a:solidFill>
              <a:latin typeface="Arial" charset="0"/>
            </a:endParaRPr>
          </a:p>
        </p:txBody>
      </p:sp>
      <p:grpSp>
        <p:nvGrpSpPr>
          <p:cNvPr id="111623" name="Group 7"/>
          <p:cNvGrpSpPr>
            <a:grpSpLocks/>
          </p:cNvGrpSpPr>
          <p:nvPr/>
        </p:nvGrpSpPr>
        <p:grpSpPr bwMode="auto">
          <a:xfrm>
            <a:off x="2038350" y="4005263"/>
            <a:ext cx="2751138" cy="2230437"/>
            <a:chOff x="1284" y="2378"/>
            <a:chExt cx="1733" cy="1405"/>
          </a:xfrm>
        </p:grpSpPr>
        <p:sp>
          <p:nvSpPr>
            <p:cNvPr id="111624" name="Text Box 8"/>
            <p:cNvSpPr txBox="1">
              <a:spLocks noChangeArrowheads="1"/>
            </p:cNvSpPr>
            <p:nvPr/>
          </p:nvSpPr>
          <p:spPr bwMode="auto">
            <a:xfrm>
              <a:off x="2736" y="3552"/>
              <a:ext cx="281"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Q</a:t>
              </a:r>
              <a:r>
                <a:rPr lang="en-US" sz="1800" b="1">
                  <a:latin typeface="Arial" charset="0"/>
                </a:rPr>
                <a:t>1</a:t>
              </a:r>
              <a:endParaRPr lang="en-US" sz="1800" b="1" baseline="0">
                <a:latin typeface="Arial" charset="0"/>
              </a:endParaRPr>
            </a:p>
          </p:txBody>
        </p:sp>
        <p:sp>
          <p:nvSpPr>
            <p:cNvPr id="111625" name="Line 9"/>
            <p:cNvSpPr>
              <a:spLocks noChangeShapeType="1"/>
            </p:cNvSpPr>
            <p:nvPr/>
          </p:nvSpPr>
          <p:spPr bwMode="auto">
            <a:xfrm flipH="1" flipV="1">
              <a:off x="1577" y="2514"/>
              <a:ext cx="1290" cy="9"/>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11626" name="Line 10"/>
            <p:cNvSpPr>
              <a:spLocks noChangeShapeType="1"/>
            </p:cNvSpPr>
            <p:nvPr/>
          </p:nvSpPr>
          <p:spPr bwMode="auto">
            <a:xfrm>
              <a:off x="2868" y="2523"/>
              <a:ext cx="12" cy="1029"/>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11627" name="Text Box 11"/>
            <p:cNvSpPr txBox="1">
              <a:spLocks noChangeArrowheads="1"/>
            </p:cNvSpPr>
            <p:nvPr/>
          </p:nvSpPr>
          <p:spPr bwMode="auto">
            <a:xfrm>
              <a:off x="1284" y="2378"/>
              <a:ext cx="265"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P</a:t>
              </a:r>
              <a:r>
                <a:rPr lang="en-US" sz="1800" b="1">
                  <a:latin typeface="Arial" charset="0"/>
                </a:rPr>
                <a:t>1</a:t>
              </a:r>
              <a:endParaRPr lang="en-US" sz="1800" b="1" baseline="0">
                <a:latin typeface="Arial" charset="0"/>
              </a:endParaRPr>
            </a:p>
          </p:txBody>
        </p:sp>
      </p:grpSp>
      <p:grpSp>
        <p:nvGrpSpPr>
          <p:cNvPr id="111628" name="Group 12"/>
          <p:cNvGrpSpPr>
            <a:grpSpLocks/>
          </p:cNvGrpSpPr>
          <p:nvPr/>
        </p:nvGrpSpPr>
        <p:grpSpPr bwMode="auto">
          <a:xfrm>
            <a:off x="1828800" y="1982788"/>
            <a:ext cx="5873750" cy="4494212"/>
            <a:chOff x="1152" y="1104"/>
            <a:chExt cx="3700" cy="2831"/>
          </a:xfrm>
        </p:grpSpPr>
        <p:sp>
          <p:nvSpPr>
            <p:cNvPr id="111629" name="Line 13"/>
            <p:cNvSpPr>
              <a:spLocks noChangeShapeType="1"/>
            </p:cNvSpPr>
            <p:nvPr/>
          </p:nvSpPr>
          <p:spPr bwMode="auto">
            <a:xfrm>
              <a:off x="1583" y="3547"/>
              <a:ext cx="2880" cy="0"/>
            </a:xfrm>
            <a:prstGeom prst="line">
              <a:avLst/>
            </a:prstGeom>
            <a:noFill/>
            <a:ln w="38100">
              <a:solidFill>
                <a:schemeClr val="tx1"/>
              </a:solidFill>
              <a:round/>
              <a:headEnd type="none" w="sm" len="sm"/>
              <a:tailEnd type="triangle" w="sm" len="sm"/>
            </a:ln>
            <a:effectLst/>
          </p:spPr>
          <p:txBody>
            <a:bodyPr/>
            <a:lstStyle/>
            <a:p>
              <a:endParaRPr lang="id-ID"/>
            </a:p>
          </p:txBody>
        </p:sp>
        <p:sp>
          <p:nvSpPr>
            <p:cNvPr id="111630" name="Line 14"/>
            <p:cNvSpPr>
              <a:spLocks noChangeShapeType="1"/>
            </p:cNvSpPr>
            <p:nvPr/>
          </p:nvSpPr>
          <p:spPr bwMode="auto">
            <a:xfrm>
              <a:off x="1589" y="1536"/>
              <a:ext cx="0" cy="2016"/>
            </a:xfrm>
            <a:prstGeom prst="line">
              <a:avLst/>
            </a:prstGeom>
            <a:noFill/>
            <a:ln w="38100">
              <a:solidFill>
                <a:schemeClr val="tx1"/>
              </a:solidFill>
              <a:round/>
              <a:headEnd type="triangle" w="sm" len="sm"/>
              <a:tailEnd type="none" w="sm" len="sm"/>
            </a:ln>
            <a:effectLst/>
          </p:spPr>
          <p:txBody>
            <a:bodyPr/>
            <a:lstStyle/>
            <a:p>
              <a:endParaRPr lang="id-ID"/>
            </a:p>
          </p:txBody>
        </p:sp>
        <p:sp>
          <p:nvSpPr>
            <p:cNvPr id="111631" name="Text Box 15"/>
            <p:cNvSpPr txBox="1">
              <a:spLocks noChangeArrowheads="1"/>
            </p:cNvSpPr>
            <p:nvPr/>
          </p:nvSpPr>
          <p:spPr bwMode="auto">
            <a:xfrm>
              <a:off x="1152" y="1104"/>
              <a:ext cx="960" cy="404"/>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Price, cost </a:t>
              </a:r>
            </a:p>
            <a:p>
              <a:pPr eaLnBrk="0" hangingPunct="0"/>
              <a:r>
                <a:rPr lang="en-US" sz="1800" b="1" baseline="0">
                  <a:latin typeface="Arial" charset="0"/>
                </a:rPr>
                <a:t>(per watch)</a:t>
              </a:r>
            </a:p>
          </p:txBody>
        </p:sp>
        <p:sp>
          <p:nvSpPr>
            <p:cNvPr id="111632" name="Text Box 16"/>
            <p:cNvSpPr txBox="1">
              <a:spLocks noChangeArrowheads="1"/>
            </p:cNvSpPr>
            <p:nvPr/>
          </p:nvSpPr>
          <p:spPr bwMode="auto">
            <a:xfrm>
              <a:off x="3024" y="3531"/>
              <a:ext cx="1828"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Quantity of watches</a:t>
              </a:r>
            </a:p>
            <a:p>
              <a:pPr eaLnBrk="0" hangingPunct="0"/>
              <a:r>
                <a:rPr lang="en-US" sz="1800" b="1" baseline="0">
                  <a:latin typeface="Arial" charset="0"/>
                </a:rPr>
                <a:t>produced and demanded</a:t>
              </a:r>
            </a:p>
          </p:txBody>
        </p:sp>
      </p:grpSp>
      <p:grpSp>
        <p:nvGrpSpPr>
          <p:cNvPr id="111633" name="Group 17"/>
          <p:cNvGrpSpPr>
            <a:grpSpLocks/>
          </p:cNvGrpSpPr>
          <p:nvPr/>
        </p:nvGrpSpPr>
        <p:grpSpPr bwMode="auto">
          <a:xfrm>
            <a:off x="2486025" y="3735388"/>
            <a:ext cx="5149850" cy="1281112"/>
            <a:chOff x="1566" y="2208"/>
            <a:chExt cx="3244" cy="807"/>
          </a:xfrm>
        </p:grpSpPr>
        <p:sp>
          <p:nvSpPr>
            <p:cNvPr id="111634" name="Arc 18"/>
            <p:cNvSpPr>
              <a:spLocks/>
            </p:cNvSpPr>
            <p:nvPr/>
          </p:nvSpPr>
          <p:spPr bwMode="auto">
            <a:xfrm rot="10918440">
              <a:off x="1579" y="2255"/>
              <a:ext cx="2398" cy="624"/>
            </a:xfrm>
            <a:custGeom>
              <a:avLst/>
              <a:gdLst>
                <a:gd name="G0" fmla="+- 427 0 0"/>
                <a:gd name="G1" fmla="+- 21600 0 0"/>
                <a:gd name="G2" fmla="+- 21600 0 0"/>
                <a:gd name="T0" fmla="*/ 0 w 22027"/>
                <a:gd name="T1" fmla="*/ 4 h 21600"/>
                <a:gd name="T2" fmla="*/ 22027 w 22027"/>
                <a:gd name="T3" fmla="*/ 21600 h 21600"/>
                <a:gd name="T4" fmla="*/ 427 w 22027"/>
                <a:gd name="T5" fmla="*/ 21600 h 21600"/>
              </a:gdLst>
              <a:ahLst/>
              <a:cxnLst>
                <a:cxn ang="0">
                  <a:pos x="T0" y="T1"/>
                </a:cxn>
                <a:cxn ang="0">
                  <a:pos x="T2" y="T3"/>
                </a:cxn>
                <a:cxn ang="0">
                  <a:pos x="T4" y="T5"/>
                </a:cxn>
              </a:cxnLst>
              <a:rect l="0" t="0" r="r" b="b"/>
              <a:pathLst>
                <a:path w="22027" h="21600" fill="none" extrusionOk="0">
                  <a:moveTo>
                    <a:pt x="0" y="4"/>
                  </a:moveTo>
                  <a:cubicBezTo>
                    <a:pt x="142" y="1"/>
                    <a:pt x="284" y="-1"/>
                    <a:pt x="427" y="0"/>
                  </a:cubicBezTo>
                  <a:cubicBezTo>
                    <a:pt x="12356" y="0"/>
                    <a:pt x="22027" y="9670"/>
                    <a:pt x="22027" y="21600"/>
                  </a:cubicBezTo>
                </a:path>
                <a:path w="22027" h="21600" stroke="0" extrusionOk="0">
                  <a:moveTo>
                    <a:pt x="0" y="4"/>
                  </a:moveTo>
                  <a:cubicBezTo>
                    <a:pt x="142" y="1"/>
                    <a:pt x="284" y="-1"/>
                    <a:pt x="427" y="0"/>
                  </a:cubicBezTo>
                  <a:cubicBezTo>
                    <a:pt x="12356" y="0"/>
                    <a:pt x="22027" y="9670"/>
                    <a:pt x="22027" y="21600"/>
                  </a:cubicBezTo>
                  <a:lnTo>
                    <a:pt x="427" y="21600"/>
                  </a:lnTo>
                  <a:close/>
                </a:path>
              </a:pathLst>
            </a:custGeom>
            <a:noFill/>
            <a:ln w="38100">
              <a:solidFill>
                <a:srgbClr val="333399"/>
              </a:solidFill>
              <a:round/>
              <a:headEnd type="none" w="sm" len="sm"/>
              <a:tailEnd type="none" w="sm" len="sm"/>
            </a:ln>
            <a:effectLst/>
          </p:spPr>
          <p:txBody>
            <a:bodyPr wrap="none" anchor="ctr"/>
            <a:lstStyle/>
            <a:p>
              <a:endParaRPr lang="id-ID"/>
            </a:p>
          </p:txBody>
        </p:sp>
        <p:sp>
          <p:nvSpPr>
            <p:cNvPr id="111635" name="Oval 19"/>
            <p:cNvSpPr>
              <a:spLocks noChangeArrowheads="1"/>
            </p:cNvSpPr>
            <p:nvPr/>
          </p:nvSpPr>
          <p:spPr bwMode="auto">
            <a:xfrm>
              <a:off x="1566" y="2208"/>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11636" name="Text Box 20"/>
            <p:cNvSpPr txBox="1">
              <a:spLocks noChangeArrowheads="1"/>
            </p:cNvSpPr>
            <p:nvPr/>
          </p:nvSpPr>
          <p:spPr bwMode="auto">
            <a:xfrm>
              <a:off x="3984" y="2784"/>
              <a:ext cx="826"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333399"/>
                  </a:solidFill>
                  <a:latin typeface="Arial" charset="0"/>
                </a:rPr>
                <a:t>AC</a:t>
              </a:r>
              <a:r>
                <a:rPr lang="en-US" sz="1800" b="1" i="1">
                  <a:solidFill>
                    <a:srgbClr val="333399"/>
                  </a:solidFill>
                  <a:latin typeface="Arial" charset="0"/>
                </a:rPr>
                <a:t>THAI</a:t>
              </a:r>
              <a:endParaRPr lang="en-US" sz="1800" b="1" i="1" baseline="0">
                <a:solidFill>
                  <a:srgbClr val="333399"/>
                </a:solidFill>
                <a:latin typeface="Arial" charset="0"/>
              </a:endParaRPr>
            </a:p>
          </p:txBody>
        </p:sp>
      </p:grpSp>
      <p:grpSp>
        <p:nvGrpSpPr>
          <p:cNvPr id="111637" name="Group 21"/>
          <p:cNvGrpSpPr>
            <a:grpSpLocks/>
          </p:cNvGrpSpPr>
          <p:nvPr/>
        </p:nvGrpSpPr>
        <p:grpSpPr bwMode="auto">
          <a:xfrm>
            <a:off x="4889500" y="4381500"/>
            <a:ext cx="304800" cy="420688"/>
            <a:chOff x="3648" y="1968"/>
            <a:chExt cx="192" cy="265"/>
          </a:xfrm>
        </p:grpSpPr>
        <p:sp>
          <p:nvSpPr>
            <p:cNvPr id="111638" name="Text Box 22"/>
            <p:cNvSpPr txBox="1">
              <a:spLocks noChangeArrowheads="1"/>
            </p:cNvSpPr>
            <p:nvPr/>
          </p:nvSpPr>
          <p:spPr bwMode="auto">
            <a:xfrm>
              <a:off x="3648" y="1968"/>
              <a:ext cx="192" cy="231"/>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2</a:t>
              </a:r>
            </a:p>
          </p:txBody>
        </p:sp>
        <p:sp>
          <p:nvSpPr>
            <p:cNvPr id="111639" name="Oval 23"/>
            <p:cNvSpPr>
              <a:spLocks noChangeArrowheads="1"/>
            </p:cNvSpPr>
            <p:nvPr/>
          </p:nvSpPr>
          <p:spPr bwMode="auto">
            <a:xfrm>
              <a:off x="3658" y="2181"/>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grpSp>
      <p:grpSp>
        <p:nvGrpSpPr>
          <p:cNvPr id="111640" name="Group 24"/>
          <p:cNvGrpSpPr>
            <a:grpSpLocks/>
          </p:cNvGrpSpPr>
          <p:nvPr/>
        </p:nvGrpSpPr>
        <p:grpSpPr bwMode="auto">
          <a:xfrm>
            <a:off x="4495800" y="3805238"/>
            <a:ext cx="311150" cy="463550"/>
            <a:chOff x="3168" y="1680"/>
            <a:chExt cx="196" cy="292"/>
          </a:xfrm>
        </p:grpSpPr>
        <p:sp>
          <p:nvSpPr>
            <p:cNvPr id="111641" name="Oval 25"/>
            <p:cNvSpPr>
              <a:spLocks noChangeArrowheads="1"/>
            </p:cNvSpPr>
            <p:nvPr/>
          </p:nvSpPr>
          <p:spPr bwMode="auto">
            <a:xfrm>
              <a:off x="3176" y="1920"/>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11642" name="Text Box 26"/>
            <p:cNvSpPr txBox="1">
              <a:spLocks noChangeArrowheads="1"/>
            </p:cNvSpPr>
            <p:nvPr/>
          </p:nvSpPr>
          <p:spPr bwMode="auto">
            <a:xfrm>
              <a:off x="3168" y="1680"/>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1</a:t>
              </a:r>
            </a:p>
          </p:txBody>
        </p:sp>
      </p:grpSp>
      <p:sp>
        <p:nvSpPr>
          <p:cNvPr id="111643" name="Text Box 27"/>
          <p:cNvSpPr txBox="1">
            <a:spLocks noChangeArrowheads="1"/>
          </p:cNvSpPr>
          <p:nvPr/>
        </p:nvSpPr>
        <p:spPr bwMode="auto">
          <a:xfrm>
            <a:off x="1992313" y="3506788"/>
            <a:ext cx="750887" cy="366712"/>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C</a:t>
            </a:r>
            <a:r>
              <a:rPr lang="en-US" sz="1800" b="1">
                <a:latin typeface="Arial" charset="0"/>
              </a:rPr>
              <a:t>0</a:t>
            </a:r>
            <a:endParaRPr lang="en-US" sz="1800" b="1" baseline="0">
              <a:latin typeface="Arial" charset="0"/>
            </a:endParaRPr>
          </a:p>
        </p:txBody>
      </p:sp>
      <p:grpSp>
        <p:nvGrpSpPr>
          <p:cNvPr id="111644" name="Group 28"/>
          <p:cNvGrpSpPr>
            <a:grpSpLocks/>
          </p:cNvGrpSpPr>
          <p:nvPr/>
        </p:nvGrpSpPr>
        <p:grpSpPr bwMode="auto">
          <a:xfrm>
            <a:off x="3962400" y="2973388"/>
            <a:ext cx="2025650" cy="2652712"/>
            <a:chOff x="2496" y="1728"/>
            <a:chExt cx="1276" cy="1671"/>
          </a:xfrm>
        </p:grpSpPr>
        <p:sp>
          <p:nvSpPr>
            <p:cNvPr id="111645" name="Text Box 29"/>
            <p:cNvSpPr txBox="1">
              <a:spLocks noChangeArrowheads="1"/>
            </p:cNvSpPr>
            <p:nvPr/>
          </p:nvSpPr>
          <p:spPr bwMode="auto">
            <a:xfrm>
              <a:off x="3552" y="3168"/>
              <a:ext cx="220"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D</a:t>
              </a:r>
            </a:p>
          </p:txBody>
        </p:sp>
        <p:sp>
          <p:nvSpPr>
            <p:cNvPr id="111646" name="Freeform 30"/>
            <p:cNvSpPr>
              <a:spLocks/>
            </p:cNvSpPr>
            <p:nvPr/>
          </p:nvSpPr>
          <p:spPr bwMode="auto">
            <a:xfrm>
              <a:off x="2496" y="1728"/>
              <a:ext cx="1008" cy="1488"/>
            </a:xfrm>
            <a:custGeom>
              <a:avLst/>
              <a:gdLst/>
              <a:ahLst/>
              <a:cxnLst>
                <a:cxn ang="0">
                  <a:pos x="0" y="0"/>
                </a:cxn>
                <a:cxn ang="0">
                  <a:pos x="384" y="816"/>
                </a:cxn>
                <a:cxn ang="0">
                  <a:pos x="1008" y="1488"/>
                </a:cxn>
              </a:cxnLst>
              <a:rect l="0" t="0" r="r" b="b"/>
              <a:pathLst>
                <a:path w="1008" h="1488">
                  <a:moveTo>
                    <a:pt x="0" y="0"/>
                  </a:moveTo>
                  <a:cubicBezTo>
                    <a:pt x="108" y="284"/>
                    <a:pt x="216" y="568"/>
                    <a:pt x="384" y="816"/>
                  </a:cubicBezTo>
                  <a:cubicBezTo>
                    <a:pt x="552" y="1064"/>
                    <a:pt x="780" y="1276"/>
                    <a:pt x="1008" y="1488"/>
                  </a:cubicBezTo>
                </a:path>
              </a:pathLst>
            </a:custGeom>
            <a:noFill/>
            <a:ln w="38100" cmpd="sng">
              <a:solidFill>
                <a:srgbClr val="333399"/>
              </a:solidFill>
              <a:round/>
              <a:headEnd/>
              <a:tailEnd/>
            </a:ln>
            <a:effectLst/>
          </p:spPr>
          <p:txBody>
            <a:bodyPr/>
            <a:lstStyle/>
            <a:p>
              <a:endParaRPr lang="id-ID"/>
            </a:p>
          </p:txBody>
        </p:sp>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wipe(left)">
                                      <p:cBhvr>
                                        <p:cTn id="7" dur="500"/>
                                        <p:tgtEl>
                                          <p:spTgt spid="1116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1628"/>
                                        </p:tgtEl>
                                        <p:attrNameLst>
                                          <p:attrName>style.visibility</p:attrName>
                                        </p:attrNameLst>
                                      </p:cBhvr>
                                      <p:to>
                                        <p:strVal val="visible"/>
                                      </p:to>
                                    </p:set>
                                    <p:animEffect transition="in" filter="wipe(left)">
                                      <p:cBhvr>
                                        <p:cTn id="12" dur="500"/>
                                        <p:tgtEl>
                                          <p:spTgt spid="1116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1644"/>
                                        </p:tgtEl>
                                        <p:attrNameLst>
                                          <p:attrName>style.visibility</p:attrName>
                                        </p:attrNameLst>
                                      </p:cBhvr>
                                      <p:to>
                                        <p:strVal val="visible"/>
                                      </p:to>
                                    </p:set>
                                    <p:animEffect transition="in" filter="wipe(left)">
                                      <p:cBhvr>
                                        <p:cTn id="17" dur="500"/>
                                        <p:tgtEl>
                                          <p:spTgt spid="11164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1623"/>
                                        </p:tgtEl>
                                        <p:attrNameLst>
                                          <p:attrName>style.visibility</p:attrName>
                                        </p:attrNameLst>
                                      </p:cBhvr>
                                      <p:to>
                                        <p:strVal val="visible"/>
                                      </p:to>
                                    </p:set>
                                    <p:animEffect transition="in" filter="wipe(up)">
                                      <p:cBhvr>
                                        <p:cTn id="22" dur="500"/>
                                        <p:tgtEl>
                                          <p:spTgt spid="11162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1640"/>
                                        </p:tgtEl>
                                        <p:attrNameLst>
                                          <p:attrName>style.visibility</p:attrName>
                                        </p:attrNameLst>
                                      </p:cBhvr>
                                      <p:to>
                                        <p:strVal val="visible"/>
                                      </p:to>
                                    </p:set>
                                    <p:animEffect transition="in" filter="dissolve">
                                      <p:cBhvr>
                                        <p:cTn id="27" dur="500"/>
                                        <p:tgtEl>
                                          <p:spTgt spid="11164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1633"/>
                                        </p:tgtEl>
                                        <p:attrNameLst>
                                          <p:attrName>style.visibility</p:attrName>
                                        </p:attrNameLst>
                                      </p:cBhvr>
                                      <p:to>
                                        <p:strVal val="visible"/>
                                      </p:to>
                                    </p:set>
                                    <p:animEffect transition="in" filter="wipe(left)">
                                      <p:cBhvr>
                                        <p:cTn id="32" dur="500"/>
                                        <p:tgtEl>
                                          <p:spTgt spid="11163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1643"/>
                                        </p:tgtEl>
                                        <p:attrNameLst>
                                          <p:attrName>style.visibility</p:attrName>
                                        </p:attrNameLst>
                                      </p:cBhvr>
                                      <p:to>
                                        <p:strVal val="visible"/>
                                      </p:to>
                                    </p:set>
                                    <p:animEffect transition="in" filter="dissolve">
                                      <p:cBhvr>
                                        <p:cTn id="37" dur="500"/>
                                        <p:tgtEl>
                                          <p:spTgt spid="11164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11637"/>
                                        </p:tgtEl>
                                        <p:attrNameLst>
                                          <p:attrName>style.visibility</p:attrName>
                                        </p:attrNameLst>
                                      </p:cBhvr>
                                      <p:to>
                                        <p:strVal val="visible"/>
                                      </p:to>
                                    </p:set>
                                    <p:animEffect transition="in" filter="dissolve">
                                      <p:cBhvr>
                                        <p:cTn id="42" dur="500"/>
                                        <p:tgtEl>
                                          <p:spTgt spid="111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autoUpdateAnimBg="0"/>
      <p:bldP spid="111643"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p:txBody>
          <a:bodyPr/>
          <a:lstStyle/>
          <a:p>
            <a:r>
              <a:rPr lang="en-US">
                <a:solidFill>
                  <a:srgbClr val="990033"/>
                </a:solidFill>
              </a:rPr>
              <a:t>Trade and Welfare with External Economies</a:t>
            </a:r>
          </a:p>
          <a:p>
            <a:pPr lvl="1"/>
            <a:r>
              <a:rPr lang="en-US"/>
              <a:t>Trade based on external economies has more ambiguous effects on national welfare than either trade based on comparative advantage or trade based on economies of scale at the level of the firm.</a:t>
            </a:r>
          </a:p>
          <a:p>
            <a:pPr lvl="2"/>
            <a:r>
              <a:rPr lang="en-US"/>
              <a:t>An example of how a country can actually be worse off with trade than without is shown in Figure 6-10.</a:t>
            </a:r>
          </a:p>
        </p:txBody>
      </p:sp>
      <p:sp>
        <p:nvSpPr>
          <p:cNvPr id="139268" name="Rectangle 4"/>
          <p:cNvSpPr>
            <a:spLocks noChangeArrowheads="1"/>
          </p:cNvSpPr>
          <p:nvPr/>
        </p:nvSpPr>
        <p:spPr bwMode="auto">
          <a:xfrm>
            <a:off x="76200" y="762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External Economies and International Trade</a:t>
            </a:r>
          </a:p>
        </p:txBody>
      </p:sp>
    </p:spTree>
  </p:cSld>
  <p:clrMapOvr>
    <a:masterClrMapping/>
  </p:clrMapOvr>
  <p:transition spd="med">
    <p:pull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0" y="1295400"/>
            <a:ext cx="9144000" cy="533400"/>
          </a:xfrm>
          <a:prstGeom prst="rect">
            <a:avLst/>
          </a:prstGeom>
          <a:noFill/>
          <a:ln w="9525">
            <a:noFill/>
            <a:miter lim="800000"/>
            <a:headEnd/>
            <a:tailEnd/>
          </a:ln>
          <a:effectLst/>
        </p:spPr>
        <p:txBody>
          <a:bodyPr anchor="b"/>
          <a:lstStyle/>
          <a:p>
            <a:pPr algn="ctr"/>
            <a:r>
              <a:rPr lang="en-US" sz="2400" b="1" baseline="0">
                <a:solidFill>
                  <a:srgbClr val="336699"/>
                </a:solidFill>
              </a:rPr>
              <a:t>Figure 6-10</a:t>
            </a:r>
            <a:r>
              <a:rPr lang="en-US" sz="2400" baseline="0">
                <a:solidFill>
                  <a:srgbClr val="336699"/>
                </a:solidFill>
              </a:rPr>
              <a:t>: External Economies and Losses from Trade</a:t>
            </a:r>
          </a:p>
        </p:txBody>
      </p:sp>
      <p:sp>
        <p:nvSpPr>
          <p:cNvPr id="112643" name="Rectangle 3"/>
          <p:cNvSpPr>
            <a:spLocks noChangeArrowheads="1"/>
          </p:cNvSpPr>
          <p:nvPr/>
        </p:nvSpPr>
        <p:spPr bwMode="auto">
          <a:xfrm>
            <a:off x="76200" y="76200"/>
            <a:ext cx="7772400" cy="1143000"/>
          </a:xfrm>
          <a:prstGeom prst="rect">
            <a:avLst/>
          </a:prstGeom>
          <a:noFill/>
          <a:ln w="9525">
            <a:noFill/>
            <a:miter lim="800000"/>
            <a:headEnd/>
            <a:tailEnd/>
          </a:ln>
          <a:effectLst/>
        </p:spPr>
        <p:txBody>
          <a:bodyPr anchor="ctr"/>
          <a:lstStyle/>
          <a:p>
            <a:pPr algn="ctr"/>
            <a:r>
              <a:rPr lang="en-US" sz="4000" baseline="0">
                <a:solidFill>
                  <a:srgbClr val="663300"/>
                </a:solidFill>
              </a:rPr>
              <a:t>External Economies and International Trade</a:t>
            </a:r>
          </a:p>
        </p:txBody>
      </p:sp>
      <p:grpSp>
        <p:nvGrpSpPr>
          <p:cNvPr id="112644" name="Group 4"/>
          <p:cNvGrpSpPr>
            <a:grpSpLocks/>
          </p:cNvGrpSpPr>
          <p:nvPr/>
        </p:nvGrpSpPr>
        <p:grpSpPr bwMode="auto">
          <a:xfrm>
            <a:off x="2505075" y="3306763"/>
            <a:ext cx="5283200" cy="1176337"/>
            <a:chOff x="1578" y="1938"/>
            <a:chExt cx="3328" cy="741"/>
          </a:xfrm>
        </p:grpSpPr>
        <p:sp>
          <p:nvSpPr>
            <p:cNvPr id="112645" name="Arc 5"/>
            <p:cNvSpPr>
              <a:spLocks/>
            </p:cNvSpPr>
            <p:nvPr/>
          </p:nvSpPr>
          <p:spPr bwMode="auto">
            <a:xfrm rot="10918440">
              <a:off x="1578" y="1938"/>
              <a:ext cx="2352" cy="65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333399"/>
              </a:solidFill>
              <a:round/>
              <a:headEnd type="none" w="sm" len="sm"/>
              <a:tailEnd type="none" w="sm" len="sm"/>
            </a:ln>
            <a:effectLst/>
          </p:spPr>
          <p:txBody>
            <a:bodyPr wrap="none" anchor="ctr"/>
            <a:lstStyle/>
            <a:p>
              <a:endParaRPr lang="id-ID"/>
            </a:p>
          </p:txBody>
        </p:sp>
        <p:sp>
          <p:nvSpPr>
            <p:cNvPr id="112646" name="Text Box 6"/>
            <p:cNvSpPr txBox="1">
              <a:spLocks noChangeArrowheads="1"/>
            </p:cNvSpPr>
            <p:nvPr/>
          </p:nvSpPr>
          <p:spPr bwMode="auto">
            <a:xfrm>
              <a:off x="3984" y="2448"/>
              <a:ext cx="922" cy="231"/>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333399"/>
                  </a:solidFill>
                  <a:latin typeface="Arial" charset="0"/>
                </a:rPr>
                <a:t>AC</a:t>
              </a:r>
              <a:r>
                <a:rPr lang="en-US" sz="1800" b="1" i="1">
                  <a:solidFill>
                    <a:srgbClr val="333399"/>
                  </a:solidFill>
                  <a:latin typeface="Arial" charset="0"/>
                </a:rPr>
                <a:t>SWISS</a:t>
              </a:r>
              <a:endParaRPr lang="en-US" sz="1800" b="1" i="1" baseline="0">
                <a:solidFill>
                  <a:srgbClr val="333399"/>
                </a:solidFill>
                <a:latin typeface="Arial" charset="0"/>
              </a:endParaRPr>
            </a:p>
          </p:txBody>
        </p:sp>
      </p:grpSp>
      <p:grpSp>
        <p:nvGrpSpPr>
          <p:cNvPr id="112647" name="Group 7"/>
          <p:cNvGrpSpPr>
            <a:grpSpLocks/>
          </p:cNvGrpSpPr>
          <p:nvPr/>
        </p:nvGrpSpPr>
        <p:grpSpPr bwMode="auto">
          <a:xfrm>
            <a:off x="2038350" y="4130675"/>
            <a:ext cx="3371850" cy="366713"/>
            <a:chOff x="1284" y="2457"/>
            <a:chExt cx="2124" cy="231"/>
          </a:xfrm>
        </p:grpSpPr>
        <p:sp>
          <p:nvSpPr>
            <p:cNvPr id="112648" name="Line 8"/>
            <p:cNvSpPr>
              <a:spLocks noChangeShapeType="1"/>
            </p:cNvSpPr>
            <p:nvPr/>
          </p:nvSpPr>
          <p:spPr bwMode="auto">
            <a:xfrm flipH="1">
              <a:off x="1577" y="2592"/>
              <a:ext cx="1831" cy="1"/>
            </a:xfrm>
            <a:prstGeom prst="line">
              <a:avLst/>
            </a:prstGeom>
            <a:noFill/>
            <a:ln w="25400">
              <a:solidFill>
                <a:schemeClr val="tx1"/>
              </a:solidFill>
              <a:prstDash val="dash"/>
              <a:round/>
              <a:headEnd type="none" w="sm" len="sm"/>
              <a:tailEnd type="none" w="sm" len="sm"/>
            </a:ln>
            <a:effectLst/>
          </p:spPr>
          <p:txBody>
            <a:bodyPr/>
            <a:lstStyle/>
            <a:p>
              <a:endParaRPr lang="id-ID"/>
            </a:p>
          </p:txBody>
        </p:sp>
        <p:sp>
          <p:nvSpPr>
            <p:cNvPr id="112649" name="Text Box 9"/>
            <p:cNvSpPr txBox="1">
              <a:spLocks noChangeArrowheads="1"/>
            </p:cNvSpPr>
            <p:nvPr/>
          </p:nvSpPr>
          <p:spPr bwMode="auto">
            <a:xfrm>
              <a:off x="1284" y="2457"/>
              <a:ext cx="265"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latin typeface="Arial" charset="0"/>
                </a:rPr>
                <a:t>P</a:t>
              </a:r>
              <a:r>
                <a:rPr lang="en-US" sz="1800" b="1">
                  <a:latin typeface="Arial" charset="0"/>
                </a:rPr>
                <a:t>1</a:t>
              </a:r>
              <a:endParaRPr lang="en-US" sz="1800" b="1" baseline="0">
                <a:latin typeface="Arial" charset="0"/>
              </a:endParaRPr>
            </a:p>
          </p:txBody>
        </p:sp>
      </p:grpSp>
      <p:grpSp>
        <p:nvGrpSpPr>
          <p:cNvPr id="112650" name="Group 10"/>
          <p:cNvGrpSpPr>
            <a:grpSpLocks/>
          </p:cNvGrpSpPr>
          <p:nvPr/>
        </p:nvGrpSpPr>
        <p:grpSpPr bwMode="auto">
          <a:xfrm>
            <a:off x="1828800" y="1982788"/>
            <a:ext cx="5873750" cy="4494212"/>
            <a:chOff x="1152" y="1104"/>
            <a:chExt cx="3700" cy="2831"/>
          </a:xfrm>
        </p:grpSpPr>
        <p:sp>
          <p:nvSpPr>
            <p:cNvPr id="112651" name="Line 11"/>
            <p:cNvSpPr>
              <a:spLocks noChangeShapeType="1"/>
            </p:cNvSpPr>
            <p:nvPr/>
          </p:nvSpPr>
          <p:spPr bwMode="auto">
            <a:xfrm>
              <a:off x="1583" y="3547"/>
              <a:ext cx="2880" cy="0"/>
            </a:xfrm>
            <a:prstGeom prst="line">
              <a:avLst/>
            </a:prstGeom>
            <a:noFill/>
            <a:ln w="38100">
              <a:solidFill>
                <a:schemeClr val="tx1"/>
              </a:solidFill>
              <a:round/>
              <a:headEnd type="none" w="sm" len="sm"/>
              <a:tailEnd type="triangle" w="sm" len="sm"/>
            </a:ln>
            <a:effectLst/>
          </p:spPr>
          <p:txBody>
            <a:bodyPr/>
            <a:lstStyle/>
            <a:p>
              <a:endParaRPr lang="id-ID"/>
            </a:p>
          </p:txBody>
        </p:sp>
        <p:sp>
          <p:nvSpPr>
            <p:cNvPr id="112652" name="Line 12"/>
            <p:cNvSpPr>
              <a:spLocks noChangeShapeType="1"/>
            </p:cNvSpPr>
            <p:nvPr/>
          </p:nvSpPr>
          <p:spPr bwMode="auto">
            <a:xfrm>
              <a:off x="1589" y="1536"/>
              <a:ext cx="0" cy="2016"/>
            </a:xfrm>
            <a:prstGeom prst="line">
              <a:avLst/>
            </a:prstGeom>
            <a:noFill/>
            <a:ln w="38100">
              <a:solidFill>
                <a:schemeClr val="tx1"/>
              </a:solidFill>
              <a:round/>
              <a:headEnd type="triangle" w="sm" len="sm"/>
              <a:tailEnd type="none" w="sm" len="sm"/>
            </a:ln>
            <a:effectLst/>
          </p:spPr>
          <p:txBody>
            <a:bodyPr/>
            <a:lstStyle/>
            <a:p>
              <a:endParaRPr lang="id-ID"/>
            </a:p>
          </p:txBody>
        </p:sp>
        <p:sp>
          <p:nvSpPr>
            <p:cNvPr id="112653" name="Text Box 13"/>
            <p:cNvSpPr txBox="1">
              <a:spLocks noChangeArrowheads="1"/>
            </p:cNvSpPr>
            <p:nvPr/>
          </p:nvSpPr>
          <p:spPr bwMode="auto">
            <a:xfrm>
              <a:off x="1152" y="1104"/>
              <a:ext cx="960" cy="404"/>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Price, cost </a:t>
              </a:r>
            </a:p>
            <a:p>
              <a:pPr eaLnBrk="0" hangingPunct="0"/>
              <a:r>
                <a:rPr lang="en-US" sz="1800" b="1" baseline="0">
                  <a:latin typeface="Arial" charset="0"/>
                </a:rPr>
                <a:t>(per watch)</a:t>
              </a:r>
            </a:p>
          </p:txBody>
        </p:sp>
        <p:sp>
          <p:nvSpPr>
            <p:cNvPr id="112654" name="Text Box 14"/>
            <p:cNvSpPr txBox="1">
              <a:spLocks noChangeArrowheads="1"/>
            </p:cNvSpPr>
            <p:nvPr/>
          </p:nvSpPr>
          <p:spPr bwMode="auto">
            <a:xfrm>
              <a:off x="3024" y="3531"/>
              <a:ext cx="1828" cy="404"/>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Quantity of watches</a:t>
              </a:r>
            </a:p>
            <a:p>
              <a:pPr eaLnBrk="0" hangingPunct="0"/>
              <a:r>
                <a:rPr lang="en-US" sz="1800" b="1" baseline="0">
                  <a:latin typeface="Arial" charset="0"/>
                </a:rPr>
                <a:t>produced and demanded</a:t>
              </a:r>
            </a:p>
          </p:txBody>
        </p:sp>
      </p:grpSp>
      <p:sp>
        <p:nvSpPr>
          <p:cNvPr id="112656" name="Arc 16"/>
          <p:cNvSpPr>
            <a:spLocks/>
          </p:cNvSpPr>
          <p:nvPr/>
        </p:nvSpPr>
        <p:spPr bwMode="auto">
          <a:xfrm rot="10918440">
            <a:off x="2506663" y="3810000"/>
            <a:ext cx="3806825" cy="990600"/>
          </a:xfrm>
          <a:custGeom>
            <a:avLst/>
            <a:gdLst>
              <a:gd name="G0" fmla="+- 427 0 0"/>
              <a:gd name="G1" fmla="+- 21600 0 0"/>
              <a:gd name="G2" fmla="+- 21600 0 0"/>
              <a:gd name="T0" fmla="*/ 0 w 22027"/>
              <a:gd name="T1" fmla="*/ 4 h 21600"/>
              <a:gd name="T2" fmla="*/ 22027 w 22027"/>
              <a:gd name="T3" fmla="*/ 21600 h 21600"/>
              <a:gd name="T4" fmla="*/ 427 w 22027"/>
              <a:gd name="T5" fmla="*/ 21600 h 21600"/>
            </a:gdLst>
            <a:ahLst/>
            <a:cxnLst>
              <a:cxn ang="0">
                <a:pos x="T0" y="T1"/>
              </a:cxn>
              <a:cxn ang="0">
                <a:pos x="T2" y="T3"/>
              </a:cxn>
              <a:cxn ang="0">
                <a:pos x="T4" y="T5"/>
              </a:cxn>
            </a:cxnLst>
            <a:rect l="0" t="0" r="r" b="b"/>
            <a:pathLst>
              <a:path w="22027" h="21600" fill="none" extrusionOk="0">
                <a:moveTo>
                  <a:pt x="0" y="4"/>
                </a:moveTo>
                <a:cubicBezTo>
                  <a:pt x="142" y="1"/>
                  <a:pt x="284" y="-1"/>
                  <a:pt x="427" y="0"/>
                </a:cubicBezTo>
                <a:cubicBezTo>
                  <a:pt x="12356" y="0"/>
                  <a:pt x="22027" y="9670"/>
                  <a:pt x="22027" y="21600"/>
                </a:cubicBezTo>
              </a:path>
              <a:path w="22027" h="21600" stroke="0" extrusionOk="0">
                <a:moveTo>
                  <a:pt x="0" y="4"/>
                </a:moveTo>
                <a:cubicBezTo>
                  <a:pt x="142" y="1"/>
                  <a:pt x="284" y="-1"/>
                  <a:pt x="427" y="0"/>
                </a:cubicBezTo>
                <a:cubicBezTo>
                  <a:pt x="12356" y="0"/>
                  <a:pt x="22027" y="9670"/>
                  <a:pt x="22027" y="21600"/>
                </a:cubicBezTo>
                <a:lnTo>
                  <a:pt x="427" y="21600"/>
                </a:lnTo>
                <a:close/>
              </a:path>
            </a:pathLst>
          </a:custGeom>
          <a:noFill/>
          <a:ln w="38100">
            <a:solidFill>
              <a:srgbClr val="FF0101"/>
            </a:solidFill>
            <a:round/>
            <a:headEnd type="none" w="sm" len="sm"/>
            <a:tailEnd type="none" w="sm" len="sm"/>
          </a:ln>
          <a:effectLst/>
        </p:spPr>
        <p:txBody>
          <a:bodyPr wrap="none" anchor="ctr"/>
          <a:lstStyle/>
          <a:p>
            <a:endParaRPr lang="id-ID"/>
          </a:p>
        </p:txBody>
      </p:sp>
      <p:sp>
        <p:nvSpPr>
          <p:cNvPr id="112657" name="Oval 17"/>
          <p:cNvSpPr>
            <a:spLocks noChangeArrowheads="1"/>
          </p:cNvSpPr>
          <p:nvPr/>
        </p:nvSpPr>
        <p:spPr bwMode="auto">
          <a:xfrm>
            <a:off x="2486025" y="3735388"/>
            <a:ext cx="82550" cy="82550"/>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12658" name="Text Box 18"/>
          <p:cNvSpPr txBox="1">
            <a:spLocks noChangeArrowheads="1"/>
          </p:cNvSpPr>
          <p:nvPr/>
        </p:nvSpPr>
        <p:spPr bwMode="auto">
          <a:xfrm>
            <a:off x="6324600" y="4649788"/>
            <a:ext cx="1311275" cy="366712"/>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solidFill>
                  <a:srgbClr val="FF0101"/>
                </a:solidFill>
                <a:latin typeface="Arial" charset="0"/>
              </a:rPr>
              <a:t>AC</a:t>
            </a:r>
            <a:r>
              <a:rPr lang="en-US" sz="1800" b="1" i="1">
                <a:solidFill>
                  <a:srgbClr val="FF0101"/>
                </a:solidFill>
                <a:latin typeface="Arial" charset="0"/>
              </a:rPr>
              <a:t>THAI</a:t>
            </a:r>
            <a:endParaRPr lang="en-US" sz="1800" b="1" i="1" baseline="0">
              <a:solidFill>
                <a:srgbClr val="333399"/>
              </a:solidFill>
              <a:latin typeface="Arial" charset="0"/>
            </a:endParaRPr>
          </a:p>
        </p:txBody>
      </p:sp>
      <p:sp>
        <p:nvSpPr>
          <p:cNvPr id="112660" name="Text Box 20"/>
          <p:cNvSpPr txBox="1">
            <a:spLocks noChangeArrowheads="1"/>
          </p:cNvSpPr>
          <p:nvPr/>
        </p:nvSpPr>
        <p:spPr bwMode="auto">
          <a:xfrm>
            <a:off x="4813300" y="4381500"/>
            <a:ext cx="304800" cy="366713"/>
          </a:xfrm>
          <a:prstGeom prst="rect">
            <a:avLst/>
          </a:prstGeom>
          <a:noFill/>
          <a:ln w="12700">
            <a:noFill/>
            <a:miter lim="800000"/>
            <a:headEnd type="none" w="sm" len="sm"/>
            <a:tailEnd type="none" w="sm" len="sm"/>
          </a:ln>
          <a:effectLst/>
        </p:spPr>
        <p:txBody>
          <a:bodyPr>
            <a:spAutoFit/>
          </a:bodyPr>
          <a:lstStyle/>
          <a:p>
            <a:pPr eaLnBrk="0" hangingPunct="0"/>
            <a:r>
              <a:rPr lang="en-US" sz="1800" b="1" baseline="0">
                <a:latin typeface="Arial" charset="0"/>
              </a:rPr>
              <a:t>2</a:t>
            </a:r>
          </a:p>
        </p:txBody>
      </p:sp>
      <p:sp>
        <p:nvSpPr>
          <p:cNvPr id="112661" name="Oval 21"/>
          <p:cNvSpPr>
            <a:spLocks noChangeArrowheads="1"/>
          </p:cNvSpPr>
          <p:nvPr/>
        </p:nvSpPr>
        <p:spPr bwMode="auto">
          <a:xfrm>
            <a:off x="4829175" y="4719638"/>
            <a:ext cx="82550" cy="82550"/>
          </a:xfrm>
          <a:prstGeom prst="ellipse">
            <a:avLst/>
          </a:prstGeom>
          <a:solidFill>
            <a:srgbClr val="FF0101"/>
          </a:solidFill>
          <a:ln w="12700">
            <a:solidFill>
              <a:srgbClr val="FF0101"/>
            </a:solidFill>
            <a:round/>
            <a:headEnd type="none" w="sm" len="sm"/>
            <a:tailEnd type="none" w="sm" len="sm"/>
          </a:ln>
          <a:effectLst/>
        </p:spPr>
        <p:txBody>
          <a:bodyPr wrap="none" anchor="ctr"/>
          <a:lstStyle/>
          <a:p>
            <a:endParaRPr lang="id-ID"/>
          </a:p>
        </p:txBody>
      </p:sp>
      <p:grpSp>
        <p:nvGrpSpPr>
          <p:cNvPr id="112662" name="Group 22"/>
          <p:cNvGrpSpPr>
            <a:grpSpLocks/>
          </p:cNvGrpSpPr>
          <p:nvPr/>
        </p:nvGrpSpPr>
        <p:grpSpPr bwMode="auto">
          <a:xfrm>
            <a:off x="5251450" y="3881438"/>
            <a:ext cx="311150" cy="463550"/>
            <a:chOff x="3168" y="1680"/>
            <a:chExt cx="196" cy="292"/>
          </a:xfrm>
        </p:grpSpPr>
        <p:sp>
          <p:nvSpPr>
            <p:cNvPr id="112663" name="Oval 23"/>
            <p:cNvSpPr>
              <a:spLocks noChangeArrowheads="1"/>
            </p:cNvSpPr>
            <p:nvPr/>
          </p:nvSpPr>
          <p:spPr bwMode="auto">
            <a:xfrm>
              <a:off x="3176" y="1920"/>
              <a:ext cx="52" cy="52"/>
            </a:xfrm>
            <a:prstGeom prst="ellipse">
              <a:avLst/>
            </a:prstGeom>
            <a:solidFill>
              <a:srgbClr val="333399"/>
            </a:solidFill>
            <a:ln w="12700">
              <a:solidFill>
                <a:srgbClr val="333399"/>
              </a:solidFill>
              <a:round/>
              <a:headEnd type="none" w="sm" len="sm"/>
              <a:tailEnd type="none" w="sm" len="sm"/>
            </a:ln>
            <a:effectLst/>
          </p:spPr>
          <p:txBody>
            <a:bodyPr wrap="none" anchor="ctr"/>
            <a:lstStyle/>
            <a:p>
              <a:endParaRPr lang="id-ID"/>
            </a:p>
          </p:txBody>
        </p:sp>
        <p:sp>
          <p:nvSpPr>
            <p:cNvPr id="112664" name="Text Box 24"/>
            <p:cNvSpPr txBox="1">
              <a:spLocks noChangeArrowheads="1"/>
            </p:cNvSpPr>
            <p:nvPr/>
          </p:nvSpPr>
          <p:spPr bwMode="auto">
            <a:xfrm>
              <a:off x="3168" y="1680"/>
              <a:ext cx="19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baseline="0">
                  <a:latin typeface="Arial" charset="0"/>
                </a:rPr>
                <a:t>1</a:t>
              </a:r>
            </a:p>
          </p:txBody>
        </p:sp>
      </p:grpSp>
      <p:sp>
        <p:nvSpPr>
          <p:cNvPr id="112665" name="Text Box 25"/>
          <p:cNvSpPr txBox="1">
            <a:spLocks noChangeArrowheads="1"/>
          </p:cNvSpPr>
          <p:nvPr/>
        </p:nvSpPr>
        <p:spPr bwMode="auto">
          <a:xfrm>
            <a:off x="1992313" y="3506788"/>
            <a:ext cx="750887" cy="366712"/>
          </a:xfrm>
          <a:prstGeom prst="rect">
            <a:avLst/>
          </a:prstGeom>
          <a:noFill/>
          <a:ln w="12700">
            <a:noFill/>
            <a:miter lim="800000"/>
            <a:headEnd type="none" w="sm" len="sm"/>
            <a:tailEnd type="none" w="sm" len="sm"/>
          </a:ln>
          <a:effectLst/>
        </p:spPr>
        <p:txBody>
          <a:bodyPr>
            <a:spAutoFit/>
          </a:bodyPr>
          <a:lstStyle/>
          <a:p>
            <a:pPr eaLnBrk="0" hangingPunct="0"/>
            <a:r>
              <a:rPr lang="en-US" sz="1800" b="1" i="1" baseline="0">
                <a:latin typeface="Arial" charset="0"/>
              </a:rPr>
              <a:t>C</a:t>
            </a:r>
            <a:r>
              <a:rPr lang="en-US" sz="1800" b="1">
                <a:latin typeface="Arial" charset="0"/>
              </a:rPr>
              <a:t>0</a:t>
            </a:r>
            <a:endParaRPr lang="en-US" sz="1800" b="1" baseline="0">
              <a:latin typeface="Arial" charset="0"/>
            </a:endParaRPr>
          </a:p>
        </p:txBody>
      </p:sp>
      <p:sp>
        <p:nvSpPr>
          <p:cNvPr id="112667" name="Text Box 27"/>
          <p:cNvSpPr txBox="1">
            <a:spLocks noChangeArrowheads="1"/>
          </p:cNvSpPr>
          <p:nvPr/>
        </p:nvSpPr>
        <p:spPr bwMode="auto">
          <a:xfrm>
            <a:off x="5562600" y="5259388"/>
            <a:ext cx="704850" cy="366712"/>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FF0101"/>
                </a:solidFill>
                <a:latin typeface="Arial" charset="0"/>
              </a:rPr>
              <a:t>D</a:t>
            </a:r>
            <a:r>
              <a:rPr lang="en-US" sz="1800" b="1" i="1">
                <a:solidFill>
                  <a:srgbClr val="FF0101"/>
                </a:solidFill>
                <a:latin typeface="Arial" charset="0"/>
              </a:rPr>
              <a:t>THAI</a:t>
            </a:r>
            <a:endParaRPr lang="en-US" sz="1800" b="1" i="1" baseline="0">
              <a:solidFill>
                <a:srgbClr val="333399"/>
              </a:solidFill>
              <a:latin typeface="Arial" charset="0"/>
            </a:endParaRPr>
          </a:p>
        </p:txBody>
      </p:sp>
      <p:sp>
        <p:nvSpPr>
          <p:cNvPr id="112668" name="Freeform 28"/>
          <p:cNvSpPr>
            <a:spLocks/>
          </p:cNvSpPr>
          <p:nvPr/>
        </p:nvSpPr>
        <p:spPr bwMode="auto">
          <a:xfrm>
            <a:off x="3886200" y="2973388"/>
            <a:ext cx="1600200" cy="2362200"/>
          </a:xfrm>
          <a:custGeom>
            <a:avLst/>
            <a:gdLst/>
            <a:ahLst/>
            <a:cxnLst>
              <a:cxn ang="0">
                <a:pos x="0" y="0"/>
              </a:cxn>
              <a:cxn ang="0">
                <a:pos x="384" y="816"/>
              </a:cxn>
              <a:cxn ang="0">
                <a:pos x="1008" y="1488"/>
              </a:cxn>
            </a:cxnLst>
            <a:rect l="0" t="0" r="r" b="b"/>
            <a:pathLst>
              <a:path w="1008" h="1488">
                <a:moveTo>
                  <a:pt x="0" y="0"/>
                </a:moveTo>
                <a:cubicBezTo>
                  <a:pt x="108" y="284"/>
                  <a:pt x="216" y="568"/>
                  <a:pt x="384" y="816"/>
                </a:cubicBezTo>
                <a:cubicBezTo>
                  <a:pt x="552" y="1064"/>
                  <a:pt x="780" y="1276"/>
                  <a:pt x="1008" y="1488"/>
                </a:cubicBezTo>
              </a:path>
            </a:pathLst>
          </a:custGeom>
          <a:noFill/>
          <a:ln w="38100" cmpd="sng">
            <a:solidFill>
              <a:srgbClr val="FF0101"/>
            </a:solidFill>
            <a:round/>
            <a:headEnd/>
            <a:tailEnd/>
          </a:ln>
          <a:effectLst/>
        </p:spPr>
        <p:txBody>
          <a:bodyPr/>
          <a:lstStyle/>
          <a:p>
            <a:endParaRPr lang="id-ID"/>
          </a:p>
        </p:txBody>
      </p:sp>
      <p:grpSp>
        <p:nvGrpSpPr>
          <p:cNvPr id="112669" name="Group 29"/>
          <p:cNvGrpSpPr>
            <a:grpSpLocks/>
          </p:cNvGrpSpPr>
          <p:nvPr/>
        </p:nvGrpSpPr>
        <p:grpSpPr bwMode="auto">
          <a:xfrm>
            <a:off x="4527550" y="2820988"/>
            <a:ext cx="2601913" cy="2652712"/>
            <a:chOff x="2496" y="1728"/>
            <a:chExt cx="1639" cy="1671"/>
          </a:xfrm>
        </p:grpSpPr>
        <p:sp>
          <p:nvSpPr>
            <p:cNvPr id="112670" name="Text Box 30"/>
            <p:cNvSpPr txBox="1">
              <a:spLocks noChangeArrowheads="1"/>
            </p:cNvSpPr>
            <p:nvPr/>
          </p:nvSpPr>
          <p:spPr bwMode="auto">
            <a:xfrm>
              <a:off x="3552" y="3168"/>
              <a:ext cx="583"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i="1" baseline="0">
                  <a:solidFill>
                    <a:srgbClr val="333399"/>
                  </a:solidFill>
                  <a:latin typeface="Arial" charset="0"/>
                </a:rPr>
                <a:t>D</a:t>
              </a:r>
              <a:r>
                <a:rPr lang="en-US" sz="1800" b="1" i="1">
                  <a:solidFill>
                    <a:srgbClr val="333399"/>
                  </a:solidFill>
                  <a:latin typeface="Arial" charset="0"/>
                </a:rPr>
                <a:t>WORLD</a:t>
              </a:r>
              <a:endParaRPr lang="en-US" sz="1800" b="1" i="1" baseline="0">
                <a:solidFill>
                  <a:srgbClr val="333399"/>
                </a:solidFill>
                <a:latin typeface="Arial" charset="0"/>
              </a:endParaRPr>
            </a:p>
          </p:txBody>
        </p:sp>
        <p:sp>
          <p:nvSpPr>
            <p:cNvPr id="112671" name="Freeform 31"/>
            <p:cNvSpPr>
              <a:spLocks/>
            </p:cNvSpPr>
            <p:nvPr/>
          </p:nvSpPr>
          <p:spPr bwMode="auto">
            <a:xfrm>
              <a:off x="2496" y="1728"/>
              <a:ext cx="1008" cy="1488"/>
            </a:xfrm>
            <a:custGeom>
              <a:avLst/>
              <a:gdLst/>
              <a:ahLst/>
              <a:cxnLst>
                <a:cxn ang="0">
                  <a:pos x="0" y="0"/>
                </a:cxn>
                <a:cxn ang="0">
                  <a:pos x="384" y="816"/>
                </a:cxn>
                <a:cxn ang="0">
                  <a:pos x="1008" y="1488"/>
                </a:cxn>
              </a:cxnLst>
              <a:rect l="0" t="0" r="r" b="b"/>
              <a:pathLst>
                <a:path w="1008" h="1488">
                  <a:moveTo>
                    <a:pt x="0" y="0"/>
                  </a:moveTo>
                  <a:cubicBezTo>
                    <a:pt x="108" y="284"/>
                    <a:pt x="216" y="568"/>
                    <a:pt x="384" y="816"/>
                  </a:cubicBezTo>
                  <a:cubicBezTo>
                    <a:pt x="552" y="1064"/>
                    <a:pt x="780" y="1276"/>
                    <a:pt x="1008" y="1488"/>
                  </a:cubicBezTo>
                </a:path>
              </a:pathLst>
            </a:custGeom>
            <a:noFill/>
            <a:ln w="38100" cmpd="sng">
              <a:solidFill>
                <a:srgbClr val="333399"/>
              </a:solidFill>
              <a:round/>
              <a:headEnd/>
              <a:tailEnd/>
            </a:ln>
            <a:effectLst/>
          </p:spPr>
          <p:txBody>
            <a:bodyPr/>
            <a:lstStyle/>
            <a:p>
              <a:endParaRPr lang="id-ID"/>
            </a:p>
          </p:txBody>
        </p:sp>
      </p:grpSp>
      <p:sp>
        <p:nvSpPr>
          <p:cNvPr id="112673" name="Line 33"/>
          <p:cNvSpPr>
            <a:spLocks noChangeShapeType="1"/>
          </p:cNvSpPr>
          <p:nvPr/>
        </p:nvSpPr>
        <p:spPr bwMode="auto">
          <a:xfrm flipH="1" flipV="1">
            <a:off x="2514600" y="4754563"/>
            <a:ext cx="2362200" cy="0"/>
          </a:xfrm>
          <a:prstGeom prst="line">
            <a:avLst/>
          </a:prstGeom>
          <a:noFill/>
          <a:ln w="25400">
            <a:solidFill>
              <a:srgbClr val="FF0101"/>
            </a:solidFill>
            <a:prstDash val="dash"/>
            <a:round/>
            <a:headEnd type="none" w="sm" len="sm"/>
            <a:tailEnd type="none" w="sm" len="sm"/>
          </a:ln>
          <a:effectLst/>
        </p:spPr>
        <p:txBody>
          <a:bodyPr/>
          <a:lstStyle/>
          <a:p>
            <a:endParaRPr lang="id-ID"/>
          </a:p>
        </p:txBody>
      </p:sp>
      <p:sp>
        <p:nvSpPr>
          <p:cNvPr id="112674" name="Text Box 34"/>
          <p:cNvSpPr txBox="1">
            <a:spLocks noChangeArrowheads="1"/>
          </p:cNvSpPr>
          <p:nvPr/>
        </p:nvSpPr>
        <p:spPr bwMode="auto">
          <a:xfrm>
            <a:off x="2057400" y="4497388"/>
            <a:ext cx="433388" cy="379412"/>
          </a:xfrm>
          <a:prstGeom prst="rect">
            <a:avLst/>
          </a:prstGeom>
          <a:noFill/>
          <a:ln w="12700">
            <a:solidFill>
              <a:schemeClr val="bg1"/>
            </a:solidFill>
            <a:miter lim="800000"/>
            <a:headEnd type="none" w="sm" len="sm"/>
            <a:tailEnd type="none" w="sm" len="sm"/>
          </a:ln>
          <a:effectLst/>
        </p:spPr>
        <p:txBody>
          <a:bodyPr wrap="none">
            <a:spAutoFit/>
          </a:bodyPr>
          <a:lstStyle/>
          <a:p>
            <a:pPr eaLnBrk="0" hangingPunct="0"/>
            <a:r>
              <a:rPr lang="en-US" sz="1800" b="1" i="1" baseline="0">
                <a:latin typeface="Arial" charset="0"/>
              </a:rPr>
              <a:t>P</a:t>
            </a:r>
            <a:r>
              <a:rPr lang="en-US" sz="1800" b="1">
                <a:latin typeface="Arial" charset="0"/>
              </a:rPr>
              <a:t>2</a:t>
            </a:r>
            <a:endParaRPr lang="en-US" sz="1800" b="1" baseline="0">
              <a:latin typeface="Arial" charset="0"/>
            </a:endParaRP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Effect transition="in" filter="wipe(left)">
                                      <p:cBhvr>
                                        <p:cTn id="7" dur="500"/>
                                        <p:tgtEl>
                                          <p:spTgt spid="1126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2650"/>
                                        </p:tgtEl>
                                        <p:attrNameLst>
                                          <p:attrName>style.visibility</p:attrName>
                                        </p:attrNameLst>
                                      </p:cBhvr>
                                      <p:to>
                                        <p:strVal val="visible"/>
                                      </p:to>
                                    </p:set>
                                    <p:animEffect transition="in" filter="wipe(left)">
                                      <p:cBhvr>
                                        <p:cTn id="12" dur="500"/>
                                        <p:tgtEl>
                                          <p:spTgt spid="11265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2669"/>
                                        </p:tgtEl>
                                        <p:attrNameLst>
                                          <p:attrName>style.visibility</p:attrName>
                                        </p:attrNameLst>
                                      </p:cBhvr>
                                      <p:to>
                                        <p:strVal val="visible"/>
                                      </p:to>
                                    </p:set>
                                    <p:animEffect transition="in" filter="wipe(left)">
                                      <p:cBhvr>
                                        <p:cTn id="17" dur="500"/>
                                        <p:tgtEl>
                                          <p:spTgt spid="11266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2644"/>
                                        </p:tgtEl>
                                        <p:attrNameLst>
                                          <p:attrName>style.visibility</p:attrName>
                                        </p:attrNameLst>
                                      </p:cBhvr>
                                      <p:to>
                                        <p:strVal val="visible"/>
                                      </p:to>
                                    </p:set>
                                    <p:animEffect transition="in" filter="wipe(left)">
                                      <p:cBhvr>
                                        <p:cTn id="22" dur="500"/>
                                        <p:tgtEl>
                                          <p:spTgt spid="11264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2662"/>
                                        </p:tgtEl>
                                        <p:attrNameLst>
                                          <p:attrName>style.visibility</p:attrName>
                                        </p:attrNameLst>
                                      </p:cBhvr>
                                      <p:to>
                                        <p:strVal val="visible"/>
                                      </p:to>
                                    </p:set>
                                    <p:animEffect transition="in" filter="dissolve">
                                      <p:cBhvr>
                                        <p:cTn id="27" dur="500"/>
                                        <p:tgtEl>
                                          <p:spTgt spid="11266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2667"/>
                                        </p:tgtEl>
                                        <p:attrNameLst>
                                          <p:attrName>style.visibility</p:attrName>
                                        </p:attrNameLst>
                                      </p:cBhvr>
                                      <p:to>
                                        <p:strVal val="visible"/>
                                      </p:to>
                                    </p:set>
                                    <p:animEffect transition="in" filter="dissolve">
                                      <p:cBhvr>
                                        <p:cTn id="32" dur="500"/>
                                        <p:tgtEl>
                                          <p:spTgt spid="11266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112647"/>
                                        </p:tgtEl>
                                        <p:attrNameLst>
                                          <p:attrName>style.visibility</p:attrName>
                                        </p:attrNameLst>
                                      </p:cBhvr>
                                      <p:to>
                                        <p:strVal val="visible"/>
                                      </p:to>
                                    </p:set>
                                    <p:animEffect transition="in" filter="wipe(right)">
                                      <p:cBhvr>
                                        <p:cTn id="37" dur="500"/>
                                        <p:tgtEl>
                                          <p:spTgt spid="11264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2665"/>
                                        </p:tgtEl>
                                        <p:attrNameLst>
                                          <p:attrName>style.visibility</p:attrName>
                                        </p:attrNameLst>
                                      </p:cBhvr>
                                      <p:to>
                                        <p:strVal val="visible"/>
                                      </p:to>
                                    </p:set>
                                    <p:animEffect transition="in" filter="dissolve">
                                      <p:cBhvr>
                                        <p:cTn id="42" dur="500"/>
                                        <p:tgtEl>
                                          <p:spTgt spid="1126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autoUpdateAnimBg="0"/>
      <p:bldP spid="112665" grpId="0" autoUpdateAnimBg="0"/>
      <p:bldP spid="112667"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Summary</a:t>
            </a:r>
          </a:p>
        </p:txBody>
      </p:sp>
      <p:sp>
        <p:nvSpPr>
          <p:cNvPr id="95235" name="Rectangle 3"/>
          <p:cNvSpPr>
            <a:spLocks noGrp="1" noChangeArrowheads="1"/>
          </p:cNvSpPr>
          <p:nvPr>
            <p:ph type="body" idx="1"/>
          </p:nvPr>
        </p:nvSpPr>
        <p:spPr>
          <a:xfrm>
            <a:off x="457200" y="1600200"/>
            <a:ext cx="8458200" cy="4953000"/>
          </a:xfrm>
        </p:spPr>
        <p:txBody>
          <a:bodyPr/>
          <a:lstStyle/>
          <a:p>
            <a:r>
              <a:rPr lang="en-US"/>
              <a:t>Trade can result from increasing returns or economies of scale, that is, from a tendency of unit costs to be lower at larger levels of output.</a:t>
            </a:r>
          </a:p>
          <a:p>
            <a:r>
              <a:rPr lang="en-US"/>
              <a:t>Economies of scale can be internal or external.</a:t>
            </a:r>
          </a:p>
          <a:p>
            <a:r>
              <a:rPr lang="en-US"/>
              <a:t>The presence of scale economies leads to a breakdown of perfect competition. </a:t>
            </a:r>
          </a:p>
          <a:p>
            <a:r>
              <a:rPr lang="en-US"/>
              <a:t>Trade in the presence of economies of scale must be analyzed using models of imperfect competition.</a:t>
            </a:r>
          </a:p>
          <a:p>
            <a:endParaRPr lang="en-US"/>
          </a:p>
          <a:p>
            <a:endParaRPr lang="en-US"/>
          </a:p>
        </p:txBody>
      </p:sp>
    </p:spTree>
  </p:cSld>
  <p:clrMapOvr>
    <a:masterClrMapping/>
  </p:clrMapOvr>
  <p:transition spd="med">
    <p:pull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Summary</a:t>
            </a:r>
          </a:p>
        </p:txBody>
      </p:sp>
      <p:sp>
        <p:nvSpPr>
          <p:cNvPr id="97283" name="Rectangle 3"/>
          <p:cNvSpPr>
            <a:spLocks noGrp="1" noChangeArrowheads="1"/>
          </p:cNvSpPr>
          <p:nvPr>
            <p:ph type="body" idx="1"/>
          </p:nvPr>
        </p:nvSpPr>
        <p:spPr>
          <a:xfrm>
            <a:off x="457200" y="1600200"/>
            <a:ext cx="8229600" cy="4724400"/>
          </a:xfrm>
        </p:spPr>
        <p:txBody>
          <a:bodyPr/>
          <a:lstStyle/>
          <a:p>
            <a:r>
              <a:rPr lang="en-US" dirty="0"/>
              <a:t>In monopolistic competition, an industry contains a number of firms producing differentiated products.</a:t>
            </a:r>
          </a:p>
          <a:p>
            <a:r>
              <a:rPr lang="en-US" dirty="0" err="1"/>
              <a:t>Intraindustry</a:t>
            </a:r>
            <a:r>
              <a:rPr lang="en-US" dirty="0"/>
              <a:t> trade benefits consumers through greater product variety and lower prices.</a:t>
            </a:r>
          </a:p>
          <a:p>
            <a:r>
              <a:rPr lang="en-US" dirty="0"/>
              <a:t>In general, trade may be divided into two kinds:</a:t>
            </a:r>
          </a:p>
          <a:p>
            <a:pPr lvl="1"/>
            <a:r>
              <a:rPr lang="en-US" dirty="0"/>
              <a:t>Two-way trade in differentiated products within an industry (</a:t>
            </a:r>
            <a:r>
              <a:rPr lang="en-US" dirty="0" err="1"/>
              <a:t>intraindustry</a:t>
            </a:r>
            <a:r>
              <a:rPr lang="en-US" dirty="0"/>
              <a:t> trade).</a:t>
            </a:r>
          </a:p>
          <a:p>
            <a:pPr lvl="1"/>
            <a:r>
              <a:rPr lang="en-US" dirty="0"/>
              <a:t>Trade in which the products of one industry are exchanged for products of another (</a:t>
            </a:r>
            <a:r>
              <a:rPr lang="en-US" dirty="0" err="1"/>
              <a:t>interindustry</a:t>
            </a:r>
            <a:r>
              <a:rPr lang="en-US" dirty="0"/>
              <a:t> trade).</a:t>
            </a:r>
          </a:p>
          <a:p>
            <a:endParaRPr lang="en-US" dirty="0"/>
          </a:p>
        </p:txBody>
      </p:sp>
    </p:spTree>
  </p:cSld>
  <p:clrMapOvr>
    <a:masterClrMapping/>
  </p:clrMapOvr>
  <p:transition spd="med">
    <p:pull dir="rd"/>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Summary</a:t>
            </a:r>
          </a:p>
        </p:txBody>
      </p:sp>
      <p:sp>
        <p:nvSpPr>
          <p:cNvPr id="99331" name="Rectangle 3"/>
          <p:cNvSpPr>
            <a:spLocks noGrp="1" noChangeArrowheads="1"/>
          </p:cNvSpPr>
          <p:nvPr>
            <p:ph type="body" idx="1"/>
          </p:nvPr>
        </p:nvSpPr>
        <p:spPr>
          <a:xfrm>
            <a:off x="457200" y="1600200"/>
            <a:ext cx="8186766" cy="4757758"/>
          </a:xfrm>
        </p:spPr>
        <p:txBody>
          <a:bodyPr/>
          <a:lstStyle/>
          <a:p>
            <a:r>
              <a:rPr lang="en-US" dirty="0"/>
              <a:t>Dumping occurs when a firm charges a lower price  abroad than it charges domestically.</a:t>
            </a:r>
          </a:p>
          <a:p>
            <a:r>
              <a:rPr lang="en-US" dirty="0"/>
              <a:t>Dumping can occur only if two conditions are met:</a:t>
            </a:r>
          </a:p>
          <a:p>
            <a:pPr lvl="1"/>
            <a:r>
              <a:rPr lang="en-US" dirty="0"/>
              <a:t>The industry must be imperfectly competitive.</a:t>
            </a:r>
          </a:p>
          <a:p>
            <a:pPr lvl="1"/>
            <a:r>
              <a:rPr lang="en-US" dirty="0"/>
              <a:t>Markets must be geographically segmented.</a:t>
            </a:r>
          </a:p>
          <a:p>
            <a:r>
              <a:rPr lang="en-US" dirty="0"/>
              <a:t>External economies give an important role to history and accident in determining the pattern of international trade.</a:t>
            </a:r>
          </a:p>
          <a:p>
            <a:r>
              <a:rPr lang="en-US" dirty="0"/>
              <a:t>When external economies are important, countries can conceivably lose from trade.</a:t>
            </a:r>
          </a:p>
          <a:p>
            <a:pPr>
              <a:buNone/>
            </a:pPr>
            <a:endParaRPr lang="en-US" dirty="0"/>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wipe(left)">
                                      <p:cBhvr>
                                        <p:cTn id="7" dur="500"/>
                                        <p:tgtEl>
                                          <p:spTgt spid="99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wipe(left)">
                                      <p:cBhvr>
                                        <p:cTn id="12" dur="500"/>
                                        <p:tgtEl>
                                          <p:spTgt spid="99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wipe(left)">
                                      <p:cBhvr>
                                        <p:cTn id="17" dur="500"/>
                                        <p:tgtEl>
                                          <p:spTgt spid="99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9331">
                                            <p:txEl>
                                              <p:pRg st="3" end="3"/>
                                            </p:txEl>
                                          </p:spTgt>
                                        </p:tgtEl>
                                        <p:attrNameLst>
                                          <p:attrName>style.visibility</p:attrName>
                                        </p:attrNameLst>
                                      </p:cBhvr>
                                      <p:to>
                                        <p:strVal val="visible"/>
                                      </p:to>
                                    </p:set>
                                    <p:animEffect transition="in" filter="wipe(left)">
                                      <p:cBhvr>
                                        <p:cTn id="22" dur="500"/>
                                        <p:tgtEl>
                                          <p:spTgt spid="993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9331">
                                            <p:txEl>
                                              <p:pRg st="4" end="4"/>
                                            </p:txEl>
                                          </p:spTgt>
                                        </p:tgtEl>
                                        <p:attrNameLst>
                                          <p:attrName>style.visibility</p:attrName>
                                        </p:attrNameLst>
                                      </p:cBhvr>
                                      <p:to>
                                        <p:strVal val="visible"/>
                                      </p:to>
                                    </p:set>
                                    <p:animEffect transition="in" filter="wipe(left)">
                                      <p:cBhvr>
                                        <p:cTn id="27" dur="500"/>
                                        <p:tgtEl>
                                          <p:spTgt spid="993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9331">
                                            <p:txEl>
                                              <p:pRg st="5" end="5"/>
                                            </p:txEl>
                                          </p:spTgt>
                                        </p:tgtEl>
                                        <p:attrNameLst>
                                          <p:attrName>style.visibility</p:attrName>
                                        </p:attrNameLst>
                                      </p:cBhvr>
                                      <p:to>
                                        <p:strVal val="visible"/>
                                      </p:to>
                                    </p:set>
                                    <p:animEffect transition="in" filter="wipe(left)">
                                      <p:cBhvr>
                                        <p:cTn id="32" dur="500"/>
                                        <p:tgtEl>
                                          <p:spTgt spid="993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 y="76200"/>
            <a:ext cx="7772400" cy="1143000"/>
          </a:xfrm>
        </p:spPr>
        <p:txBody>
          <a:bodyPr/>
          <a:lstStyle/>
          <a:p>
            <a:r>
              <a:rPr lang="en-US"/>
              <a:t>Economies of Scale and International Trade: An Overview</a:t>
            </a:r>
          </a:p>
        </p:txBody>
      </p:sp>
      <p:sp>
        <p:nvSpPr>
          <p:cNvPr id="39939" name="Rectangle 3"/>
          <p:cNvSpPr>
            <a:spLocks noGrp="1" noChangeArrowheads="1"/>
          </p:cNvSpPr>
          <p:nvPr>
            <p:ph type="body" idx="1"/>
          </p:nvPr>
        </p:nvSpPr>
        <p:spPr>
          <a:xfrm>
            <a:off x="304800" y="1600200"/>
            <a:ext cx="8534400" cy="4876800"/>
          </a:xfrm>
        </p:spPr>
        <p:txBody>
          <a:bodyPr/>
          <a:lstStyle/>
          <a:p>
            <a:pPr>
              <a:lnSpc>
                <a:spcPct val="90000"/>
              </a:lnSpc>
            </a:pPr>
            <a:r>
              <a:rPr lang="en-US"/>
              <a:t>Models of trade based on comparative advantage (e.g. Ricardian model)  used the assumptions of constant returns to scale and perfect competition: </a:t>
            </a:r>
          </a:p>
          <a:p>
            <a:pPr lvl="1">
              <a:lnSpc>
                <a:spcPct val="90000"/>
              </a:lnSpc>
            </a:pPr>
            <a:r>
              <a:rPr lang="en-US"/>
              <a:t>Increasing the amount of all inputs used in the production of any commodity will increase output of that commodity in the same proportion.</a:t>
            </a:r>
          </a:p>
          <a:p>
            <a:pPr>
              <a:lnSpc>
                <a:spcPct val="90000"/>
              </a:lnSpc>
            </a:pPr>
            <a:r>
              <a:rPr lang="en-US"/>
              <a:t>In practice, many industries are characterized by economies of scale (also referred to as increasing returns).</a:t>
            </a:r>
          </a:p>
          <a:p>
            <a:pPr lvl="1">
              <a:lnSpc>
                <a:spcPct val="90000"/>
              </a:lnSpc>
            </a:pPr>
            <a:r>
              <a:rPr lang="en-US"/>
              <a:t>Production is most efficient, the larger the scale at which it takes place. </a:t>
            </a:r>
          </a:p>
        </p:txBody>
      </p:sp>
    </p:spTree>
  </p:cSld>
  <p:clrMapOvr>
    <a:masterClrMapping/>
  </p:clrMapOvr>
  <p:transition spd="med">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685800" y="1600200"/>
            <a:ext cx="7772400" cy="4648200"/>
          </a:xfrm>
        </p:spPr>
        <p:txBody>
          <a:bodyPr/>
          <a:lstStyle/>
          <a:p>
            <a:r>
              <a:rPr lang="en-US"/>
              <a:t>Under increasing returns to scale: </a:t>
            </a:r>
          </a:p>
          <a:p>
            <a:pPr lvl="1"/>
            <a:r>
              <a:rPr lang="en-US"/>
              <a:t>Output grows proportionately more than the increase in all inputs.</a:t>
            </a:r>
          </a:p>
          <a:p>
            <a:pPr lvl="1"/>
            <a:r>
              <a:rPr lang="en-US"/>
              <a:t>Average costs (costs per unit) decline with the size of the market.</a:t>
            </a:r>
          </a:p>
          <a:p>
            <a:endParaRPr lang="en-US"/>
          </a:p>
          <a:p>
            <a:pPr>
              <a:buFont typeface="Wingdings" pitchFamily="2" charset="2"/>
              <a:buNone/>
            </a:pPr>
            <a:endParaRPr lang="en-US"/>
          </a:p>
          <a:p>
            <a:pPr>
              <a:buFont typeface="Wingdings" pitchFamily="2" charset="2"/>
              <a:buNone/>
            </a:pPr>
            <a:endParaRPr lang="en-US"/>
          </a:p>
        </p:txBody>
      </p:sp>
      <p:sp>
        <p:nvSpPr>
          <p:cNvPr id="40965" name="Rectangle 5"/>
          <p:cNvSpPr>
            <a:spLocks noGrp="1" noChangeArrowheads="1"/>
          </p:cNvSpPr>
          <p:nvPr>
            <p:ph type="title"/>
          </p:nvPr>
        </p:nvSpPr>
        <p:spPr>
          <a:xfrm>
            <a:off x="76200" y="76200"/>
            <a:ext cx="7772400" cy="1143000"/>
          </a:xfrm>
          <a:noFill/>
          <a:ln/>
        </p:spPr>
        <p:txBody>
          <a:bodyPr/>
          <a:lstStyle/>
          <a:p>
            <a:r>
              <a:rPr lang="en-US"/>
              <a:t>Economies of Scale and International Trade: An Overview</a:t>
            </a:r>
          </a:p>
        </p:txBody>
      </p:sp>
    </p:spTree>
  </p:cSld>
  <p:clrMapOvr>
    <a:masterClrMapping/>
  </p:clrMapOvr>
  <p:transition spd="med">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endParaRPr lang="en-US" dirty="0"/>
          </a:p>
          <a:p>
            <a:r>
              <a:rPr lang="en-US" sz="1400" b="1" dirty="0"/>
              <a:t>Slide 6-</a:t>
            </a:r>
            <a:fld id="{96C085AD-FC52-44B6-B4AD-85E6F091109B}" type="slidenum">
              <a:rPr lang="en-US" sz="1400" b="1"/>
              <a:pPr/>
              <a:t>6</a:t>
            </a:fld>
            <a:endParaRPr lang="en-US" sz="1400" b="1" dirty="0"/>
          </a:p>
        </p:txBody>
      </p:sp>
      <p:sp>
        <p:nvSpPr>
          <p:cNvPr id="116740" name="Rectangle 1028"/>
          <p:cNvSpPr>
            <a:spLocks noGrp="1" noChangeArrowheads="1"/>
          </p:cNvSpPr>
          <p:nvPr>
            <p:ph type="title"/>
          </p:nvPr>
        </p:nvSpPr>
        <p:spPr>
          <a:xfrm>
            <a:off x="76200" y="76200"/>
            <a:ext cx="7772400" cy="1143000"/>
          </a:xfrm>
          <a:noFill/>
          <a:ln/>
        </p:spPr>
        <p:txBody>
          <a:bodyPr/>
          <a:lstStyle/>
          <a:p>
            <a:r>
              <a:rPr lang="en-US"/>
              <a:t>Economies of Scale and International Trade: An Overview</a:t>
            </a:r>
          </a:p>
        </p:txBody>
      </p:sp>
      <p:sp>
        <p:nvSpPr>
          <p:cNvPr id="116741" name="Rectangle 1029"/>
          <p:cNvSpPr>
            <a:spLocks noChangeArrowheads="1"/>
          </p:cNvSpPr>
          <p:nvPr/>
        </p:nvSpPr>
        <p:spPr bwMode="auto">
          <a:xfrm>
            <a:off x="0" y="762000"/>
            <a:ext cx="9144000" cy="1143000"/>
          </a:xfrm>
          <a:prstGeom prst="rect">
            <a:avLst/>
          </a:prstGeom>
          <a:noFill/>
          <a:ln w="9525">
            <a:noFill/>
            <a:miter lim="800000"/>
            <a:headEnd/>
            <a:tailEnd/>
          </a:ln>
          <a:effectLst/>
        </p:spPr>
        <p:txBody>
          <a:bodyPr anchor="b"/>
          <a:lstStyle/>
          <a:p>
            <a:pPr algn="ctr"/>
            <a:r>
              <a:rPr lang="en-US" sz="2400" b="1" baseline="0">
                <a:solidFill>
                  <a:srgbClr val="336699"/>
                </a:solidFill>
              </a:rPr>
              <a:t>Table 6-1</a:t>
            </a:r>
            <a:r>
              <a:rPr lang="en-US" sz="2400" baseline="0">
                <a:solidFill>
                  <a:srgbClr val="336699"/>
                </a:solidFill>
              </a:rPr>
              <a:t>: Relationship of Input to Output for a Hypothetical Industry</a:t>
            </a:r>
          </a:p>
        </p:txBody>
      </p:sp>
      <p:grpSp>
        <p:nvGrpSpPr>
          <p:cNvPr id="116745" name="Group 1033"/>
          <p:cNvGrpSpPr>
            <a:grpSpLocks/>
          </p:cNvGrpSpPr>
          <p:nvPr/>
        </p:nvGrpSpPr>
        <p:grpSpPr bwMode="auto">
          <a:xfrm>
            <a:off x="685800" y="2743200"/>
            <a:ext cx="7772400" cy="2443163"/>
            <a:chOff x="432" y="1728"/>
            <a:chExt cx="4896" cy="1539"/>
          </a:xfrm>
        </p:grpSpPr>
        <p:pic>
          <p:nvPicPr>
            <p:cNvPr id="116742" name="Picture 1030" descr="\\Bostas112\prod_mfg\Grpfiles\Sally Simpson\GIFF\06.gif\T6-1.gif"/>
            <p:cNvPicPr>
              <a:picLocks noChangeAspect="1" noChangeArrowheads="1"/>
            </p:cNvPicPr>
            <p:nvPr/>
          </p:nvPicPr>
          <p:blipFill>
            <a:blip r:embed="rId2"/>
            <a:srcRect b="3024"/>
            <a:stretch>
              <a:fillRect/>
            </a:stretch>
          </p:blipFill>
          <p:spPr bwMode="auto">
            <a:xfrm>
              <a:off x="432" y="1728"/>
              <a:ext cx="4896" cy="1391"/>
            </a:xfrm>
            <a:prstGeom prst="rect">
              <a:avLst/>
            </a:prstGeom>
            <a:noFill/>
            <a:ln w="9525">
              <a:noFill/>
              <a:miter lim="800000"/>
              <a:headEnd/>
              <a:tailEnd/>
            </a:ln>
            <a:effectLst/>
          </p:spPr>
        </p:pic>
        <p:pic>
          <p:nvPicPr>
            <p:cNvPr id="116744" name="Picture 1032" descr="C:\WINDOWS\Desktop\Sally\T5-1.gif"/>
            <p:cNvPicPr>
              <a:picLocks noChangeAspect="1" noChangeArrowheads="1"/>
            </p:cNvPicPr>
            <p:nvPr/>
          </p:nvPicPr>
          <p:blipFill>
            <a:blip r:embed="rId3"/>
            <a:srcRect t="78651" b="11237"/>
            <a:stretch>
              <a:fillRect/>
            </a:stretch>
          </p:blipFill>
          <p:spPr bwMode="auto">
            <a:xfrm>
              <a:off x="432" y="3168"/>
              <a:ext cx="4896" cy="99"/>
            </a:xfrm>
            <a:prstGeom prst="rect">
              <a:avLst/>
            </a:prstGeom>
            <a:noFill/>
            <a:ln w="9525">
              <a:noFill/>
              <a:miter lim="800000"/>
              <a:headEnd/>
              <a:tailEnd/>
            </a:ln>
            <a:effectLst/>
          </p:spPr>
        </p:pic>
      </p:gr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wipe(left)">
                                      <p:cBhvr>
                                        <p:cTn id="7" dur="500"/>
                                        <p:tgtEl>
                                          <p:spTgt spid="1167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6745"/>
                                        </p:tgtEl>
                                        <p:attrNameLst>
                                          <p:attrName>style.visibility</p:attrName>
                                        </p:attrNameLst>
                                      </p:cBhvr>
                                      <p:to>
                                        <p:strVal val="visible"/>
                                      </p:to>
                                    </p:set>
                                    <p:animEffect transition="in" filter="dissolve">
                                      <p:cBhvr>
                                        <p:cTn id="12" dur="500"/>
                                        <p:tgtEl>
                                          <p:spTgt spid="116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76200"/>
            <a:ext cx="7772400" cy="1143000"/>
          </a:xfrm>
        </p:spPr>
        <p:txBody>
          <a:bodyPr/>
          <a:lstStyle/>
          <a:p>
            <a:r>
              <a:rPr lang="en-US"/>
              <a:t>Economies of Scale and </a:t>
            </a:r>
            <a:br>
              <a:rPr lang="en-US"/>
            </a:br>
            <a:r>
              <a:rPr lang="en-US"/>
              <a:t>Market Structure</a:t>
            </a:r>
          </a:p>
        </p:txBody>
      </p:sp>
      <p:sp>
        <p:nvSpPr>
          <p:cNvPr id="41987" name="Rectangle 3"/>
          <p:cNvSpPr>
            <a:spLocks noGrp="1" noChangeArrowheads="1"/>
          </p:cNvSpPr>
          <p:nvPr>
            <p:ph type="body" idx="1"/>
          </p:nvPr>
        </p:nvSpPr>
        <p:spPr>
          <a:xfrm>
            <a:off x="0" y="1285860"/>
            <a:ext cx="9144000" cy="5286412"/>
          </a:xfrm>
        </p:spPr>
        <p:txBody>
          <a:bodyPr/>
          <a:lstStyle/>
          <a:p>
            <a:pPr>
              <a:lnSpc>
                <a:spcPct val="90000"/>
              </a:lnSpc>
            </a:pPr>
            <a:r>
              <a:rPr lang="en-US" b="1" dirty="0"/>
              <a:t>Economies of scale</a:t>
            </a:r>
            <a:r>
              <a:rPr lang="en-US" dirty="0"/>
              <a:t> can be either:</a:t>
            </a:r>
          </a:p>
          <a:p>
            <a:pPr lvl="1">
              <a:lnSpc>
                <a:spcPct val="90000"/>
              </a:lnSpc>
            </a:pPr>
            <a:r>
              <a:rPr lang="en-US" b="1" dirty="0"/>
              <a:t>External</a:t>
            </a:r>
            <a:endParaRPr lang="en-US" dirty="0"/>
          </a:p>
          <a:p>
            <a:pPr lvl="2">
              <a:lnSpc>
                <a:spcPct val="90000"/>
              </a:lnSpc>
            </a:pPr>
            <a:r>
              <a:rPr lang="en-US" dirty="0"/>
              <a:t>The cost per unit depends on the size of the industry but not necessarily on the size of any one firm.</a:t>
            </a:r>
          </a:p>
          <a:p>
            <a:pPr lvl="2">
              <a:lnSpc>
                <a:spcPct val="90000"/>
              </a:lnSpc>
            </a:pPr>
            <a:r>
              <a:rPr lang="en-US" dirty="0"/>
              <a:t>An industry will typically consist of many small firms and be perfectly competitive</a:t>
            </a:r>
            <a:r>
              <a:rPr lang="en-US" dirty="0" smtClean="0"/>
              <a:t>.</a:t>
            </a:r>
            <a:endParaRPr lang="id-ID" dirty="0" smtClean="0"/>
          </a:p>
          <a:p>
            <a:pPr lvl="2">
              <a:lnSpc>
                <a:spcPct val="90000"/>
              </a:lnSpc>
              <a:buNone/>
            </a:pPr>
            <a:r>
              <a:rPr lang="id-ID" sz="1600" dirty="0" smtClean="0">
                <a:sym typeface="Wingdings" pitchFamily="2" charset="2"/>
              </a:rPr>
              <a:t> Biaya perunit tergantung pada besarnya industri tidak tergantung pada besarnya satu perusahaan </a:t>
            </a:r>
            <a:endParaRPr lang="en-US" sz="1600" dirty="0"/>
          </a:p>
          <a:p>
            <a:pPr lvl="1">
              <a:lnSpc>
                <a:spcPct val="90000"/>
              </a:lnSpc>
            </a:pPr>
            <a:r>
              <a:rPr lang="en-US" b="1" dirty="0"/>
              <a:t>Internal </a:t>
            </a:r>
          </a:p>
          <a:p>
            <a:pPr lvl="2">
              <a:lnSpc>
                <a:spcPct val="90000"/>
              </a:lnSpc>
            </a:pPr>
            <a:r>
              <a:rPr lang="en-US" dirty="0"/>
              <a:t>The cost per unit depends on the size of an individual firm but not necessarily on that of the industry.</a:t>
            </a:r>
          </a:p>
          <a:p>
            <a:pPr lvl="2">
              <a:lnSpc>
                <a:spcPct val="90000"/>
              </a:lnSpc>
            </a:pPr>
            <a:r>
              <a:rPr lang="en-US" dirty="0"/>
              <a:t>The market structure will be imperfectly competitive with large firms having a cost advantage over small</a:t>
            </a:r>
            <a:r>
              <a:rPr lang="en-US" dirty="0" smtClean="0"/>
              <a:t>.</a:t>
            </a:r>
            <a:endParaRPr lang="id-ID" dirty="0" smtClean="0"/>
          </a:p>
          <a:p>
            <a:pPr lvl="2">
              <a:lnSpc>
                <a:spcPct val="90000"/>
              </a:lnSpc>
              <a:buNone/>
            </a:pPr>
            <a:r>
              <a:rPr lang="id-ID" sz="1600" dirty="0" smtClean="0">
                <a:sym typeface="Wingdings" pitchFamily="2" charset="2"/>
              </a:rPr>
              <a:t>   Biaya Per unit tergantung besarnya satu perusahaan tak perlu pada besarnya industri. </a:t>
            </a:r>
            <a:endParaRPr lang="en-US" sz="1600" dirty="0"/>
          </a:p>
          <a:p>
            <a:pPr lvl="1">
              <a:lnSpc>
                <a:spcPct val="90000"/>
              </a:lnSpc>
            </a:pPr>
            <a:r>
              <a:rPr lang="en-US" sz="2000" dirty="0"/>
              <a:t>Both types of scale economies are important causes of international trade</a:t>
            </a:r>
            <a:r>
              <a:rPr lang="en-US" sz="2400" dirty="0"/>
              <a:t>.</a:t>
            </a:r>
          </a:p>
        </p:txBody>
      </p:sp>
    </p:spTree>
  </p:cSld>
  <p:clrMapOvr>
    <a:masterClrMapping/>
  </p:clrMapOvr>
  <p:transition spd="med">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1600200"/>
            <a:ext cx="8043890" cy="4472006"/>
          </a:xfrm>
        </p:spPr>
        <p:txBody>
          <a:bodyPr/>
          <a:lstStyle/>
          <a:p>
            <a:r>
              <a:rPr lang="en-US" b="1" dirty="0"/>
              <a:t>Imperfect competition</a:t>
            </a:r>
            <a:endParaRPr lang="en-US" dirty="0"/>
          </a:p>
          <a:p>
            <a:pPr lvl="1"/>
            <a:r>
              <a:rPr lang="en-US" dirty="0"/>
              <a:t>Firms are aware that they can influence the price of their product.</a:t>
            </a:r>
          </a:p>
          <a:p>
            <a:pPr lvl="2"/>
            <a:r>
              <a:rPr lang="en-US" dirty="0"/>
              <a:t>They know that they can sell more only by reducing their price. </a:t>
            </a:r>
          </a:p>
          <a:p>
            <a:pPr lvl="1"/>
            <a:r>
              <a:rPr lang="en-US" dirty="0"/>
              <a:t>Each firm views itself as a price setter, choosing the price of its product, rather than a price taker.</a:t>
            </a:r>
          </a:p>
          <a:p>
            <a:pPr lvl="1"/>
            <a:r>
              <a:rPr lang="en-US" dirty="0"/>
              <a:t>The simplest imperfectly competitive market structure is that of a </a:t>
            </a:r>
            <a:r>
              <a:rPr lang="en-US" b="1" dirty="0"/>
              <a:t>pure monopoly</a:t>
            </a:r>
            <a:r>
              <a:rPr lang="en-US" dirty="0"/>
              <a:t>, a market in which a firm faces no competition.</a:t>
            </a:r>
          </a:p>
        </p:txBody>
      </p:sp>
      <p:sp>
        <p:nvSpPr>
          <p:cNvPr id="44037" name="Rectangle 5"/>
          <p:cNvSpPr>
            <a:spLocks noGrp="1" noChangeArrowheads="1"/>
          </p:cNvSpPr>
          <p:nvPr>
            <p:ph type="title"/>
          </p:nvPr>
        </p:nvSpPr>
        <p:spPr>
          <a:xfrm>
            <a:off x="76200" y="0"/>
            <a:ext cx="7772400" cy="1143000"/>
          </a:xfrm>
          <a:noFill/>
          <a:ln/>
        </p:spPr>
        <p:txBody>
          <a:bodyPr/>
          <a:lstStyle/>
          <a:p>
            <a:r>
              <a:rPr lang="en-US"/>
              <a:t>The Theory of </a:t>
            </a:r>
            <a:br>
              <a:rPr lang="en-US"/>
            </a:br>
            <a:r>
              <a:rPr lang="en-US"/>
              <a:t>Imperfect Competition</a:t>
            </a:r>
          </a:p>
        </p:txBody>
      </p:sp>
    </p:spTree>
  </p:cSld>
  <p:clrMapOvr>
    <a:masterClrMapping/>
  </p:clrMapOvr>
  <p:transition spd="med">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1600200"/>
            <a:ext cx="8382000" cy="4876800"/>
          </a:xfrm>
        </p:spPr>
        <p:txBody>
          <a:bodyPr/>
          <a:lstStyle/>
          <a:p>
            <a:r>
              <a:rPr lang="en-US">
                <a:solidFill>
                  <a:srgbClr val="990033"/>
                </a:solidFill>
              </a:rPr>
              <a:t>Monopoly: A Brief Review</a:t>
            </a:r>
            <a:endParaRPr lang="en-US" b="1"/>
          </a:p>
          <a:p>
            <a:pPr lvl="1"/>
            <a:r>
              <a:rPr lang="en-US" b="1"/>
              <a:t>Marginal revenue</a:t>
            </a:r>
            <a:r>
              <a:rPr lang="en-US"/>
              <a:t> </a:t>
            </a:r>
          </a:p>
          <a:p>
            <a:pPr lvl="2"/>
            <a:r>
              <a:rPr lang="en-US"/>
              <a:t>The extra revenue the firm gains from selling an additional unit</a:t>
            </a:r>
          </a:p>
          <a:p>
            <a:pPr lvl="2"/>
            <a:r>
              <a:rPr lang="en-US"/>
              <a:t>Its curve, </a:t>
            </a:r>
            <a:r>
              <a:rPr lang="en-US" i="1"/>
              <a:t>MR</a:t>
            </a:r>
            <a:r>
              <a:rPr lang="en-US"/>
              <a:t>, always lies below the demand curve, </a:t>
            </a:r>
            <a:r>
              <a:rPr lang="en-US" i="1"/>
              <a:t>D</a:t>
            </a:r>
            <a:r>
              <a:rPr lang="en-US"/>
              <a:t>.</a:t>
            </a:r>
          </a:p>
          <a:p>
            <a:pPr lvl="3"/>
            <a:r>
              <a:rPr lang="en-US"/>
              <a:t>In order to sell an additional unit of output the firm must lower the price of all units sold (not just the marginal one). </a:t>
            </a:r>
          </a:p>
          <a:p>
            <a:endParaRPr lang="en-US" sz="2600"/>
          </a:p>
        </p:txBody>
      </p:sp>
      <p:sp>
        <p:nvSpPr>
          <p:cNvPr id="51205" name="Rectangle 5"/>
          <p:cNvSpPr>
            <a:spLocks noGrp="1" noChangeArrowheads="1"/>
          </p:cNvSpPr>
          <p:nvPr>
            <p:ph type="title"/>
          </p:nvPr>
        </p:nvSpPr>
        <p:spPr>
          <a:xfrm>
            <a:off x="76200" y="0"/>
            <a:ext cx="7772400" cy="1143000"/>
          </a:xfrm>
          <a:noFill/>
          <a:ln/>
        </p:spPr>
        <p:txBody>
          <a:bodyPr/>
          <a:lstStyle/>
          <a:p>
            <a:r>
              <a:rPr lang="en-US"/>
              <a:t>The Theory of </a:t>
            </a:r>
            <a:br>
              <a:rPr lang="en-US"/>
            </a:br>
            <a:r>
              <a:rPr lang="en-US"/>
              <a:t>Imperfect Competition</a:t>
            </a:r>
          </a:p>
        </p:txBody>
      </p:sp>
    </p:spTree>
  </p:cSld>
  <p:clrMapOvr>
    <a:masterClrMapping/>
  </p:clrMapOvr>
  <p:transition spd="med">
    <p:pull dir="rd"/>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2500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2500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2559</TotalTime>
  <Words>1971</Words>
  <Application>Microsoft PowerPoint</Application>
  <PresentationFormat>On-screen Show (4:3)</PresentationFormat>
  <Paragraphs>295</Paragraphs>
  <Slides>39</Slides>
  <Notes>12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Default Design</vt:lpstr>
      <vt:lpstr>Slide 1</vt:lpstr>
      <vt:lpstr>Chapter Organization</vt:lpstr>
      <vt:lpstr>Introduction</vt:lpstr>
      <vt:lpstr>Economies of Scale and International Trade: An Overview</vt:lpstr>
      <vt:lpstr>Economies of Scale and International Trade: An Overview</vt:lpstr>
      <vt:lpstr>Economies of Scale and International Trade: An Overview</vt:lpstr>
      <vt:lpstr>Economies of Scale and  Market Structure</vt:lpstr>
      <vt:lpstr>The Theory of  Imperfect Competition</vt:lpstr>
      <vt:lpstr>The Theory of  Imperfect Competition</vt:lpstr>
      <vt:lpstr>The Theory of  Imperfect Competition</vt:lpstr>
      <vt:lpstr>Slide 11</vt:lpstr>
      <vt:lpstr>Slide 12</vt:lpstr>
      <vt:lpstr>Slide 13</vt:lpstr>
      <vt:lpstr>Slide 14</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Monopolistic Competition and Trade</vt:lpstr>
      <vt:lpstr>Slide 26</vt:lpstr>
      <vt:lpstr>Slide 27</vt:lpstr>
      <vt:lpstr>Slide 28</vt:lpstr>
      <vt:lpstr>Slide 29</vt:lpstr>
      <vt:lpstr>Slide 30</vt:lpstr>
      <vt:lpstr>Slide 31</vt:lpstr>
      <vt:lpstr>The Theory of External Economies</vt:lpstr>
      <vt:lpstr>Slide 33</vt:lpstr>
      <vt:lpstr>Slide 34</vt:lpstr>
      <vt:lpstr>Slide 35</vt:lpstr>
      <vt:lpstr>Slide 36</vt:lpstr>
      <vt:lpstr>Summary</vt:lpstr>
      <vt:lpstr>Summary</vt:lpstr>
      <vt:lpstr>Summary</vt:lpstr>
    </vt:vector>
  </TitlesOfParts>
  <Company>Addison-Wesley 2003</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Iordanis Petsas</dc:creator>
  <cp:lastModifiedBy>PERSONAL</cp:lastModifiedBy>
  <cp:revision>251</cp:revision>
  <dcterms:created xsi:type="dcterms:W3CDTF">2002-03-17T20:25:45Z</dcterms:created>
  <dcterms:modified xsi:type="dcterms:W3CDTF">2014-05-28T02:01:06Z</dcterms:modified>
</cp:coreProperties>
</file>