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60" r:id="rId3"/>
    <p:sldId id="330" r:id="rId4"/>
    <p:sldId id="265" r:id="rId5"/>
    <p:sldId id="301" r:id="rId6"/>
    <p:sldId id="300" r:id="rId7"/>
    <p:sldId id="331" r:id="rId8"/>
    <p:sldId id="302" r:id="rId9"/>
    <p:sldId id="303" r:id="rId10"/>
    <p:sldId id="304" r:id="rId11"/>
    <p:sldId id="338" r:id="rId12"/>
    <p:sldId id="332" r:id="rId13"/>
    <p:sldId id="306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 baseline="-250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 baseline="-250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 baseline="-250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 baseline="-250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 baseline="-250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 baseline="-250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 baseline="-250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 baseline="-250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 baseline="-250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  <a:srgbClr val="990033"/>
    <a:srgbClr val="333399"/>
    <a:srgbClr val="660066"/>
    <a:srgbClr val="3366CC"/>
    <a:srgbClr val="336699"/>
    <a:srgbClr val="FF0000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21581" autoAdjust="0"/>
    <p:restoredTop sz="90929"/>
  </p:normalViewPr>
  <p:slideViewPr>
    <p:cSldViewPr>
      <p:cViewPr>
        <p:scale>
          <a:sx n="66" d="100"/>
          <a:sy n="66" d="100"/>
        </p:scale>
        <p:origin x="-1272" y="-2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660"/>
    </p:cViewPr>
  </p:sorterViewPr>
  <p:notesViewPr>
    <p:cSldViewPr>
      <p:cViewPr>
        <p:scale>
          <a:sx n="50" d="100"/>
          <a:sy n="50" d="100"/>
        </p:scale>
        <p:origin x="-1764" y="-15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2297322-7184-49F0-9173-0028341B247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78BDC1E-CE57-4125-AC82-E8AB83BA703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9A04B7-74B5-48A9-9310-FDF074830EE7}" type="slidenum">
              <a:rPr lang="en-US"/>
              <a:pPr/>
              <a:t>1</a:t>
            </a:fld>
            <a:endParaRPr lang="en-US"/>
          </a:p>
        </p:txBody>
      </p:sp>
      <p:sp>
        <p:nvSpPr>
          <p:cNvPr id="128002" name="Rectangle 2050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3" name="Rectangle 205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76008E-DFD5-4197-8005-0C9A72849F2E}" type="slidenum">
              <a:rPr lang="en-US"/>
              <a:pPr/>
              <a:t>10</a:t>
            </a:fld>
            <a:endParaRPr lang="en-US"/>
          </a:p>
        </p:txBody>
      </p:sp>
      <p:sp>
        <p:nvSpPr>
          <p:cNvPr id="13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4FE30E-E7E7-4BC1-B00A-BB7558A9F682}" type="slidenum">
              <a:rPr lang="en-US"/>
              <a:pPr/>
              <a:t>11</a:t>
            </a:fld>
            <a:endParaRPr lang="en-US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1CC040-BB12-453A-9F0B-65349B12263D}" type="slidenum">
              <a:rPr lang="en-US"/>
              <a:pPr/>
              <a:t>12</a:t>
            </a:fld>
            <a:endParaRPr lang="en-US"/>
          </a:p>
        </p:txBody>
      </p:sp>
      <p:sp>
        <p:nvSpPr>
          <p:cNvPr id="13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B61D24-F9B1-48CF-986E-AA468C3CFFF4}" type="slidenum">
              <a:rPr lang="en-US"/>
              <a:pPr/>
              <a:t>13</a:t>
            </a:fld>
            <a:endParaRPr lang="en-US"/>
          </a:p>
        </p:txBody>
      </p:sp>
      <p:sp>
        <p:nvSpPr>
          <p:cNvPr id="13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D01451-CB56-4675-96A8-FE512D44ABE2}" type="slidenum">
              <a:rPr lang="en-US"/>
              <a:pPr/>
              <a:t>2</a:t>
            </a:fld>
            <a:endParaRPr lang="en-US"/>
          </a:p>
        </p:txBody>
      </p:sp>
      <p:sp>
        <p:nvSpPr>
          <p:cNvPr id="129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F1706F-B7D2-498A-86B3-50C189F8AFEE}" type="slidenum">
              <a:rPr lang="en-US"/>
              <a:pPr/>
              <a:t>3</a:t>
            </a:fld>
            <a:endParaRPr lang="en-US"/>
          </a:p>
        </p:txBody>
      </p:sp>
      <p:sp>
        <p:nvSpPr>
          <p:cNvPr id="130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7106C7-30AC-482F-9808-222197563E31}" type="slidenum">
              <a:rPr lang="en-US"/>
              <a:pPr/>
              <a:t>4</a:t>
            </a:fld>
            <a:endParaRPr lang="en-US"/>
          </a:p>
        </p:txBody>
      </p:sp>
      <p:sp>
        <p:nvSpPr>
          <p:cNvPr id="3481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82625"/>
            <a:ext cx="4556125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2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B18B94-7262-4EA0-8A0F-021C71C79214}" type="slidenum">
              <a:rPr lang="en-US"/>
              <a:pPr/>
              <a:t>5</a:t>
            </a:fld>
            <a:endParaRPr lang="en-US"/>
          </a:p>
        </p:txBody>
      </p:sp>
      <p:sp>
        <p:nvSpPr>
          <p:cNvPr id="131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F938E9-FF1B-478B-8D87-2218CF1DF71E}" type="slidenum">
              <a:rPr lang="en-US"/>
              <a:pPr/>
              <a:t>6</a:t>
            </a:fld>
            <a:endParaRPr lang="en-US"/>
          </a:p>
        </p:txBody>
      </p:sp>
      <p:sp>
        <p:nvSpPr>
          <p:cNvPr id="132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46C6EB-E561-41DD-A2C8-4A23A2F15427}" type="slidenum">
              <a:rPr lang="en-US"/>
              <a:pPr/>
              <a:t>7</a:t>
            </a:fld>
            <a:endParaRPr lang="en-US"/>
          </a:p>
        </p:txBody>
      </p:sp>
      <p:sp>
        <p:nvSpPr>
          <p:cNvPr id="133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1DC402-7E40-4C37-A3AB-F35F14AE9BD4}" type="slidenum">
              <a:rPr lang="en-US"/>
              <a:pPr/>
              <a:t>8</a:t>
            </a:fld>
            <a:endParaRPr lang="en-US"/>
          </a:p>
        </p:txBody>
      </p:sp>
      <p:sp>
        <p:nvSpPr>
          <p:cNvPr id="134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007C29-28F4-44F3-B306-02AA880B1AC2}" type="slidenum">
              <a:rPr lang="en-US"/>
              <a:pPr/>
              <a:t>9</a:t>
            </a:fld>
            <a:endParaRPr lang="en-US"/>
          </a:p>
        </p:txBody>
      </p:sp>
      <p:sp>
        <p:nvSpPr>
          <p:cNvPr id="13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US"/>
          </a:p>
          <a:p>
            <a:r>
              <a:rPr lang="en-US"/>
              <a:t>Slide 13-</a:t>
            </a:r>
            <a:fld id="{CC350FC7-1BE8-4C42-8DC6-B55CE49BD4B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US"/>
          </a:p>
          <a:p>
            <a:r>
              <a:rPr lang="en-US"/>
              <a:t>Copyright © 2003 Pearson Education, Inc.</a:t>
            </a:r>
          </a:p>
        </p:txBody>
      </p:sp>
    </p:spTree>
  </p:cSld>
  <p:clrMapOvr>
    <a:masterClrMapping/>
  </p:clrMapOvr>
  <p:transition spd="med">
    <p:pull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US"/>
          </a:p>
          <a:p>
            <a:r>
              <a:rPr lang="en-US"/>
              <a:t>Slide 13-</a:t>
            </a:r>
            <a:fld id="{7FB2FCEC-3F62-4C9E-B8F8-4164FFFECB9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US"/>
          </a:p>
          <a:p>
            <a:r>
              <a:rPr lang="en-US"/>
              <a:t>Copyright © 2003 Pearson Education, Inc.</a:t>
            </a:r>
          </a:p>
        </p:txBody>
      </p:sp>
    </p:spTree>
  </p:cSld>
  <p:clrMapOvr>
    <a:masterClrMapping/>
  </p:clrMapOvr>
  <p:transition spd="med">
    <p:pull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4150" y="304800"/>
            <a:ext cx="215265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" y="304800"/>
            <a:ext cx="630555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US"/>
          </a:p>
          <a:p>
            <a:r>
              <a:rPr lang="en-US"/>
              <a:t>Slide 13-</a:t>
            </a:r>
            <a:fld id="{D110B033-3576-4D71-84AD-32E50918292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US"/>
          </a:p>
          <a:p>
            <a:r>
              <a:rPr lang="en-US"/>
              <a:t>Copyright © 2003 Pearson Education, Inc.</a:t>
            </a:r>
          </a:p>
        </p:txBody>
      </p:sp>
    </p:spTree>
  </p:cSld>
  <p:clrMapOvr>
    <a:masterClrMapping/>
  </p:clrMapOvr>
  <p:transition spd="med">
    <p:pull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US"/>
          </a:p>
          <a:p>
            <a:r>
              <a:rPr lang="en-US"/>
              <a:t>Slide 13-</a:t>
            </a:r>
            <a:fld id="{83D4535E-2E50-4BA6-B4FA-385A9532CDD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US"/>
          </a:p>
          <a:p>
            <a:r>
              <a:rPr lang="en-US"/>
              <a:t>Copyright © 2003 Pearson Education, Inc.</a:t>
            </a:r>
          </a:p>
        </p:txBody>
      </p:sp>
    </p:spTree>
  </p:cSld>
  <p:clrMapOvr>
    <a:masterClrMapping/>
  </p:clrMapOvr>
  <p:transition spd="med">
    <p:pull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US"/>
          </a:p>
          <a:p>
            <a:r>
              <a:rPr lang="en-US"/>
              <a:t>Slide 13-</a:t>
            </a:r>
            <a:fld id="{A97208C3-276D-4134-AC1F-4E2B2031FD8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US"/>
          </a:p>
          <a:p>
            <a:r>
              <a:rPr lang="en-US"/>
              <a:t>Copyright © 2003 Pearson Education, Inc.</a:t>
            </a:r>
          </a:p>
        </p:txBody>
      </p:sp>
    </p:spTree>
  </p:cSld>
  <p:clrMapOvr>
    <a:masterClrMapping/>
  </p:clrMapOvr>
  <p:transition spd="med">
    <p:pull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US"/>
          </a:p>
          <a:p>
            <a:r>
              <a:rPr lang="en-US"/>
              <a:t>Slide 13-</a:t>
            </a:r>
            <a:fld id="{7EBC3B3A-F584-4AE9-8890-6712F704508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US"/>
          </a:p>
          <a:p>
            <a:r>
              <a:rPr lang="en-US"/>
              <a:t>Copyright © 2003 Pearson Education, Inc.</a:t>
            </a:r>
          </a:p>
        </p:txBody>
      </p:sp>
    </p:spTree>
  </p:cSld>
  <p:clrMapOvr>
    <a:masterClrMapping/>
  </p:clrMapOvr>
  <p:transition spd="med">
    <p:pull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US"/>
          </a:p>
          <a:p>
            <a:r>
              <a:rPr lang="en-US"/>
              <a:t>Slide 13-</a:t>
            </a:r>
            <a:fld id="{6D190BA7-8DC4-4C01-8994-110674771F4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US"/>
          </a:p>
          <a:p>
            <a:r>
              <a:rPr lang="en-US"/>
              <a:t>Copyright © 2003 Pearson Education, Inc.</a:t>
            </a:r>
          </a:p>
        </p:txBody>
      </p:sp>
    </p:spTree>
  </p:cSld>
  <p:clrMapOvr>
    <a:masterClrMapping/>
  </p:clrMapOvr>
  <p:transition spd="med">
    <p:pull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US"/>
          </a:p>
          <a:p>
            <a:r>
              <a:rPr lang="en-US"/>
              <a:t>Slide 13-</a:t>
            </a:r>
            <a:fld id="{3BB4912B-5E59-4CC7-B206-83069BE6205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US"/>
          </a:p>
          <a:p>
            <a:r>
              <a:rPr lang="en-US"/>
              <a:t>Copyright © 2003 Pearson Education, Inc.</a:t>
            </a:r>
          </a:p>
        </p:txBody>
      </p:sp>
    </p:spTree>
  </p:cSld>
  <p:clrMapOvr>
    <a:masterClrMapping/>
  </p:clrMapOvr>
  <p:transition spd="med">
    <p:pull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US"/>
          </a:p>
          <a:p>
            <a:r>
              <a:rPr lang="en-US"/>
              <a:t>Slide 13-</a:t>
            </a:r>
            <a:fld id="{1950C3B8-98C9-4E5C-B634-4354E33206D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US"/>
          </a:p>
          <a:p>
            <a:r>
              <a:rPr lang="en-US"/>
              <a:t>Copyright © 2003 Pearson Education, Inc.</a:t>
            </a:r>
          </a:p>
        </p:txBody>
      </p:sp>
    </p:spTree>
  </p:cSld>
  <p:clrMapOvr>
    <a:masterClrMapping/>
  </p:clrMapOvr>
  <p:transition spd="med">
    <p:pull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US"/>
          </a:p>
          <a:p>
            <a:r>
              <a:rPr lang="en-US"/>
              <a:t>Slide 13-</a:t>
            </a:r>
            <a:fld id="{3F99974F-B177-4312-BD6E-5CB7EEE5E1F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US"/>
          </a:p>
          <a:p>
            <a:r>
              <a:rPr lang="en-US"/>
              <a:t>Copyright © 2003 Pearson Education, Inc.</a:t>
            </a:r>
          </a:p>
        </p:txBody>
      </p:sp>
    </p:spTree>
  </p:cSld>
  <p:clrMapOvr>
    <a:masterClrMapping/>
  </p:clrMapOvr>
  <p:transition spd="med">
    <p:pull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US"/>
          </a:p>
          <a:p>
            <a:r>
              <a:rPr lang="en-US"/>
              <a:t>Slide 13-</a:t>
            </a:r>
            <a:fld id="{02D99335-3CFE-4B23-9BF3-DC3AD1A4018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US"/>
          </a:p>
          <a:p>
            <a:r>
              <a:rPr lang="en-US"/>
              <a:t>Copyright © 2003 Pearson Education, Inc.</a:t>
            </a:r>
          </a:p>
        </p:txBody>
      </p:sp>
    </p:spTree>
  </p:cSld>
  <p:clrMapOvr>
    <a:masterClrMapping/>
  </p:clrMapOvr>
  <p:transition spd="med">
    <p:pull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48" name="Rectangle 24"/>
          <p:cNvSpPr>
            <a:spLocks noChangeArrowheads="1"/>
          </p:cNvSpPr>
          <p:nvPr userDrawn="1"/>
        </p:nvSpPr>
        <p:spPr bwMode="auto">
          <a:xfrm>
            <a:off x="92075" y="2835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051" name="Rectangle 27"/>
          <p:cNvSpPr>
            <a:spLocks noChangeArrowheads="1"/>
          </p:cNvSpPr>
          <p:nvPr userDrawn="1"/>
        </p:nvSpPr>
        <p:spPr bwMode="auto">
          <a:xfrm>
            <a:off x="84138" y="28400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1054" name="Picture 30" descr="C:\WINDOWS\Desktop\AUST05_02.gif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7797800" y="0"/>
            <a:ext cx="1346200" cy="1263650"/>
          </a:xfrm>
          <a:prstGeom prst="rect">
            <a:avLst/>
          </a:prstGeom>
          <a:noFill/>
        </p:spPr>
      </p:pic>
      <p:sp>
        <p:nvSpPr>
          <p:cNvPr id="1055" name="Line 31"/>
          <p:cNvSpPr>
            <a:spLocks noChangeShapeType="1"/>
          </p:cNvSpPr>
          <p:nvPr userDrawn="1"/>
        </p:nvSpPr>
        <p:spPr bwMode="auto">
          <a:xfrm>
            <a:off x="0" y="1257300"/>
            <a:ext cx="9144000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056" name="Rectangle 3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57" name="Rectangle 3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71800" y="6248400"/>
            <a:ext cx="3657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 baseline="0">
                <a:solidFill>
                  <a:srgbClr val="663300"/>
                </a:solidFill>
              </a:defRPr>
            </a:lvl1pPr>
          </a:lstStyle>
          <a:p>
            <a:endParaRPr lang="en-US"/>
          </a:p>
          <a:p>
            <a:endParaRPr lang="en-US"/>
          </a:p>
        </p:txBody>
      </p:sp>
      <p:sp>
        <p:nvSpPr>
          <p:cNvPr id="1058" name="Rectangle 3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aseline="0">
                <a:solidFill>
                  <a:srgbClr val="663300"/>
                </a:solidFill>
              </a:defRPr>
            </a:lvl1pPr>
          </a:lstStyle>
          <a:p>
            <a:endParaRPr lang="en-US" sz="1200"/>
          </a:p>
          <a:p>
            <a:r>
              <a:rPr lang="en-US"/>
              <a:t>Slide 13-</a:t>
            </a:r>
            <a:fld id="{7DE9A430-450E-400F-8786-E4E855E7302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59" name="Rectangle 3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2400" y="62484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aseline="0">
                <a:solidFill>
                  <a:srgbClr val="663300"/>
                </a:solidFill>
              </a:defRPr>
            </a:lvl1pPr>
          </a:lstStyle>
          <a:p>
            <a:endParaRPr lang="en-US" sz="1200"/>
          </a:p>
          <a:p>
            <a:r>
              <a:rPr lang="en-US"/>
              <a:t>Copyright © 2003 Pearson Education, Inc.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6" grpId="0" build="p" bldLvl="5" autoUpdateAnimBg="0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5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56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5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56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5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56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5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56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5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56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/>
  <p:txStyles>
    <p:titleStyle>
      <a:lvl1pPr algn="ctr" rtl="0" fontAlgn="base">
        <a:spcBef>
          <a:spcPct val="0"/>
        </a:spcBef>
        <a:spcAft>
          <a:spcPct val="0"/>
        </a:spcAft>
        <a:defRPr sz="4000">
          <a:solidFill>
            <a:srgbClr val="663300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000">
          <a:solidFill>
            <a:srgbClr val="663300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000">
          <a:solidFill>
            <a:srgbClr val="663300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000">
          <a:solidFill>
            <a:srgbClr val="663300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000">
          <a:solidFill>
            <a:srgbClr val="663300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rgbClr val="663300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rgbClr val="663300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rgbClr val="663300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rgbClr val="663300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663300"/>
        </a:buClr>
        <a:buSzPct val="130000"/>
        <a:buFont typeface="Wingdings" pitchFamily="2" charset="2"/>
        <a:buChar char="§"/>
        <a:defRPr sz="2800">
          <a:solidFill>
            <a:srgbClr val="336699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663300"/>
        </a:buClr>
        <a:buSzPct val="120000"/>
        <a:buChar char="•"/>
        <a:defRPr sz="2600">
          <a:solidFill>
            <a:srgbClr val="336699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663300"/>
        </a:buClr>
        <a:buChar char="–"/>
        <a:defRPr sz="2400">
          <a:solidFill>
            <a:srgbClr val="336699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663300"/>
        </a:buClr>
        <a:buChar char="–"/>
        <a:defRPr sz="2000">
          <a:solidFill>
            <a:srgbClr val="336699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003399"/>
        </a:buClr>
        <a:buChar char="»"/>
        <a:defRPr>
          <a:solidFill>
            <a:srgbClr val="336699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003399"/>
        </a:buClr>
        <a:buChar char="»"/>
        <a:defRPr>
          <a:solidFill>
            <a:srgbClr val="336699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003399"/>
        </a:buClr>
        <a:buChar char="»"/>
        <a:defRPr>
          <a:solidFill>
            <a:srgbClr val="336699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003399"/>
        </a:buClr>
        <a:buChar char="»"/>
        <a:defRPr>
          <a:solidFill>
            <a:srgbClr val="336699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003399"/>
        </a:buClr>
        <a:buChar char="»"/>
        <a:defRPr>
          <a:solidFill>
            <a:srgbClr val="33669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FF9933"/>
            </a:gs>
            <a:gs pos="50000">
              <a:srgbClr val="FF6600"/>
            </a:gs>
            <a:gs pos="100000">
              <a:srgbClr val="FF9933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76" name="Group 28"/>
          <p:cNvGrpSpPr>
            <a:grpSpLocks/>
          </p:cNvGrpSpPr>
          <p:nvPr/>
        </p:nvGrpSpPr>
        <p:grpSpPr bwMode="auto">
          <a:xfrm>
            <a:off x="0" y="304800"/>
            <a:ext cx="9144000" cy="4692650"/>
            <a:chOff x="0" y="192"/>
            <a:chExt cx="5760" cy="2956"/>
          </a:xfrm>
        </p:grpSpPr>
        <p:sp>
          <p:nvSpPr>
            <p:cNvPr id="2065" name="Text Box 17"/>
            <p:cNvSpPr txBox="1">
              <a:spLocks noChangeArrowheads="1"/>
            </p:cNvSpPr>
            <p:nvPr/>
          </p:nvSpPr>
          <p:spPr bwMode="auto">
            <a:xfrm>
              <a:off x="0" y="192"/>
              <a:ext cx="5760" cy="6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3200" baseline="0" dirty="0" smtClean="0">
                  <a:solidFill>
                    <a:srgbClr val="CC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Exchange </a:t>
              </a:r>
              <a:r>
                <a:rPr lang="en-US" sz="3200" baseline="0" dirty="0">
                  <a:solidFill>
                    <a:srgbClr val="CC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Rates and the Foreign Exchange Market:</a:t>
              </a:r>
            </a:p>
            <a:p>
              <a:pPr algn="ctr"/>
              <a:r>
                <a:rPr lang="en-US" sz="3200" baseline="0" dirty="0">
                  <a:solidFill>
                    <a:srgbClr val="CC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An Asset Approach</a:t>
              </a:r>
            </a:p>
          </p:txBody>
        </p:sp>
        <p:grpSp>
          <p:nvGrpSpPr>
            <p:cNvPr id="2073" name="Group 25"/>
            <p:cNvGrpSpPr>
              <a:grpSpLocks/>
            </p:cNvGrpSpPr>
            <p:nvPr/>
          </p:nvGrpSpPr>
          <p:grpSpPr bwMode="auto">
            <a:xfrm>
              <a:off x="0" y="1056"/>
              <a:ext cx="4080" cy="2092"/>
              <a:chOff x="0" y="960"/>
              <a:chExt cx="4080" cy="2092"/>
            </a:xfrm>
          </p:grpSpPr>
          <p:pic>
            <p:nvPicPr>
              <p:cNvPr id="2074" name="Picture 26" descr="C:\WINDOWS\Desktop\krugunsharp_08.jpg"/>
              <p:cNvPicPr>
                <a:picLocks noChangeAspect="1" noChangeArrowheads="1"/>
              </p:cNvPicPr>
              <p:nvPr/>
            </p:nvPicPr>
            <p:blipFill>
              <a:blip r:embed="rId3"/>
              <a:srcRect l="25000" t="22667" r="25000" b="13333"/>
              <a:stretch>
                <a:fillRect/>
              </a:stretch>
            </p:blipFill>
            <p:spPr bwMode="auto">
              <a:xfrm>
                <a:off x="1776" y="960"/>
                <a:ext cx="2304" cy="20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075" name="Rectangle 27"/>
              <p:cNvSpPr>
                <a:spLocks noChangeArrowheads="1"/>
              </p:cNvSpPr>
              <p:nvPr/>
            </p:nvSpPr>
            <p:spPr bwMode="auto">
              <a:xfrm>
                <a:off x="0" y="1968"/>
                <a:ext cx="1776" cy="144"/>
              </a:xfrm>
              <a:prstGeom prst="rect">
                <a:avLst/>
              </a:prstGeom>
              <a:gradFill rotWithShape="0">
                <a:gsLst>
                  <a:gs pos="0">
                    <a:srgbClr val="FF3300"/>
                  </a:gs>
                  <a:gs pos="50000">
                    <a:srgbClr val="FF9900"/>
                  </a:gs>
                  <a:gs pos="100000">
                    <a:srgbClr val="FF3300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</p:txBody>
      </p:sp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Foreign Exchange Market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Exchange rates are determined in the </a:t>
            </a:r>
            <a:r>
              <a:rPr lang="en-US" b="1"/>
              <a:t>foreign exchange market</a:t>
            </a:r>
            <a:r>
              <a:rPr lang="en-US"/>
              <a:t>.</a:t>
            </a:r>
          </a:p>
          <a:p>
            <a:pPr lvl="1">
              <a:lnSpc>
                <a:spcPct val="90000"/>
              </a:lnSpc>
            </a:pPr>
            <a:r>
              <a:rPr lang="en-US"/>
              <a:t>The market in which international currency trades take place</a:t>
            </a:r>
          </a:p>
          <a:p>
            <a:pPr>
              <a:lnSpc>
                <a:spcPct val="90000"/>
              </a:lnSpc>
            </a:pPr>
            <a:r>
              <a:rPr lang="en-US">
                <a:solidFill>
                  <a:srgbClr val="990033"/>
                </a:solidFill>
              </a:rPr>
              <a:t>The Actors</a:t>
            </a:r>
          </a:p>
          <a:p>
            <a:pPr lvl="1">
              <a:lnSpc>
                <a:spcPct val="90000"/>
              </a:lnSpc>
            </a:pPr>
            <a:r>
              <a:rPr lang="en-US"/>
              <a:t>The major participants in the foreign exchange market are:</a:t>
            </a:r>
          </a:p>
          <a:p>
            <a:pPr lvl="2">
              <a:lnSpc>
                <a:spcPct val="90000"/>
              </a:lnSpc>
            </a:pPr>
            <a:r>
              <a:rPr lang="en-US"/>
              <a:t>Commercial banks</a:t>
            </a:r>
          </a:p>
          <a:p>
            <a:pPr lvl="2">
              <a:lnSpc>
                <a:spcPct val="90000"/>
              </a:lnSpc>
            </a:pPr>
            <a:r>
              <a:rPr lang="en-US"/>
              <a:t>International corporations</a:t>
            </a:r>
          </a:p>
          <a:p>
            <a:pPr lvl="2">
              <a:lnSpc>
                <a:spcPct val="90000"/>
              </a:lnSpc>
            </a:pPr>
            <a:r>
              <a:rPr lang="en-US"/>
              <a:t>Nonbank financial institutions</a:t>
            </a:r>
          </a:p>
          <a:p>
            <a:pPr lvl="2">
              <a:lnSpc>
                <a:spcPct val="90000"/>
              </a:lnSpc>
            </a:pPr>
            <a:r>
              <a:rPr lang="en-US"/>
              <a:t>Central banks</a:t>
            </a:r>
          </a:p>
        </p:txBody>
      </p:sp>
    </p:spTree>
  </p:cSld>
  <p:clrMapOvr>
    <a:masterClrMapping/>
  </p:clrMapOvr>
  <p:transition spd="med">
    <p:pull dir="r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b="1"/>
              <a:t>Interbank trading</a:t>
            </a:r>
          </a:p>
          <a:p>
            <a:pPr lvl="2"/>
            <a:r>
              <a:rPr lang="en-US"/>
              <a:t>Foreign currency trading among banks</a:t>
            </a:r>
          </a:p>
          <a:p>
            <a:pPr lvl="2"/>
            <a:r>
              <a:rPr lang="en-US"/>
              <a:t>It accounts for most of the activity in the foreign exchange market.</a:t>
            </a:r>
          </a:p>
          <a:p>
            <a:endParaRPr lang="en-US"/>
          </a:p>
        </p:txBody>
      </p:sp>
      <p:sp>
        <p:nvSpPr>
          <p:cNvPr id="124932" name="Rectangle 4"/>
          <p:cNvSpPr>
            <a:spLocks noGrp="1" noChangeArrowheads="1"/>
          </p:cNvSpPr>
          <p:nvPr>
            <p:ph type="title"/>
          </p:nvPr>
        </p:nvSpPr>
        <p:spPr>
          <a:xfrm>
            <a:off x="76200" y="76200"/>
            <a:ext cx="7772400" cy="1143000"/>
          </a:xfrm>
          <a:noFill/>
          <a:ln/>
        </p:spPr>
        <p:txBody>
          <a:bodyPr/>
          <a:lstStyle/>
          <a:p>
            <a:r>
              <a:rPr lang="en-US"/>
              <a:t>Exchange Rates and </a:t>
            </a:r>
            <a:br>
              <a:rPr lang="en-US"/>
            </a:br>
            <a:r>
              <a:rPr lang="en-US"/>
              <a:t>International Transactions</a:t>
            </a:r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pull dir="r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endParaRPr lang="en-US"/>
          </a:p>
          <a:p>
            <a:r>
              <a:rPr lang="en-US" sz="1400"/>
              <a:t>Slide 13-</a:t>
            </a:r>
            <a:fld id="{5634BBF6-8B90-47D6-AE4F-2BD55E1D54D7}" type="slidenum">
              <a:rPr lang="en-US" sz="1400"/>
              <a:pPr/>
              <a:t>12</a:t>
            </a:fld>
            <a:endParaRPr lang="en-US" sz="1400"/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r>
              <a:rPr lang="en-US" dirty="0">
                <a:solidFill>
                  <a:srgbClr val="990033"/>
                </a:solidFill>
              </a:rPr>
              <a:t>Characteristics of the Market</a:t>
            </a:r>
          </a:p>
          <a:p>
            <a:pPr lvl="1"/>
            <a:r>
              <a:rPr lang="en-US" dirty="0"/>
              <a:t>The worldwide volume of foreign exchange trading is enormous, and it has ballooned in recent years.</a:t>
            </a:r>
          </a:p>
          <a:p>
            <a:pPr lvl="1"/>
            <a:r>
              <a:rPr lang="en-US" dirty="0"/>
              <a:t>New technologies, such as Internet links, are used among the major foreign exchange trading centers (London, New York, Tokyo, Frankfurt, and Singapore).</a:t>
            </a:r>
          </a:p>
          <a:p>
            <a:pPr lvl="1"/>
            <a:r>
              <a:rPr lang="en-US" dirty="0"/>
              <a:t>The integration of financial centers implies that there can be no significant</a:t>
            </a:r>
            <a:r>
              <a:rPr lang="en-US" b="1" dirty="0"/>
              <a:t> arbitrage</a:t>
            </a:r>
            <a:r>
              <a:rPr lang="en-US" dirty="0"/>
              <a:t>.</a:t>
            </a:r>
            <a:endParaRPr lang="en-US" b="1" dirty="0"/>
          </a:p>
          <a:p>
            <a:pPr lvl="2"/>
            <a:r>
              <a:rPr lang="en-US" dirty="0"/>
              <a:t>The process of buying a currency cheap and selling it dear.</a:t>
            </a:r>
          </a:p>
          <a:p>
            <a:pPr lvl="1">
              <a:buFontTx/>
              <a:buNone/>
            </a:pPr>
            <a:endParaRPr lang="en-US" sz="2200" dirty="0"/>
          </a:p>
          <a:p>
            <a:endParaRPr lang="en-US" sz="2400" dirty="0"/>
          </a:p>
        </p:txBody>
      </p:sp>
      <p:sp>
        <p:nvSpPr>
          <p:cNvPr id="117764" name="Rectangle 4"/>
          <p:cNvSpPr>
            <a:spLocks noGrp="1" noChangeArrowheads="1"/>
          </p:cNvSpPr>
          <p:nvPr>
            <p:ph type="title"/>
          </p:nvPr>
        </p:nvSpPr>
        <p:spPr>
          <a:xfrm>
            <a:off x="76200" y="76200"/>
            <a:ext cx="7772400" cy="1143000"/>
          </a:xfrm>
          <a:noFill/>
          <a:ln/>
        </p:spPr>
        <p:txBody>
          <a:bodyPr/>
          <a:lstStyle/>
          <a:p>
            <a:r>
              <a:rPr lang="en-US"/>
              <a:t>Exchange Rates and </a:t>
            </a:r>
            <a:br>
              <a:rPr lang="en-US"/>
            </a:br>
            <a:r>
              <a:rPr lang="en-US"/>
              <a:t>International Transactions</a:t>
            </a:r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pull dir="r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endParaRPr lang="en-US"/>
          </a:p>
          <a:p>
            <a:r>
              <a:rPr lang="en-US" sz="1400"/>
              <a:t>Slide 13-</a:t>
            </a:r>
            <a:fld id="{1B915B48-F053-4B71-AB13-26A53095CC0A}" type="slidenum">
              <a:rPr lang="en-US" sz="1400"/>
              <a:pPr/>
              <a:t>13</a:t>
            </a:fld>
            <a:endParaRPr lang="en-US" sz="140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endParaRPr lang="en-US"/>
          </a:p>
          <a:p>
            <a:r>
              <a:rPr lang="en-US" sz="1400"/>
              <a:t>Copyright © 2003 Pearson Education, Inc.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b="1"/>
              <a:t>Vehicle currency</a:t>
            </a:r>
          </a:p>
          <a:p>
            <a:pPr lvl="2"/>
            <a:r>
              <a:rPr lang="en-US"/>
              <a:t>A currency that is widely used to denominate international contracts made by parties who do not reside in the country that issues the vehicle currency.</a:t>
            </a:r>
          </a:p>
          <a:p>
            <a:pPr lvl="3"/>
            <a:r>
              <a:rPr lang="en-US" u="sng"/>
              <a:t>Example</a:t>
            </a:r>
            <a:r>
              <a:rPr lang="en-US"/>
              <a:t>: In 2001, around 90% of transactions between banks involved exchanges of foreign currencies for U.S. dollars.</a:t>
            </a:r>
          </a:p>
        </p:txBody>
      </p:sp>
      <p:sp>
        <p:nvSpPr>
          <p:cNvPr id="90116" name="Rectangle 4"/>
          <p:cNvSpPr>
            <a:spLocks noGrp="1" noChangeArrowheads="1"/>
          </p:cNvSpPr>
          <p:nvPr>
            <p:ph type="title"/>
          </p:nvPr>
        </p:nvSpPr>
        <p:spPr>
          <a:xfrm>
            <a:off x="76200" y="76200"/>
            <a:ext cx="7772400" cy="1143000"/>
          </a:xfrm>
          <a:noFill/>
          <a:ln/>
        </p:spPr>
        <p:txBody>
          <a:bodyPr/>
          <a:lstStyle/>
          <a:p>
            <a:r>
              <a:rPr lang="en-US"/>
              <a:t>Exchange Rates and </a:t>
            </a:r>
            <a:br>
              <a:rPr lang="en-US"/>
            </a:br>
            <a:r>
              <a:rPr lang="en-US"/>
              <a:t>International Transactions</a:t>
            </a:r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pull dir="r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r>
              <a:rPr lang="en-US"/>
              <a:t>Introduction</a:t>
            </a:r>
          </a:p>
          <a:p>
            <a:r>
              <a:rPr lang="en-US"/>
              <a:t>Exchange Rates and International Transactions</a:t>
            </a:r>
          </a:p>
          <a:p>
            <a:r>
              <a:rPr lang="en-US"/>
              <a:t>The Foreign Exchange Market</a:t>
            </a:r>
          </a:p>
          <a:p>
            <a:r>
              <a:rPr lang="en-US"/>
              <a:t>The Demand for Foreign Currency Assets</a:t>
            </a:r>
          </a:p>
          <a:p>
            <a:r>
              <a:rPr lang="en-US"/>
              <a:t>Equilibrium in the Foreign Exchange Market</a:t>
            </a:r>
          </a:p>
          <a:p>
            <a:r>
              <a:rPr lang="en-US"/>
              <a:t>Interest Rates, Expectations, and Equilibrium</a:t>
            </a:r>
          </a:p>
          <a:p>
            <a:r>
              <a:rPr lang="en-US"/>
              <a:t>Summary</a:t>
            </a: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Chapter Organization</a:t>
            </a:r>
          </a:p>
        </p:txBody>
      </p:sp>
    </p:spTree>
  </p:cSld>
  <p:clrMapOvr>
    <a:masterClrMapping/>
  </p:clrMapOvr>
  <p:transition spd="med">
    <p:pull dir="r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</p:txBody>
      </p:sp>
      <p:sp>
        <p:nvSpPr>
          <p:cNvPr id="11571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</a:t>
            </a:r>
          </a:p>
        </p:txBody>
      </p:sp>
      <p:sp>
        <p:nvSpPr>
          <p:cNvPr id="11571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191000"/>
          </a:xfrm>
        </p:spPr>
        <p:txBody>
          <a:bodyPr/>
          <a:lstStyle/>
          <a:p>
            <a:r>
              <a:rPr lang="en-US"/>
              <a:t>Exchange rates are important because they enable us to translate different counties’ prices into comparable terms.</a:t>
            </a:r>
          </a:p>
          <a:p>
            <a:r>
              <a:rPr lang="en-US"/>
              <a:t>Exchange rates are determined in the same way as other asset prices.</a:t>
            </a:r>
          </a:p>
          <a:p>
            <a:r>
              <a:rPr lang="en-US"/>
              <a:t>The general goal of this chapter is to show: </a:t>
            </a:r>
          </a:p>
          <a:p>
            <a:pPr lvl="1"/>
            <a:r>
              <a:rPr lang="en-US"/>
              <a:t>How exchange rates are determined</a:t>
            </a:r>
          </a:p>
          <a:p>
            <a:pPr lvl="1"/>
            <a:r>
              <a:rPr lang="en-US"/>
              <a:t>The role of exchange rates in international trade</a:t>
            </a:r>
          </a:p>
        </p:txBody>
      </p:sp>
    </p:spTree>
  </p:cSld>
  <p:clrMapOvr>
    <a:masterClrMapping/>
  </p:clrMapOvr>
  <p:transition spd="med">
    <p:pull dir="r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76200"/>
            <a:ext cx="7772400" cy="1143000"/>
          </a:xfrm>
        </p:spPr>
        <p:txBody>
          <a:bodyPr/>
          <a:lstStyle/>
          <a:p>
            <a:r>
              <a:rPr lang="en-US"/>
              <a:t>Exchange Rates and </a:t>
            </a:r>
            <a:br>
              <a:rPr lang="en-US"/>
            </a:br>
            <a:r>
              <a:rPr lang="en-US"/>
              <a:t>International Transactions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r>
              <a:rPr lang="en-US"/>
              <a:t>An exchange rate can be quoted in two ways:</a:t>
            </a:r>
          </a:p>
          <a:p>
            <a:pPr lvl="1"/>
            <a:r>
              <a:rPr lang="en-US"/>
              <a:t>Direct</a:t>
            </a:r>
          </a:p>
          <a:p>
            <a:pPr lvl="2"/>
            <a:r>
              <a:rPr lang="en-US"/>
              <a:t>The price of the foreign currency in terms of dollars</a:t>
            </a:r>
          </a:p>
          <a:p>
            <a:pPr lvl="1"/>
            <a:r>
              <a:rPr lang="en-US"/>
              <a:t>Indirect</a:t>
            </a:r>
          </a:p>
          <a:p>
            <a:pPr lvl="2"/>
            <a:r>
              <a:rPr lang="en-US"/>
              <a:t>The price of dollars in terms of the foreign currency</a:t>
            </a:r>
          </a:p>
          <a:p>
            <a:pPr>
              <a:buFont typeface="Wingdings" pitchFamily="2" charset="2"/>
              <a:buNone/>
            </a:pPr>
            <a:r>
              <a:rPr lang="en-US"/>
              <a:t>	</a:t>
            </a:r>
            <a:br>
              <a:rPr lang="en-US"/>
            </a:br>
            <a:endParaRPr lang="en-US"/>
          </a:p>
        </p:txBody>
      </p:sp>
    </p:spTree>
  </p:cSld>
  <p:clrMapOvr>
    <a:masterClrMapping/>
  </p:clrMapOvr>
  <p:transition spd="med">
    <p:pull dir="r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</p:txBody>
      </p:sp>
      <p:grpSp>
        <p:nvGrpSpPr>
          <p:cNvPr id="85003" name="Group 11"/>
          <p:cNvGrpSpPr>
            <a:grpSpLocks/>
          </p:cNvGrpSpPr>
          <p:nvPr/>
        </p:nvGrpSpPr>
        <p:grpSpPr bwMode="auto">
          <a:xfrm>
            <a:off x="990600" y="1752600"/>
            <a:ext cx="7315200" cy="4724400"/>
            <a:chOff x="1056" y="192"/>
            <a:chExt cx="4320" cy="4016"/>
          </a:xfrm>
        </p:grpSpPr>
        <p:pic>
          <p:nvPicPr>
            <p:cNvPr id="85001" name="Picture 9" descr="&#10;T13.01.gif                                                     00044946&#10;Sally's HD                     ABA78158: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V="1">
              <a:off x="1056" y="3648"/>
              <a:ext cx="4320" cy="560"/>
            </a:xfrm>
            <a:prstGeom prst="rect">
              <a:avLst/>
            </a:prstGeom>
            <a:noFill/>
          </p:spPr>
        </p:pic>
        <p:pic>
          <p:nvPicPr>
            <p:cNvPr id="85002" name="Picture 10" descr="C:\WINDOWS\Desktop\T13-1.gif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056" y="192"/>
              <a:ext cx="4312" cy="34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84996" name="Rectangle 4"/>
          <p:cNvSpPr>
            <a:spLocks noGrp="1" noChangeArrowheads="1"/>
          </p:cNvSpPr>
          <p:nvPr>
            <p:ph type="title"/>
          </p:nvPr>
        </p:nvSpPr>
        <p:spPr>
          <a:xfrm>
            <a:off x="76200" y="76200"/>
            <a:ext cx="7772400" cy="1143000"/>
          </a:xfrm>
          <a:noFill/>
          <a:ln/>
        </p:spPr>
        <p:txBody>
          <a:bodyPr/>
          <a:lstStyle/>
          <a:p>
            <a:r>
              <a:rPr lang="en-US"/>
              <a:t>Exchange Rates and </a:t>
            </a:r>
            <a:br>
              <a:rPr lang="en-US"/>
            </a:br>
            <a:r>
              <a:rPr lang="en-US"/>
              <a:t>International Transactions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84997" name="Rectangle 5"/>
          <p:cNvSpPr>
            <a:spLocks noChangeArrowheads="1"/>
          </p:cNvSpPr>
          <p:nvPr/>
        </p:nvSpPr>
        <p:spPr bwMode="auto">
          <a:xfrm>
            <a:off x="0" y="68580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/>
            <a:r>
              <a:rPr lang="en-US" sz="2400" b="1" baseline="0">
                <a:solidFill>
                  <a:srgbClr val="336699"/>
                </a:solidFill>
              </a:rPr>
              <a:t>Table 13-1</a:t>
            </a:r>
            <a:r>
              <a:rPr lang="en-US" sz="2400" baseline="0">
                <a:solidFill>
                  <a:srgbClr val="336699"/>
                </a:solidFill>
              </a:rPr>
              <a:t>: Exchange Rate Quotations</a:t>
            </a:r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4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5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7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305800" cy="4953000"/>
          </a:xfrm>
        </p:spPr>
        <p:txBody>
          <a:bodyPr/>
          <a:lstStyle/>
          <a:p>
            <a:r>
              <a:rPr lang="en-US">
                <a:solidFill>
                  <a:srgbClr val="990033"/>
                </a:solidFill>
              </a:rPr>
              <a:t>Domestic and Foreign Prices</a:t>
            </a:r>
          </a:p>
          <a:p>
            <a:pPr lvl="1"/>
            <a:r>
              <a:rPr lang="en-US"/>
              <a:t>If we know the exchange rate between two countries’ currencies, we can compute the price of one country’s exports in terms of the other country’s money.</a:t>
            </a:r>
          </a:p>
          <a:p>
            <a:pPr lvl="2"/>
            <a:r>
              <a:rPr lang="en-US" u="sng"/>
              <a:t>Example</a:t>
            </a:r>
            <a:r>
              <a:rPr lang="en-US"/>
              <a:t>: The dollar price of a </a:t>
            </a:r>
            <a:r>
              <a:rPr lang="en-US">
                <a:cs typeface="Times New Roman" pitchFamily="18" charset="0"/>
              </a:rPr>
              <a:t>£</a:t>
            </a:r>
            <a:r>
              <a:rPr lang="en-US"/>
              <a:t>50 sweater with a dollar exchange rate of $1.50 per pound is (1.50 $/</a:t>
            </a:r>
            <a:r>
              <a:rPr lang="en-US">
                <a:cs typeface="Times New Roman" pitchFamily="18" charset="0"/>
              </a:rPr>
              <a:t>£)</a:t>
            </a:r>
            <a:r>
              <a:rPr lang="en-US">
                <a:latin typeface="Arial" charset="0"/>
                <a:cs typeface="Times New Roman" pitchFamily="18" charset="0"/>
              </a:rPr>
              <a:t> x</a:t>
            </a:r>
            <a:r>
              <a:rPr lang="en-US">
                <a:cs typeface="Times New Roman" pitchFamily="18" charset="0"/>
              </a:rPr>
              <a:t> (£50) = </a:t>
            </a:r>
            <a:r>
              <a:rPr lang="en-US"/>
              <a:t>$75.</a:t>
            </a:r>
          </a:p>
        </p:txBody>
      </p:sp>
      <p:sp>
        <p:nvSpPr>
          <p:cNvPr id="83973" name="Rectangle 5"/>
          <p:cNvSpPr>
            <a:spLocks noGrp="1" noChangeArrowheads="1"/>
          </p:cNvSpPr>
          <p:nvPr>
            <p:ph type="title"/>
          </p:nvPr>
        </p:nvSpPr>
        <p:spPr>
          <a:xfrm>
            <a:off x="76200" y="76200"/>
            <a:ext cx="7772400" cy="1143000"/>
          </a:xfrm>
          <a:noFill/>
          <a:ln/>
        </p:spPr>
        <p:txBody>
          <a:bodyPr/>
          <a:lstStyle/>
          <a:p>
            <a:r>
              <a:rPr lang="en-US"/>
              <a:t>Exchange Rates and </a:t>
            </a:r>
            <a:br>
              <a:rPr lang="en-US"/>
            </a:br>
            <a:r>
              <a:rPr lang="en-US"/>
              <a:t>International Transactions</a:t>
            </a:r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pull dir="r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</p:txBody>
      </p:sp>
      <p:sp>
        <p:nvSpPr>
          <p:cNvPr id="11673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/>
              <a:t>Two types of changes in exchange rates:</a:t>
            </a:r>
          </a:p>
          <a:p>
            <a:pPr lvl="2"/>
            <a:r>
              <a:rPr lang="en-US" b="1"/>
              <a:t>Depreciation of home country’s currency</a:t>
            </a:r>
          </a:p>
          <a:p>
            <a:pPr lvl="3"/>
            <a:r>
              <a:rPr lang="en-US"/>
              <a:t>A rise in the home currency prices of a foreign currency </a:t>
            </a:r>
          </a:p>
          <a:p>
            <a:pPr lvl="3"/>
            <a:r>
              <a:rPr lang="en-US"/>
              <a:t>It makes home goods cheaper for foreigners and foreign goods more expensive for domestic residents.</a:t>
            </a:r>
          </a:p>
          <a:p>
            <a:pPr lvl="2"/>
            <a:r>
              <a:rPr lang="en-US" b="1"/>
              <a:t>Appreciation of home country’s currency</a:t>
            </a:r>
          </a:p>
          <a:p>
            <a:pPr lvl="3"/>
            <a:r>
              <a:rPr lang="en-US"/>
              <a:t>A fall in the home price of a foreign currency </a:t>
            </a:r>
          </a:p>
          <a:p>
            <a:pPr lvl="3"/>
            <a:r>
              <a:rPr lang="en-US"/>
              <a:t>It makes home goods more expensive for foreigners and foreign goods cheaper for domestic residents.</a:t>
            </a:r>
          </a:p>
          <a:p>
            <a:endParaRPr lang="en-US" sz="2000"/>
          </a:p>
        </p:txBody>
      </p:sp>
      <p:sp>
        <p:nvSpPr>
          <p:cNvPr id="116740" name="Rectangle 1028"/>
          <p:cNvSpPr>
            <a:spLocks noGrp="1" noChangeArrowheads="1"/>
          </p:cNvSpPr>
          <p:nvPr>
            <p:ph type="title"/>
          </p:nvPr>
        </p:nvSpPr>
        <p:spPr>
          <a:xfrm>
            <a:off x="76200" y="76200"/>
            <a:ext cx="7772400" cy="1143000"/>
          </a:xfrm>
          <a:noFill/>
          <a:ln/>
        </p:spPr>
        <p:txBody>
          <a:bodyPr/>
          <a:lstStyle/>
          <a:p>
            <a:r>
              <a:rPr lang="en-US"/>
              <a:t>Exchange Rates and </a:t>
            </a:r>
            <a:br>
              <a:rPr lang="en-US"/>
            </a:br>
            <a:r>
              <a:rPr lang="en-US"/>
              <a:t>International Transactions</a:t>
            </a:r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pull dir="r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419600"/>
          </a:xfrm>
        </p:spPr>
        <p:txBody>
          <a:bodyPr/>
          <a:lstStyle/>
          <a:p>
            <a:r>
              <a:rPr lang="en-US">
                <a:solidFill>
                  <a:srgbClr val="990033"/>
                </a:solidFill>
              </a:rPr>
              <a:t>Exchange Rates and Relative Prices</a:t>
            </a:r>
          </a:p>
          <a:p>
            <a:pPr lvl="1"/>
            <a:r>
              <a:rPr lang="en-US"/>
              <a:t>Import and export demands are influenced by relative prices.</a:t>
            </a:r>
          </a:p>
          <a:p>
            <a:pPr lvl="1"/>
            <a:r>
              <a:rPr lang="en-US"/>
              <a:t>Appreciation of a country’s currency:</a:t>
            </a:r>
          </a:p>
          <a:p>
            <a:pPr lvl="2"/>
            <a:r>
              <a:rPr lang="en-US"/>
              <a:t>Raises the relative price of its exports</a:t>
            </a:r>
          </a:p>
          <a:p>
            <a:pPr lvl="2"/>
            <a:r>
              <a:rPr lang="en-US"/>
              <a:t>Lowers the relative price of its imports</a:t>
            </a:r>
          </a:p>
          <a:p>
            <a:pPr lvl="1"/>
            <a:r>
              <a:rPr lang="en-US"/>
              <a:t>Depreciation of a country’s currency:</a:t>
            </a:r>
          </a:p>
          <a:p>
            <a:pPr lvl="2"/>
            <a:r>
              <a:rPr lang="en-US"/>
              <a:t>Lowers the relative price of its exports</a:t>
            </a:r>
          </a:p>
          <a:p>
            <a:pPr lvl="2"/>
            <a:r>
              <a:rPr lang="en-US"/>
              <a:t>Raises the relative price of its imports</a:t>
            </a:r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title"/>
          </p:nvPr>
        </p:nvSpPr>
        <p:spPr>
          <a:xfrm>
            <a:off x="76200" y="76200"/>
            <a:ext cx="7772400" cy="1143000"/>
          </a:xfrm>
          <a:noFill/>
          <a:ln/>
        </p:spPr>
        <p:txBody>
          <a:bodyPr/>
          <a:lstStyle/>
          <a:p>
            <a:r>
              <a:rPr lang="en-US"/>
              <a:t>Exchange Rates and </a:t>
            </a:r>
            <a:br>
              <a:rPr lang="en-US"/>
            </a:br>
            <a:r>
              <a:rPr lang="en-US"/>
              <a:t>International Transactions</a:t>
            </a:r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pull dir="r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title"/>
          </p:nvPr>
        </p:nvSpPr>
        <p:spPr>
          <a:xfrm>
            <a:off x="76200" y="76200"/>
            <a:ext cx="7772400" cy="1143000"/>
          </a:xfrm>
          <a:noFill/>
          <a:ln/>
        </p:spPr>
        <p:txBody>
          <a:bodyPr/>
          <a:lstStyle/>
          <a:p>
            <a:r>
              <a:rPr lang="en-US"/>
              <a:t>Exchange Rates and </a:t>
            </a:r>
            <a:br>
              <a:rPr lang="en-US"/>
            </a:br>
            <a:r>
              <a:rPr lang="en-US"/>
              <a:t>International Transactions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87047" name="Rectangle 7"/>
          <p:cNvSpPr>
            <a:spLocks noChangeArrowheads="1"/>
          </p:cNvSpPr>
          <p:nvPr/>
        </p:nvSpPr>
        <p:spPr bwMode="auto">
          <a:xfrm>
            <a:off x="0" y="1295400"/>
            <a:ext cx="9144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r>
              <a:rPr lang="en-US" sz="2400" b="1" baseline="0">
                <a:solidFill>
                  <a:srgbClr val="336699"/>
                </a:solidFill>
              </a:rPr>
              <a:t>   Table 13-2</a:t>
            </a:r>
            <a:r>
              <a:rPr lang="en-US" sz="2400" baseline="0">
                <a:solidFill>
                  <a:srgbClr val="336699"/>
                </a:solidFill>
              </a:rPr>
              <a:t>: $/</a:t>
            </a:r>
            <a:r>
              <a:rPr lang="en-US" sz="2400" baseline="0">
                <a:solidFill>
                  <a:srgbClr val="336699"/>
                </a:solidFill>
                <a:cs typeface="Times New Roman" pitchFamily="18" charset="0"/>
              </a:rPr>
              <a:t>£ </a:t>
            </a:r>
            <a:r>
              <a:rPr lang="en-US" sz="2400" baseline="0">
                <a:solidFill>
                  <a:srgbClr val="336699"/>
                </a:solidFill>
              </a:rPr>
              <a:t>Exchange Rates and the Relative Price of American 	           Designer Jeans and British Sweaters</a:t>
            </a:r>
          </a:p>
        </p:txBody>
      </p:sp>
      <p:pic>
        <p:nvPicPr>
          <p:cNvPr id="87049" name="Picture 9" descr="C:\WINDOWS\Desktop\Sally\T13-2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3594100"/>
            <a:ext cx="7772400" cy="88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7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7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7" grpId="0" autoUpdateAnimBg="0"/>
      <p:bldP spid="87049" grpId="0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1976</TotalTime>
  <Words>584</Words>
  <Application>Microsoft PowerPoint</Application>
  <PresentationFormat>On-screen Show (4:3)</PresentationFormat>
  <Paragraphs>90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Default Design</vt:lpstr>
      <vt:lpstr>Slide 1</vt:lpstr>
      <vt:lpstr>Chapter Organization</vt:lpstr>
      <vt:lpstr>Introduction</vt:lpstr>
      <vt:lpstr>Exchange Rates and  International Transactions</vt:lpstr>
      <vt:lpstr>Exchange Rates and  International Transactions</vt:lpstr>
      <vt:lpstr>Exchange Rates and  International Transactions</vt:lpstr>
      <vt:lpstr>Exchange Rates and  International Transactions</vt:lpstr>
      <vt:lpstr>Exchange Rates and  International Transactions</vt:lpstr>
      <vt:lpstr>Exchange Rates and  International Transactions</vt:lpstr>
      <vt:lpstr>The Foreign Exchange Market</vt:lpstr>
      <vt:lpstr>Exchange Rates and  International Transactions</vt:lpstr>
      <vt:lpstr>Exchange Rates and  International Transactions</vt:lpstr>
      <vt:lpstr>Exchange Rates and  International Transactions</vt:lpstr>
    </vt:vector>
  </TitlesOfParts>
  <Company>Addison-Wesley 2003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Iordanis Petsas</dc:creator>
  <cp:lastModifiedBy>dell</cp:lastModifiedBy>
  <cp:revision>176</cp:revision>
  <dcterms:created xsi:type="dcterms:W3CDTF">2002-03-17T20:25:45Z</dcterms:created>
  <dcterms:modified xsi:type="dcterms:W3CDTF">2015-06-10T10:13:23Z</dcterms:modified>
</cp:coreProperties>
</file>