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64" r:id="rId2"/>
    <p:sldId id="369" r:id="rId3"/>
    <p:sldId id="370" r:id="rId4"/>
    <p:sldId id="316" r:id="rId5"/>
    <p:sldId id="318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357" r:id="rId14"/>
    <p:sldId id="275" r:id="rId15"/>
    <p:sldId id="276" r:id="rId16"/>
    <p:sldId id="277" r:id="rId17"/>
    <p:sldId id="278" r:id="rId18"/>
    <p:sldId id="284" r:id="rId19"/>
    <p:sldId id="285" r:id="rId20"/>
    <p:sldId id="287" r:id="rId21"/>
    <p:sldId id="288" r:id="rId22"/>
    <p:sldId id="367" r:id="rId23"/>
    <p:sldId id="290" r:id="rId24"/>
    <p:sldId id="291" r:id="rId25"/>
    <p:sldId id="293" r:id="rId26"/>
    <p:sldId id="295" r:id="rId27"/>
    <p:sldId id="296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8221" autoAdjust="0"/>
  </p:normalViewPr>
  <p:slideViewPr>
    <p:cSldViewPr>
      <p:cViewPr>
        <p:scale>
          <a:sx n="48" d="100"/>
          <a:sy n="48" d="100"/>
        </p:scale>
        <p:origin x="-193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16A7CB-D9BD-4292-A5EC-45C4EF08C237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F7B09C-AD0E-49A0-9BA1-5CBDCC3DF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24C722-D5A3-4EE3-A015-CF2068A071F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3E0F-D3BE-4800-A8D0-0D49CABCBC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D606EA-BE7B-4355-9BAA-D42CB45EF42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220845-DBD8-4F0D-8676-9900913E407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C82418-676E-43EA-825C-2B22CAC2124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F166CD-E3DB-4DAA-BB37-904F5DFB9BA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81D548-9C6A-4420-9060-55F28172B2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3B084D-5C3B-4556-9F20-9DD95C7139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9EA6AD-51A1-4232-B664-B2C0C4EEBDB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2A130C-A3FF-4AC3-8F65-8651D927008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12800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75FFC4-B73E-443C-8674-130205D848D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2A1EC-9448-4B40-8FEE-189057F9F8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12902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20883F-D05D-41F9-81ED-ECF50DC6EF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539D29-8C00-4033-80AB-4E8C35EB63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7065D5-981C-4DAE-81A5-8862901EB2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8A203D-66B4-42DC-9E1F-E9B8C0EA26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3DED48-EFA6-4F97-A574-C3DB2C81635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9C17FE-5DE3-498C-9F6E-3E96BD1FFE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5E9C8-630C-4030-B893-5A09D409B45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758AF0-3973-495F-A568-DEE2E77328E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6C260A2-FB99-428F-B6B3-9926E4ECF373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1C550B6-73AA-4697-9DDF-829D24478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01E5-8653-4D9D-B4A6-9CF835CBD960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D5D1D-8350-40CD-AC5A-9CC508229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C09DA-F2E6-45D0-ADF1-75E4B4A3BFBC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A80D2-BD93-4205-B006-AE0395A5C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130F76-4C25-48BA-AB73-153185444A21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458DB6-D372-4B50-A992-C6D0BAAC9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B4F852E-8CBB-4306-9C32-A274206D5545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029FC99-912D-40F3-9576-B13E6B96E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E320CA-DF4E-43CF-BBAF-F1FBB9E3F4FE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3E3930-BCDC-4E50-860B-B181107B8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5D4BA6-4E56-4B28-988B-67FF2556A82A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72ECE2-CB8D-4E94-9C56-698EA38CA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2D4846-A411-41FD-9F2A-6682D64CE87D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967891-93DC-48B0-938A-E29E5B7EB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0FD4-BB36-4F12-A34D-E794859177BB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2918D-9E02-46E7-938D-B6553F565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2E3F888-E7BD-424E-9A3A-E79AC288EBA8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5045CB4-EDDB-4F0F-90AA-D801A503F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1A7F7A5D-64F9-4064-B410-3E9F23D4ABE6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B8AC91D-79EE-4937-8A76-6658E993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73D1FAA-6AA8-4B6B-9EC3-A42EF70ACCE8}" type="datetimeFigureOut">
              <a:rPr lang="en-US"/>
              <a:pPr>
                <a:defRPr/>
              </a:pPr>
              <a:t>5/23/2014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8FB6EB4-42AA-42D4-8FBD-633185A89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64" r:id="rId7"/>
    <p:sldLayoutId id="2147483873" r:id="rId8"/>
    <p:sldLayoutId id="2147483874" r:id="rId9"/>
    <p:sldLayoutId id="2147483865" r:id="rId10"/>
    <p:sldLayoutId id="2147483866" r:id="rId11"/>
    <p:sldLayoutId id="2147483876" r:id="rId12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video/Know%20Your%20Brain%20Powerawareness%20Test%20%5bfrom%20www.metacafe.com%5d.fl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, </a:t>
            </a:r>
            <a:r>
              <a:rPr lang="en-US" dirty="0" err="1" smtClean="0"/>
              <a:t>Schiffman</a:t>
            </a:r>
            <a:r>
              <a:rPr lang="en-US" dirty="0" smtClean="0"/>
              <a:t> - </a:t>
            </a:r>
            <a:r>
              <a:rPr lang="en-US" dirty="0" err="1" smtClean="0"/>
              <a:t>Kanuk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3276600" y="0"/>
            <a:ext cx="5867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0" rIns="548640" anchor="ctr"/>
          <a:lstStyle/>
          <a:p>
            <a:pPr algn="ctr" eaLnBrk="0" hangingPunct="0"/>
            <a:endParaRPr lang="id-ID" sz="3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6505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Hukum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Weber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482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j.n.d. antara dua stimuli tidak merupakan jumlah absolut, tetapi jumlah relatif atas intensitas stimulus pertama.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Hukum Weber menyatakan bahwa semakin besar stimulus pertama, semakin besar intensitas tambahan yang dibutuhkan supaya stimulus kedua dapat dirasakan perbedaannya.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Aplikasi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J.N.D.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Pemasaran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Pemasar harus menetapkan j.n.d yang relevan untuk produk mereka</a:t>
            </a:r>
          </a:p>
          <a:p>
            <a:pPr lvl="1" eaLnBrk="1" hangingPunct="1"/>
            <a:r>
              <a:rPr lang="en-US" smtClean="0"/>
              <a:t>Supaya berbagai perubahan negatif tidak dapat dengan mudah dilihat publik</a:t>
            </a:r>
          </a:p>
          <a:p>
            <a:pPr lvl="1" eaLnBrk="1" hangingPunct="1"/>
            <a:r>
              <a:rPr lang="en-US" smtClean="0"/>
              <a:t>Supaya perbaikan produk sangat jelas bagi konsumen tanpa pemborosan yang tidak berguna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9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Persepsi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Subliminal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6867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Stimuli yang terlalu lemah atau terlalu singkat untuk terlihat atau terdengar secara sadar,  mungkin akan cukup kuat untuk dapat disadari oleh satu sel atau lebih penerima.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Misalnya </a:t>
            </a:r>
            <a:r>
              <a:rPr lang="en-US" i="1" smtClean="0"/>
              <a:t>white noise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7" descr="C:\MyData\Melissa\Solomon CB 6e\Jpegs\Chapter 02\EX.02.00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28813" y="238125"/>
            <a:ext cx="4643437" cy="6450013"/>
          </a:xfrm>
          <a:noFill/>
          <a:ln w="28575"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Apakah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Persuasi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Subliminal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Efektif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?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126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ekstensif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membuktikan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 subliminal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(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).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stimuli subliminal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afektif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stimuli subliminal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motif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4065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Aspek-aspek</a:t>
            </a: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Persepsi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1026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Clip" r:id="rId4" imgW="0" imgH="0" progId="MS_ClipArt_Gallery.5">
              <p:embed/>
            </p:oleObj>
          </a:graphicData>
        </a:graphic>
      </p:graphicFrame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685800" y="2017713"/>
            <a:ext cx="3455988" cy="12382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+mn-cs"/>
              </a:rPr>
              <a:t>Seleksi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2389188" y="3255963"/>
            <a:ext cx="3455987" cy="12382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+mn-cs"/>
              </a:rPr>
              <a:t>Pengelompokan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4164013" y="4494213"/>
            <a:ext cx="3455987" cy="12382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+mn-cs"/>
              </a:rPr>
              <a:t>Interpretasi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+mn-cs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4065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Aspek-aspek</a:t>
            </a: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Persepsi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2050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50" name="Clip" r:id="rId4" imgW="0" imgH="0" progId="MS_ClipArt_Gallery.5">
              <p:embed/>
            </p:oleObj>
          </a:graphicData>
        </a:graphic>
      </p:graphicFrame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85800" y="2017713"/>
            <a:ext cx="3455988" cy="12382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+mn-cs"/>
              </a:rPr>
              <a:t>Seleksi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389188" y="3255963"/>
            <a:ext cx="3455987" cy="1238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Times New Roman" pitchFamily="18" charset="0"/>
              </a:rPr>
              <a:t>Pengelompokan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164013" y="4494213"/>
            <a:ext cx="3455987" cy="1238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Times New Roman" pitchFamily="18" charset="0"/>
              </a:rPr>
              <a:t>Interpretasi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Seleksi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Persepsi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sadar</a:t>
            </a:r>
            <a:r>
              <a:rPr lang="en-US" sz="2800" dirty="0" smtClean="0"/>
              <a:t>, </a:t>
            </a:r>
            <a:r>
              <a:rPr lang="en-US" sz="2800" dirty="0" err="1" smtClean="0"/>
              <a:t>konsumen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 stimuli </a:t>
            </a:r>
            <a:r>
              <a:rPr lang="en-US" sz="2800" dirty="0" err="1" smtClean="0"/>
              <a:t>mana</a:t>
            </a:r>
            <a:r>
              <a:rPr lang="en-US" sz="2800" dirty="0" smtClean="0"/>
              <a:t> 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rasakan</a:t>
            </a:r>
            <a:r>
              <a:rPr lang="en-US" sz="2800" dirty="0" smtClean="0"/>
              <a:t>.</a:t>
            </a:r>
            <a:endParaRPr lang="en-US" sz="2800" dirty="0"/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/>
              <a:t>Stimuli </a:t>
            </a:r>
            <a:r>
              <a:rPr lang="en-US" sz="2800" dirty="0" err="1" smtClean="0"/>
              <a:t>mana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terpilih</a:t>
            </a:r>
            <a:r>
              <a:rPr lang="en-US" sz="2800" dirty="0" smtClean="0"/>
              <a:t>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:</a:t>
            </a:r>
            <a:endParaRPr lang="en-US" sz="2800" dirty="0"/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err="1" smtClean="0"/>
              <a:t>Pengalaman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endParaRPr lang="en-US" sz="2400" dirty="0"/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Motif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endParaRPr lang="en-US" sz="2400" dirty="0"/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err="1" smtClean="0"/>
              <a:t>Pemilihan</a:t>
            </a:r>
            <a:r>
              <a:rPr lang="en-US" sz="2800" dirty="0" smtClean="0"/>
              <a:t> stimuli </a:t>
            </a:r>
            <a:r>
              <a:rPr lang="en-US" sz="2800" dirty="0" err="1" smtClean="0"/>
              <a:t>bergantung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:</a:t>
            </a:r>
            <a:endParaRPr lang="en-US" sz="2800" dirty="0"/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err="1" smtClean="0"/>
              <a:t>Sifat</a:t>
            </a:r>
            <a:r>
              <a:rPr lang="en-US" sz="2400" dirty="0" smtClean="0"/>
              <a:t> stimulus – </a:t>
            </a:r>
            <a:r>
              <a:rPr lang="en-US" sz="2400" dirty="0" err="1" smtClean="0"/>
              <a:t>kontras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stimuli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perhatian</a:t>
            </a:r>
            <a:endParaRPr lang="en-US" sz="2400" dirty="0"/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err="1" smtClean="0"/>
              <a:t>Harapan</a:t>
            </a:r>
            <a:r>
              <a:rPr lang="en-US" sz="2400" dirty="0" smtClean="0"/>
              <a:t> –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dilihat</a:t>
            </a:r>
            <a:endParaRPr lang="en-US" sz="2400" dirty="0"/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Motif –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hal-hal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inginkan</a:t>
            </a:r>
            <a:r>
              <a:rPr lang="en-US" sz="2400" dirty="0" smtClean="0"/>
              <a:t> </a:t>
            </a:r>
            <a:endParaRPr lang="en-US" sz="2400" dirty="0"/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400" dirty="0"/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800" dirty="0"/>
          </a:p>
        </p:txBody>
      </p:sp>
      <p:pic>
        <p:nvPicPr>
          <p:cNvPr id="39940" name="Picture 9" descr="Movie%20icon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46938" y="2857500"/>
            <a:ext cx="89693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5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5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5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57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57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57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57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4065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Aspek-aspek</a:t>
            </a: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Persepsi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3074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074" name="Clip" r:id="rId4" imgW="0" imgH="0" progId="MS_ClipArt_Gallery.5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2017713"/>
            <a:ext cx="3455988" cy="1238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Times New Roman" pitchFamily="18" charset="0"/>
              </a:rPr>
              <a:t>Seleksi</a:t>
            </a: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2389188" y="3255963"/>
            <a:ext cx="3455987" cy="12382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+mn-cs"/>
              </a:rPr>
              <a:t>Pengelompokkan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164013" y="4494213"/>
            <a:ext cx="3455987" cy="1238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Times New Roman" pitchFamily="18" charset="0"/>
              </a:rPr>
              <a:t>Interpretasi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Pengelompokkan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743200"/>
            <a:ext cx="3429000" cy="4525963"/>
          </a:xfrm>
        </p:spPr>
        <p:txBody>
          <a:bodyPr/>
          <a:lstStyle/>
          <a:p>
            <a:pPr eaLnBrk="1" hangingPunct="1"/>
            <a:r>
              <a:rPr lang="en-US" smtClean="0"/>
              <a:t>Figur dan Dasar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Grouping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Closure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419600" cy="4114800"/>
          </a:xfrm>
        </p:spPr>
        <p:txBody>
          <a:bodyPr>
            <a:normAutofit fontScale="85000" lnSpcReduction="10000"/>
          </a:bodyPr>
          <a:lstStyle/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berkecenderungan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mengorganisasikan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figur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.</a:t>
            </a:r>
            <a:endParaRPr lang="en-US" dirty="0"/>
          </a:p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Figur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menonjol</a:t>
            </a:r>
            <a:endParaRPr lang="en-US" dirty="0"/>
          </a:p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Pemasar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agar stimulus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267200" y="2514600"/>
            <a:ext cx="76200" cy="40386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81000" y="2514600"/>
            <a:ext cx="8763000" cy="762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09600" y="1782763"/>
            <a:ext cx="5319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Rockwell" pitchFamily="18" charset="0"/>
              </a:rPr>
              <a:t>Prinsip-Prinsip Khusus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500188"/>
            <a:ext cx="8643937" cy="4953000"/>
          </a:xfrm>
          <a:solidFill>
            <a:srgbClr val="8DF790"/>
          </a:solidFill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Meliputi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2209800"/>
            <a:ext cx="2667000" cy="396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sv-SE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Faktor-Faktor </a:t>
            </a:r>
          </a:p>
          <a:p>
            <a:pPr algn="ctr">
              <a:defRPr/>
            </a:pPr>
            <a:r>
              <a:rPr lang="sv-SE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Yang</a:t>
            </a:r>
          </a:p>
          <a:p>
            <a:pPr algn="ctr">
              <a:defRPr/>
            </a:pPr>
            <a:r>
              <a:rPr lang="sv-SE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Mempengaruhi </a:t>
            </a:r>
          </a:p>
          <a:p>
            <a:pPr algn="ctr">
              <a:defRPr/>
            </a:pPr>
            <a:r>
              <a:rPr lang="id-ID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Keputusan </a:t>
            </a:r>
          </a:p>
          <a:p>
            <a:pPr algn="ctr">
              <a:defRPr/>
            </a:pPr>
            <a:r>
              <a:rPr lang="id-ID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Pembelian 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4500563" y="3429000"/>
            <a:ext cx="3352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3200">
                <a:solidFill>
                  <a:srgbClr val="0000FF"/>
                </a:solidFill>
              </a:rPr>
              <a:t>Persepsi </a:t>
            </a: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4500563" y="2143125"/>
            <a:ext cx="3352800" cy="914400"/>
          </a:xfrm>
          <a:prstGeom prst="rect">
            <a:avLst/>
          </a:prstGeom>
          <a:solidFill>
            <a:srgbClr val="E1EE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3200">
                <a:solidFill>
                  <a:schemeClr val="bg1"/>
                </a:solidFill>
              </a:rPr>
              <a:t>Motivasi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4500563" y="4786313"/>
            <a:ext cx="3352800" cy="914400"/>
          </a:xfrm>
          <a:prstGeom prst="rect">
            <a:avLst/>
          </a:prstGeom>
          <a:solidFill>
            <a:srgbClr val="8AED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3200">
                <a:solidFill>
                  <a:schemeClr val="bg1"/>
                </a:solidFill>
              </a:rPr>
              <a:t>Sikap 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24583" name="AutoShape 9"/>
          <p:cNvSpPr>
            <a:spLocks noChangeArrowheads="1"/>
          </p:cNvSpPr>
          <p:nvPr/>
        </p:nvSpPr>
        <p:spPr bwMode="auto">
          <a:xfrm>
            <a:off x="3214688" y="2357438"/>
            <a:ext cx="1128712" cy="485775"/>
          </a:xfrm>
          <a:prstGeom prst="rightArrow">
            <a:avLst>
              <a:gd name="adj1" fmla="val 50000"/>
              <a:gd name="adj2" fmla="val 58088"/>
            </a:avLst>
          </a:prstGeom>
          <a:solidFill>
            <a:srgbClr val="E1EE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584" name="AutoShape 10"/>
          <p:cNvSpPr>
            <a:spLocks noChangeArrowheads="1"/>
          </p:cNvSpPr>
          <p:nvPr/>
        </p:nvSpPr>
        <p:spPr bwMode="auto">
          <a:xfrm>
            <a:off x="3214688" y="3571875"/>
            <a:ext cx="1128712" cy="485775"/>
          </a:xfrm>
          <a:prstGeom prst="rightArrow">
            <a:avLst>
              <a:gd name="adj1" fmla="val 50000"/>
              <a:gd name="adj2" fmla="val 58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585" name="AutoShape 11"/>
          <p:cNvSpPr>
            <a:spLocks noChangeArrowheads="1"/>
          </p:cNvSpPr>
          <p:nvPr/>
        </p:nvSpPr>
        <p:spPr bwMode="auto">
          <a:xfrm>
            <a:off x="3214688" y="4929188"/>
            <a:ext cx="1128712" cy="485775"/>
          </a:xfrm>
          <a:prstGeom prst="rightArrow">
            <a:avLst>
              <a:gd name="adj1" fmla="val 50000"/>
              <a:gd name="adj2" fmla="val 58088"/>
            </a:avLst>
          </a:prstGeom>
          <a:solidFill>
            <a:srgbClr val="8AED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d-ID" dirty="0" smtClean="0"/>
              <a:t>Faktor Yang Mempengaruhi Keputusan Pembelian </a:t>
            </a:r>
            <a:endParaRPr lang="id-ID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Pengelompokkan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743200"/>
            <a:ext cx="34290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Figure and ground</a:t>
            </a:r>
          </a:p>
          <a:p>
            <a:pPr eaLnBrk="1" hangingPunct="1"/>
            <a:r>
              <a:rPr lang="en-US" smtClean="0"/>
              <a:t>Pengelompokkan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Closure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038600" cy="4525963"/>
          </a:xfrm>
        </p:spPr>
        <p:txBody>
          <a:bodyPr/>
          <a:lstStyle/>
          <a:p>
            <a:pPr marL="290513" indent="-290513" eaLnBrk="1" hangingPunct="1"/>
            <a:r>
              <a:rPr lang="en-US" smtClean="0"/>
              <a:t>Orang mengelompokkan stimuli untuk membentuk kesan atau konsep yang sama.</a:t>
            </a:r>
          </a:p>
          <a:p>
            <a:pPr marL="290513" indent="-290513" eaLnBrk="1" hangingPunct="1"/>
            <a:r>
              <a:rPr lang="en-US" smtClean="0"/>
              <a:t>Pengelompokkan mempermudah ingatan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267200" y="2514600"/>
            <a:ext cx="76200" cy="40386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381000" y="2514600"/>
            <a:ext cx="8763000" cy="762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609600" y="1782763"/>
            <a:ext cx="5391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Rockwell" pitchFamily="18" charset="0"/>
              </a:rPr>
              <a:t>Prinsip-Prinsip Khusus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Pengelompokkan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743200"/>
            <a:ext cx="34290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Figure and ground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Grouping</a:t>
            </a:r>
          </a:p>
          <a:p>
            <a:pPr eaLnBrk="1" hangingPunct="1"/>
            <a:r>
              <a:rPr lang="en-US" smtClean="0"/>
              <a:t>Penyelesaian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419600" cy="4114800"/>
          </a:xfrm>
        </p:spPr>
        <p:txBody>
          <a:bodyPr>
            <a:normAutofit fontScale="92500" lnSpcReduction="10000"/>
          </a:bodyPr>
          <a:lstStyle/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.</a:t>
            </a:r>
            <a:endParaRPr lang="en-US" dirty="0"/>
          </a:p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/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potongan</a:t>
            </a:r>
            <a:r>
              <a:rPr lang="en-US" dirty="0" smtClean="0"/>
              <a:t> yang </a:t>
            </a:r>
            <a:r>
              <a:rPr lang="en-US" dirty="0" err="1" smtClean="0"/>
              <a:t>hilang</a:t>
            </a:r>
            <a:r>
              <a:rPr lang="en-US" dirty="0" smtClean="0"/>
              <a:t>. </a:t>
            </a:r>
            <a:endParaRPr lang="en-US" dirty="0"/>
          </a:p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diingat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lengkap</a:t>
            </a:r>
            <a:endParaRPr lang="en-US" dirty="0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4267200" y="2514600"/>
            <a:ext cx="76200" cy="40386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81000" y="2514600"/>
            <a:ext cx="8763000" cy="762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609600" y="1782763"/>
            <a:ext cx="5462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Rockwell" pitchFamily="18" charset="0"/>
              </a:rPr>
              <a:t>Prinsip-Prinsip Khusus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638800"/>
            <a:ext cx="8153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Iklan Land Rover ini mengilustrasikan prinsip penyelesaian, dimana orang berpartisipasi dalam iklan tersebut dengan mengisi huruf yang hilang dalam kalimat secara otomatis</a:t>
            </a:r>
          </a:p>
        </p:txBody>
      </p:sp>
      <p:pic>
        <p:nvPicPr>
          <p:cNvPr id="50179" name="Picture 9" descr="C:\MyData\Melissa\Solomon CB 6e\Jpegs\Chapter 02\EX.02.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-71438"/>
            <a:ext cx="8270875" cy="57070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4065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Aspek-aspek</a:t>
            </a: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Persepsi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4098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098" name="Clip" r:id="rId4" imgW="0" imgH="0" progId="MS_ClipArt_Gallery.5">
              <p:embed/>
            </p:oleObj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2017713"/>
            <a:ext cx="3455988" cy="1238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Times New Roman" pitchFamily="18" charset="0"/>
              </a:rPr>
              <a:t>Seleksi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389188" y="3255963"/>
            <a:ext cx="3455987" cy="1238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Times New Roman" pitchFamily="18" charset="0"/>
              </a:rPr>
              <a:t>Pengelompokkan</a:t>
            </a:r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4164013" y="4494213"/>
            <a:ext cx="3455987" cy="12382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+mn-cs"/>
              </a:rPr>
              <a:t>Interpretasi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+mn-cs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Interpretasi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743200"/>
            <a:ext cx="3429000" cy="4525963"/>
          </a:xfrm>
        </p:spPr>
        <p:txBody>
          <a:bodyPr/>
          <a:lstStyle/>
          <a:p>
            <a:pPr eaLnBrk="1" hangingPunct="1"/>
            <a:r>
              <a:rPr lang="en-US" smtClean="0"/>
              <a:t>Penampilan Fisik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Stereotypes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First Impressions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Jumping to Conclusions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Halo Effect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038600" cy="4114800"/>
          </a:xfrm>
        </p:spPr>
        <p:txBody>
          <a:bodyPr>
            <a:normAutofit lnSpcReduction="10000"/>
          </a:bodyPr>
          <a:lstStyle/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mirip</a:t>
            </a:r>
            <a:endParaRPr lang="en-US" dirty="0"/>
          </a:p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model </a:t>
            </a:r>
            <a:r>
              <a:rPr lang="en-US" dirty="0" err="1" smtClean="0"/>
              <a:t>iklan</a:t>
            </a:r>
            <a:endParaRPr lang="en-US" dirty="0"/>
          </a:p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Model yang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endParaRPr lang="en-US" dirty="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267200" y="2514600"/>
            <a:ext cx="76200" cy="40386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381000" y="2514600"/>
            <a:ext cx="8763000" cy="762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609600" y="1782763"/>
            <a:ext cx="449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Rockwell" pitchFamily="18" charset="0"/>
              </a:rPr>
              <a:t>Distorsi Persepsi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Interpretasi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743200"/>
            <a:ext cx="34290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Physical Appearances</a:t>
            </a:r>
          </a:p>
          <a:p>
            <a:pPr eaLnBrk="1" hangingPunct="1"/>
            <a:r>
              <a:rPr lang="en-US" smtClean="0"/>
              <a:t>Stereotip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First Impressions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Jumping to Conclusions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Halo Effect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038600" cy="4525963"/>
          </a:xfrm>
        </p:spPr>
        <p:txBody>
          <a:bodyPr/>
          <a:lstStyle/>
          <a:p>
            <a:pPr marL="290513" indent="-290513" eaLnBrk="1" hangingPunct="1"/>
            <a:r>
              <a:rPr lang="en-US" smtClean="0"/>
              <a:t>Orang cenderung mempunyai “gambaran” dalam pikiran mereka mengenai arti berbagai macam stimuli</a:t>
            </a:r>
          </a:p>
          <a:p>
            <a:pPr marL="290513" indent="-290513"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4267200" y="2514600"/>
            <a:ext cx="76200" cy="40386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381000" y="2514600"/>
            <a:ext cx="8763000" cy="762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609600" y="1782763"/>
            <a:ext cx="449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Rockwell" pitchFamily="18" charset="0"/>
              </a:rPr>
              <a:t>Distorsi Persepsi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Interpretasi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743200"/>
            <a:ext cx="34290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Physical Appearances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Stereotypes</a:t>
            </a:r>
          </a:p>
          <a:p>
            <a:pPr eaLnBrk="1" hangingPunct="1"/>
            <a:r>
              <a:rPr lang="en-US" smtClean="0"/>
              <a:t>Kesan Pertama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Jumping to Conclusions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Halo Effect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038600" cy="4525963"/>
          </a:xfrm>
        </p:spPr>
        <p:txBody>
          <a:bodyPr/>
          <a:lstStyle/>
          <a:p>
            <a:pPr marL="290513" indent="-290513" eaLnBrk="1" hangingPunct="1"/>
            <a:r>
              <a:rPr lang="en-US" smtClean="0"/>
              <a:t>Kesan pertama bertahan lama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4267200" y="2514600"/>
            <a:ext cx="76200" cy="40386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81000" y="2514600"/>
            <a:ext cx="8763000" cy="762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609600" y="1782763"/>
            <a:ext cx="449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Rockwell" pitchFamily="18" charset="0"/>
              </a:rPr>
              <a:t>Distorsi Persepsi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Interpretasi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743200"/>
            <a:ext cx="34290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Physical Appearances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Stereotypes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First Impressions</a:t>
            </a:r>
          </a:p>
          <a:p>
            <a:pPr eaLnBrk="1" hangingPunct="1"/>
            <a:r>
              <a:rPr lang="en-US" smtClean="0"/>
              <a:t>Terlalu Cepat Mengambil Kesimpulan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Halo Effect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038600" cy="4114800"/>
          </a:xfrm>
        </p:spPr>
        <p:txBody>
          <a:bodyPr>
            <a:normAutofit lnSpcReduction="10000"/>
          </a:bodyPr>
          <a:lstStyle/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meneliti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endParaRPr lang="en-US" dirty="0"/>
          </a:p>
          <a:p>
            <a:pPr marL="290513" indent="-290513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menaruh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persuasif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4267200" y="2514600"/>
            <a:ext cx="76200" cy="40386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381000" y="2514600"/>
            <a:ext cx="8763000" cy="76200"/>
          </a:xfrm>
          <a:prstGeom prst="rect">
            <a:avLst/>
          </a:prstGeom>
          <a:gradFill rotWithShape="1">
            <a:gsLst>
              <a:gs pos="0">
                <a:srgbClr val="002F5E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Rockwell" pitchFamily="18" charset="0"/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609600" y="1782763"/>
            <a:ext cx="449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Rockwell" pitchFamily="18" charset="0"/>
              </a:rPr>
              <a:t>Distorsi Persepsi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214313" y="1571625"/>
            <a:ext cx="3000375" cy="642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3200">
                <a:solidFill>
                  <a:srgbClr val="0000FF"/>
                </a:solidFill>
              </a:rPr>
              <a:t>Persepsi </a:t>
            </a: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25603" name="Rectangle 6"/>
          <p:cNvSpPr>
            <a:spLocks noChangeArrowheads="1"/>
          </p:cNvSpPr>
          <p:nvPr/>
        </p:nvSpPr>
        <p:spPr bwMode="auto">
          <a:xfrm>
            <a:off x="285750" y="357188"/>
            <a:ext cx="1857375" cy="714375"/>
          </a:xfrm>
          <a:prstGeom prst="rect">
            <a:avLst/>
          </a:prstGeom>
          <a:solidFill>
            <a:srgbClr val="E1EE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3200">
                <a:solidFill>
                  <a:schemeClr val="bg1"/>
                </a:solidFill>
              </a:rPr>
              <a:t>Motivasi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214313" y="3286125"/>
            <a:ext cx="2571750" cy="571500"/>
          </a:xfrm>
          <a:prstGeom prst="rect">
            <a:avLst/>
          </a:prstGeom>
          <a:solidFill>
            <a:srgbClr val="8AED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3200">
                <a:solidFill>
                  <a:schemeClr val="bg1"/>
                </a:solidFill>
              </a:rPr>
              <a:t>Sikap 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2571750" y="285750"/>
            <a:ext cx="6072188" cy="1071563"/>
          </a:xfrm>
          <a:prstGeom prst="rect">
            <a:avLst/>
          </a:prstGeom>
          <a:solidFill>
            <a:srgbClr val="E1EE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2000">
                <a:solidFill>
                  <a:schemeClr val="bg1"/>
                </a:solidFill>
              </a:rPr>
              <a:t>Kekuatan penggerak dalam diri konsumen yang </a:t>
            </a:r>
          </a:p>
          <a:p>
            <a:pPr algn="ctr"/>
            <a:r>
              <a:rPr lang="id-ID" sz="2000">
                <a:solidFill>
                  <a:schemeClr val="bg1"/>
                </a:solidFill>
              </a:rPr>
              <a:t>memaksa bertindak untuk memenuhi apa yang </a:t>
            </a:r>
          </a:p>
          <a:p>
            <a:pPr algn="ctr"/>
            <a:r>
              <a:rPr lang="id-ID" sz="2000">
                <a:solidFill>
                  <a:schemeClr val="bg1"/>
                </a:solidFill>
              </a:rPr>
              <a:t>diinginkan atau dibutuhkan  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2214563" y="2357438"/>
            <a:ext cx="6072187" cy="785812"/>
          </a:xfrm>
          <a:prstGeom prst="rect">
            <a:avLst/>
          </a:prstGeom>
          <a:solidFill>
            <a:srgbClr val="E1EE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2000">
                <a:solidFill>
                  <a:schemeClr val="bg1"/>
                </a:solidFill>
              </a:rPr>
              <a:t>Tanggapan konsumen terhadap keberadaan suatu </a:t>
            </a:r>
          </a:p>
          <a:p>
            <a:pPr algn="ctr"/>
            <a:r>
              <a:rPr lang="id-ID" sz="2000">
                <a:solidFill>
                  <a:schemeClr val="bg1"/>
                </a:solidFill>
              </a:rPr>
              <a:t>objek atau produk yang menjadi pilihannya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2214563" y="3929063"/>
            <a:ext cx="6072187" cy="785812"/>
          </a:xfrm>
          <a:prstGeom prst="rect">
            <a:avLst/>
          </a:prstGeom>
          <a:solidFill>
            <a:srgbClr val="E1EE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2000">
                <a:solidFill>
                  <a:schemeClr val="bg1"/>
                </a:solidFill>
              </a:rPr>
              <a:t>Penilaian evaluatif konsumen terhadap suatu obyek </a:t>
            </a:r>
          </a:p>
          <a:p>
            <a:pPr algn="ctr"/>
            <a:r>
              <a:rPr lang="id-ID" sz="2000">
                <a:solidFill>
                  <a:schemeClr val="bg1"/>
                </a:solidFill>
              </a:rPr>
              <a:t>atau produk yang diminati 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214313" y="4857750"/>
            <a:ext cx="3786187" cy="571500"/>
          </a:xfrm>
          <a:prstGeom prst="rect">
            <a:avLst/>
          </a:prstGeom>
          <a:solidFill>
            <a:srgbClr val="8AED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2800">
                <a:solidFill>
                  <a:schemeClr val="bg1"/>
                </a:solidFill>
              </a:rPr>
              <a:t>Keputusan Pembelian 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2143125" y="5500688"/>
            <a:ext cx="6072188" cy="785812"/>
          </a:xfrm>
          <a:prstGeom prst="rect">
            <a:avLst/>
          </a:prstGeom>
          <a:solidFill>
            <a:srgbClr val="E1EE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2000">
                <a:solidFill>
                  <a:schemeClr val="bg1"/>
                </a:solidFill>
              </a:rPr>
              <a:t>Pilihan akhir yang dilakukan oleh konsumen dalam </a:t>
            </a:r>
          </a:p>
          <a:p>
            <a:pPr algn="ctr"/>
            <a:r>
              <a:rPr lang="id-ID" sz="2000">
                <a:solidFill>
                  <a:schemeClr val="bg1"/>
                </a:solidFill>
              </a:rPr>
              <a:t>memenuhi keinginan atau kebutuhannya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youngwomanoldlady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714375"/>
            <a:ext cx="381000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wpe36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28625"/>
            <a:ext cx="7400925" cy="604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Persepsi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Proses dimana individu memilih, mengatur dan menafsirkan stimuli ke dalam gambar yang berarti dan masuk akal mengenai dunia.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Bagaimana kita melihat dunia di sekeliling kita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Elemen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Persepsi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Sensasi</a:t>
            </a:r>
          </a:p>
          <a:p>
            <a:pPr eaLnBrk="1" hangingPunct="1"/>
            <a:r>
              <a:rPr lang="en-US" smtClean="0"/>
              <a:t>Ambang Absolut</a:t>
            </a:r>
          </a:p>
          <a:p>
            <a:pPr eaLnBrk="1" hangingPunct="1"/>
            <a:r>
              <a:rPr lang="en-US" smtClean="0"/>
              <a:t>Ambang Diferensial</a:t>
            </a:r>
          </a:p>
          <a:p>
            <a:pPr eaLnBrk="1" hangingPunct="1"/>
            <a:r>
              <a:rPr lang="en-US" smtClean="0"/>
              <a:t>Persepsi Subliminal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Sensasi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Respon yang segera dan langsung dari alat panca indera terhadap stimuli yang sederhana.</a:t>
            </a:r>
          </a:p>
          <a:p>
            <a:pPr eaLnBrk="1" hangingPunct="1"/>
            <a:r>
              <a:rPr lang="en-US" smtClean="0"/>
              <a:t>Stimulus adalah setiap unit masukan yang diterima oleh indera.</a:t>
            </a:r>
          </a:p>
          <a:p>
            <a:pPr eaLnBrk="1" hangingPunct="1"/>
            <a:r>
              <a:rPr lang="en-US" smtClean="0">
                <a:solidFill>
                  <a:srgbClr val="990033"/>
                </a:solidFill>
              </a:rPr>
              <a:t>Ambang absolut </a:t>
            </a:r>
            <a:r>
              <a:rPr lang="en-US" smtClean="0"/>
              <a:t>adalah titik terendah dimana seseorang dapat mengalami sensasi.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Ambang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Diferensial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Perbedaan minimal yang dapat dirasakan antara dua macam stimuli yang hampir serupa.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Dikenal sebagai </a:t>
            </a:r>
            <a:r>
              <a:rPr lang="en-US" i="1" smtClean="0"/>
              <a:t>the just noticeable difference (the j.n.d.) </a:t>
            </a:r>
            <a:r>
              <a:rPr lang="en-US" smtClean="0"/>
              <a:t>= perbedaan yang mulai bisa terlihat.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1420</TotalTime>
  <Words>688</Words>
  <Application>Microsoft Office PowerPoint</Application>
  <PresentationFormat>On-screen Show (4:3)</PresentationFormat>
  <Paragraphs>162</Paragraphs>
  <Slides>27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Rockwell</vt:lpstr>
      <vt:lpstr>Wingdings 2</vt:lpstr>
      <vt:lpstr>Calibri</vt:lpstr>
      <vt:lpstr>Times New Roman</vt:lpstr>
      <vt:lpstr>Foundry</vt:lpstr>
      <vt:lpstr>Microsoft Clip Gallery</vt:lpstr>
      <vt:lpstr>Persepsi Konsumen</vt:lpstr>
      <vt:lpstr>Faktor Yang Mempengaruhi Keputusan Pembelian </vt:lpstr>
      <vt:lpstr>Slide 3</vt:lpstr>
      <vt:lpstr>Slide 4</vt:lpstr>
      <vt:lpstr>Slide 5</vt:lpstr>
      <vt:lpstr>Persepsi</vt:lpstr>
      <vt:lpstr>Elemen Persepsi</vt:lpstr>
      <vt:lpstr>Sensasi</vt:lpstr>
      <vt:lpstr>Ambang Diferensial</vt:lpstr>
      <vt:lpstr>Hukum Weber</vt:lpstr>
      <vt:lpstr>Aplikasi J.N.D. ke Pemasaran</vt:lpstr>
      <vt:lpstr>Persepsi Subliminal</vt:lpstr>
      <vt:lpstr>Slide 13</vt:lpstr>
      <vt:lpstr>Apakah Persuasi Subliminal Efektif?</vt:lpstr>
      <vt:lpstr>Aspek-aspek Persepsi</vt:lpstr>
      <vt:lpstr>Aspek-aspek Persepsi</vt:lpstr>
      <vt:lpstr>Seleksi Persepsi</vt:lpstr>
      <vt:lpstr>Aspek-aspek Persepsi</vt:lpstr>
      <vt:lpstr>Pengelompokkan</vt:lpstr>
      <vt:lpstr>Pengelompokkan</vt:lpstr>
      <vt:lpstr>Pengelompokkan</vt:lpstr>
      <vt:lpstr>Slide 22</vt:lpstr>
      <vt:lpstr>Aspek-aspek Persepsi</vt:lpstr>
      <vt:lpstr>Interpretasi</vt:lpstr>
      <vt:lpstr>Interpretasi</vt:lpstr>
      <vt:lpstr>Interpretasi</vt:lpstr>
      <vt:lpstr>Interpretasi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PERSONAL</cp:lastModifiedBy>
  <cp:revision>136</cp:revision>
  <dcterms:created xsi:type="dcterms:W3CDTF">2010-03-01T01:05:46Z</dcterms:created>
  <dcterms:modified xsi:type="dcterms:W3CDTF">2014-05-23T06:16:28Z</dcterms:modified>
</cp:coreProperties>
</file>