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9F5B-52C4-4868-A6BB-A2F9337E0E19}" type="datetimeFigureOut">
              <a:rPr lang="id-ID" smtClean="0"/>
              <a:pPr/>
              <a:t>15/10/2014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EBF-3AC5-4307-AF0E-09C2FCECBF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9F5B-52C4-4868-A6BB-A2F9337E0E19}" type="datetimeFigureOut">
              <a:rPr lang="id-ID" smtClean="0"/>
              <a:pPr/>
              <a:t>15/10/2014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EBF-3AC5-4307-AF0E-09C2FCECBF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9F5B-52C4-4868-A6BB-A2F9337E0E19}" type="datetimeFigureOut">
              <a:rPr lang="id-ID" smtClean="0"/>
              <a:pPr/>
              <a:t>15/10/2014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EBF-3AC5-4307-AF0E-09C2FCECBF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2043F7-936D-41D7-9C5A-4681508D7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F6F01B-A1CF-4BDB-AC46-D45B6EAC0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568203-CA9B-49F1-8E2B-BC6FF913C7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E0D53E-E689-4480-869C-675CF3AF0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9F5B-52C4-4868-A6BB-A2F9337E0E19}" type="datetimeFigureOut">
              <a:rPr lang="id-ID" smtClean="0"/>
              <a:pPr/>
              <a:t>15/10/2014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EBF-3AC5-4307-AF0E-09C2FCECBF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9F5B-52C4-4868-A6BB-A2F9337E0E19}" type="datetimeFigureOut">
              <a:rPr lang="id-ID" smtClean="0"/>
              <a:pPr/>
              <a:t>15/10/2014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EBF-3AC5-4307-AF0E-09C2FCECBF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9F5B-52C4-4868-A6BB-A2F9337E0E19}" type="datetimeFigureOut">
              <a:rPr lang="id-ID" smtClean="0"/>
              <a:pPr/>
              <a:t>15/10/2014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EBF-3AC5-4307-AF0E-09C2FCECBF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9F5B-52C4-4868-A6BB-A2F9337E0E19}" type="datetimeFigureOut">
              <a:rPr lang="id-ID" smtClean="0"/>
              <a:pPr/>
              <a:t>15/10/2014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EBF-3AC5-4307-AF0E-09C2FCECBF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9F5B-52C4-4868-A6BB-A2F9337E0E19}" type="datetimeFigureOut">
              <a:rPr lang="id-ID" smtClean="0"/>
              <a:pPr/>
              <a:t>15/10/2014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EBF-3AC5-4307-AF0E-09C2FCECBF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9F5B-52C4-4868-A6BB-A2F9337E0E19}" type="datetimeFigureOut">
              <a:rPr lang="id-ID" smtClean="0"/>
              <a:pPr/>
              <a:t>15/10/2014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EBF-3AC5-4307-AF0E-09C2FCECBF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9F5B-52C4-4868-A6BB-A2F9337E0E19}" type="datetimeFigureOut">
              <a:rPr lang="id-ID" smtClean="0"/>
              <a:pPr/>
              <a:t>15/10/2014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EBF-3AC5-4307-AF0E-09C2FCECBF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9F5B-52C4-4868-A6BB-A2F9337E0E19}" type="datetimeFigureOut">
              <a:rPr lang="id-ID" smtClean="0"/>
              <a:pPr/>
              <a:t>15/10/2014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EBF-3AC5-4307-AF0E-09C2FCECBF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9F5B-52C4-4868-A6BB-A2F9337E0E19}" type="datetimeFigureOut">
              <a:rPr lang="id-ID" smtClean="0"/>
              <a:pPr/>
              <a:t>15/10/2014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2EBF-3AC5-4307-AF0E-09C2FCECBF5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Agricultural Production and Productivity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Total production continue to increase, Productivity is increasing (output/input), we are using almost the same level of inputs if not less</a:t>
            </a:r>
          </a:p>
        </p:txBody>
      </p:sp>
      <p:pic>
        <p:nvPicPr>
          <p:cNvPr id="931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characteristics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Seasonality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characteristics</a:t>
            </a:r>
          </a:p>
        </p:txBody>
      </p:sp>
      <p:pic>
        <p:nvPicPr>
          <p:cNvPr id="1126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Geographic concentration</a:t>
            </a:r>
          </a:p>
          <a:p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characteristics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Varying production costs</a:t>
            </a:r>
          </a:p>
        </p:txBody>
      </p:sp>
      <p:pic>
        <p:nvPicPr>
          <p:cNvPr id="1034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characteristics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Farm supply industry (derived demand)</a:t>
            </a:r>
          </a:p>
          <a:p>
            <a:endParaRPr lang="en-US" sz="280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Problems</a:t>
            </a:r>
          </a:p>
        </p:txBody>
      </p:sp>
      <p:pic>
        <p:nvPicPr>
          <p:cNvPr id="1198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1981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Lack of control over</a:t>
            </a:r>
          </a:p>
          <a:p>
            <a:pPr lvl="1"/>
            <a:r>
              <a:rPr lang="en-US" sz="2000"/>
              <a:t>Own output</a:t>
            </a:r>
          </a:p>
          <a:p>
            <a:pPr lvl="1"/>
            <a:r>
              <a:rPr lang="en-US" sz="2000"/>
              <a:t>Market supply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Problems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Lag in results of adjustment efforts</a:t>
            </a:r>
          </a:p>
        </p:txBody>
      </p:sp>
      <p:pic>
        <p:nvPicPr>
          <p:cNvPr id="481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895600"/>
            <a:ext cx="6248400" cy="32496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Problems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Decision of whether to engage in marketing efforts</a:t>
            </a:r>
          </a:p>
          <a:p>
            <a:pPr lvl="1"/>
            <a:r>
              <a:rPr lang="en-US" sz="2000"/>
              <a:t>Free rider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Problems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400"/>
              <a:t>Superior bargaining power of large buyers</a:t>
            </a:r>
          </a:p>
        </p:txBody>
      </p:sp>
      <p:pic>
        <p:nvPicPr>
          <p:cNvPr id="1177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429000"/>
            <a:ext cx="2286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Problems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400"/>
              <a:t>Cost squeeze</a:t>
            </a:r>
          </a:p>
        </p:txBody>
      </p:sp>
      <p:pic>
        <p:nvPicPr>
          <p:cNvPr id="1187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Trends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1587" cy="4114800"/>
          </a:xfrm>
        </p:spPr>
        <p:txBody>
          <a:bodyPr/>
          <a:lstStyle/>
          <a:p>
            <a:r>
              <a:rPr lang="en-US" sz="2400"/>
              <a:t>Differentiated products</a:t>
            </a:r>
          </a:p>
          <a:p>
            <a:r>
              <a:rPr lang="en-US" sz="2400"/>
              <a:t>Specialty/nice products</a:t>
            </a:r>
          </a:p>
          <a:p>
            <a:r>
              <a:rPr lang="en-US" sz="2400"/>
              <a:t>Interdependence of manufacturers and suppliers</a:t>
            </a:r>
          </a:p>
          <a:p>
            <a:r>
              <a:rPr lang="en-US" sz="2400"/>
              <a:t>High price risk</a:t>
            </a:r>
          </a:p>
          <a:p>
            <a:r>
              <a:rPr lang="en-US" sz="2400"/>
              <a:t>Science and innovation</a:t>
            </a:r>
          </a:p>
          <a:p>
            <a:r>
              <a:rPr lang="en-US" sz="2400"/>
              <a:t>Closed information systems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2017713"/>
            <a:ext cx="3811588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Private and proprietary research</a:t>
            </a:r>
          </a:p>
          <a:p>
            <a:pPr>
              <a:lnSpc>
                <a:spcPct val="90000"/>
              </a:lnSpc>
            </a:pPr>
            <a:r>
              <a:rPr lang="en-US" sz="2400"/>
              <a:t>Resource and environmental conservation</a:t>
            </a:r>
          </a:p>
          <a:p>
            <a:pPr>
              <a:lnSpc>
                <a:spcPct val="90000"/>
              </a:lnSpc>
            </a:pPr>
            <a:r>
              <a:rPr lang="en-US" sz="2400"/>
              <a:t>Managerial and interpersonal skills</a:t>
            </a:r>
          </a:p>
          <a:p>
            <a:pPr>
              <a:lnSpc>
                <a:spcPct val="90000"/>
              </a:lnSpc>
            </a:pPr>
            <a:r>
              <a:rPr lang="en-US" sz="2400"/>
              <a:t>Industrialization</a:t>
            </a:r>
          </a:p>
          <a:p>
            <a:pPr>
              <a:lnSpc>
                <a:spcPct val="90000"/>
              </a:lnSpc>
            </a:pPr>
            <a:r>
              <a:rPr lang="en-US" sz="2400"/>
              <a:t>Global competition</a:t>
            </a:r>
          </a:p>
          <a:p>
            <a:pPr>
              <a:lnSpc>
                <a:spcPct val="90000"/>
              </a:lnSpc>
            </a:pPr>
            <a:r>
              <a:rPr lang="en-US" sz="2400"/>
              <a:t>Farm incomes moving toward incomes of other sectors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9" y="214313"/>
            <a:ext cx="7231062" cy="1081087"/>
          </a:xfrm>
        </p:spPr>
        <p:txBody>
          <a:bodyPr/>
          <a:lstStyle/>
          <a:p>
            <a:r>
              <a:rPr lang="en-US"/>
              <a:t>Food Marketing Efficiency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Getting final products to consumers at lowest cost for given services</a:t>
            </a:r>
          </a:p>
          <a:p>
            <a:pPr>
              <a:lnSpc>
                <a:spcPct val="90000"/>
              </a:lnSpc>
            </a:pPr>
            <a:r>
              <a:rPr lang="en-US"/>
              <a:t>Lower spread between farm costs and retail food costs does not necessarily mean greater efficiency—intermediate functions may add value</a:t>
            </a:r>
          </a:p>
          <a:p>
            <a:pPr>
              <a:lnSpc>
                <a:spcPct val="90000"/>
              </a:lnSpc>
            </a:pPr>
            <a:r>
              <a:rPr lang="en-US"/>
              <a:t>Types of efficiency</a:t>
            </a:r>
          </a:p>
          <a:p>
            <a:pPr lvl="1">
              <a:lnSpc>
                <a:spcPct val="90000"/>
              </a:lnSpc>
            </a:pPr>
            <a:r>
              <a:rPr lang="en-US"/>
              <a:t>Operational</a:t>
            </a:r>
          </a:p>
          <a:p>
            <a:pPr lvl="1">
              <a:lnSpc>
                <a:spcPct val="90000"/>
              </a:lnSpc>
            </a:pPr>
            <a:r>
              <a:rPr lang="en-US"/>
              <a:t>Pricing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Agricultural Production and Marketing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Structure of U.S. agriculture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Dominated by small, family farms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Agricultural Production and Marketing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Structure of U.S. agriculture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Dominated by small, family farms</a:t>
            </a:r>
          </a:p>
          <a:p>
            <a:pPr>
              <a:lnSpc>
                <a:spcPct val="90000"/>
              </a:lnSpc>
            </a:pPr>
            <a:r>
              <a:rPr lang="en-US" sz="2800"/>
              <a:t>Product characteristics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Raw material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Bulkiness and perishability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Quality variation</a:t>
            </a:r>
          </a:p>
          <a:p>
            <a:pPr>
              <a:lnSpc>
                <a:spcPct val="90000"/>
              </a:lnSpc>
            </a:pPr>
            <a:r>
              <a:rPr lang="en-US" sz="2800"/>
              <a:t>Production characteristics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Total product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Annual variability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Seasonality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Agricultural Production and Marketing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922712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Product characteristics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Raw material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pic>
        <p:nvPicPr>
          <p:cNvPr id="993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27738" y="2971800"/>
            <a:ext cx="2927350" cy="3160713"/>
          </a:xfrm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19400"/>
            <a:ext cx="2865438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4" name="AutoShape 6"/>
          <p:cNvSpPr>
            <a:spLocks noChangeArrowheads="1"/>
          </p:cNvSpPr>
          <p:nvPr/>
        </p:nvSpPr>
        <p:spPr bwMode="auto">
          <a:xfrm>
            <a:off x="3886200" y="4038600"/>
            <a:ext cx="1828800" cy="6858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Agricultural Production and Marketing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Product characteristics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Quality variation</a:t>
            </a:r>
          </a:p>
        </p:txBody>
      </p:sp>
      <p:pic>
        <p:nvPicPr>
          <p:cNvPr id="9626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Agricultural Production and Marketing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Product characteristics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Bulkiness and perishability</a:t>
            </a:r>
          </a:p>
        </p:txBody>
      </p:sp>
      <p:pic>
        <p:nvPicPr>
          <p:cNvPr id="9830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Agricultural Production </a:t>
            </a:r>
            <a:r>
              <a:rPr lang="en-US"/>
              <a:t>characteristics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Total product</a:t>
            </a:r>
          </a:p>
          <a:p>
            <a:pPr lvl="1"/>
            <a:r>
              <a:rPr lang="en-US"/>
              <a:t>Increase due to productivity</a:t>
            </a:r>
          </a:p>
          <a:p>
            <a:r>
              <a:rPr lang="en-US"/>
              <a:t>Annual variability</a:t>
            </a:r>
          </a:p>
          <a:p>
            <a:r>
              <a:rPr lang="en-US"/>
              <a:t>Seasonality</a:t>
            </a:r>
          </a:p>
          <a:p>
            <a:r>
              <a:rPr lang="en-US"/>
              <a:t>Geographic concentration</a:t>
            </a:r>
          </a:p>
          <a:p>
            <a:r>
              <a:rPr lang="en-US"/>
              <a:t>Varying production costs</a:t>
            </a:r>
          </a:p>
          <a:p>
            <a:r>
              <a:rPr lang="en-US"/>
              <a:t>Farm supply industry (derived demand)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characteristics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Annual variability</a:t>
            </a:r>
          </a:p>
        </p:txBody>
      </p:sp>
      <p:pic>
        <p:nvPicPr>
          <p:cNvPr id="1065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272</Words>
  <Application>Microsoft Office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Agricultural Production and Productivity</vt:lpstr>
      <vt:lpstr>Food Marketing Efficiency</vt:lpstr>
      <vt:lpstr>Agricultural Production and Marketing</vt:lpstr>
      <vt:lpstr>Agricultural Production and Marketing</vt:lpstr>
      <vt:lpstr>Agricultural Production and Marketing</vt:lpstr>
      <vt:lpstr>Agricultural Production and Marketing</vt:lpstr>
      <vt:lpstr>Agricultural Production and Marketing</vt:lpstr>
      <vt:lpstr>Agricultural Production characteristics</vt:lpstr>
      <vt:lpstr>Production characteristics</vt:lpstr>
      <vt:lpstr>Production characteristics</vt:lpstr>
      <vt:lpstr>Production characteristics</vt:lpstr>
      <vt:lpstr>Production characteristics</vt:lpstr>
      <vt:lpstr>Production characteristics</vt:lpstr>
      <vt:lpstr>Marketing Problems</vt:lpstr>
      <vt:lpstr>Marketing Problems</vt:lpstr>
      <vt:lpstr>Marketing Problems</vt:lpstr>
      <vt:lpstr>Marketing Problems</vt:lpstr>
      <vt:lpstr>Marketing Problems</vt:lpstr>
      <vt:lpstr>Some Trends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Production characteristics</dc:title>
  <dc:creator>PERSONAL</dc:creator>
  <cp:lastModifiedBy>PERSONAL</cp:lastModifiedBy>
  <cp:revision>2</cp:revision>
  <dcterms:created xsi:type="dcterms:W3CDTF">2014-10-15T02:07:41Z</dcterms:created>
  <dcterms:modified xsi:type="dcterms:W3CDTF">2014-10-15T02:10:03Z</dcterms:modified>
</cp:coreProperties>
</file>