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71" r:id="rId2"/>
  </p:sldMasterIdLst>
  <p:notesMasterIdLst>
    <p:notesMasterId r:id="rId24"/>
  </p:notesMasterIdLst>
  <p:handoutMasterIdLst>
    <p:handoutMasterId r:id="rId25"/>
  </p:handoutMasterIdLst>
  <p:sldIdLst>
    <p:sldId id="293" r:id="rId3"/>
    <p:sldId id="294" r:id="rId4"/>
    <p:sldId id="295" r:id="rId5"/>
    <p:sldId id="297" r:id="rId6"/>
    <p:sldId id="298" r:id="rId7"/>
    <p:sldId id="299" r:id="rId8"/>
    <p:sldId id="300" r:id="rId9"/>
    <p:sldId id="30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302" r:id="rId22"/>
    <p:sldId id="303" r:id="rId23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18A89B-5F39-4879-BAE8-AE92B3BC84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2B2DF8E-E6D0-45E0-AD55-B1B70125A8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11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11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911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911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11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911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911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1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11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11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64449F-A3BD-415A-AD88-DFF453F266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 userDrawn="1"/>
        </p:nvSpPr>
        <p:spPr bwMode="auto">
          <a:xfrm>
            <a:off x="288925" y="6384925"/>
            <a:ext cx="812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MKTG 322                             </a:t>
            </a:r>
            <a:r>
              <a:rPr lang="en-US" sz="1400" b="1"/>
              <a:t>MARKETS, PRODUCTION, AND MARKETING</a:t>
            </a:r>
            <a:r>
              <a:rPr lang="en-US" sz="1200"/>
              <a:t>            Dr. Sabry Shehata       </a:t>
            </a:r>
            <a:r>
              <a:rPr lang="en-US" sz="1600" b="1"/>
              <a:t>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F2386-63BB-43F0-BD4F-B086E2B41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E53DA-8A5D-43A6-884B-F562079B9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16FEE-4834-490E-AAF5-4177ED4AD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E5D53-BC3D-4DD9-8681-C5A758D3F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FAAB-BC39-4FA5-AF37-84D4097D7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0B3BA-5B93-4E42-972A-9AAEB0082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8F770-2D32-4597-A5D0-6E0EA3AC9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F2FE1-3FAB-4EB3-90D1-1E50E5813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3F2F-88A6-48CB-AB96-B3D9040B69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E302F-44C7-467B-9928-621DF9C0F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04AB6D-6361-41C7-9EC7-92641EE93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2043F7-936D-41D7-9C5A-4681508D7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F6F01B-A1CF-4BDB-AC46-D45B6EAC0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568203-CA9B-49F1-8E2B-BC6FF913C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E0D53E-E689-4480-869C-675CF3AF0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1" name="Text Box 7"/>
          <p:cNvSpPr txBox="1">
            <a:spLocks noChangeArrowheads="1"/>
          </p:cNvSpPr>
          <p:nvPr userDrawn="1"/>
        </p:nvSpPr>
        <p:spPr bwMode="auto">
          <a:xfrm>
            <a:off x="365125" y="6335713"/>
            <a:ext cx="862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MKTG 442                       </a:t>
            </a:r>
            <a:r>
              <a:rPr lang="en-US" sz="1400" b="1"/>
              <a:t>MARKETS, PRODUCTION, AND MARKETING</a:t>
            </a:r>
            <a:r>
              <a:rPr lang="en-US" sz="1200"/>
              <a:t>                   Lars Perner, Instructor   </a:t>
            </a:r>
            <a:fld id="{A5F6151C-EBD6-4225-847F-07FBDFBAB24D}" type="slidenum">
              <a:rPr lang="en-US" sz="2000" b="1"/>
              <a:pPr/>
              <a:t>‹#›</a:t>
            </a:fld>
            <a:r>
              <a:rPr lang="en-US" sz="1200"/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id-ID" sz="2400">
              <a:latin typeface="Tahoma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id-ID" sz="2400">
              <a:latin typeface="Tahoma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id-ID" sz="2400">
              <a:latin typeface="Tahoma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id-ID" sz="2400">
              <a:latin typeface="Tahoma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id-ID" sz="2400">
              <a:latin typeface="Tahoma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id-ID" sz="2400">
              <a:latin typeface="Tahoma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id-ID" sz="2400">
              <a:latin typeface="Tahoma" pitchFamily="34" charset="0"/>
            </a:endParaRPr>
          </a:p>
        </p:txBody>
      </p:sp>
      <p:sp>
        <p:nvSpPr>
          <p:cNvPr id="901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90E0613-3B42-4777-B00A-3EED0E12B7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126" name="Text Box 14"/>
          <p:cNvSpPr txBox="1">
            <a:spLocks noChangeArrowheads="1"/>
          </p:cNvSpPr>
          <p:nvPr userDrawn="1"/>
        </p:nvSpPr>
        <p:spPr bwMode="auto">
          <a:xfrm>
            <a:off x="288925" y="6384925"/>
            <a:ext cx="812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MKTG 322                             </a:t>
            </a:r>
            <a:r>
              <a:rPr lang="en-US" sz="1400" b="1"/>
              <a:t>MARKETS, PRODUCTION, AND MARKETING</a:t>
            </a:r>
            <a:r>
              <a:rPr lang="en-US" sz="1200"/>
              <a:t>            Dr. Sabry Shehata       </a:t>
            </a:r>
            <a:r>
              <a:rPr lang="en-US" sz="1600" b="1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Agricultural Marketing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648200"/>
          </a:xfrm>
        </p:spPr>
        <p:txBody>
          <a:bodyPr/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Agricultural Marketing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is an integrated process of moving agricultural products from farms to consumers. </a:t>
            </a:r>
          </a:p>
          <a:p>
            <a:pPr lvl="1">
              <a:spcBef>
                <a:spcPts val="1800"/>
              </a:spcBef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Numerous interconnected activities are involved in doing this, such as planning production, growing and harvesting, grading, packing, transport, storage, agro- and food processing, distribution, and sale. </a:t>
            </a:r>
          </a:p>
          <a:p>
            <a:pPr lvl="1">
              <a:spcBef>
                <a:spcPts val="1800"/>
              </a:spcBef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Such activities cannot take place without the exchange of information and are often heavily dependent on the availability of suitable finance.</a:t>
            </a:r>
          </a:p>
          <a:p>
            <a:pPr lvl="1">
              <a:spcBef>
                <a:spcPts val="1800"/>
              </a:spcBef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Marketing systems are dynamic; they are competitive and involve continuous change and improvement.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Selling to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Processors</a:t>
            </a:r>
          </a:p>
          <a:p>
            <a:pPr lvl="1">
              <a:lnSpc>
                <a:spcPct val="90000"/>
              </a:lnSpc>
            </a:pPr>
            <a:r>
              <a:rPr lang="en-US"/>
              <a:t>For final products (e.g., flour)</a:t>
            </a:r>
          </a:p>
          <a:p>
            <a:pPr lvl="1">
              <a:lnSpc>
                <a:spcPct val="90000"/>
              </a:lnSpc>
            </a:pPr>
            <a:r>
              <a:rPr lang="en-US"/>
              <a:t>For manufacturing of ingredients</a:t>
            </a:r>
          </a:p>
          <a:p>
            <a:pPr>
              <a:lnSpc>
                <a:spcPct val="90000"/>
              </a:lnSpc>
            </a:pPr>
            <a:r>
              <a:rPr lang="en-US"/>
              <a:t>Intermediaries</a:t>
            </a:r>
          </a:p>
          <a:p>
            <a:pPr lvl="1">
              <a:lnSpc>
                <a:spcPct val="90000"/>
              </a:lnSpc>
            </a:pPr>
            <a:r>
              <a:rPr lang="en-US"/>
              <a:t>Wholesalers</a:t>
            </a:r>
          </a:p>
          <a:p>
            <a:pPr lvl="1">
              <a:lnSpc>
                <a:spcPct val="90000"/>
              </a:lnSpc>
            </a:pPr>
            <a:r>
              <a:rPr lang="en-US"/>
              <a:t>Retailers</a:t>
            </a:r>
          </a:p>
          <a:p>
            <a:pPr>
              <a:lnSpc>
                <a:spcPct val="90000"/>
              </a:lnSpc>
            </a:pPr>
            <a:r>
              <a:rPr lang="en-US"/>
              <a:t>Customers</a:t>
            </a:r>
          </a:p>
          <a:p>
            <a:pPr lvl="1">
              <a:lnSpc>
                <a:spcPct val="90000"/>
              </a:lnSpc>
            </a:pPr>
            <a:r>
              <a:rPr lang="en-US"/>
              <a:t>Consumers</a:t>
            </a:r>
          </a:p>
          <a:p>
            <a:pPr lvl="1">
              <a:lnSpc>
                <a:spcPct val="90000"/>
              </a:lnSpc>
            </a:pPr>
            <a:r>
              <a:rPr lang="en-US"/>
              <a:t>Institutions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1587" cy="4114800"/>
          </a:xfrm>
        </p:spPr>
        <p:txBody>
          <a:bodyPr/>
          <a:lstStyle/>
          <a:p>
            <a:r>
              <a:rPr lang="en-US" sz="2800"/>
              <a:t>Storage</a:t>
            </a:r>
          </a:p>
          <a:p>
            <a:pPr lvl="1"/>
            <a:r>
              <a:rPr lang="en-US" sz="2400"/>
              <a:t>Seasonal</a:t>
            </a:r>
          </a:p>
          <a:p>
            <a:pPr lvl="2"/>
            <a:r>
              <a:rPr lang="en-US" sz="2000"/>
              <a:t>Timing of production vs. cost of storage</a:t>
            </a:r>
          </a:p>
          <a:p>
            <a:pPr lvl="2"/>
            <a:r>
              <a:rPr lang="en-US" sz="2000"/>
              <a:t>Feasibility of timing market (turkeys vs. wheat)</a:t>
            </a:r>
          </a:p>
          <a:p>
            <a:pPr lvl="1"/>
            <a:r>
              <a:rPr lang="en-US" sz="2400"/>
              <a:t>Queuing</a:t>
            </a:r>
          </a:p>
          <a:p>
            <a:endParaRPr lang="en-US" sz="280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Transportation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1587" cy="4114800"/>
          </a:xfrm>
        </p:spPr>
        <p:txBody>
          <a:bodyPr/>
          <a:lstStyle/>
          <a:p>
            <a:r>
              <a:rPr lang="en-US" sz="2800"/>
              <a:t>Cost vs. speed</a:t>
            </a:r>
          </a:p>
          <a:p>
            <a:pPr lvl="1"/>
            <a:r>
              <a:rPr lang="en-US" sz="2400"/>
              <a:t>Perishability</a:t>
            </a:r>
          </a:p>
          <a:p>
            <a:r>
              <a:rPr lang="en-US" sz="2800"/>
              <a:t>Value of freshness to customers</a:t>
            </a:r>
          </a:p>
          <a:p>
            <a:r>
              <a:rPr lang="en-US" sz="2800"/>
              <a:t>Ability to predict demand</a:t>
            </a:r>
          </a:p>
          <a:p>
            <a:r>
              <a:rPr lang="en-US" sz="2800"/>
              <a:t>Need for bulk reduction (see processing)</a:t>
            </a:r>
          </a:p>
          <a:p>
            <a:endParaRPr lang="en-US" sz="2800"/>
          </a:p>
        </p:txBody>
      </p:sp>
      <p:sp>
        <p:nvSpPr>
          <p:cNvPr id="5" name="ClipArt Placeholder 4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Processing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1587" cy="4114800"/>
          </a:xfrm>
        </p:spPr>
        <p:txBody>
          <a:bodyPr/>
          <a:lstStyle/>
          <a:p>
            <a:r>
              <a:rPr lang="en-US" sz="2800"/>
              <a:t>Treatment of product (e.g., wheat to flour)</a:t>
            </a:r>
          </a:p>
          <a:p>
            <a:r>
              <a:rPr lang="en-US" sz="2800"/>
              <a:t>Reduction of bulk (oranges to concentrate—not orange juice yet)</a:t>
            </a:r>
          </a:p>
          <a:p>
            <a:r>
              <a:rPr lang="en-US" sz="2800"/>
              <a:t>Creation of labor saving food products (e.g., frozen pizza)</a:t>
            </a: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Facilitating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Farmers’ agents</a:t>
            </a:r>
          </a:p>
          <a:p>
            <a:pPr lvl="1"/>
            <a:r>
              <a:rPr lang="en-US"/>
              <a:t>Matching demand and supply</a:t>
            </a:r>
          </a:p>
          <a:p>
            <a:pPr lvl="1"/>
            <a:r>
              <a:rPr lang="en-US"/>
              <a:t>Other information search—e.g., demand forecast</a:t>
            </a:r>
          </a:p>
          <a:p>
            <a:pPr lvl="1"/>
            <a:r>
              <a:rPr lang="en-US"/>
              <a:t>Negotiations</a:t>
            </a:r>
          </a:p>
          <a:p>
            <a:r>
              <a:rPr lang="en-US"/>
              <a:t>Logistics handling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Standardization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2017713"/>
            <a:ext cx="3811588" cy="4114800"/>
          </a:xfrm>
        </p:spPr>
        <p:txBody>
          <a:bodyPr/>
          <a:lstStyle/>
          <a:p>
            <a:r>
              <a:rPr lang="en-US" sz="2800"/>
              <a:t>Agricultural grades and labeling</a:t>
            </a:r>
          </a:p>
          <a:p>
            <a:r>
              <a:rPr lang="en-US" sz="2800"/>
              <a:t>Food branding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1400"/>
            <a:ext cx="35210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Financing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158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Long term lending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Farm mortgages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Equipment loans</a:t>
            </a:r>
          </a:p>
          <a:p>
            <a:pPr>
              <a:lnSpc>
                <a:spcPct val="90000"/>
              </a:lnSpc>
            </a:pPr>
            <a:r>
              <a:rPr lang="en-US" sz="2800"/>
              <a:t>Short term lending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Advances against harvests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Financing of store and processor inventory</a:t>
            </a:r>
          </a:p>
          <a:p>
            <a:pPr>
              <a:lnSpc>
                <a:spcPct val="90000"/>
              </a:lnSpc>
            </a:pPr>
            <a:r>
              <a:rPr lang="en-US" sz="2800"/>
              <a:t>Futures contracts</a:t>
            </a:r>
          </a:p>
        </p:txBody>
      </p:sp>
      <p:pic>
        <p:nvPicPr>
          <p:cNvPr id="28679" name="Picture 7" descr="obj07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2300288"/>
            <a:ext cx="3811588" cy="35480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Bearing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2017713"/>
            <a:ext cx="3811588" cy="4114800"/>
          </a:xfrm>
        </p:spPr>
        <p:txBody>
          <a:bodyPr/>
          <a:lstStyle/>
          <a:p>
            <a:r>
              <a:rPr lang="en-US" sz="2800"/>
              <a:t>Futures contracts</a:t>
            </a:r>
          </a:p>
          <a:p>
            <a:r>
              <a:rPr lang="en-US" sz="2800"/>
              <a:t>Investments in new food products (most will fail)</a:t>
            </a:r>
          </a:p>
          <a:p>
            <a:r>
              <a:rPr lang="en-US" sz="2800"/>
              <a:t>Evaluation of credit worthiness of farmers and other parties</a:t>
            </a:r>
          </a:p>
        </p:txBody>
      </p:sp>
      <p:pic>
        <p:nvPicPr>
          <p:cNvPr id="31751" name="Picture 7" descr="b74028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8925" y="2017713"/>
            <a:ext cx="3057525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Intelligence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1587" cy="4114800"/>
          </a:xfrm>
        </p:spPr>
        <p:txBody>
          <a:bodyPr/>
          <a:lstStyle/>
          <a:p>
            <a:r>
              <a:rPr lang="en-US" sz="2800"/>
              <a:t>Market research </a:t>
            </a:r>
          </a:p>
          <a:p>
            <a:r>
              <a:rPr lang="en-US" sz="2800"/>
              <a:t>Forecasting</a:t>
            </a:r>
          </a:p>
          <a:p>
            <a:pPr lvl="1"/>
            <a:r>
              <a:rPr lang="en-US" sz="2400"/>
              <a:t>Demand</a:t>
            </a:r>
          </a:p>
          <a:p>
            <a:pPr lvl="2"/>
            <a:r>
              <a:rPr lang="en-US" sz="2000"/>
              <a:t>For existing products</a:t>
            </a:r>
          </a:p>
          <a:p>
            <a:pPr lvl="2"/>
            <a:r>
              <a:rPr lang="en-US" sz="2000"/>
              <a:t>Spread of new products</a:t>
            </a:r>
          </a:p>
          <a:p>
            <a:pPr lvl="1"/>
            <a:r>
              <a:rPr lang="en-US" sz="2400"/>
              <a:t>Supply</a:t>
            </a:r>
          </a:p>
        </p:txBody>
      </p:sp>
      <p:sp>
        <p:nvSpPr>
          <p:cNvPr id="5" name="ClipArt Placeholder 4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9" y="214313"/>
            <a:ext cx="7307262" cy="776287"/>
          </a:xfrm>
        </p:spPr>
        <p:txBody>
          <a:bodyPr/>
          <a:lstStyle/>
          <a:p>
            <a:r>
              <a:rPr lang="en-US"/>
              <a:t>Behavioral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772400" cy="4114800"/>
          </a:xfrm>
        </p:spPr>
        <p:txBody>
          <a:bodyPr/>
          <a:lstStyle/>
          <a:p>
            <a:r>
              <a:rPr lang="en-US"/>
              <a:t>Input-output</a:t>
            </a:r>
          </a:p>
          <a:p>
            <a:pPr lvl="1"/>
            <a:r>
              <a:rPr lang="en-US"/>
              <a:t>Different parties provide goods and services moving toward final products</a:t>
            </a:r>
          </a:p>
          <a:p>
            <a:r>
              <a:rPr lang="en-US"/>
              <a:t>Communications</a:t>
            </a:r>
          </a:p>
          <a:p>
            <a:pPr lvl="1"/>
            <a:r>
              <a:rPr lang="en-US"/>
              <a:t>Matching supply and demand</a:t>
            </a:r>
          </a:p>
          <a:p>
            <a:r>
              <a:rPr lang="en-US"/>
              <a:t>Adaptation to outside changes—e.g.,</a:t>
            </a:r>
          </a:p>
          <a:p>
            <a:pPr lvl="1"/>
            <a:r>
              <a:rPr lang="en-US"/>
              <a:t>Consumer tastes</a:t>
            </a:r>
          </a:p>
          <a:p>
            <a:pPr lvl="1"/>
            <a:r>
              <a:rPr lang="en-US"/>
              <a:t>World supply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Agricultural Marketing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572000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Every person in the world is affected, on a daily basis, by the way agricultural markets provide alternative quantities and qualities of various food for consumption.  </a:t>
            </a:r>
          </a:p>
          <a:p>
            <a:pPr>
              <a:spcBef>
                <a:spcPts val="18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efficiency with which all of these activities occur affects prices that consumers pay for the food they purchase as well as the prices that farmers receive for their products. </a:t>
            </a:r>
          </a:p>
          <a:p>
            <a:pPr>
              <a:spcBef>
                <a:spcPts val="18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Less than 2% of the US population reside on farms and obtain income directly from producing agricultural products.</a:t>
            </a:r>
          </a:p>
          <a:p>
            <a:pPr>
              <a:spcBef>
                <a:spcPts val="18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 much larger fraction of the US population depends on marketing of agricultural products as a major source of income. </a:t>
            </a:r>
            <a:endParaRPr lang="en-US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7793037" cy="838200"/>
          </a:xfrm>
        </p:spPr>
        <p:txBody>
          <a:bodyPr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Micro Marketing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From a micro, firm manager perspective, the customer is the next stage in the marketing system.</a:t>
            </a:r>
          </a:p>
          <a:p>
            <a:pPr>
              <a:spcBef>
                <a:spcPts val="18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What does this mean?</a:t>
            </a:r>
          </a:p>
          <a:p>
            <a:pPr>
              <a:spcBef>
                <a:spcPts val="18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firm manager will play an active role in overseeing the firm’s marketing decisions that include:</a:t>
            </a:r>
          </a:p>
          <a:p>
            <a:pPr lvl="1">
              <a:lnSpc>
                <a:spcPct val="135000"/>
              </a:lnSpc>
              <a:spcBef>
                <a:spcPct val="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Procurements and merchandising (buying and selling)</a:t>
            </a:r>
          </a:p>
          <a:p>
            <a:pPr lvl="1">
              <a:lnSpc>
                <a:spcPct val="135000"/>
              </a:lnSpc>
              <a:spcBef>
                <a:spcPct val="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Identify consumer preference and product choice</a:t>
            </a:r>
          </a:p>
          <a:p>
            <a:pPr lvl="1">
              <a:lnSpc>
                <a:spcPct val="135000"/>
              </a:lnSpc>
              <a:spcBef>
                <a:spcPct val="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Product design and development, processing, and packaging</a:t>
            </a:r>
          </a:p>
          <a:p>
            <a:pPr lvl="1">
              <a:lnSpc>
                <a:spcPct val="135000"/>
              </a:lnSpc>
              <a:spcBef>
                <a:spcPct val="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Pricing</a:t>
            </a:r>
          </a:p>
          <a:p>
            <a:pPr lvl="1">
              <a:lnSpc>
                <a:spcPct val="135000"/>
              </a:lnSpc>
              <a:spcBef>
                <a:spcPct val="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Promotion</a:t>
            </a:r>
          </a:p>
          <a:p>
            <a:pPr lvl="1">
              <a:lnSpc>
                <a:spcPct val="135000"/>
              </a:lnSpc>
              <a:spcBef>
                <a:spcPct val="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Storage and transportation</a:t>
            </a:r>
          </a:p>
          <a:p>
            <a:pPr>
              <a:lnSpc>
                <a:spcPct val="145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7793037" cy="914400"/>
          </a:xfrm>
        </p:spPr>
        <p:txBody>
          <a:bodyPr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Consumer Sovereignty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economic doctrine that the consumer is Queen or King in the marketplace that is driven by consumer demand is known as </a:t>
            </a: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Consumer Sovereignty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spcBef>
                <a:spcPts val="18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This is the concept that each consumer decides independently what to buy and that the combined individual decisions directs all production and marketing activities in the economy.</a:t>
            </a:r>
          </a:p>
          <a:p>
            <a:pPr>
              <a:spcBef>
                <a:spcPts val="1800"/>
              </a:spcBef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 consumer demand is influenced by effective 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Advertising and Promotions</a:t>
            </a:r>
            <a:endParaRPr lang="en-US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981200" y="5029200"/>
            <a:ext cx="914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/>
              <a:t>18%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4038600" y="2819400"/>
            <a:ext cx="11430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/>
              <a:t>82%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5791200" y="3667125"/>
            <a:ext cx="5318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b="1"/>
              <a:t>=</a:t>
            </a: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6934200" y="1981200"/>
            <a:ext cx="12954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/>
              <a:t>100%</a:t>
            </a: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1905000" y="4114800"/>
            <a:ext cx="91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Farm</a:t>
            </a:r>
          </a:p>
          <a:p>
            <a:pPr eaLnBrk="0" hangingPunct="0"/>
            <a:r>
              <a:rPr lang="en-US"/>
              <a:t>Value</a:t>
            </a:r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3352800" y="1905000"/>
            <a:ext cx="228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Marketing Bill</a:t>
            </a: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6705600" y="990600"/>
            <a:ext cx="221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Consumer Food </a:t>
            </a:r>
          </a:p>
          <a:p>
            <a:pPr eaLnBrk="0" hangingPunct="0"/>
            <a:r>
              <a:rPr lang="en-US"/>
              <a:t>Expenditure</a:t>
            </a:r>
          </a:p>
        </p:txBody>
      </p:sp>
      <p:sp>
        <p:nvSpPr>
          <p:cNvPr id="34825" name="Text Box 16"/>
          <p:cNvSpPr txBox="1">
            <a:spLocks noChangeArrowheads="1"/>
          </p:cNvSpPr>
          <p:nvPr/>
        </p:nvSpPr>
        <p:spPr bwMode="auto">
          <a:xfrm>
            <a:off x="3184525" y="4824413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/>
              <a:t>+</a:t>
            </a:r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1127125" y="6213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id-ID"/>
          </a:p>
        </p:txBody>
      </p:sp>
      <p:sp>
        <p:nvSpPr>
          <p:cNvPr id="34827" name="Text Box 18"/>
          <p:cNvSpPr txBox="1">
            <a:spLocks noChangeArrowheads="1"/>
          </p:cNvSpPr>
          <p:nvPr/>
        </p:nvSpPr>
        <p:spPr bwMode="auto">
          <a:xfrm>
            <a:off x="1431925" y="6061075"/>
            <a:ext cx="278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Source: USDA,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0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Views of Ag. Marketing</a:t>
            </a:r>
          </a:p>
        </p:txBody>
      </p:sp>
      <p:sp>
        <p:nvSpPr>
          <p:cNvPr id="40963" name="Rectangle 4099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01000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MACRO view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Macro marketing is the performance of all business activities involved in the forward flow of goods and services from the producer to the consumer.</a:t>
            </a:r>
          </a:p>
          <a:p>
            <a:pPr lvl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of Marketing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MICRO View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Micro marketing is the performance of business activities that direct the flow of goods and services to the customer and accomplish the objective of the firm.  </a:t>
            </a:r>
          </a:p>
          <a:p>
            <a:pPr lvl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of Marketing</a:t>
            </a:r>
          </a:p>
          <a:p>
            <a:pPr>
              <a:buFont typeface="Monotype Sorts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~im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962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66038" cy="1066800"/>
          </a:xfrm>
        </p:spPr>
        <p:txBody>
          <a:bodyPr/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Macro view: Three approaches to the study of marketing agricultural products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 marL="457200" indent="-457200">
              <a:buSzPct val="90000"/>
              <a:buFont typeface="Monotype Sorts" pitchFamily="2" charset="2"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Institutional Approach: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Emphasizes the “Who” of marketing</a:t>
            </a:r>
          </a:p>
          <a:p>
            <a:pPr marL="857250" lvl="1" indent="-457200">
              <a:buSzPct val="90000"/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Middlemen – assemblers, wholesalers, brokers, retailers, order buyers, information providers, etc.</a:t>
            </a:r>
          </a:p>
          <a:p>
            <a:pPr marL="182880" indent="-457200">
              <a:spcBef>
                <a:spcPts val="1800"/>
              </a:spcBef>
              <a:buSzPct val="90000"/>
              <a:buFont typeface="Monotype Sorts" pitchFamily="2" charset="2"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Functional Approach: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Emphasizes the “What” of marketing</a:t>
            </a:r>
          </a:p>
          <a:p>
            <a:pPr marL="182880" indent="-457200">
              <a:buSzPct val="90000"/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Functions that are performed in agricultural marketing –   </a:t>
            </a:r>
          </a:p>
          <a:p>
            <a:pPr marL="182880" indent="-457200">
              <a:buSzPct val="9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exchange functions, physical functions and facilitating functions</a:t>
            </a:r>
          </a:p>
          <a:p>
            <a:pPr marL="182880" indent="-457200">
              <a:spcBef>
                <a:spcPts val="1800"/>
              </a:spcBef>
              <a:buSzPct val="90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Behavioral Approach: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Emphasizes the interdependence and   </a:t>
            </a:r>
          </a:p>
          <a:p>
            <a:pPr marL="182880" indent="-457200">
              <a:buSzPct val="90000"/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coordination of all participants and all the functions of the </a:t>
            </a:r>
          </a:p>
          <a:p>
            <a:pPr marL="182880" indent="-457200">
              <a:buSzPct val="90000"/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entire system –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combines institutional and functional approaches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82880" indent="-457200">
              <a:buSzPct val="90000"/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      	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~im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8138"/>
            <a:ext cx="67056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Uses of the Institutional Approach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419600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help to look at specialization due to efficiencies such as:</a:t>
            </a:r>
          </a:p>
          <a:p>
            <a:pPr lvl="1">
              <a:lnSpc>
                <a:spcPct val="110000"/>
              </a:lnSpc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division of labor and specialization</a:t>
            </a:r>
          </a:p>
          <a:p>
            <a:pPr lvl="1">
              <a:lnSpc>
                <a:spcPct val="11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economies of scale and size</a:t>
            </a:r>
          </a:p>
          <a:p>
            <a:pPr lvl="1">
              <a:lnSpc>
                <a:spcPct val="11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reduced market search and transaction costs due to middlemen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Functions in Agricultural Markets—one way to analyze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1587" cy="4114800"/>
          </a:xfrm>
        </p:spPr>
        <p:txBody>
          <a:bodyPr/>
          <a:lstStyle/>
          <a:p>
            <a:r>
              <a:rPr lang="en-US"/>
              <a:t>Selling </a:t>
            </a:r>
          </a:p>
          <a:p>
            <a:r>
              <a:rPr lang="en-US"/>
              <a:t>Storage</a:t>
            </a:r>
          </a:p>
          <a:p>
            <a:r>
              <a:rPr lang="en-US"/>
              <a:t>Transportation</a:t>
            </a:r>
          </a:p>
          <a:p>
            <a:r>
              <a:rPr lang="en-US"/>
              <a:t>Processing</a:t>
            </a:r>
          </a:p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2017713"/>
            <a:ext cx="3811588" cy="4114800"/>
          </a:xfrm>
        </p:spPr>
        <p:txBody>
          <a:bodyPr/>
          <a:lstStyle/>
          <a:p>
            <a:r>
              <a:rPr lang="en-US"/>
              <a:t>Facilitating</a:t>
            </a:r>
          </a:p>
          <a:p>
            <a:r>
              <a:rPr lang="en-US"/>
              <a:t>Standardization</a:t>
            </a:r>
          </a:p>
          <a:p>
            <a:r>
              <a:rPr lang="en-US"/>
              <a:t>Financing</a:t>
            </a:r>
          </a:p>
          <a:p>
            <a:r>
              <a:rPr lang="en-US"/>
              <a:t>Risk bearing</a:t>
            </a:r>
          </a:p>
          <a:p>
            <a:r>
              <a:rPr lang="en-US"/>
              <a:t>Market Intelligence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910</TotalTime>
  <Words>738</Words>
  <Application>Microsoft PowerPoint</Application>
  <PresentationFormat>On-screen Show (4:3)</PresentationFormat>
  <Paragraphs>131</Paragraphs>
  <Slides>21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Blends</vt:lpstr>
      <vt:lpstr>Agricultural Marketing</vt:lpstr>
      <vt:lpstr>Agricultural Marketing</vt:lpstr>
      <vt:lpstr>Slide 3</vt:lpstr>
      <vt:lpstr>Views of Ag. Marketing</vt:lpstr>
      <vt:lpstr>Slide 5</vt:lpstr>
      <vt:lpstr>Macro view: Three approaches to the study of marketing agricultural products</vt:lpstr>
      <vt:lpstr>Slide 7</vt:lpstr>
      <vt:lpstr>Uses of the Institutional Approach </vt:lpstr>
      <vt:lpstr>Functions in Agricultural Markets—one way to analyze</vt:lpstr>
      <vt:lpstr>Selling to</vt:lpstr>
      <vt:lpstr>Storage</vt:lpstr>
      <vt:lpstr>Transportation</vt:lpstr>
      <vt:lpstr>Processing</vt:lpstr>
      <vt:lpstr>Facilitating</vt:lpstr>
      <vt:lpstr>Standardization</vt:lpstr>
      <vt:lpstr>Financing</vt:lpstr>
      <vt:lpstr>Risk Bearing</vt:lpstr>
      <vt:lpstr>Market Intelligence</vt:lpstr>
      <vt:lpstr>Behavioral Systems</vt:lpstr>
      <vt:lpstr>Micro Marketing</vt:lpstr>
      <vt:lpstr>Consumer Sovereignty</vt:lpstr>
    </vt:vector>
  </TitlesOfParts>
  <Company>San Diego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Distinguished Dr. Lars Perner</dc:creator>
  <cp:lastModifiedBy>PERSONAL</cp:lastModifiedBy>
  <cp:revision>23</cp:revision>
  <dcterms:created xsi:type="dcterms:W3CDTF">2004-01-20T19:51:02Z</dcterms:created>
  <dcterms:modified xsi:type="dcterms:W3CDTF">2014-10-15T02:09:31Z</dcterms:modified>
</cp:coreProperties>
</file>