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75" r:id="rId6"/>
    <p:sldId id="260" r:id="rId7"/>
    <p:sldId id="261" r:id="rId8"/>
    <p:sldId id="262" r:id="rId9"/>
    <p:sldId id="263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6" r:id="rId19"/>
    <p:sldId id="277" r:id="rId20"/>
    <p:sldId id="273" r:id="rId21"/>
    <p:sldId id="274" r:id="rId2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32787"/>
    <p:restoredTop sz="90929"/>
  </p:normalViewPr>
  <p:slideViewPr>
    <p:cSldViewPr>
      <p:cViewPr varScale="1">
        <p:scale>
          <a:sx n="62" d="100"/>
          <a:sy n="62" d="100"/>
        </p:scale>
        <p:origin x="-1284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116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95CA22-F937-49DC-9BAF-54A1ED13A7C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FDBA8A-FB7A-4A32-BA15-4C22B9EF3D6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9F088E-6CC1-4AEE-83D1-B367C5ED88B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2AF108-473A-4F6B-BA2D-E3AADCDF3C4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51B3BA-C8DA-4ADA-9616-A39FFBE5476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539BB7-5543-4A93-BBC0-3E025316805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2B9704-2C58-4DE9-B0B7-CBE97D81BBC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157AD7-6983-4579-A28C-38239DD1CAC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A95AF5-84B5-43A3-B888-24F88F5CFD5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1F92E1-B093-4345-ADAA-17D8640908A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526F52-428E-4B42-9F00-607EDEF0005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7313CB5-5538-4ABB-9E5B-8ADB915390B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Efficiency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Consumer, Producer and Markets</a:t>
            </a:r>
          </a:p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Producer Surplus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Consumer surplus measures the difference between the (max.) willingness to pay and the price.</a:t>
            </a:r>
          </a:p>
          <a:p>
            <a:r>
              <a:rPr lang="en-US"/>
              <a:t>Producer surplus measure the difference between the (min.) needed to be willing to sell and the price.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/>
              <a:t>Remember, the Law of Diminishing Marginal Returns causes marginal costs to rise in the short-run as output increases.</a:t>
            </a:r>
          </a:p>
          <a:p>
            <a:pPr lvl="1"/>
            <a:r>
              <a:rPr lang="en-US" sz="2400"/>
              <a:t>As more the the variable input is added to the fixed input, its marginal product eventually begins to diminish (production exercise in class).</a:t>
            </a:r>
          </a:p>
          <a:p>
            <a:pPr lvl="1"/>
            <a:r>
              <a:rPr lang="en-US" sz="2400"/>
              <a:t>If all workers are paid the same wage, the LDMR implies that the extra (marginal) costs of producing extra (marginal) outputs increases.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If the seller is a price taker, they receive the same price for very output sold.  So the difference between the price and the marginal cost (the willingness to sell) is the:</a:t>
            </a:r>
          </a:p>
          <a:p>
            <a:pPr lvl="1" algn="ctr">
              <a:buFontTx/>
              <a:buNone/>
            </a:pPr>
            <a:r>
              <a:rPr lang="en-US" sz="7200"/>
              <a:t>Producer Surplus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E:\Mankiw\Mankiw PPT\narrow aqua button bckgrd.jpg"/>
          <p:cNvPicPr>
            <a:picLocks noChangeAspect="1" noChangeArrowheads="1"/>
          </p:cNvPicPr>
          <p:nvPr/>
        </p:nvPicPr>
        <p:blipFill>
          <a:blip r:embed="rId2"/>
          <a:srcRect r="1688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15363" name="Picture 3" descr="c:\windows\desktop\mankiw 3e ppt gifs\man68624_0704.eps.gif"/>
          <p:cNvPicPr preferRelativeResize="0"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14400" y="1524000"/>
            <a:ext cx="7315200" cy="521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5364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-228600"/>
            <a:ext cx="8382000" cy="1219200"/>
          </a:xfrm>
        </p:spPr>
        <p:txBody>
          <a:bodyPr/>
          <a:lstStyle/>
          <a:p>
            <a:r>
              <a:rPr lang="en-US" altLang="en-US" sz="2800">
                <a:solidFill>
                  <a:schemeClr val="bg1"/>
                </a:solidFill>
              </a:rPr>
              <a:t>Figure 4 The Supply Schedule and the Supply Curve</a:t>
            </a:r>
            <a:endParaRPr lang="en-US" altLang="en-US" sz="32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E:\Mankiw\Mankiw PPT\narrow aqua button bckgrd.jpg"/>
          <p:cNvPicPr>
            <a:picLocks noChangeAspect="1" noChangeArrowheads="1"/>
          </p:cNvPicPr>
          <p:nvPr/>
        </p:nvPicPr>
        <p:blipFill>
          <a:blip r:embed="rId2"/>
          <a:srcRect r="1688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6387" name="Rectangle 3"/>
          <p:cNvSpPr>
            <a:spLocks noGrp="1" noChangeArrowheads="1"/>
          </p:cNvSpPr>
          <p:nvPr>
            <p:ph type="title"/>
          </p:nvPr>
        </p:nvSpPr>
        <p:spPr>
          <a:xfrm>
            <a:off x="609600" y="50800"/>
            <a:ext cx="8229600" cy="685800"/>
          </a:xfrm>
        </p:spPr>
        <p:txBody>
          <a:bodyPr/>
          <a:lstStyle/>
          <a:p>
            <a:pPr algn="l">
              <a:lnSpc>
                <a:spcPct val="80000"/>
              </a:lnSpc>
            </a:pPr>
            <a:r>
              <a:rPr lang="en-US" sz="2800">
                <a:solidFill>
                  <a:schemeClr val="bg1"/>
                </a:solidFill>
              </a:rPr>
              <a:t>Figure 5 Measuring Producer Surplus with the Supply Curve</a:t>
            </a:r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 rot="-21600000">
            <a:off x="6564313" y="6680200"/>
            <a:ext cx="264160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altLang="en-US" sz="800" b="1">
                <a:solidFill>
                  <a:schemeClr val="bg1"/>
                </a:solidFill>
                <a:latin typeface="Arial" charset="0"/>
              </a:rPr>
              <a:t>Copyright©2003  Southwestern/Thomson Learning</a:t>
            </a:r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2276475" y="1612900"/>
            <a:ext cx="4616450" cy="4311650"/>
          </a:xfrm>
          <a:prstGeom prst="rect">
            <a:avLst/>
          </a:prstGeom>
          <a:solidFill>
            <a:srgbClr val="F3F6F9"/>
          </a:solidFill>
          <a:ln w="211138">
            <a:solidFill>
              <a:srgbClr val="F3F6F9"/>
            </a:solidFill>
            <a:miter lim="800000"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16390" name="Rectangle 6"/>
          <p:cNvSpPr>
            <a:spLocks noChangeArrowheads="1"/>
          </p:cNvSpPr>
          <p:nvPr/>
        </p:nvSpPr>
        <p:spPr bwMode="auto">
          <a:xfrm>
            <a:off x="2276475" y="1612900"/>
            <a:ext cx="4616450" cy="4311650"/>
          </a:xfrm>
          <a:prstGeom prst="rect">
            <a:avLst/>
          </a:prstGeom>
          <a:solidFill>
            <a:srgbClr val="F2F4F8"/>
          </a:solidFill>
          <a:ln w="192088">
            <a:solidFill>
              <a:srgbClr val="F2F4F8"/>
            </a:solidFill>
            <a:miter lim="800000"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16391" name="Rectangle 7"/>
          <p:cNvSpPr>
            <a:spLocks noChangeArrowheads="1"/>
          </p:cNvSpPr>
          <p:nvPr/>
        </p:nvSpPr>
        <p:spPr bwMode="auto">
          <a:xfrm>
            <a:off x="2276475" y="1612900"/>
            <a:ext cx="4616450" cy="4311650"/>
          </a:xfrm>
          <a:prstGeom prst="rect">
            <a:avLst/>
          </a:prstGeom>
          <a:solidFill>
            <a:srgbClr val="F1F4F7"/>
          </a:solidFill>
          <a:ln w="173038">
            <a:solidFill>
              <a:srgbClr val="F1F4F7"/>
            </a:solidFill>
            <a:miter lim="800000"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2276475" y="1612900"/>
            <a:ext cx="4616450" cy="4311650"/>
          </a:xfrm>
          <a:prstGeom prst="rect">
            <a:avLst/>
          </a:prstGeom>
          <a:solidFill>
            <a:srgbClr val="F0F2F5"/>
          </a:solidFill>
          <a:ln w="153988">
            <a:solidFill>
              <a:srgbClr val="F0F2F5"/>
            </a:solidFill>
            <a:miter lim="800000"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16393" name="Rectangle 9"/>
          <p:cNvSpPr>
            <a:spLocks noChangeArrowheads="1"/>
          </p:cNvSpPr>
          <p:nvPr/>
        </p:nvSpPr>
        <p:spPr bwMode="auto">
          <a:xfrm>
            <a:off x="2276475" y="1612900"/>
            <a:ext cx="4616450" cy="4311650"/>
          </a:xfrm>
          <a:prstGeom prst="rect">
            <a:avLst/>
          </a:prstGeom>
          <a:solidFill>
            <a:srgbClr val="EEF1F4"/>
          </a:solidFill>
          <a:ln w="134938">
            <a:solidFill>
              <a:srgbClr val="EEF1F4"/>
            </a:solidFill>
            <a:miter lim="800000"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16394" name="Rectangle 10"/>
          <p:cNvSpPr>
            <a:spLocks noChangeArrowheads="1"/>
          </p:cNvSpPr>
          <p:nvPr/>
        </p:nvSpPr>
        <p:spPr bwMode="auto">
          <a:xfrm>
            <a:off x="2276475" y="1612900"/>
            <a:ext cx="4616450" cy="4311650"/>
          </a:xfrm>
          <a:prstGeom prst="rect">
            <a:avLst/>
          </a:prstGeom>
          <a:solidFill>
            <a:srgbClr val="EDEFF3"/>
          </a:solidFill>
          <a:ln w="115888">
            <a:solidFill>
              <a:srgbClr val="EDEFF3"/>
            </a:solidFill>
            <a:miter lim="800000"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16395" name="Rectangle 11"/>
          <p:cNvSpPr>
            <a:spLocks noChangeArrowheads="1"/>
          </p:cNvSpPr>
          <p:nvPr/>
        </p:nvSpPr>
        <p:spPr bwMode="auto">
          <a:xfrm>
            <a:off x="2276475" y="1612900"/>
            <a:ext cx="4616450" cy="4311650"/>
          </a:xfrm>
          <a:prstGeom prst="rect">
            <a:avLst/>
          </a:prstGeom>
          <a:solidFill>
            <a:srgbClr val="EBEEF2"/>
          </a:solidFill>
          <a:ln w="96838">
            <a:solidFill>
              <a:srgbClr val="EBEEF2"/>
            </a:solidFill>
            <a:miter lim="800000"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16396" name="Rectangle 12"/>
          <p:cNvSpPr>
            <a:spLocks noChangeArrowheads="1"/>
          </p:cNvSpPr>
          <p:nvPr/>
        </p:nvSpPr>
        <p:spPr bwMode="auto">
          <a:xfrm>
            <a:off x="2276475" y="1612900"/>
            <a:ext cx="4616450" cy="4311650"/>
          </a:xfrm>
          <a:prstGeom prst="rect">
            <a:avLst/>
          </a:prstGeom>
          <a:solidFill>
            <a:srgbClr val="EAECF1"/>
          </a:solidFill>
          <a:ln w="76200">
            <a:solidFill>
              <a:srgbClr val="EAECF1"/>
            </a:solidFill>
            <a:miter lim="800000"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16397" name="Rectangle 13"/>
          <p:cNvSpPr>
            <a:spLocks noChangeArrowheads="1"/>
          </p:cNvSpPr>
          <p:nvPr/>
        </p:nvSpPr>
        <p:spPr bwMode="auto">
          <a:xfrm>
            <a:off x="2276475" y="1612900"/>
            <a:ext cx="4616450" cy="4311650"/>
          </a:xfrm>
          <a:prstGeom prst="rect">
            <a:avLst/>
          </a:prstGeom>
          <a:solidFill>
            <a:srgbClr val="E9EBF0"/>
          </a:solidFill>
          <a:ln w="57150">
            <a:solidFill>
              <a:srgbClr val="E9EBF0"/>
            </a:solidFill>
            <a:miter lim="800000"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16398" name="Rectangle 14"/>
          <p:cNvSpPr>
            <a:spLocks noChangeArrowheads="1"/>
          </p:cNvSpPr>
          <p:nvPr/>
        </p:nvSpPr>
        <p:spPr bwMode="auto">
          <a:xfrm>
            <a:off x="2276475" y="1612900"/>
            <a:ext cx="4616450" cy="4311650"/>
          </a:xfrm>
          <a:prstGeom prst="rect">
            <a:avLst/>
          </a:prstGeom>
          <a:solidFill>
            <a:srgbClr val="E7EAEF"/>
          </a:solidFill>
          <a:ln w="38100">
            <a:solidFill>
              <a:srgbClr val="E7EAEF"/>
            </a:solidFill>
            <a:miter lim="800000"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16399" name="Rectangle 15"/>
          <p:cNvSpPr>
            <a:spLocks noChangeArrowheads="1"/>
          </p:cNvSpPr>
          <p:nvPr/>
        </p:nvSpPr>
        <p:spPr bwMode="auto">
          <a:xfrm>
            <a:off x="2276475" y="1612900"/>
            <a:ext cx="4616450" cy="4311650"/>
          </a:xfrm>
          <a:prstGeom prst="rect">
            <a:avLst/>
          </a:prstGeom>
          <a:solidFill>
            <a:srgbClr val="E6E9EF"/>
          </a:solidFill>
          <a:ln w="19050">
            <a:solidFill>
              <a:srgbClr val="E6E9EF"/>
            </a:solidFill>
            <a:miter lim="800000"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16400" name="Rectangle 16"/>
          <p:cNvSpPr>
            <a:spLocks noChangeArrowheads="1"/>
          </p:cNvSpPr>
          <p:nvPr/>
        </p:nvSpPr>
        <p:spPr bwMode="auto">
          <a:xfrm>
            <a:off x="2200275" y="1535113"/>
            <a:ext cx="4616450" cy="431165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16401" name="Rectangle 17"/>
          <p:cNvSpPr>
            <a:spLocks noChangeArrowheads="1"/>
          </p:cNvSpPr>
          <p:nvPr/>
        </p:nvSpPr>
        <p:spPr bwMode="auto">
          <a:xfrm>
            <a:off x="2200275" y="3844925"/>
            <a:ext cx="884238" cy="307975"/>
          </a:xfrm>
          <a:prstGeom prst="rect">
            <a:avLst/>
          </a:prstGeom>
          <a:solidFill>
            <a:srgbClr val="E2CFE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16402" name="Line 18"/>
          <p:cNvSpPr>
            <a:spLocks noChangeShapeType="1"/>
          </p:cNvSpPr>
          <p:nvPr/>
        </p:nvSpPr>
        <p:spPr bwMode="auto">
          <a:xfrm flipH="1">
            <a:off x="2200275" y="3844925"/>
            <a:ext cx="153988" cy="158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16403" name="Line 19"/>
          <p:cNvSpPr>
            <a:spLocks noChangeShapeType="1"/>
          </p:cNvSpPr>
          <p:nvPr/>
        </p:nvSpPr>
        <p:spPr bwMode="auto">
          <a:xfrm flipH="1">
            <a:off x="2200275" y="3152775"/>
            <a:ext cx="153988" cy="158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16404" name="Line 20"/>
          <p:cNvSpPr>
            <a:spLocks noChangeShapeType="1"/>
          </p:cNvSpPr>
          <p:nvPr/>
        </p:nvSpPr>
        <p:spPr bwMode="auto">
          <a:xfrm flipH="1">
            <a:off x="2200275" y="2806700"/>
            <a:ext cx="153988" cy="158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16405" name="Line 21"/>
          <p:cNvSpPr>
            <a:spLocks noChangeShapeType="1"/>
          </p:cNvSpPr>
          <p:nvPr/>
        </p:nvSpPr>
        <p:spPr bwMode="auto">
          <a:xfrm flipH="1">
            <a:off x="2200275" y="4171950"/>
            <a:ext cx="153988" cy="158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16406" name="Line 22"/>
          <p:cNvSpPr>
            <a:spLocks noChangeShapeType="1"/>
          </p:cNvSpPr>
          <p:nvPr/>
        </p:nvSpPr>
        <p:spPr bwMode="auto">
          <a:xfrm>
            <a:off x="3084513" y="5692775"/>
            <a:ext cx="1587" cy="15398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16407" name="Line 23"/>
          <p:cNvSpPr>
            <a:spLocks noChangeShapeType="1"/>
          </p:cNvSpPr>
          <p:nvPr/>
        </p:nvSpPr>
        <p:spPr bwMode="auto">
          <a:xfrm>
            <a:off x="3970338" y="5692775"/>
            <a:ext cx="1587" cy="15398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16408" name="Line 24"/>
          <p:cNvSpPr>
            <a:spLocks noChangeShapeType="1"/>
          </p:cNvSpPr>
          <p:nvPr/>
        </p:nvSpPr>
        <p:spPr bwMode="auto">
          <a:xfrm>
            <a:off x="4854575" y="5692775"/>
            <a:ext cx="1588" cy="15398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16409" name="Line 25"/>
          <p:cNvSpPr>
            <a:spLocks noChangeShapeType="1"/>
          </p:cNvSpPr>
          <p:nvPr/>
        </p:nvSpPr>
        <p:spPr bwMode="auto">
          <a:xfrm>
            <a:off x="5738813" y="5692775"/>
            <a:ext cx="1587" cy="15398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16410" name="Line 26"/>
          <p:cNvSpPr>
            <a:spLocks noChangeShapeType="1"/>
          </p:cNvSpPr>
          <p:nvPr/>
        </p:nvSpPr>
        <p:spPr bwMode="auto">
          <a:xfrm>
            <a:off x="2200275" y="3844925"/>
            <a:ext cx="903288" cy="1588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16411" name="Freeform 27"/>
          <p:cNvSpPr>
            <a:spLocks/>
          </p:cNvSpPr>
          <p:nvPr/>
        </p:nvSpPr>
        <p:spPr bwMode="auto">
          <a:xfrm>
            <a:off x="2200275" y="1535113"/>
            <a:ext cx="4616450" cy="431165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2716"/>
              </a:cxn>
              <a:cxn ang="0">
                <a:pos x="2908" y="2716"/>
              </a:cxn>
            </a:cxnLst>
            <a:rect l="0" t="0" r="r" b="b"/>
            <a:pathLst>
              <a:path w="2908" h="2716">
                <a:moveTo>
                  <a:pt x="0" y="0"/>
                </a:moveTo>
                <a:lnTo>
                  <a:pt x="0" y="2716"/>
                </a:lnTo>
                <a:lnTo>
                  <a:pt x="2908" y="2716"/>
                </a:lnTo>
              </a:path>
            </a:pathLst>
          </a:custGeom>
          <a:noFill/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16412" name="Rectangle 28"/>
          <p:cNvSpPr>
            <a:spLocks noChangeArrowheads="1"/>
          </p:cNvSpPr>
          <p:nvPr/>
        </p:nvSpPr>
        <p:spPr bwMode="auto">
          <a:xfrm>
            <a:off x="5716588" y="6137275"/>
            <a:ext cx="1231900" cy="306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600" b="1">
                <a:solidFill>
                  <a:srgbClr val="000000"/>
                </a:solidFill>
                <a:latin typeface="Arial" charset="0"/>
              </a:rPr>
              <a:t>Quantity of</a:t>
            </a:r>
            <a:endParaRPr lang="en-US"/>
          </a:p>
        </p:txBody>
      </p:sp>
      <p:sp>
        <p:nvSpPr>
          <p:cNvPr id="16413" name="Rectangle 29"/>
          <p:cNvSpPr>
            <a:spLocks noChangeArrowheads="1"/>
          </p:cNvSpPr>
          <p:nvPr/>
        </p:nvSpPr>
        <p:spPr bwMode="auto">
          <a:xfrm>
            <a:off x="5264150" y="6392863"/>
            <a:ext cx="1722438" cy="306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600" b="1">
                <a:solidFill>
                  <a:srgbClr val="000000"/>
                </a:solidFill>
                <a:latin typeface="Arial" charset="0"/>
              </a:rPr>
              <a:t>Houses Painted</a:t>
            </a:r>
            <a:endParaRPr lang="en-US"/>
          </a:p>
        </p:txBody>
      </p:sp>
      <p:sp>
        <p:nvSpPr>
          <p:cNvPr id="16414" name="Rectangle 30"/>
          <p:cNvSpPr>
            <a:spLocks noChangeArrowheads="1"/>
          </p:cNvSpPr>
          <p:nvPr/>
        </p:nvSpPr>
        <p:spPr bwMode="auto">
          <a:xfrm>
            <a:off x="1352550" y="1495425"/>
            <a:ext cx="900113" cy="306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600" b="1">
                <a:solidFill>
                  <a:srgbClr val="000000"/>
                </a:solidFill>
                <a:latin typeface="Arial" charset="0"/>
              </a:rPr>
              <a:t>Price of</a:t>
            </a:r>
            <a:endParaRPr lang="en-US"/>
          </a:p>
        </p:txBody>
      </p:sp>
      <p:sp>
        <p:nvSpPr>
          <p:cNvPr id="16415" name="Rectangle 31"/>
          <p:cNvSpPr>
            <a:spLocks noChangeArrowheads="1"/>
          </p:cNvSpPr>
          <p:nvPr/>
        </p:nvSpPr>
        <p:spPr bwMode="auto">
          <a:xfrm>
            <a:off x="1474788" y="1749425"/>
            <a:ext cx="765175" cy="306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600" b="1">
                <a:solidFill>
                  <a:srgbClr val="000000"/>
                </a:solidFill>
                <a:latin typeface="Arial" charset="0"/>
              </a:rPr>
              <a:t>House</a:t>
            </a:r>
            <a:endParaRPr lang="en-US"/>
          </a:p>
        </p:txBody>
      </p:sp>
      <p:sp>
        <p:nvSpPr>
          <p:cNvPr id="16416" name="Rectangle 32"/>
          <p:cNvSpPr>
            <a:spLocks noChangeArrowheads="1"/>
          </p:cNvSpPr>
          <p:nvPr/>
        </p:nvSpPr>
        <p:spPr bwMode="auto">
          <a:xfrm>
            <a:off x="1295400" y="2005013"/>
            <a:ext cx="944563" cy="306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600" b="1">
                <a:solidFill>
                  <a:srgbClr val="000000"/>
                </a:solidFill>
                <a:latin typeface="Arial" charset="0"/>
              </a:rPr>
              <a:t>Painting</a:t>
            </a:r>
            <a:endParaRPr lang="en-US"/>
          </a:p>
        </p:txBody>
      </p:sp>
      <p:sp>
        <p:nvSpPr>
          <p:cNvPr id="16417" name="Rectangle 33"/>
          <p:cNvSpPr>
            <a:spLocks noChangeArrowheads="1"/>
          </p:cNvSpPr>
          <p:nvPr/>
        </p:nvSpPr>
        <p:spPr bwMode="auto">
          <a:xfrm>
            <a:off x="1760538" y="4041775"/>
            <a:ext cx="458787" cy="293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600">
                <a:solidFill>
                  <a:srgbClr val="000000"/>
                </a:solidFill>
                <a:latin typeface="Arial" charset="0"/>
              </a:rPr>
              <a:t>500</a:t>
            </a:r>
            <a:endParaRPr lang="en-US"/>
          </a:p>
        </p:txBody>
      </p:sp>
      <p:sp>
        <p:nvSpPr>
          <p:cNvPr id="16418" name="Rectangle 34"/>
          <p:cNvSpPr>
            <a:spLocks noChangeArrowheads="1"/>
          </p:cNvSpPr>
          <p:nvPr/>
        </p:nvSpPr>
        <p:spPr bwMode="auto">
          <a:xfrm>
            <a:off x="1760538" y="3040063"/>
            <a:ext cx="458787" cy="293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600">
                <a:solidFill>
                  <a:srgbClr val="000000"/>
                </a:solidFill>
                <a:latin typeface="Arial" charset="0"/>
              </a:rPr>
              <a:t>800</a:t>
            </a:r>
            <a:endParaRPr lang="en-US"/>
          </a:p>
        </p:txBody>
      </p:sp>
      <p:sp>
        <p:nvSpPr>
          <p:cNvPr id="16419" name="Rectangle 35"/>
          <p:cNvSpPr>
            <a:spLocks noChangeArrowheads="1"/>
          </p:cNvSpPr>
          <p:nvPr/>
        </p:nvSpPr>
        <p:spPr bwMode="auto">
          <a:xfrm>
            <a:off x="1646238" y="2708275"/>
            <a:ext cx="581025" cy="293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600">
                <a:solidFill>
                  <a:srgbClr val="000000"/>
                </a:solidFill>
                <a:latin typeface="Arial" charset="0"/>
              </a:rPr>
              <a:t>$900</a:t>
            </a:r>
            <a:endParaRPr lang="en-US"/>
          </a:p>
        </p:txBody>
      </p:sp>
      <p:sp>
        <p:nvSpPr>
          <p:cNvPr id="16420" name="Rectangle 36"/>
          <p:cNvSpPr>
            <a:spLocks noChangeArrowheads="1"/>
          </p:cNvSpPr>
          <p:nvPr/>
        </p:nvSpPr>
        <p:spPr bwMode="auto">
          <a:xfrm>
            <a:off x="1984375" y="5891213"/>
            <a:ext cx="217488" cy="293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600">
                <a:solidFill>
                  <a:srgbClr val="000000"/>
                </a:solidFill>
                <a:latin typeface="Arial" charset="0"/>
              </a:rPr>
              <a:t>0</a:t>
            </a:r>
            <a:endParaRPr lang="en-US"/>
          </a:p>
        </p:txBody>
      </p:sp>
      <p:sp>
        <p:nvSpPr>
          <p:cNvPr id="16421" name="Rectangle 37"/>
          <p:cNvSpPr>
            <a:spLocks noChangeArrowheads="1"/>
          </p:cNvSpPr>
          <p:nvPr/>
        </p:nvSpPr>
        <p:spPr bwMode="auto">
          <a:xfrm>
            <a:off x="1760538" y="3709988"/>
            <a:ext cx="458787" cy="293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600">
                <a:solidFill>
                  <a:srgbClr val="000000"/>
                </a:solidFill>
                <a:latin typeface="Arial" charset="0"/>
              </a:rPr>
              <a:t>600</a:t>
            </a:r>
            <a:endParaRPr lang="en-US"/>
          </a:p>
        </p:txBody>
      </p:sp>
      <p:sp>
        <p:nvSpPr>
          <p:cNvPr id="16422" name="Rectangle 38"/>
          <p:cNvSpPr>
            <a:spLocks noChangeArrowheads="1"/>
          </p:cNvSpPr>
          <p:nvPr/>
        </p:nvSpPr>
        <p:spPr bwMode="auto">
          <a:xfrm>
            <a:off x="3024188" y="5891213"/>
            <a:ext cx="217487" cy="293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600">
                <a:solidFill>
                  <a:srgbClr val="000000"/>
                </a:solidFill>
                <a:latin typeface="Arial" charset="0"/>
              </a:rPr>
              <a:t>1</a:t>
            </a:r>
            <a:endParaRPr lang="en-US"/>
          </a:p>
        </p:txBody>
      </p:sp>
      <p:sp>
        <p:nvSpPr>
          <p:cNvPr id="16423" name="Rectangle 39"/>
          <p:cNvSpPr>
            <a:spLocks noChangeArrowheads="1"/>
          </p:cNvSpPr>
          <p:nvPr/>
        </p:nvSpPr>
        <p:spPr bwMode="auto">
          <a:xfrm>
            <a:off x="3911600" y="5891213"/>
            <a:ext cx="217488" cy="293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600">
                <a:solidFill>
                  <a:srgbClr val="000000"/>
                </a:solidFill>
                <a:latin typeface="Arial" charset="0"/>
              </a:rPr>
              <a:t>2</a:t>
            </a:r>
            <a:endParaRPr lang="en-US"/>
          </a:p>
        </p:txBody>
      </p:sp>
      <p:sp>
        <p:nvSpPr>
          <p:cNvPr id="16424" name="Rectangle 40"/>
          <p:cNvSpPr>
            <a:spLocks noChangeArrowheads="1"/>
          </p:cNvSpPr>
          <p:nvPr/>
        </p:nvSpPr>
        <p:spPr bwMode="auto">
          <a:xfrm>
            <a:off x="4791075" y="5891213"/>
            <a:ext cx="217488" cy="293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600">
                <a:solidFill>
                  <a:srgbClr val="000000"/>
                </a:solidFill>
                <a:latin typeface="Arial" charset="0"/>
              </a:rPr>
              <a:t>3</a:t>
            </a:r>
            <a:endParaRPr lang="en-US"/>
          </a:p>
        </p:txBody>
      </p:sp>
      <p:sp>
        <p:nvSpPr>
          <p:cNvPr id="16425" name="Rectangle 41"/>
          <p:cNvSpPr>
            <a:spLocks noChangeArrowheads="1"/>
          </p:cNvSpPr>
          <p:nvPr/>
        </p:nvSpPr>
        <p:spPr bwMode="auto">
          <a:xfrm>
            <a:off x="5678488" y="5891213"/>
            <a:ext cx="217487" cy="293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600">
                <a:solidFill>
                  <a:srgbClr val="000000"/>
                </a:solidFill>
                <a:latin typeface="Arial" charset="0"/>
              </a:rPr>
              <a:t>4</a:t>
            </a:r>
            <a:endParaRPr lang="en-US"/>
          </a:p>
        </p:txBody>
      </p:sp>
      <p:sp>
        <p:nvSpPr>
          <p:cNvPr id="16426" name="Rectangle 42"/>
          <p:cNvSpPr>
            <a:spLocks noChangeArrowheads="1"/>
          </p:cNvSpPr>
          <p:nvPr/>
        </p:nvSpPr>
        <p:spPr bwMode="auto">
          <a:xfrm>
            <a:off x="3744913" y="1041400"/>
            <a:ext cx="1684337" cy="306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600" b="1">
                <a:solidFill>
                  <a:srgbClr val="000000"/>
                </a:solidFill>
                <a:latin typeface="Arial" charset="0"/>
              </a:rPr>
              <a:t>(a) Price = $600</a:t>
            </a:r>
            <a:endParaRPr lang="en-US"/>
          </a:p>
        </p:txBody>
      </p:sp>
      <p:grpSp>
        <p:nvGrpSpPr>
          <p:cNvPr id="16427" name="Group 43"/>
          <p:cNvGrpSpPr>
            <a:grpSpLocks/>
          </p:cNvGrpSpPr>
          <p:nvPr/>
        </p:nvGrpSpPr>
        <p:grpSpPr bwMode="auto">
          <a:xfrm>
            <a:off x="2219325" y="1911350"/>
            <a:ext cx="4313238" cy="3935413"/>
            <a:chOff x="1398" y="1204"/>
            <a:chExt cx="2717" cy="2479"/>
          </a:xfrm>
        </p:grpSpPr>
        <p:sp>
          <p:nvSpPr>
            <p:cNvPr id="16428" name="Freeform 44"/>
            <p:cNvSpPr>
              <a:spLocks/>
            </p:cNvSpPr>
            <p:nvPr/>
          </p:nvSpPr>
          <p:spPr bwMode="auto">
            <a:xfrm>
              <a:off x="1398" y="1234"/>
              <a:ext cx="2217" cy="2449"/>
            </a:xfrm>
            <a:custGeom>
              <a:avLst/>
              <a:gdLst/>
              <a:ahLst/>
              <a:cxnLst>
                <a:cxn ang="0">
                  <a:pos x="0" y="2449"/>
                </a:cxn>
                <a:cxn ang="0">
                  <a:pos x="0" y="1394"/>
                </a:cxn>
                <a:cxn ang="0">
                  <a:pos x="545" y="1394"/>
                </a:cxn>
                <a:cxn ang="0">
                  <a:pos x="545" y="1188"/>
                </a:cxn>
                <a:cxn ang="0">
                  <a:pos x="1103" y="1188"/>
                </a:cxn>
                <a:cxn ang="0">
                  <a:pos x="1103" y="764"/>
                </a:cxn>
                <a:cxn ang="0">
                  <a:pos x="1660" y="764"/>
                </a:cxn>
                <a:cxn ang="0">
                  <a:pos x="1660" y="534"/>
                </a:cxn>
                <a:cxn ang="0">
                  <a:pos x="2217" y="534"/>
                </a:cxn>
                <a:cxn ang="0">
                  <a:pos x="2217" y="0"/>
                </a:cxn>
              </a:cxnLst>
              <a:rect l="0" t="0" r="r" b="b"/>
              <a:pathLst>
                <a:path w="2217" h="2449">
                  <a:moveTo>
                    <a:pt x="0" y="2449"/>
                  </a:moveTo>
                  <a:lnTo>
                    <a:pt x="0" y="1394"/>
                  </a:lnTo>
                  <a:lnTo>
                    <a:pt x="545" y="1394"/>
                  </a:lnTo>
                  <a:lnTo>
                    <a:pt x="545" y="1188"/>
                  </a:lnTo>
                  <a:lnTo>
                    <a:pt x="1103" y="1188"/>
                  </a:lnTo>
                  <a:lnTo>
                    <a:pt x="1103" y="764"/>
                  </a:lnTo>
                  <a:lnTo>
                    <a:pt x="1660" y="764"/>
                  </a:lnTo>
                  <a:lnTo>
                    <a:pt x="1660" y="534"/>
                  </a:lnTo>
                  <a:lnTo>
                    <a:pt x="2217" y="534"/>
                  </a:lnTo>
                  <a:lnTo>
                    <a:pt x="2217" y="0"/>
                  </a:lnTo>
                </a:path>
              </a:pathLst>
            </a:custGeom>
            <a:noFill/>
            <a:ln w="57150">
              <a:solidFill>
                <a:srgbClr val="5F161D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16429" name="Rectangle 45"/>
            <p:cNvSpPr>
              <a:spLocks noChangeArrowheads="1"/>
            </p:cNvSpPr>
            <p:nvPr/>
          </p:nvSpPr>
          <p:spPr bwMode="auto">
            <a:xfrm>
              <a:off x="3645" y="1204"/>
              <a:ext cx="470" cy="1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Supply</a:t>
              </a:r>
              <a:endParaRPr lang="en-US"/>
            </a:p>
          </p:txBody>
        </p:sp>
      </p:grpSp>
      <p:grpSp>
        <p:nvGrpSpPr>
          <p:cNvPr id="16430" name="Group 46"/>
          <p:cNvGrpSpPr>
            <a:grpSpLocks/>
          </p:cNvGrpSpPr>
          <p:nvPr/>
        </p:nvGrpSpPr>
        <p:grpSpPr bwMode="auto">
          <a:xfrm>
            <a:off x="2873375" y="3941763"/>
            <a:ext cx="2760663" cy="909637"/>
            <a:chOff x="1810" y="2483"/>
            <a:chExt cx="1739" cy="573"/>
          </a:xfrm>
        </p:grpSpPr>
        <p:sp>
          <p:nvSpPr>
            <p:cNvPr id="16431" name="Line 47"/>
            <p:cNvSpPr>
              <a:spLocks noChangeShapeType="1"/>
            </p:cNvSpPr>
            <p:nvPr/>
          </p:nvSpPr>
          <p:spPr bwMode="auto">
            <a:xfrm>
              <a:off x="1810" y="2483"/>
              <a:ext cx="473" cy="303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grpSp>
          <p:nvGrpSpPr>
            <p:cNvPr id="16432" name="Group 48"/>
            <p:cNvGrpSpPr>
              <a:grpSpLocks/>
            </p:cNvGrpSpPr>
            <p:nvPr/>
          </p:nvGrpSpPr>
          <p:grpSpPr bwMode="auto">
            <a:xfrm>
              <a:off x="2246" y="2677"/>
              <a:ext cx="1303" cy="379"/>
              <a:chOff x="2246" y="2677"/>
              <a:chExt cx="1303" cy="379"/>
            </a:xfrm>
          </p:grpSpPr>
          <p:sp>
            <p:nvSpPr>
              <p:cNvPr id="16433" name="Rectangle 49"/>
              <p:cNvSpPr>
                <a:spLocks noChangeArrowheads="1"/>
              </p:cNvSpPr>
              <p:nvPr/>
            </p:nvSpPr>
            <p:spPr bwMode="auto">
              <a:xfrm>
                <a:off x="2246" y="2677"/>
                <a:ext cx="1272" cy="376"/>
              </a:xfrm>
              <a:prstGeom prst="rect">
                <a:avLst/>
              </a:prstGeom>
              <a:solidFill>
                <a:srgbClr val="E1E5E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16434" name="Rectangle 50"/>
              <p:cNvSpPr>
                <a:spLocks noChangeArrowheads="1"/>
              </p:cNvSpPr>
              <p:nvPr/>
            </p:nvSpPr>
            <p:spPr bwMode="auto">
              <a:xfrm>
                <a:off x="2295" y="2710"/>
                <a:ext cx="611" cy="18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600">
                    <a:solidFill>
                      <a:srgbClr val="000000"/>
                    </a:solidFill>
                    <a:latin typeface="Arial" charset="0"/>
                  </a:rPr>
                  <a:t>Grandma</a:t>
                </a:r>
                <a:endParaRPr lang="en-US"/>
              </a:p>
            </p:txBody>
          </p:sp>
          <p:sp>
            <p:nvSpPr>
              <p:cNvPr id="16435" name="Rectangle 51"/>
              <p:cNvSpPr>
                <a:spLocks noChangeArrowheads="1"/>
              </p:cNvSpPr>
              <p:nvPr/>
            </p:nvSpPr>
            <p:spPr bwMode="auto">
              <a:xfrm>
                <a:off x="2829" y="2710"/>
                <a:ext cx="92" cy="18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600">
                    <a:solidFill>
                      <a:srgbClr val="000000"/>
                    </a:solidFill>
                    <a:latin typeface="Arial" charset="0"/>
                  </a:rPr>
                  <a:t>’</a:t>
                </a:r>
                <a:endParaRPr lang="en-US"/>
              </a:p>
            </p:txBody>
          </p:sp>
          <p:sp>
            <p:nvSpPr>
              <p:cNvPr id="16436" name="Rectangle 52"/>
              <p:cNvSpPr>
                <a:spLocks noChangeArrowheads="1"/>
              </p:cNvSpPr>
              <p:nvPr/>
            </p:nvSpPr>
            <p:spPr bwMode="auto">
              <a:xfrm>
                <a:off x="2862" y="2710"/>
                <a:ext cx="687" cy="18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600">
                    <a:solidFill>
                      <a:srgbClr val="000000"/>
                    </a:solidFill>
                    <a:latin typeface="Arial" charset="0"/>
                  </a:rPr>
                  <a:t>s producer</a:t>
                </a:r>
                <a:endParaRPr lang="en-US"/>
              </a:p>
            </p:txBody>
          </p:sp>
          <p:sp>
            <p:nvSpPr>
              <p:cNvPr id="16437" name="Rectangle 53"/>
              <p:cNvSpPr>
                <a:spLocks noChangeArrowheads="1"/>
              </p:cNvSpPr>
              <p:nvPr/>
            </p:nvSpPr>
            <p:spPr bwMode="auto">
              <a:xfrm>
                <a:off x="2295" y="2871"/>
                <a:ext cx="924" cy="18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600">
                    <a:solidFill>
                      <a:srgbClr val="000000"/>
                    </a:solidFill>
                    <a:latin typeface="Arial" charset="0"/>
                  </a:rPr>
                  <a:t>surplus ($100)</a:t>
                </a:r>
                <a:endParaRPr lang="en-US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164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16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64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64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401" grpId="0" animBg="1"/>
      <p:bldP spid="16410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E:\Mankiw\Mankiw PPT\narrow aqua button bckgrd.jpg"/>
          <p:cNvPicPr>
            <a:picLocks noChangeAspect="1" noChangeArrowheads="1"/>
          </p:cNvPicPr>
          <p:nvPr/>
        </p:nvPicPr>
        <p:blipFill>
          <a:blip r:embed="rId2"/>
          <a:srcRect r="1688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7411" name="Rectangle 3"/>
          <p:cNvSpPr>
            <a:spLocks noGrp="1" noChangeArrowheads="1"/>
          </p:cNvSpPr>
          <p:nvPr>
            <p:ph type="title"/>
          </p:nvPr>
        </p:nvSpPr>
        <p:spPr>
          <a:xfrm>
            <a:off x="609600" y="50800"/>
            <a:ext cx="8229600" cy="685800"/>
          </a:xfrm>
        </p:spPr>
        <p:txBody>
          <a:bodyPr/>
          <a:lstStyle/>
          <a:p>
            <a:pPr algn="l">
              <a:lnSpc>
                <a:spcPct val="80000"/>
              </a:lnSpc>
            </a:pPr>
            <a:r>
              <a:rPr lang="en-US" sz="2800">
                <a:solidFill>
                  <a:schemeClr val="bg1"/>
                </a:solidFill>
              </a:rPr>
              <a:t>Figure 5 Measuring Producer Surplus with the Supply Curve</a:t>
            </a:r>
          </a:p>
        </p:txBody>
      </p:sp>
      <p:sp>
        <p:nvSpPr>
          <p:cNvPr id="17412" name="Text Box 4"/>
          <p:cNvSpPr txBox="1">
            <a:spLocks noChangeArrowheads="1"/>
          </p:cNvSpPr>
          <p:nvPr/>
        </p:nvSpPr>
        <p:spPr bwMode="auto">
          <a:xfrm rot="-21600000">
            <a:off x="6564313" y="6680200"/>
            <a:ext cx="264160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altLang="en-US" sz="800" b="1">
                <a:solidFill>
                  <a:schemeClr val="bg1"/>
                </a:solidFill>
                <a:latin typeface="Arial" charset="0"/>
              </a:rPr>
              <a:t>Copyright©2003  Southwestern/Thomson Learning</a:t>
            </a:r>
          </a:p>
        </p:txBody>
      </p:sp>
      <p:sp>
        <p:nvSpPr>
          <p:cNvPr id="17413" name="Rectangle 5"/>
          <p:cNvSpPr>
            <a:spLocks noChangeArrowheads="1"/>
          </p:cNvSpPr>
          <p:nvPr/>
        </p:nvSpPr>
        <p:spPr bwMode="auto">
          <a:xfrm>
            <a:off x="2624138" y="1612900"/>
            <a:ext cx="4616450" cy="4311650"/>
          </a:xfrm>
          <a:prstGeom prst="rect">
            <a:avLst/>
          </a:prstGeom>
          <a:solidFill>
            <a:srgbClr val="F3F6F9"/>
          </a:solidFill>
          <a:ln w="211138">
            <a:solidFill>
              <a:srgbClr val="F3F6F9"/>
            </a:solidFill>
            <a:miter lim="800000"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2624138" y="1612900"/>
            <a:ext cx="4616450" cy="4311650"/>
          </a:xfrm>
          <a:prstGeom prst="rect">
            <a:avLst/>
          </a:prstGeom>
          <a:solidFill>
            <a:srgbClr val="F2F4F8"/>
          </a:solidFill>
          <a:ln w="192088">
            <a:solidFill>
              <a:srgbClr val="F2F4F8"/>
            </a:solidFill>
            <a:miter lim="800000"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17415" name="Rectangle 7"/>
          <p:cNvSpPr>
            <a:spLocks noChangeArrowheads="1"/>
          </p:cNvSpPr>
          <p:nvPr/>
        </p:nvSpPr>
        <p:spPr bwMode="auto">
          <a:xfrm>
            <a:off x="2624138" y="1612900"/>
            <a:ext cx="4616450" cy="4311650"/>
          </a:xfrm>
          <a:prstGeom prst="rect">
            <a:avLst/>
          </a:prstGeom>
          <a:solidFill>
            <a:srgbClr val="F1F4F7"/>
          </a:solidFill>
          <a:ln w="173038">
            <a:solidFill>
              <a:srgbClr val="F1F4F7"/>
            </a:solidFill>
            <a:miter lim="800000"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17416" name="Rectangle 8"/>
          <p:cNvSpPr>
            <a:spLocks noChangeArrowheads="1"/>
          </p:cNvSpPr>
          <p:nvPr/>
        </p:nvSpPr>
        <p:spPr bwMode="auto">
          <a:xfrm>
            <a:off x="2624138" y="1612900"/>
            <a:ext cx="4616450" cy="4311650"/>
          </a:xfrm>
          <a:prstGeom prst="rect">
            <a:avLst/>
          </a:prstGeom>
          <a:solidFill>
            <a:srgbClr val="F0F2F5"/>
          </a:solidFill>
          <a:ln w="153988">
            <a:solidFill>
              <a:srgbClr val="F0F2F5"/>
            </a:solidFill>
            <a:miter lim="800000"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17417" name="Rectangle 9"/>
          <p:cNvSpPr>
            <a:spLocks noChangeArrowheads="1"/>
          </p:cNvSpPr>
          <p:nvPr/>
        </p:nvSpPr>
        <p:spPr bwMode="auto">
          <a:xfrm>
            <a:off x="2624138" y="1612900"/>
            <a:ext cx="4616450" cy="4311650"/>
          </a:xfrm>
          <a:prstGeom prst="rect">
            <a:avLst/>
          </a:prstGeom>
          <a:solidFill>
            <a:srgbClr val="EEF1F4"/>
          </a:solidFill>
          <a:ln w="134938">
            <a:solidFill>
              <a:srgbClr val="EEF1F4"/>
            </a:solidFill>
            <a:miter lim="800000"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2624138" y="1612900"/>
            <a:ext cx="4616450" cy="4311650"/>
          </a:xfrm>
          <a:prstGeom prst="rect">
            <a:avLst/>
          </a:prstGeom>
          <a:solidFill>
            <a:srgbClr val="EDEFF3"/>
          </a:solidFill>
          <a:ln w="115888">
            <a:solidFill>
              <a:srgbClr val="EDEFF3"/>
            </a:solidFill>
            <a:miter lim="800000"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17419" name="Rectangle 11"/>
          <p:cNvSpPr>
            <a:spLocks noChangeArrowheads="1"/>
          </p:cNvSpPr>
          <p:nvPr/>
        </p:nvSpPr>
        <p:spPr bwMode="auto">
          <a:xfrm>
            <a:off x="2624138" y="1612900"/>
            <a:ext cx="4616450" cy="4311650"/>
          </a:xfrm>
          <a:prstGeom prst="rect">
            <a:avLst/>
          </a:prstGeom>
          <a:solidFill>
            <a:srgbClr val="EBEEF2"/>
          </a:solidFill>
          <a:ln w="96838">
            <a:solidFill>
              <a:srgbClr val="EBEEF2"/>
            </a:solidFill>
            <a:miter lim="800000"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17420" name="Rectangle 12"/>
          <p:cNvSpPr>
            <a:spLocks noChangeArrowheads="1"/>
          </p:cNvSpPr>
          <p:nvPr/>
        </p:nvSpPr>
        <p:spPr bwMode="auto">
          <a:xfrm>
            <a:off x="2624138" y="1612900"/>
            <a:ext cx="4616450" cy="4311650"/>
          </a:xfrm>
          <a:prstGeom prst="rect">
            <a:avLst/>
          </a:prstGeom>
          <a:solidFill>
            <a:srgbClr val="EAECF1"/>
          </a:solidFill>
          <a:ln w="76200">
            <a:solidFill>
              <a:srgbClr val="EAECF1"/>
            </a:solidFill>
            <a:miter lim="800000"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17421" name="Rectangle 13"/>
          <p:cNvSpPr>
            <a:spLocks noChangeArrowheads="1"/>
          </p:cNvSpPr>
          <p:nvPr/>
        </p:nvSpPr>
        <p:spPr bwMode="auto">
          <a:xfrm>
            <a:off x="2624138" y="1612900"/>
            <a:ext cx="4616450" cy="4311650"/>
          </a:xfrm>
          <a:prstGeom prst="rect">
            <a:avLst/>
          </a:prstGeom>
          <a:solidFill>
            <a:srgbClr val="E9EBF0"/>
          </a:solidFill>
          <a:ln w="57150">
            <a:solidFill>
              <a:srgbClr val="E9EBF0"/>
            </a:solidFill>
            <a:miter lim="800000"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17422" name="Rectangle 14"/>
          <p:cNvSpPr>
            <a:spLocks noChangeArrowheads="1"/>
          </p:cNvSpPr>
          <p:nvPr/>
        </p:nvSpPr>
        <p:spPr bwMode="auto">
          <a:xfrm>
            <a:off x="2624138" y="1612900"/>
            <a:ext cx="4616450" cy="4311650"/>
          </a:xfrm>
          <a:prstGeom prst="rect">
            <a:avLst/>
          </a:prstGeom>
          <a:solidFill>
            <a:srgbClr val="E7EAEF"/>
          </a:solidFill>
          <a:ln w="38100">
            <a:solidFill>
              <a:srgbClr val="E7EAEF"/>
            </a:solidFill>
            <a:miter lim="800000"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17423" name="Rectangle 15"/>
          <p:cNvSpPr>
            <a:spLocks noChangeArrowheads="1"/>
          </p:cNvSpPr>
          <p:nvPr/>
        </p:nvSpPr>
        <p:spPr bwMode="auto">
          <a:xfrm>
            <a:off x="2624138" y="1612900"/>
            <a:ext cx="4616450" cy="4311650"/>
          </a:xfrm>
          <a:prstGeom prst="rect">
            <a:avLst/>
          </a:prstGeom>
          <a:solidFill>
            <a:srgbClr val="E6E9EF"/>
          </a:solidFill>
          <a:ln w="19050">
            <a:solidFill>
              <a:srgbClr val="E6E9EF"/>
            </a:solidFill>
            <a:miter lim="800000"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17424" name="Rectangle 16"/>
          <p:cNvSpPr>
            <a:spLocks noChangeArrowheads="1"/>
          </p:cNvSpPr>
          <p:nvPr/>
        </p:nvSpPr>
        <p:spPr bwMode="auto">
          <a:xfrm>
            <a:off x="2528888" y="1535113"/>
            <a:ext cx="4614862" cy="431165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17425" name="Rectangle 17"/>
          <p:cNvSpPr>
            <a:spLocks noChangeArrowheads="1"/>
          </p:cNvSpPr>
          <p:nvPr/>
        </p:nvSpPr>
        <p:spPr bwMode="auto">
          <a:xfrm>
            <a:off x="2528888" y="3171825"/>
            <a:ext cx="884237" cy="981075"/>
          </a:xfrm>
          <a:prstGeom prst="rect">
            <a:avLst/>
          </a:prstGeom>
          <a:solidFill>
            <a:srgbClr val="E2CFE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17426" name="Rectangle 18"/>
          <p:cNvSpPr>
            <a:spLocks noChangeArrowheads="1"/>
          </p:cNvSpPr>
          <p:nvPr/>
        </p:nvSpPr>
        <p:spPr bwMode="auto">
          <a:xfrm>
            <a:off x="3413125" y="3179763"/>
            <a:ext cx="884238" cy="665162"/>
          </a:xfrm>
          <a:prstGeom prst="rect">
            <a:avLst/>
          </a:prstGeom>
          <a:solidFill>
            <a:srgbClr val="C17296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17427" name="Line 19"/>
          <p:cNvSpPr>
            <a:spLocks noChangeShapeType="1"/>
          </p:cNvSpPr>
          <p:nvPr/>
        </p:nvSpPr>
        <p:spPr bwMode="auto">
          <a:xfrm flipH="1">
            <a:off x="2528888" y="4152900"/>
            <a:ext cx="152400" cy="158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17428" name="Line 20"/>
          <p:cNvSpPr>
            <a:spLocks noChangeShapeType="1"/>
          </p:cNvSpPr>
          <p:nvPr/>
        </p:nvSpPr>
        <p:spPr bwMode="auto">
          <a:xfrm flipH="1">
            <a:off x="2528888" y="3171825"/>
            <a:ext cx="152400" cy="158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17429" name="Line 21"/>
          <p:cNvSpPr>
            <a:spLocks noChangeShapeType="1"/>
          </p:cNvSpPr>
          <p:nvPr/>
        </p:nvSpPr>
        <p:spPr bwMode="auto">
          <a:xfrm flipH="1">
            <a:off x="2528888" y="2806700"/>
            <a:ext cx="152400" cy="158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17430" name="Line 22"/>
          <p:cNvSpPr>
            <a:spLocks noChangeShapeType="1"/>
          </p:cNvSpPr>
          <p:nvPr/>
        </p:nvSpPr>
        <p:spPr bwMode="auto">
          <a:xfrm flipH="1">
            <a:off x="2528888" y="3825875"/>
            <a:ext cx="152400" cy="158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17431" name="Line 23"/>
          <p:cNvSpPr>
            <a:spLocks noChangeShapeType="1"/>
          </p:cNvSpPr>
          <p:nvPr/>
        </p:nvSpPr>
        <p:spPr bwMode="auto">
          <a:xfrm>
            <a:off x="3413125" y="5692775"/>
            <a:ext cx="1588" cy="15398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17432" name="Line 24"/>
          <p:cNvSpPr>
            <a:spLocks noChangeShapeType="1"/>
          </p:cNvSpPr>
          <p:nvPr/>
        </p:nvSpPr>
        <p:spPr bwMode="auto">
          <a:xfrm>
            <a:off x="4297363" y="5692775"/>
            <a:ext cx="1587" cy="15398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17433" name="Line 25"/>
          <p:cNvSpPr>
            <a:spLocks noChangeShapeType="1"/>
          </p:cNvSpPr>
          <p:nvPr/>
        </p:nvSpPr>
        <p:spPr bwMode="auto">
          <a:xfrm>
            <a:off x="5183188" y="5692775"/>
            <a:ext cx="1587" cy="15398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17434" name="Line 26"/>
          <p:cNvSpPr>
            <a:spLocks noChangeShapeType="1"/>
          </p:cNvSpPr>
          <p:nvPr/>
        </p:nvSpPr>
        <p:spPr bwMode="auto">
          <a:xfrm>
            <a:off x="6067425" y="5692775"/>
            <a:ext cx="1588" cy="15398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17435" name="Freeform 27"/>
          <p:cNvSpPr>
            <a:spLocks/>
          </p:cNvSpPr>
          <p:nvPr/>
        </p:nvSpPr>
        <p:spPr bwMode="auto">
          <a:xfrm>
            <a:off x="2528888" y="1535113"/>
            <a:ext cx="4614862" cy="431165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2716"/>
              </a:cxn>
              <a:cxn ang="0">
                <a:pos x="2907" y="2716"/>
              </a:cxn>
            </a:cxnLst>
            <a:rect l="0" t="0" r="r" b="b"/>
            <a:pathLst>
              <a:path w="2907" h="2716">
                <a:moveTo>
                  <a:pt x="0" y="0"/>
                </a:moveTo>
                <a:lnTo>
                  <a:pt x="0" y="2716"/>
                </a:lnTo>
                <a:lnTo>
                  <a:pt x="2907" y="2716"/>
                </a:lnTo>
              </a:path>
            </a:pathLst>
          </a:custGeom>
          <a:noFill/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17436" name="Rectangle 28"/>
          <p:cNvSpPr>
            <a:spLocks noChangeArrowheads="1"/>
          </p:cNvSpPr>
          <p:nvPr/>
        </p:nvSpPr>
        <p:spPr bwMode="auto">
          <a:xfrm>
            <a:off x="6021388" y="6137275"/>
            <a:ext cx="107473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600" b="1">
                <a:solidFill>
                  <a:srgbClr val="000000"/>
                </a:solidFill>
                <a:latin typeface="Arial" charset="0"/>
              </a:rPr>
              <a:t>Quantity of</a:t>
            </a:r>
            <a:endParaRPr lang="en-US"/>
          </a:p>
        </p:txBody>
      </p:sp>
      <p:sp>
        <p:nvSpPr>
          <p:cNvPr id="17437" name="Rectangle 29"/>
          <p:cNvSpPr>
            <a:spLocks noChangeArrowheads="1"/>
          </p:cNvSpPr>
          <p:nvPr/>
        </p:nvSpPr>
        <p:spPr bwMode="auto">
          <a:xfrm>
            <a:off x="5567363" y="6392863"/>
            <a:ext cx="1522412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600" b="1">
                <a:solidFill>
                  <a:srgbClr val="000000"/>
                </a:solidFill>
                <a:latin typeface="Arial" charset="0"/>
              </a:rPr>
              <a:t>Houses Painted</a:t>
            </a:r>
            <a:endParaRPr lang="en-US"/>
          </a:p>
        </p:txBody>
      </p:sp>
      <p:sp>
        <p:nvSpPr>
          <p:cNvPr id="17438" name="Rectangle 30"/>
          <p:cNvSpPr>
            <a:spLocks noChangeArrowheads="1"/>
          </p:cNvSpPr>
          <p:nvPr/>
        </p:nvSpPr>
        <p:spPr bwMode="auto">
          <a:xfrm>
            <a:off x="1657350" y="1495425"/>
            <a:ext cx="74612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600" b="1">
                <a:solidFill>
                  <a:srgbClr val="000000"/>
                </a:solidFill>
                <a:latin typeface="Arial" charset="0"/>
              </a:rPr>
              <a:t>Price of</a:t>
            </a:r>
            <a:endParaRPr lang="en-US"/>
          </a:p>
        </p:txBody>
      </p:sp>
      <p:sp>
        <p:nvSpPr>
          <p:cNvPr id="17439" name="Rectangle 31"/>
          <p:cNvSpPr>
            <a:spLocks noChangeArrowheads="1"/>
          </p:cNvSpPr>
          <p:nvPr/>
        </p:nvSpPr>
        <p:spPr bwMode="auto">
          <a:xfrm>
            <a:off x="1778000" y="1749425"/>
            <a:ext cx="61912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600" b="1">
                <a:solidFill>
                  <a:srgbClr val="000000"/>
                </a:solidFill>
                <a:latin typeface="Arial" charset="0"/>
              </a:rPr>
              <a:t>House</a:t>
            </a:r>
            <a:endParaRPr lang="en-US"/>
          </a:p>
        </p:txBody>
      </p:sp>
      <p:sp>
        <p:nvSpPr>
          <p:cNvPr id="17440" name="Rectangle 32"/>
          <p:cNvSpPr>
            <a:spLocks noChangeArrowheads="1"/>
          </p:cNvSpPr>
          <p:nvPr/>
        </p:nvSpPr>
        <p:spPr bwMode="auto">
          <a:xfrm>
            <a:off x="1600200" y="2005013"/>
            <a:ext cx="8016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600" b="1">
                <a:solidFill>
                  <a:srgbClr val="000000"/>
                </a:solidFill>
                <a:latin typeface="Arial" charset="0"/>
              </a:rPr>
              <a:t>Painting</a:t>
            </a:r>
            <a:endParaRPr lang="en-US"/>
          </a:p>
        </p:txBody>
      </p:sp>
      <p:sp>
        <p:nvSpPr>
          <p:cNvPr id="17441" name="Rectangle 33"/>
          <p:cNvSpPr>
            <a:spLocks noChangeArrowheads="1"/>
          </p:cNvSpPr>
          <p:nvPr/>
        </p:nvSpPr>
        <p:spPr bwMode="auto">
          <a:xfrm>
            <a:off x="2065338" y="4041775"/>
            <a:ext cx="33813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600">
                <a:solidFill>
                  <a:srgbClr val="000000"/>
                </a:solidFill>
                <a:latin typeface="Arial" charset="0"/>
              </a:rPr>
              <a:t>500</a:t>
            </a:r>
            <a:endParaRPr lang="en-US"/>
          </a:p>
        </p:txBody>
      </p:sp>
      <p:sp>
        <p:nvSpPr>
          <p:cNvPr id="17442" name="Rectangle 34"/>
          <p:cNvSpPr>
            <a:spLocks noChangeArrowheads="1"/>
          </p:cNvSpPr>
          <p:nvPr/>
        </p:nvSpPr>
        <p:spPr bwMode="auto">
          <a:xfrm>
            <a:off x="2065338" y="3141663"/>
            <a:ext cx="33813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600">
                <a:solidFill>
                  <a:srgbClr val="000000"/>
                </a:solidFill>
                <a:latin typeface="Arial" charset="0"/>
              </a:rPr>
              <a:t>800</a:t>
            </a:r>
            <a:endParaRPr lang="en-US"/>
          </a:p>
        </p:txBody>
      </p:sp>
      <p:sp>
        <p:nvSpPr>
          <p:cNvPr id="17443" name="Rectangle 35"/>
          <p:cNvSpPr>
            <a:spLocks noChangeArrowheads="1"/>
          </p:cNvSpPr>
          <p:nvPr/>
        </p:nvSpPr>
        <p:spPr bwMode="auto">
          <a:xfrm>
            <a:off x="1951038" y="2708275"/>
            <a:ext cx="4508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600">
                <a:solidFill>
                  <a:srgbClr val="000000"/>
                </a:solidFill>
                <a:latin typeface="Arial" charset="0"/>
              </a:rPr>
              <a:t>$900</a:t>
            </a:r>
            <a:endParaRPr lang="en-US"/>
          </a:p>
        </p:txBody>
      </p:sp>
      <p:sp>
        <p:nvSpPr>
          <p:cNvPr id="17444" name="Rectangle 36"/>
          <p:cNvSpPr>
            <a:spLocks noChangeArrowheads="1"/>
          </p:cNvSpPr>
          <p:nvPr/>
        </p:nvSpPr>
        <p:spPr bwMode="auto">
          <a:xfrm>
            <a:off x="2289175" y="5891213"/>
            <a:ext cx="11271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600">
                <a:solidFill>
                  <a:srgbClr val="000000"/>
                </a:solidFill>
                <a:latin typeface="Arial" charset="0"/>
              </a:rPr>
              <a:t>0</a:t>
            </a:r>
            <a:endParaRPr lang="en-US"/>
          </a:p>
        </p:txBody>
      </p:sp>
      <p:sp>
        <p:nvSpPr>
          <p:cNvPr id="17445" name="Rectangle 37"/>
          <p:cNvSpPr>
            <a:spLocks noChangeArrowheads="1"/>
          </p:cNvSpPr>
          <p:nvPr/>
        </p:nvSpPr>
        <p:spPr bwMode="auto">
          <a:xfrm>
            <a:off x="2065338" y="3716338"/>
            <a:ext cx="33813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600">
                <a:solidFill>
                  <a:srgbClr val="000000"/>
                </a:solidFill>
                <a:latin typeface="Arial" charset="0"/>
              </a:rPr>
              <a:t>600</a:t>
            </a:r>
            <a:endParaRPr lang="en-US"/>
          </a:p>
        </p:txBody>
      </p:sp>
      <p:sp>
        <p:nvSpPr>
          <p:cNvPr id="17446" name="Rectangle 38"/>
          <p:cNvSpPr>
            <a:spLocks noChangeArrowheads="1"/>
          </p:cNvSpPr>
          <p:nvPr/>
        </p:nvSpPr>
        <p:spPr bwMode="auto">
          <a:xfrm>
            <a:off x="3328988" y="5891213"/>
            <a:ext cx="112712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600">
                <a:solidFill>
                  <a:srgbClr val="000000"/>
                </a:solidFill>
                <a:latin typeface="Arial" charset="0"/>
              </a:rPr>
              <a:t>1</a:t>
            </a:r>
            <a:endParaRPr lang="en-US"/>
          </a:p>
        </p:txBody>
      </p:sp>
      <p:sp>
        <p:nvSpPr>
          <p:cNvPr id="17447" name="Rectangle 39"/>
          <p:cNvSpPr>
            <a:spLocks noChangeArrowheads="1"/>
          </p:cNvSpPr>
          <p:nvPr/>
        </p:nvSpPr>
        <p:spPr bwMode="auto">
          <a:xfrm>
            <a:off x="4216400" y="5891213"/>
            <a:ext cx="11271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600">
                <a:solidFill>
                  <a:srgbClr val="000000"/>
                </a:solidFill>
                <a:latin typeface="Arial" charset="0"/>
              </a:rPr>
              <a:t>2</a:t>
            </a:r>
            <a:endParaRPr lang="en-US"/>
          </a:p>
        </p:txBody>
      </p:sp>
      <p:sp>
        <p:nvSpPr>
          <p:cNvPr id="17448" name="Rectangle 40"/>
          <p:cNvSpPr>
            <a:spLocks noChangeArrowheads="1"/>
          </p:cNvSpPr>
          <p:nvPr/>
        </p:nvSpPr>
        <p:spPr bwMode="auto">
          <a:xfrm>
            <a:off x="5095875" y="5891213"/>
            <a:ext cx="11271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600">
                <a:solidFill>
                  <a:srgbClr val="000000"/>
                </a:solidFill>
                <a:latin typeface="Arial" charset="0"/>
              </a:rPr>
              <a:t>3</a:t>
            </a:r>
            <a:endParaRPr lang="en-US"/>
          </a:p>
        </p:txBody>
      </p:sp>
      <p:sp>
        <p:nvSpPr>
          <p:cNvPr id="17449" name="Rectangle 41"/>
          <p:cNvSpPr>
            <a:spLocks noChangeArrowheads="1"/>
          </p:cNvSpPr>
          <p:nvPr/>
        </p:nvSpPr>
        <p:spPr bwMode="auto">
          <a:xfrm>
            <a:off x="5983288" y="5891213"/>
            <a:ext cx="112712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600">
                <a:solidFill>
                  <a:srgbClr val="000000"/>
                </a:solidFill>
                <a:latin typeface="Arial" charset="0"/>
              </a:rPr>
              <a:t>4</a:t>
            </a:r>
            <a:endParaRPr lang="en-US"/>
          </a:p>
        </p:txBody>
      </p:sp>
      <p:sp>
        <p:nvSpPr>
          <p:cNvPr id="17450" name="Rectangle 42"/>
          <p:cNvSpPr>
            <a:spLocks noChangeArrowheads="1"/>
          </p:cNvSpPr>
          <p:nvPr/>
        </p:nvSpPr>
        <p:spPr bwMode="auto">
          <a:xfrm>
            <a:off x="4043363" y="1041400"/>
            <a:ext cx="1498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600" b="1">
                <a:solidFill>
                  <a:srgbClr val="000000"/>
                </a:solidFill>
                <a:latin typeface="Arial" charset="0"/>
              </a:rPr>
              <a:t>(b) Price = $800</a:t>
            </a:r>
            <a:endParaRPr lang="en-US"/>
          </a:p>
        </p:txBody>
      </p:sp>
      <p:grpSp>
        <p:nvGrpSpPr>
          <p:cNvPr id="17451" name="Group 43"/>
          <p:cNvGrpSpPr>
            <a:grpSpLocks/>
          </p:cNvGrpSpPr>
          <p:nvPr/>
        </p:nvGrpSpPr>
        <p:grpSpPr bwMode="auto">
          <a:xfrm>
            <a:off x="4143375" y="3690938"/>
            <a:ext cx="2481263" cy="655637"/>
            <a:chOff x="2610" y="2325"/>
            <a:chExt cx="1563" cy="413"/>
          </a:xfrm>
        </p:grpSpPr>
        <p:sp>
          <p:nvSpPr>
            <p:cNvPr id="17452" name="Line 44"/>
            <p:cNvSpPr>
              <a:spLocks noChangeShapeType="1"/>
            </p:cNvSpPr>
            <p:nvPr/>
          </p:nvSpPr>
          <p:spPr bwMode="auto">
            <a:xfrm>
              <a:off x="2610" y="2325"/>
              <a:ext cx="400" cy="14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17453" name="Rectangle 45"/>
            <p:cNvSpPr>
              <a:spLocks noChangeArrowheads="1"/>
            </p:cNvSpPr>
            <p:nvPr/>
          </p:nvSpPr>
          <p:spPr bwMode="auto">
            <a:xfrm>
              <a:off x="2974" y="2350"/>
              <a:ext cx="1199" cy="388"/>
            </a:xfrm>
            <a:prstGeom prst="rect">
              <a:avLst/>
            </a:prstGeom>
            <a:solidFill>
              <a:srgbClr val="E1E5E9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17454" name="Rectangle 46"/>
            <p:cNvSpPr>
              <a:spLocks noChangeArrowheads="1"/>
            </p:cNvSpPr>
            <p:nvPr/>
          </p:nvSpPr>
          <p:spPr bwMode="auto">
            <a:xfrm>
              <a:off x="3009" y="2389"/>
              <a:ext cx="455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Georgia</a:t>
              </a:r>
              <a:endParaRPr lang="en-US"/>
            </a:p>
          </p:txBody>
        </p:sp>
        <p:sp>
          <p:nvSpPr>
            <p:cNvPr id="17455" name="Rectangle 47"/>
            <p:cNvSpPr>
              <a:spLocks noChangeArrowheads="1"/>
            </p:cNvSpPr>
            <p:nvPr/>
          </p:nvSpPr>
          <p:spPr bwMode="auto">
            <a:xfrm>
              <a:off x="3467" y="2389"/>
              <a:ext cx="28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’</a:t>
              </a:r>
              <a:endParaRPr lang="en-US"/>
            </a:p>
          </p:txBody>
        </p:sp>
        <p:sp>
          <p:nvSpPr>
            <p:cNvPr id="17456" name="Rectangle 48"/>
            <p:cNvSpPr>
              <a:spLocks noChangeArrowheads="1"/>
            </p:cNvSpPr>
            <p:nvPr/>
          </p:nvSpPr>
          <p:spPr bwMode="auto">
            <a:xfrm>
              <a:off x="3495" y="2389"/>
              <a:ext cx="605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s producer</a:t>
              </a:r>
              <a:endParaRPr lang="en-US"/>
            </a:p>
          </p:txBody>
        </p:sp>
        <p:sp>
          <p:nvSpPr>
            <p:cNvPr id="17457" name="Rectangle 49"/>
            <p:cNvSpPr>
              <a:spLocks noChangeArrowheads="1"/>
            </p:cNvSpPr>
            <p:nvPr/>
          </p:nvSpPr>
          <p:spPr bwMode="auto">
            <a:xfrm>
              <a:off x="3009" y="2550"/>
              <a:ext cx="818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surplus ($200)</a:t>
              </a:r>
              <a:endParaRPr lang="en-US"/>
            </a:p>
          </p:txBody>
        </p:sp>
      </p:grpSp>
      <p:grpSp>
        <p:nvGrpSpPr>
          <p:cNvPr id="17458" name="Group 50"/>
          <p:cNvGrpSpPr>
            <a:grpSpLocks/>
          </p:cNvGrpSpPr>
          <p:nvPr/>
        </p:nvGrpSpPr>
        <p:grpSpPr bwMode="auto">
          <a:xfrm>
            <a:off x="2894013" y="2074863"/>
            <a:ext cx="1557337" cy="1404937"/>
            <a:chOff x="1823" y="1307"/>
            <a:chExt cx="981" cy="885"/>
          </a:xfrm>
        </p:grpSpPr>
        <p:sp>
          <p:nvSpPr>
            <p:cNvPr id="17459" name="Line 51"/>
            <p:cNvSpPr>
              <a:spLocks noChangeShapeType="1"/>
            </p:cNvSpPr>
            <p:nvPr/>
          </p:nvSpPr>
          <p:spPr bwMode="auto">
            <a:xfrm flipH="1">
              <a:off x="1883" y="1865"/>
              <a:ext cx="436" cy="315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17460" name="Line 52"/>
            <p:cNvSpPr>
              <a:spLocks noChangeShapeType="1"/>
            </p:cNvSpPr>
            <p:nvPr/>
          </p:nvSpPr>
          <p:spPr bwMode="auto">
            <a:xfrm>
              <a:off x="2319" y="1865"/>
              <a:ext cx="110" cy="327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17461" name="Rectangle 53"/>
            <p:cNvSpPr>
              <a:spLocks noChangeArrowheads="1"/>
            </p:cNvSpPr>
            <p:nvPr/>
          </p:nvSpPr>
          <p:spPr bwMode="auto">
            <a:xfrm>
              <a:off x="1823" y="1307"/>
              <a:ext cx="981" cy="558"/>
            </a:xfrm>
            <a:prstGeom prst="rect">
              <a:avLst/>
            </a:prstGeom>
            <a:solidFill>
              <a:srgbClr val="E1E5E9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17462" name="Rectangle 54"/>
            <p:cNvSpPr>
              <a:spLocks noChangeArrowheads="1"/>
            </p:cNvSpPr>
            <p:nvPr/>
          </p:nvSpPr>
          <p:spPr bwMode="auto">
            <a:xfrm>
              <a:off x="1868" y="1353"/>
              <a:ext cx="28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Total</a:t>
              </a:r>
              <a:endParaRPr lang="en-US"/>
            </a:p>
          </p:txBody>
        </p:sp>
        <p:sp>
          <p:nvSpPr>
            <p:cNvPr id="17463" name="Rectangle 55"/>
            <p:cNvSpPr>
              <a:spLocks noChangeArrowheads="1"/>
            </p:cNvSpPr>
            <p:nvPr/>
          </p:nvSpPr>
          <p:spPr bwMode="auto">
            <a:xfrm>
              <a:off x="1868" y="1513"/>
              <a:ext cx="505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producer</a:t>
              </a:r>
              <a:endParaRPr lang="en-US"/>
            </a:p>
          </p:txBody>
        </p:sp>
        <p:sp>
          <p:nvSpPr>
            <p:cNvPr id="17464" name="Rectangle 56"/>
            <p:cNvSpPr>
              <a:spLocks noChangeArrowheads="1"/>
            </p:cNvSpPr>
            <p:nvPr/>
          </p:nvSpPr>
          <p:spPr bwMode="auto">
            <a:xfrm>
              <a:off x="1868" y="1674"/>
              <a:ext cx="818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surplus ($500)</a:t>
              </a:r>
              <a:endParaRPr lang="en-US"/>
            </a:p>
          </p:txBody>
        </p:sp>
      </p:grpSp>
      <p:grpSp>
        <p:nvGrpSpPr>
          <p:cNvPr id="17465" name="Group 57"/>
          <p:cNvGrpSpPr>
            <a:grpSpLocks/>
          </p:cNvGrpSpPr>
          <p:nvPr/>
        </p:nvGrpSpPr>
        <p:grpSpPr bwMode="auto">
          <a:xfrm>
            <a:off x="2720975" y="4017963"/>
            <a:ext cx="2019300" cy="1406525"/>
            <a:chOff x="1714" y="2531"/>
            <a:chExt cx="1272" cy="886"/>
          </a:xfrm>
        </p:grpSpPr>
        <p:sp>
          <p:nvSpPr>
            <p:cNvPr id="17466" name="Line 58"/>
            <p:cNvSpPr>
              <a:spLocks noChangeShapeType="1"/>
            </p:cNvSpPr>
            <p:nvPr/>
          </p:nvSpPr>
          <p:spPr bwMode="auto">
            <a:xfrm>
              <a:off x="1895" y="2531"/>
              <a:ext cx="182" cy="52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17467" name="Rectangle 59"/>
            <p:cNvSpPr>
              <a:spLocks noChangeArrowheads="1"/>
            </p:cNvSpPr>
            <p:nvPr/>
          </p:nvSpPr>
          <p:spPr bwMode="auto">
            <a:xfrm>
              <a:off x="1714" y="3029"/>
              <a:ext cx="1272" cy="388"/>
            </a:xfrm>
            <a:prstGeom prst="rect">
              <a:avLst/>
            </a:prstGeom>
            <a:solidFill>
              <a:srgbClr val="E1E5E9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17468" name="Rectangle 60"/>
            <p:cNvSpPr>
              <a:spLocks noChangeArrowheads="1"/>
            </p:cNvSpPr>
            <p:nvPr/>
          </p:nvSpPr>
          <p:spPr bwMode="auto">
            <a:xfrm>
              <a:off x="1747" y="3064"/>
              <a:ext cx="53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Grandma</a:t>
              </a:r>
              <a:endParaRPr lang="en-US"/>
            </a:p>
          </p:txBody>
        </p:sp>
        <p:sp>
          <p:nvSpPr>
            <p:cNvPr id="17469" name="Rectangle 61"/>
            <p:cNvSpPr>
              <a:spLocks noChangeArrowheads="1"/>
            </p:cNvSpPr>
            <p:nvPr/>
          </p:nvSpPr>
          <p:spPr bwMode="auto">
            <a:xfrm>
              <a:off x="2282" y="3064"/>
              <a:ext cx="28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’</a:t>
              </a:r>
              <a:endParaRPr lang="en-US"/>
            </a:p>
          </p:txBody>
        </p:sp>
        <p:sp>
          <p:nvSpPr>
            <p:cNvPr id="17470" name="Rectangle 62"/>
            <p:cNvSpPr>
              <a:spLocks noChangeArrowheads="1"/>
            </p:cNvSpPr>
            <p:nvPr/>
          </p:nvSpPr>
          <p:spPr bwMode="auto">
            <a:xfrm>
              <a:off x="2310" y="3064"/>
              <a:ext cx="605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s producer</a:t>
              </a:r>
              <a:endParaRPr lang="en-US"/>
            </a:p>
          </p:txBody>
        </p:sp>
        <p:sp>
          <p:nvSpPr>
            <p:cNvPr id="17471" name="Rectangle 63"/>
            <p:cNvSpPr>
              <a:spLocks noChangeArrowheads="1"/>
            </p:cNvSpPr>
            <p:nvPr/>
          </p:nvSpPr>
          <p:spPr bwMode="auto">
            <a:xfrm>
              <a:off x="1747" y="3224"/>
              <a:ext cx="818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surplus ($300)</a:t>
              </a:r>
              <a:endParaRPr lang="en-US"/>
            </a:p>
          </p:txBody>
        </p:sp>
      </p:grpSp>
      <p:grpSp>
        <p:nvGrpSpPr>
          <p:cNvPr id="17472" name="Group 64"/>
          <p:cNvGrpSpPr>
            <a:grpSpLocks/>
          </p:cNvGrpSpPr>
          <p:nvPr/>
        </p:nvGrpSpPr>
        <p:grpSpPr bwMode="auto">
          <a:xfrm>
            <a:off x="2547938" y="1936750"/>
            <a:ext cx="4156075" cy="3910013"/>
            <a:chOff x="1605" y="1220"/>
            <a:chExt cx="2618" cy="2463"/>
          </a:xfrm>
        </p:grpSpPr>
        <p:sp>
          <p:nvSpPr>
            <p:cNvPr id="17473" name="Freeform 65"/>
            <p:cNvSpPr>
              <a:spLocks/>
            </p:cNvSpPr>
            <p:nvPr/>
          </p:nvSpPr>
          <p:spPr bwMode="auto">
            <a:xfrm>
              <a:off x="1605" y="1234"/>
              <a:ext cx="2217" cy="2449"/>
            </a:xfrm>
            <a:custGeom>
              <a:avLst/>
              <a:gdLst/>
              <a:ahLst/>
              <a:cxnLst>
                <a:cxn ang="0">
                  <a:pos x="0" y="2449"/>
                </a:cxn>
                <a:cxn ang="0">
                  <a:pos x="0" y="1382"/>
                </a:cxn>
                <a:cxn ang="0">
                  <a:pos x="545" y="1382"/>
                </a:cxn>
                <a:cxn ang="0">
                  <a:pos x="545" y="1188"/>
                </a:cxn>
                <a:cxn ang="0">
                  <a:pos x="1102" y="1188"/>
                </a:cxn>
                <a:cxn ang="0">
                  <a:pos x="1102" y="764"/>
                </a:cxn>
                <a:cxn ang="0">
                  <a:pos x="1660" y="764"/>
                </a:cxn>
                <a:cxn ang="0">
                  <a:pos x="1660" y="534"/>
                </a:cxn>
                <a:cxn ang="0">
                  <a:pos x="2217" y="534"/>
                </a:cxn>
                <a:cxn ang="0">
                  <a:pos x="2217" y="0"/>
                </a:cxn>
              </a:cxnLst>
              <a:rect l="0" t="0" r="r" b="b"/>
              <a:pathLst>
                <a:path w="2217" h="2449">
                  <a:moveTo>
                    <a:pt x="0" y="2449"/>
                  </a:moveTo>
                  <a:lnTo>
                    <a:pt x="0" y="1382"/>
                  </a:lnTo>
                  <a:lnTo>
                    <a:pt x="545" y="1382"/>
                  </a:lnTo>
                  <a:lnTo>
                    <a:pt x="545" y="1188"/>
                  </a:lnTo>
                  <a:lnTo>
                    <a:pt x="1102" y="1188"/>
                  </a:lnTo>
                  <a:lnTo>
                    <a:pt x="1102" y="764"/>
                  </a:lnTo>
                  <a:lnTo>
                    <a:pt x="1660" y="764"/>
                  </a:lnTo>
                  <a:lnTo>
                    <a:pt x="1660" y="534"/>
                  </a:lnTo>
                  <a:lnTo>
                    <a:pt x="2217" y="534"/>
                  </a:lnTo>
                  <a:lnTo>
                    <a:pt x="2217" y="0"/>
                  </a:lnTo>
                </a:path>
              </a:pathLst>
            </a:custGeom>
            <a:noFill/>
            <a:ln w="57150">
              <a:solidFill>
                <a:srgbClr val="5F161D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17474" name="Rectangle 66"/>
            <p:cNvSpPr>
              <a:spLocks noChangeArrowheads="1"/>
            </p:cNvSpPr>
            <p:nvPr/>
          </p:nvSpPr>
          <p:spPr bwMode="auto">
            <a:xfrm>
              <a:off x="3833" y="1220"/>
              <a:ext cx="390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Supply</a:t>
              </a:r>
              <a:endParaRPr lang="en-US"/>
            </a:p>
          </p:txBody>
        </p:sp>
      </p:grpSp>
      <p:grpSp>
        <p:nvGrpSpPr>
          <p:cNvPr id="17475" name="Group 67"/>
          <p:cNvGrpSpPr>
            <a:grpSpLocks/>
          </p:cNvGrpSpPr>
          <p:nvPr/>
        </p:nvGrpSpPr>
        <p:grpSpPr bwMode="auto">
          <a:xfrm>
            <a:off x="2528888" y="3171825"/>
            <a:ext cx="1768475" cy="658813"/>
            <a:chOff x="1593" y="1998"/>
            <a:chExt cx="1114" cy="415"/>
          </a:xfrm>
        </p:grpSpPr>
        <p:sp>
          <p:nvSpPr>
            <p:cNvPr id="17476" name="Line 68"/>
            <p:cNvSpPr>
              <a:spLocks noChangeShapeType="1"/>
            </p:cNvSpPr>
            <p:nvPr/>
          </p:nvSpPr>
          <p:spPr bwMode="auto">
            <a:xfrm>
              <a:off x="1593" y="1998"/>
              <a:ext cx="1114" cy="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17477" name="Line 69"/>
            <p:cNvSpPr>
              <a:spLocks noChangeShapeType="1"/>
            </p:cNvSpPr>
            <p:nvPr/>
          </p:nvSpPr>
          <p:spPr bwMode="auto">
            <a:xfrm>
              <a:off x="1593" y="2413"/>
              <a:ext cx="55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17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17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74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7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74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7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7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25" grpId="0" animBg="1"/>
      <p:bldP spid="1742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E:\Mankiw\Mankiw PPT\narrow aqua button bckgrd.jpg"/>
          <p:cNvPicPr>
            <a:picLocks noChangeAspect="1" noChangeArrowheads="1"/>
          </p:cNvPicPr>
          <p:nvPr/>
        </p:nvPicPr>
        <p:blipFill>
          <a:blip r:embed="rId2"/>
          <a:srcRect r="1688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8435" name="Rectangle 3"/>
          <p:cNvSpPr>
            <a:spLocks noGrp="1" noChangeArrowheads="1"/>
          </p:cNvSpPr>
          <p:nvPr>
            <p:ph type="title"/>
          </p:nvPr>
        </p:nvSpPr>
        <p:spPr>
          <a:xfrm>
            <a:off x="609600" y="50800"/>
            <a:ext cx="8229600" cy="685800"/>
          </a:xfrm>
        </p:spPr>
        <p:txBody>
          <a:bodyPr/>
          <a:lstStyle/>
          <a:p>
            <a:pPr algn="l">
              <a:lnSpc>
                <a:spcPct val="80000"/>
              </a:lnSpc>
            </a:pPr>
            <a:r>
              <a:rPr lang="en-US" sz="2800">
                <a:solidFill>
                  <a:schemeClr val="bg1"/>
                </a:solidFill>
              </a:rPr>
              <a:t>Figure 6 How the Price Affects Producer Surplus</a:t>
            </a:r>
          </a:p>
        </p:txBody>
      </p:sp>
      <p:sp>
        <p:nvSpPr>
          <p:cNvPr id="18436" name="Text Box 4"/>
          <p:cNvSpPr txBox="1">
            <a:spLocks noChangeArrowheads="1"/>
          </p:cNvSpPr>
          <p:nvPr/>
        </p:nvSpPr>
        <p:spPr bwMode="auto">
          <a:xfrm rot="-21600000">
            <a:off x="6564313" y="6680200"/>
            <a:ext cx="264160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altLang="en-US" sz="800" b="1">
                <a:solidFill>
                  <a:schemeClr val="bg1"/>
                </a:solidFill>
                <a:latin typeface="Arial" charset="0"/>
              </a:rPr>
              <a:t>Copyright©2003  Southwestern/Thomson Learning</a:t>
            </a:r>
          </a:p>
        </p:txBody>
      </p:sp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1998663" y="1711325"/>
            <a:ext cx="4862512" cy="4532313"/>
          </a:xfrm>
          <a:prstGeom prst="rect">
            <a:avLst/>
          </a:prstGeom>
          <a:solidFill>
            <a:srgbClr val="F3F6F9"/>
          </a:solidFill>
          <a:ln w="222250">
            <a:solidFill>
              <a:srgbClr val="F3F6F9"/>
            </a:solidFill>
            <a:miter lim="800000"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1998663" y="1711325"/>
            <a:ext cx="4862512" cy="4532313"/>
          </a:xfrm>
          <a:prstGeom prst="rect">
            <a:avLst/>
          </a:prstGeom>
          <a:solidFill>
            <a:srgbClr val="F2F4F8"/>
          </a:solidFill>
          <a:ln w="203200">
            <a:solidFill>
              <a:srgbClr val="F2F4F8"/>
            </a:solidFill>
            <a:miter lim="800000"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18439" name="Rectangle 7"/>
          <p:cNvSpPr>
            <a:spLocks noChangeArrowheads="1"/>
          </p:cNvSpPr>
          <p:nvPr/>
        </p:nvSpPr>
        <p:spPr bwMode="auto">
          <a:xfrm>
            <a:off x="1998663" y="1711325"/>
            <a:ext cx="4862512" cy="4532313"/>
          </a:xfrm>
          <a:prstGeom prst="rect">
            <a:avLst/>
          </a:prstGeom>
          <a:solidFill>
            <a:srgbClr val="F1F4F7"/>
          </a:solidFill>
          <a:ln w="182563">
            <a:solidFill>
              <a:srgbClr val="F1F4F7"/>
            </a:solidFill>
            <a:miter lim="800000"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18440" name="Rectangle 8"/>
          <p:cNvSpPr>
            <a:spLocks noChangeArrowheads="1"/>
          </p:cNvSpPr>
          <p:nvPr/>
        </p:nvSpPr>
        <p:spPr bwMode="auto">
          <a:xfrm>
            <a:off x="1998663" y="1711325"/>
            <a:ext cx="4862512" cy="4532313"/>
          </a:xfrm>
          <a:prstGeom prst="rect">
            <a:avLst/>
          </a:prstGeom>
          <a:solidFill>
            <a:srgbClr val="F0F2F5"/>
          </a:solidFill>
          <a:ln w="161925">
            <a:solidFill>
              <a:srgbClr val="F0F2F5"/>
            </a:solidFill>
            <a:miter lim="800000"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18441" name="Rectangle 9"/>
          <p:cNvSpPr>
            <a:spLocks noChangeArrowheads="1"/>
          </p:cNvSpPr>
          <p:nvPr/>
        </p:nvSpPr>
        <p:spPr bwMode="auto">
          <a:xfrm>
            <a:off x="1998663" y="1711325"/>
            <a:ext cx="4862512" cy="4532313"/>
          </a:xfrm>
          <a:prstGeom prst="rect">
            <a:avLst/>
          </a:prstGeom>
          <a:solidFill>
            <a:srgbClr val="EEF1F4"/>
          </a:solidFill>
          <a:ln w="141288">
            <a:solidFill>
              <a:srgbClr val="EEF1F4"/>
            </a:solidFill>
            <a:miter lim="800000"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18442" name="Rectangle 10"/>
          <p:cNvSpPr>
            <a:spLocks noChangeArrowheads="1"/>
          </p:cNvSpPr>
          <p:nvPr/>
        </p:nvSpPr>
        <p:spPr bwMode="auto">
          <a:xfrm>
            <a:off x="1998663" y="1711325"/>
            <a:ext cx="4862512" cy="4532313"/>
          </a:xfrm>
          <a:prstGeom prst="rect">
            <a:avLst/>
          </a:prstGeom>
          <a:solidFill>
            <a:srgbClr val="EDEFF3"/>
          </a:solidFill>
          <a:ln w="122238">
            <a:solidFill>
              <a:srgbClr val="EDEFF3"/>
            </a:solidFill>
            <a:miter lim="800000"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18443" name="Rectangle 11"/>
          <p:cNvSpPr>
            <a:spLocks noChangeArrowheads="1"/>
          </p:cNvSpPr>
          <p:nvPr/>
        </p:nvSpPr>
        <p:spPr bwMode="auto">
          <a:xfrm>
            <a:off x="1998663" y="1711325"/>
            <a:ext cx="4862512" cy="4532313"/>
          </a:xfrm>
          <a:prstGeom prst="rect">
            <a:avLst/>
          </a:prstGeom>
          <a:solidFill>
            <a:srgbClr val="EBEEF2"/>
          </a:solidFill>
          <a:ln w="101600">
            <a:solidFill>
              <a:srgbClr val="EBEEF2"/>
            </a:solidFill>
            <a:miter lim="800000"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18444" name="Rectangle 12"/>
          <p:cNvSpPr>
            <a:spLocks noChangeArrowheads="1"/>
          </p:cNvSpPr>
          <p:nvPr/>
        </p:nvSpPr>
        <p:spPr bwMode="auto">
          <a:xfrm>
            <a:off x="1998663" y="1711325"/>
            <a:ext cx="4862512" cy="4532313"/>
          </a:xfrm>
          <a:prstGeom prst="rect">
            <a:avLst/>
          </a:prstGeom>
          <a:solidFill>
            <a:srgbClr val="EAECF1"/>
          </a:solidFill>
          <a:ln w="80963">
            <a:solidFill>
              <a:srgbClr val="EAECF1"/>
            </a:solidFill>
            <a:miter lim="800000"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18445" name="Rectangle 13"/>
          <p:cNvSpPr>
            <a:spLocks noChangeArrowheads="1"/>
          </p:cNvSpPr>
          <p:nvPr/>
        </p:nvSpPr>
        <p:spPr bwMode="auto">
          <a:xfrm>
            <a:off x="1998663" y="1711325"/>
            <a:ext cx="4862512" cy="4532313"/>
          </a:xfrm>
          <a:prstGeom prst="rect">
            <a:avLst/>
          </a:prstGeom>
          <a:solidFill>
            <a:srgbClr val="E9EBF0"/>
          </a:solidFill>
          <a:ln w="60325">
            <a:solidFill>
              <a:srgbClr val="E9EBF0"/>
            </a:solidFill>
            <a:miter lim="800000"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18446" name="Rectangle 14"/>
          <p:cNvSpPr>
            <a:spLocks noChangeArrowheads="1"/>
          </p:cNvSpPr>
          <p:nvPr/>
        </p:nvSpPr>
        <p:spPr bwMode="auto">
          <a:xfrm>
            <a:off x="1998663" y="1711325"/>
            <a:ext cx="4862512" cy="4532313"/>
          </a:xfrm>
          <a:prstGeom prst="rect">
            <a:avLst/>
          </a:prstGeom>
          <a:solidFill>
            <a:srgbClr val="E7EAEF"/>
          </a:solidFill>
          <a:ln w="41275">
            <a:solidFill>
              <a:srgbClr val="E7EAEF"/>
            </a:solidFill>
            <a:miter lim="800000"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18447" name="Rectangle 15"/>
          <p:cNvSpPr>
            <a:spLocks noChangeArrowheads="1"/>
          </p:cNvSpPr>
          <p:nvPr/>
        </p:nvSpPr>
        <p:spPr bwMode="auto">
          <a:xfrm>
            <a:off x="1998663" y="1711325"/>
            <a:ext cx="4862512" cy="4532313"/>
          </a:xfrm>
          <a:prstGeom prst="rect">
            <a:avLst/>
          </a:prstGeom>
          <a:solidFill>
            <a:srgbClr val="E6E9EF"/>
          </a:solidFill>
          <a:ln w="20638">
            <a:solidFill>
              <a:srgbClr val="E6E9EF"/>
            </a:solidFill>
            <a:miter lim="800000"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18448" name="Rectangle 16"/>
          <p:cNvSpPr>
            <a:spLocks noChangeArrowheads="1"/>
          </p:cNvSpPr>
          <p:nvPr/>
        </p:nvSpPr>
        <p:spPr bwMode="auto">
          <a:xfrm>
            <a:off x="1917700" y="1609725"/>
            <a:ext cx="4843463" cy="453231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id-ID"/>
          </a:p>
        </p:txBody>
      </p:sp>
      <p:grpSp>
        <p:nvGrpSpPr>
          <p:cNvPr id="18449" name="Group 17"/>
          <p:cNvGrpSpPr>
            <a:grpSpLocks/>
          </p:cNvGrpSpPr>
          <p:nvPr/>
        </p:nvGrpSpPr>
        <p:grpSpPr bwMode="auto">
          <a:xfrm>
            <a:off x="1917700" y="4138613"/>
            <a:ext cx="1905000" cy="1598612"/>
            <a:chOff x="1208" y="2607"/>
            <a:chExt cx="1200" cy="1007"/>
          </a:xfrm>
        </p:grpSpPr>
        <p:sp>
          <p:nvSpPr>
            <p:cNvPr id="18450" name="Freeform 18"/>
            <p:cNvSpPr>
              <a:spLocks/>
            </p:cNvSpPr>
            <p:nvPr/>
          </p:nvSpPr>
          <p:spPr bwMode="auto">
            <a:xfrm>
              <a:off x="1208" y="2607"/>
              <a:ext cx="1200" cy="1007"/>
            </a:xfrm>
            <a:custGeom>
              <a:avLst/>
              <a:gdLst/>
              <a:ahLst/>
              <a:cxnLst>
                <a:cxn ang="0">
                  <a:pos x="1200" y="0"/>
                </a:cxn>
                <a:cxn ang="0">
                  <a:pos x="0" y="0"/>
                </a:cxn>
                <a:cxn ang="0">
                  <a:pos x="0" y="1007"/>
                </a:cxn>
                <a:cxn ang="0">
                  <a:pos x="1200" y="0"/>
                </a:cxn>
              </a:cxnLst>
              <a:rect l="0" t="0" r="r" b="b"/>
              <a:pathLst>
                <a:path w="1200" h="1007">
                  <a:moveTo>
                    <a:pt x="1200" y="0"/>
                  </a:moveTo>
                  <a:lnTo>
                    <a:pt x="0" y="0"/>
                  </a:lnTo>
                  <a:lnTo>
                    <a:pt x="0" y="1007"/>
                  </a:lnTo>
                  <a:lnTo>
                    <a:pt x="1200" y="0"/>
                  </a:lnTo>
                  <a:close/>
                </a:path>
              </a:pathLst>
            </a:custGeom>
            <a:solidFill>
              <a:srgbClr val="E2CFE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18451" name="Rectangle 19"/>
            <p:cNvSpPr>
              <a:spLocks noChangeArrowheads="1"/>
            </p:cNvSpPr>
            <p:nvPr/>
          </p:nvSpPr>
          <p:spPr bwMode="auto">
            <a:xfrm>
              <a:off x="1325" y="2722"/>
              <a:ext cx="603" cy="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700">
                  <a:solidFill>
                    <a:srgbClr val="000000"/>
                  </a:solidFill>
                  <a:latin typeface="Arial" charset="0"/>
                </a:rPr>
                <a:t>Producer</a:t>
              </a:r>
              <a:endParaRPr lang="en-US"/>
            </a:p>
          </p:txBody>
        </p:sp>
        <p:sp>
          <p:nvSpPr>
            <p:cNvPr id="18452" name="Rectangle 20"/>
            <p:cNvSpPr>
              <a:spLocks noChangeArrowheads="1"/>
            </p:cNvSpPr>
            <p:nvPr/>
          </p:nvSpPr>
          <p:spPr bwMode="auto">
            <a:xfrm>
              <a:off x="1380" y="2891"/>
              <a:ext cx="497" cy="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700">
                  <a:solidFill>
                    <a:srgbClr val="000000"/>
                  </a:solidFill>
                  <a:latin typeface="Arial" charset="0"/>
                </a:rPr>
                <a:t>surplus</a:t>
              </a:r>
              <a:endParaRPr lang="en-US"/>
            </a:p>
          </p:txBody>
        </p:sp>
      </p:grpSp>
      <p:sp>
        <p:nvSpPr>
          <p:cNvPr id="18453" name="Freeform 21"/>
          <p:cNvSpPr>
            <a:spLocks/>
          </p:cNvSpPr>
          <p:nvPr/>
        </p:nvSpPr>
        <p:spPr bwMode="auto">
          <a:xfrm>
            <a:off x="1917700" y="1609725"/>
            <a:ext cx="4843463" cy="453231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2855"/>
              </a:cxn>
              <a:cxn ang="0">
                <a:pos x="3051" y="2855"/>
              </a:cxn>
            </a:cxnLst>
            <a:rect l="0" t="0" r="r" b="b"/>
            <a:pathLst>
              <a:path w="3051" h="2855">
                <a:moveTo>
                  <a:pt x="0" y="0"/>
                </a:moveTo>
                <a:lnTo>
                  <a:pt x="0" y="2855"/>
                </a:lnTo>
                <a:lnTo>
                  <a:pt x="3051" y="2855"/>
                </a:lnTo>
              </a:path>
            </a:pathLst>
          </a:custGeom>
          <a:noFill/>
          <a:ln w="2063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18454" name="Rectangle 22"/>
          <p:cNvSpPr>
            <a:spLocks noChangeArrowheads="1"/>
          </p:cNvSpPr>
          <p:nvPr/>
        </p:nvSpPr>
        <p:spPr bwMode="auto">
          <a:xfrm>
            <a:off x="5908675" y="6213475"/>
            <a:ext cx="969963" cy="29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700" b="1">
                <a:solidFill>
                  <a:srgbClr val="000000"/>
                </a:solidFill>
                <a:latin typeface="Arial" charset="0"/>
              </a:rPr>
              <a:t>Quantity</a:t>
            </a:r>
            <a:endParaRPr lang="en-US"/>
          </a:p>
        </p:txBody>
      </p:sp>
      <p:sp>
        <p:nvSpPr>
          <p:cNvPr id="18455" name="Rectangle 23"/>
          <p:cNvSpPr>
            <a:spLocks noChangeArrowheads="1"/>
          </p:cNvSpPr>
          <p:nvPr/>
        </p:nvSpPr>
        <p:spPr bwMode="auto">
          <a:xfrm>
            <a:off x="2662238" y="1095375"/>
            <a:ext cx="3200400" cy="29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700" b="1">
                <a:solidFill>
                  <a:srgbClr val="000000"/>
                </a:solidFill>
                <a:latin typeface="Arial" charset="0"/>
              </a:rPr>
              <a:t>(a)  Producer Surplus at Price </a:t>
            </a:r>
            <a:endParaRPr lang="en-US"/>
          </a:p>
        </p:txBody>
      </p:sp>
      <p:sp>
        <p:nvSpPr>
          <p:cNvPr id="18456" name="Rectangle 24"/>
          <p:cNvSpPr>
            <a:spLocks noChangeArrowheads="1"/>
          </p:cNvSpPr>
          <p:nvPr/>
        </p:nvSpPr>
        <p:spPr bwMode="auto">
          <a:xfrm>
            <a:off x="5754688" y="1101725"/>
            <a:ext cx="242887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700" b="1" i="1">
                <a:solidFill>
                  <a:srgbClr val="000000"/>
                </a:solidFill>
                <a:latin typeface="Arial" charset="0"/>
              </a:rPr>
              <a:t>P</a:t>
            </a:r>
            <a:endParaRPr lang="en-US"/>
          </a:p>
        </p:txBody>
      </p:sp>
      <p:sp>
        <p:nvSpPr>
          <p:cNvPr id="18457" name="Freeform 25"/>
          <p:cNvSpPr>
            <a:spLocks/>
          </p:cNvSpPr>
          <p:nvPr/>
        </p:nvSpPr>
        <p:spPr bwMode="auto">
          <a:xfrm>
            <a:off x="5908675" y="1243013"/>
            <a:ext cx="53975" cy="93662"/>
          </a:xfrm>
          <a:custGeom>
            <a:avLst/>
            <a:gdLst/>
            <a:ahLst/>
            <a:cxnLst>
              <a:cxn ang="0">
                <a:pos x="34" y="0"/>
              </a:cxn>
              <a:cxn ang="0">
                <a:pos x="22" y="0"/>
              </a:cxn>
              <a:cxn ang="0">
                <a:pos x="13" y="9"/>
              </a:cxn>
              <a:cxn ang="0">
                <a:pos x="0" y="13"/>
              </a:cxn>
              <a:cxn ang="0">
                <a:pos x="0" y="26"/>
              </a:cxn>
              <a:cxn ang="0">
                <a:pos x="17" y="17"/>
              </a:cxn>
              <a:cxn ang="0">
                <a:pos x="17" y="59"/>
              </a:cxn>
              <a:cxn ang="0">
                <a:pos x="34" y="59"/>
              </a:cxn>
              <a:cxn ang="0">
                <a:pos x="34" y="4"/>
              </a:cxn>
              <a:cxn ang="0">
                <a:pos x="34" y="0"/>
              </a:cxn>
            </a:cxnLst>
            <a:rect l="0" t="0" r="r" b="b"/>
            <a:pathLst>
              <a:path w="34" h="59">
                <a:moveTo>
                  <a:pt x="34" y="0"/>
                </a:moveTo>
                <a:lnTo>
                  <a:pt x="22" y="0"/>
                </a:lnTo>
                <a:lnTo>
                  <a:pt x="13" y="9"/>
                </a:lnTo>
                <a:lnTo>
                  <a:pt x="0" y="13"/>
                </a:lnTo>
                <a:lnTo>
                  <a:pt x="0" y="26"/>
                </a:lnTo>
                <a:lnTo>
                  <a:pt x="17" y="17"/>
                </a:lnTo>
                <a:lnTo>
                  <a:pt x="17" y="59"/>
                </a:lnTo>
                <a:lnTo>
                  <a:pt x="34" y="59"/>
                </a:lnTo>
                <a:lnTo>
                  <a:pt x="34" y="4"/>
                </a:lnTo>
                <a:lnTo>
                  <a:pt x="34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18458" name="Rectangle 26"/>
          <p:cNvSpPr>
            <a:spLocks noChangeArrowheads="1"/>
          </p:cNvSpPr>
          <p:nvPr/>
        </p:nvSpPr>
        <p:spPr bwMode="auto">
          <a:xfrm>
            <a:off x="5989638" y="1095375"/>
            <a:ext cx="161925" cy="29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700" b="1">
                <a:solidFill>
                  <a:srgbClr val="000000"/>
                </a:solidFill>
                <a:latin typeface="Arial" charset="0"/>
              </a:rPr>
              <a:t> </a:t>
            </a:r>
            <a:endParaRPr lang="en-US"/>
          </a:p>
        </p:txBody>
      </p:sp>
      <p:sp>
        <p:nvSpPr>
          <p:cNvPr id="18459" name="Rectangle 27"/>
          <p:cNvSpPr>
            <a:spLocks noChangeArrowheads="1"/>
          </p:cNvSpPr>
          <p:nvPr/>
        </p:nvSpPr>
        <p:spPr bwMode="auto">
          <a:xfrm>
            <a:off x="1314450" y="1573213"/>
            <a:ext cx="633413" cy="296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700" b="1">
                <a:solidFill>
                  <a:srgbClr val="000000"/>
                </a:solidFill>
                <a:latin typeface="Arial" charset="0"/>
              </a:rPr>
              <a:t>Price</a:t>
            </a:r>
            <a:endParaRPr lang="en-US"/>
          </a:p>
        </p:txBody>
      </p:sp>
      <p:sp>
        <p:nvSpPr>
          <p:cNvPr id="18460" name="Rectangle 28"/>
          <p:cNvSpPr>
            <a:spLocks noChangeArrowheads="1"/>
          </p:cNvSpPr>
          <p:nvPr/>
        </p:nvSpPr>
        <p:spPr bwMode="auto">
          <a:xfrm>
            <a:off x="1719263" y="6213475"/>
            <a:ext cx="215900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700">
                <a:solidFill>
                  <a:srgbClr val="000000"/>
                </a:solidFill>
                <a:latin typeface="Arial" charset="0"/>
              </a:rPr>
              <a:t>0</a:t>
            </a:r>
            <a:endParaRPr lang="en-US"/>
          </a:p>
        </p:txBody>
      </p:sp>
      <p:grpSp>
        <p:nvGrpSpPr>
          <p:cNvPr id="18461" name="Group 29"/>
          <p:cNvGrpSpPr>
            <a:grpSpLocks/>
          </p:cNvGrpSpPr>
          <p:nvPr/>
        </p:nvGrpSpPr>
        <p:grpSpPr bwMode="auto">
          <a:xfrm>
            <a:off x="1917700" y="1909763"/>
            <a:ext cx="4618038" cy="3827462"/>
            <a:chOff x="1208" y="1203"/>
            <a:chExt cx="2909" cy="2411"/>
          </a:xfrm>
        </p:grpSpPr>
        <p:sp>
          <p:nvSpPr>
            <p:cNvPr id="18462" name="Line 30"/>
            <p:cNvSpPr>
              <a:spLocks noChangeShapeType="1"/>
            </p:cNvSpPr>
            <p:nvPr/>
          </p:nvSpPr>
          <p:spPr bwMode="auto">
            <a:xfrm flipV="1">
              <a:off x="1208" y="1396"/>
              <a:ext cx="2630" cy="2218"/>
            </a:xfrm>
            <a:prstGeom prst="line">
              <a:avLst/>
            </a:prstGeom>
            <a:noFill/>
            <a:ln w="60325">
              <a:solidFill>
                <a:srgbClr val="5F161D"/>
              </a:solidFill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18463" name="Rectangle 31"/>
            <p:cNvSpPr>
              <a:spLocks noChangeArrowheads="1"/>
            </p:cNvSpPr>
            <p:nvPr/>
          </p:nvSpPr>
          <p:spPr bwMode="auto">
            <a:xfrm>
              <a:off x="3654" y="1203"/>
              <a:ext cx="463" cy="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700">
                  <a:solidFill>
                    <a:srgbClr val="000000"/>
                  </a:solidFill>
                  <a:latin typeface="Arial" charset="0"/>
                </a:rPr>
                <a:t>Supply</a:t>
              </a:r>
              <a:endParaRPr lang="en-US"/>
            </a:p>
          </p:txBody>
        </p:sp>
      </p:grpSp>
      <p:grpSp>
        <p:nvGrpSpPr>
          <p:cNvPr id="18464" name="Group 32"/>
          <p:cNvGrpSpPr>
            <a:grpSpLocks/>
          </p:cNvGrpSpPr>
          <p:nvPr/>
        </p:nvGrpSpPr>
        <p:grpSpPr bwMode="auto">
          <a:xfrm>
            <a:off x="1857375" y="3889375"/>
            <a:ext cx="2300288" cy="2108200"/>
            <a:chOff x="1170" y="2450"/>
            <a:chExt cx="1449" cy="1328"/>
          </a:xfrm>
        </p:grpSpPr>
        <p:grpSp>
          <p:nvGrpSpPr>
            <p:cNvPr id="18465" name="Group 33"/>
            <p:cNvGrpSpPr>
              <a:grpSpLocks/>
            </p:cNvGrpSpPr>
            <p:nvPr/>
          </p:nvGrpSpPr>
          <p:grpSpPr bwMode="auto">
            <a:xfrm>
              <a:off x="1170" y="2450"/>
              <a:ext cx="270" cy="196"/>
              <a:chOff x="1170" y="2450"/>
              <a:chExt cx="270" cy="196"/>
            </a:xfrm>
          </p:grpSpPr>
          <p:sp>
            <p:nvSpPr>
              <p:cNvPr id="18466" name="Oval 34"/>
              <p:cNvSpPr>
                <a:spLocks noChangeArrowheads="1"/>
              </p:cNvSpPr>
              <p:nvPr/>
            </p:nvSpPr>
            <p:spPr bwMode="auto">
              <a:xfrm>
                <a:off x="1170" y="2569"/>
                <a:ext cx="77" cy="77"/>
              </a:xfrm>
              <a:prstGeom prst="ellipse">
                <a:avLst/>
              </a:pr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18467" name="Rectangle 35"/>
              <p:cNvSpPr>
                <a:spLocks noChangeArrowheads="1"/>
              </p:cNvSpPr>
              <p:nvPr/>
            </p:nvSpPr>
            <p:spPr bwMode="auto">
              <a:xfrm>
                <a:off x="1291" y="2450"/>
                <a:ext cx="149" cy="18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700">
                    <a:solidFill>
                      <a:srgbClr val="000000"/>
                    </a:solidFill>
                    <a:latin typeface="Arial" charset="0"/>
                  </a:rPr>
                  <a:t>B</a:t>
                </a:r>
                <a:endParaRPr lang="en-US"/>
              </a:p>
            </p:txBody>
          </p:sp>
        </p:grpSp>
        <p:grpSp>
          <p:nvGrpSpPr>
            <p:cNvPr id="18468" name="Group 36"/>
            <p:cNvGrpSpPr>
              <a:grpSpLocks/>
            </p:cNvGrpSpPr>
            <p:nvPr/>
          </p:nvGrpSpPr>
          <p:grpSpPr bwMode="auto">
            <a:xfrm>
              <a:off x="1170" y="3576"/>
              <a:ext cx="270" cy="202"/>
              <a:chOff x="1170" y="3576"/>
              <a:chExt cx="270" cy="202"/>
            </a:xfrm>
          </p:grpSpPr>
          <p:sp>
            <p:nvSpPr>
              <p:cNvPr id="18469" name="Oval 37"/>
              <p:cNvSpPr>
                <a:spLocks noChangeArrowheads="1"/>
              </p:cNvSpPr>
              <p:nvPr/>
            </p:nvSpPr>
            <p:spPr bwMode="auto">
              <a:xfrm>
                <a:off x="1170" y="3576"/>
                <a:ext cx="77" cy="77"/>
              </a:xfrm>
              <a:prstGeom prst="ellipse">
                <a:avLst/>
              </a:pr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18470" name="Rectangle 38"/>
              <p:cNvSpPr>
                <a:spLocks noChangeArrowheads="1"/>
              </p:cNvSpPr>
              <p:nvPr/>
            </p:nvSpPr>
            <p:spPr bwMode="auto">
              <a:xfrm>
                <a:off x="1291" y="3596"/>
                <a:ext cx="149" cy="18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700">
                    <a:solidFill>
                      <a:srgbClr val="000000"/>
                    </a:solidFill>
                    <a:latin typeface="Arial" charset="0"/>
                  </a:rPr>
                  <a:t>A</a:t>
                </a:r>
                <a:endParaRPr lang="en-US"/>
              </a:p>
            </p:txBody>
          </p:sp>
        </p:grpSp>
        <p:grpSp>
          <p:nvGrpSpPr>
            <p:cNvPr id="18471" name="Group 39"/>
            <p:cNvGrpSpPr>
              <a:grpSpLocks/>
            </p:cNvGrpSpPr>
            <p:nvPr/>
          </p:nvGrpSpPr>
          <p:grpSpPr bwMode="auto">
            <a:xfrm>
              <a:off x="2357" y="2569"/>
              <a:ext cx="262" cy="224"/>
              <a:chOff x="2357" y="2569"/>
              <a:chExt cx="262" cy="224"/>
            </a:xfrm>
          </p:grpSpPr>
          <p:sp>
            <p:nvSpPr>
              <p:cNvPr id="18472" name="Oval 40"/>
              <p:cNvSpPr>
                <a:spLocks noChangeArrowheads="1"/>
              </p:cNvSpPr>
              <p:nvPr/>
            </p:nvSpPr>
            <p:spPr bwMode="auto">
              <a:xfrm>
                <a:off x="2357" y="2569"/>
                <a:ext cx="89" cy="77"/>
              </a:xfrm>
              <a:prstGeom prst="ellipse">
                <a:avLst/>
              </a:pr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18473" name="Rectangle 41"/>
              <p:cNvSpPr>
                <a:spLocks noChangeArrowheads="1"/>
              </p:cNvSpPr>
              <p:nvPr/>
            </p:nvSpPr>
            <p:spPr bwMode="auto">
              <a:xfrm>
                <a:off x="2462" y="2611"/>
                <a:ext cx="157" cy="18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700">
                    <a:solidFill>
                      <a:srgbClr val="000000"/>
                    </a:solidFill>
                    <a:latin typeface="Arial" charset="0"/>
                  </a:rPr>
                  <a:t>C</a:t>
                </a:r>
                <a:endParaRPr lang="en-US"/>
              </a:p>
            </p:txBody>
          </p:sp>
        </p:grpSp>
      </p:grpSp>
      <p:grpSp>
        <p:nvGrpSpPr>
          <p:cNvPr id="18474" name="Group 42"/>
          <p:cNvGrpSpPr>
            <a:grpSpLocks/>
          </p:cNvGrpSpPr>
          <p:nvPr/>
        </p:nvGrpSpPr>
        <p:grpSpPr bwMode="auto">
          <a:xfrm>
            <a:off x="1603375" y="4017963"/>
            <a:ext cx="2349500" cy="2454275"/>
            <a:chOff x="1010" y="2531"/>
            <a:chExt cx="1480" cy="1546"/>
          </a:xfrm>
        </p:grpSpPr>
        <p:sp>
          <p:nvSpPr>
            <p:cNvPr id="18475" name="Freeform 43"/>
            <p:cNvSpPr>
              <a:spLocks/>
            </p:cNvSpPr>
            <p:nvPr/>
          </p:nvSpPr>
          <p:spPr bwMode="auto">
            <a:xfrm>
              <a:off x="1208" y="2607"/>
              <a:ext cx="1200" cy="126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00" y="0"/>
                </a:cxn>
                <a:cxn ang="0">
                  <a:pos x="1200" y="1262"/>
                </a:cxn>
              </a:cxnLst>
              <a:rect l="0" t="0" r="r" b="b"/>
              <a:pathLst>
                <a:path w="1200" h="1262">
                  <a:moveTo>
                    <a:pt x="0" y="0"/>
                  </a:moveTo>
                  <a:lnTo>
                    <a:pt x="1200" y="0"/>
                  </a:lnTo>
                  <a:lnTo>
                    <a:pt x="1200" y="1262"/>
                  </a:lnTo>
                </a:path>
              </a:pathLst>
            </a:custGeom>
            <a:noFill/>
            <a:ln w="20638" cap="flat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18476" name="Rectangle 44"/>
            <p:cNvSpPr>
              <a:spLocks noChangeArrowheads="1"/>
            </p:cNvSpPr>
            <p:nvPr/>
          </p:nvSpPr>
          <p:spPr bwMode="auto">
            <a:xfrm>
              <a:off x="2335" y="3914"/>
              <a:ext cx="155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700" i="1">
                  <a:solidFill>
                    <a:srgbClr val="000000"/>
                  </a:solidFill>
                  <a:latin typeface="Arial" charset="0"/>
                </a:rPr>
                <a:t>Q</a:t>
              </a:r>
              <a:r>
                <a:rPr lang="en-US" sz="1700" baseline="-25000">
                  <a:solidFill>
                    <a:srgbClr val="000000"/>
                  </a:solidFill>
                  <a:latin typeface="Arial" charset="0"/>
                </a:rPr>
                <a:t>1</a:t>
              </a:r>
              <a:endParaRPr lang="en-US"/>
            </a:p>
          </p:txBody>
        </p:sp>
        <p:sp>
          <p:nvSpPr>
            <p:cNvPr id="18477" name="Rectangle 45"/>
            <p:cNvSpPr>
              <a:spLocks noChangeArrowheads="1"/>
            </p:cNvSpPr>
            <p:nvPr/>
          </p:nvSpPr>
          <p:spPr bwMode="auto">
            <a:xfrm>
              <a:off x="1010" y="2531"/>
              <a:ext cx="140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700" i="1">
                  <a:solidFill>
                    <a:srgbClr val="000000"/>
                  </a:solidFill>
                  <a:latin typeface="Arial" charset="0"/>
                </a:rPr>
                <a:t>P</a:t>
              </a:r>
              <a:r>
                <a:rPr lang="en-US" sz="1700" baseline="-25000">
                  <a:solidFill>
                    <a:srgbClr val="000000"/>
                  </a:solidFill>
                  <a:latin typeface="Arial" charset="0"/>
                </a:rPr>
                <a:t>1</a:t>
              </a:r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18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2" dur="500"/>
                                        <p:tgtEl>
                                          <p:spTgt spid="184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7" dur="500"/>
                                        <p:tgtEl>
                                          <p:spTgt spid="18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84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E:\Mankiw\Mankiw PPT\narrow aqua button bckgrd.jpg"/>
          <p:cNvPicPr>
            <a:picLocks noChangeAspect="1" noChangeArrowheads="1"/>
          </p:cNvPicPr>
          <p:nvPr/>
        </p:nvPicPr>
        <p:blipFill>
          <a:blip r:embed="rId2"/>
          <a:srcRect r="1688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9459" name="Rectangle 3"/>
          <p:cNvSpPr>
            <a:spLocks noGrp="1" noChangeArrowheads="1"/>
          </p:cNvSpPr>
          <p:nvPr>
            <p:ph type="title"/>
          </p:nvPr>
        </p:nvSpPr>
        <p:spPr>
          <a:xfrm>
            <a:off x="609600" y="50800"/>
            <a:ext cx="8229600" cy="685800"/>
          </a:xfrm>
        </p:spPr>
        <p:txBody>
          <a:bodyPr/>
          <a:lstStyle/>
          <a:p>
            <a:pPr algn="l">
              <a:lnSpc>
                <a:spcPct val="80000"/>
              </a:lnSpc>
            </a:pPr>
            <a:r>
              <a:rPr lang="en-US" sz="2800">
                <a:solidFill>
                  <a:schemeClr val="bg1"/>
                </a:solidFill>
              </a:rPr>
              <a:t>Figure 6 How the Price Affects Producer Surplus</a:t>
            </a:r>
          </a:p>
        </p:txBody>
      </p:sp>
      <p:sp>
        <p:nvSpPr>
          <p:cNvPr id="19460" name="Text Box 4"/>
          <p:cNvSpPr txBox="1">
            <a:spLocks noChangeArrowheads="1"/>
          </p:cNvSpPr>
          <p:nvPr/>
        </p:nvSpPr>
        <p:spPr bwMode="auto">
          <a:xfrm rot="-21600000">
            <a:off x="6564313" y="6680200"/>
            <a:ext cx="264160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altLang="en-US" sz="800" b="1">
                <a:solidFill>
                  <a:schemeClr val="bg1"/>
                </a:solidFill>
                <a:latin typeface="Arial" charset="0"/>
              </a:rPr>
              <a:t>Copyright©2003  Southwestern/Thomson Learning</a:t>
            </a:r>
          </a:p>
        </p:txBody>
      </p:sp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2408238" y="1711325"/>
            <a:ext cx="4841875" cy="4532313"/>
          </a:xfrm>
          <a:prstGeom prst="rect">
            <a:avLst/>
          </a:prstGeom>
          <a:solidFill>
            <a:srgbClr val="F3F6F9"/>
          </a:solidFill>
          <a:ln w="222250">
            <a:solidFill>
              <a:srgbClr val="F3F6F9"/>
            </a:solidFill>
            <a:miter lim="800000"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19462" name="Rectangle 6"/>
          <p:cNvSpPr>
            <a:spLocks noChangeArrowheads="1"/>
          </p:cNvSpPr>
          <p:nvPr/>
        </p:nvSpPr>
        <p:spPr bwMode="auto">
          <a:xfrm>
            <a:off x="2408238" y="1711325"/>
            <a:ext cx="4841875" cy="4532313"/>
          </a:xfrm>
          <a:prstGeom prst="rect">
            <a:avLst/>
          </a:prstGeom>
          <a:solidFill>
            <a:srgbClr val="F2F4F8"/>
          </a:solidFill>
          <a:ln w="203200">
            <a:solidFill>
              <a:srgbClr val="F2F4F8"/>
            </a:solidFill>
            <a:miter lim="800000"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19463" name="Rectangle 7"/>
          <p:cNvSpPr>
            <a:spLocks noChangeArrowheads="1"/>
          </p:cNvSpPr>
          <p:nvPr/>
        </p:nvSpPr>
        <p:spPr bwMode="auto">
          <a:xfrm>
            <a:off x="2408238" y="1711325"/>
            <a:ext cx="4841875" cy="4532313"/>
          </a:xfrm>
          <a:prstGeom prst="rect">
            <a:avLst/>
          </a:prstGeom>
          <a:solidFill>
            <a:srgbClr val="F1F4F7"/>
          </a:solidFill>
          <a:ln w="182563">
            <a:solidFill>
              <a:srgbClr val="F1F4F7"/>
            </a:solidFill>
            <a:miter lim="800000"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19464" name="Rectangle 8"/>
          <p:cNvSpPr>
            <a:spLocks noChangeArrowheads="1"/>
          </p:cNvSpPr>
          <p:nvPr/>
        </p:nvSpPr>
        <p:spPr bwMode="auto">
          <a:xfrm>
            <a:off x="2408238" y="1711325"/>
            <a:ext cx="4841875" cy="4532313"/>
          </a:xfrm>
          <a:prstGeom prst="rect">
            <a:avLst/>
          </a:prstGeom>
          <a:solidFill>
            <a:srgbClr val="F0F2F5"/>
          </a:solidFill>
          <a:ln w="161925">
            <a:solidFill>
              <a:srgbClr val="F0F2F5"/>
            </a:solidFill>
            <a:miter lim="800000"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19465" name="Rectangle 9"/>
          <p:cNvSpPr>
            <a:spLocks noChangeArrowheads="1"/>
          </p:cNvSpPr>
          <p:nvPr/>
        </p:nvSpPr>
        <p:spPr bwMode="auto">
          <a:xfrm>
            <a:off x="2408238" y="1711325"/>
            <a:ext cx="4841875" cy="4532313"/>
          </a:xfrm>
          <a:prstGeom prst="rect">
            <a:avLst/>
          </a:prstGeom>
          <a:solidFill>
            <a:srgbClr val="EEF1F4"/>
          </a:solidFill>
          <a:ln w="141288">
            <a:solidFill>
              <a:srgbClr val="EEF1F4"/>
            </a:solidFill>
            <a:miter lim="800000"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19466" name="Rectangle 10"/>
          <p:cNvSpPr>
            <a:spLocks noChangeArrowheads="1"/>
          </p:cNvSpPr>
          <p:nvPr/>
        </p:nvSpPr>
        <p:spPr bwMode="auto">
          <a:xfrm>
            <a:off x="2408238" y="1711325"/>
            <a:ext cx="4841875" cy="4532313"/>
          </a:xfrm>
          <a:prstGeom prst="rect">
            <a:avLst/>
          </a:prstGeom>
          <a:solidFill>
            <a:srgbClr val="EDEFF3"/>
          </a:solidFill>
          <a:ln w="122238">
            <a:solidFill>
              <a:srgbClr val="EDEFF3"/>
            </a:solidFill>
            <a:miter lim="800000"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19467" name="Rectangle 11"/>
          <p:cNvSpPr>
            <a:spLocks noChangeArrowheads="1"/>
          </p:cNvSpPr>
          <p:nvPr/>
        </p:nvSpPr>
        <p:spPr bwMode="auto">
          <a:xfrm>
            <a:off x="2408238" y="1711325"/>
            <a:ext cx="4841875" cy="4532313"/>
          </a:xfrm>
          <a:prstGeom prst="rect">
            <a:avLst/>
          </a:prstGeom>
          <a:solidFill>
            <a:srgbClr val="EBEEF2"/>
          </a:solidFill>
          <a:ln w="101600">
            <a:solidFill>
              <a:srgbClr val="EBEEF2"/>
            </a:solidFill>
            <a:miter lim="800000"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19468" name="Rectangle 12"/>
          <p:cNvSpPr>
            <a:spLocks noChangeArrowheads="1"/>
          </p:cNvSpPr>
          <p:nvPr/>
        </p:nvSpPr>
        <p:spPr bwMode="auto">
          <a:xfrm>
            <a:off x="2408238" y="1711325"/>
            <a:ext cx="4841875" cy="4532313"/>
          </a:xfrm>
          <a:prstGeom prst="rect">
            <a:avLst/>
          </a:prstGeom>
          <a:solidFill>
            <a:srgbClr val="EAECF1"/>
          </a:solidFill>
          <a:ln w="80963">
            <a:solidFill>
              <a:srgbClr val="EAECF1"/>
            </a:solidFill>
            <a:miter lim="800000"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19469" name="Rectangle 13"/>
          <p:cNvSpPr>
            <a:spLocks noChangeArrowheads="1"/>
          </p:cNvSpPr>
          <p:nvPr/>
        </p:nvSpPr>
        <p:spPr bwMode="auto">
          <a:xfrm>
            <a:off x="2408238" y="1711325"/>
            <a:ext cx="4841875" cy="4532313"/>
          </a:xfrm>
          <a:prstGeom prst="rect">
            <a:avLst/>
          </a:prstGeom>
          <a:solidFill>
            <a:srgbClr val="E9EBF0"/>
          </a:solidFill>
          <a:ln w="60325">
            <a:solidFill>
              <a:srgbClr val="E9EBF0"/>
            </a:solidFill>
            <a:miter lim="800000"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19470" name="Rectangle 14"/>
          <p:cNvSpPr>
            <a:spLocks noChangeArrowheads="1"/>
          </p:cNvSpPr>
          <p:nvPr/>
        </p:nvSpPr>
        <p:spPr bwMode="auto">
          <a:xfrm>
            <a:off x="2408238" y="1711325"/>
            <a:ext cx="4841875" cy="4532313"/>
          </a:xfrm>
          <a:prstGeom prst="rect">
            <a:avLst/>
          </a:prstGeom>
          <a:solidFill>
            <a:srgbClr val="E7EAEF"/>
          </a:solidFill>
          <a:ln w="41275">
            <a:solidFill>
              <a:srgbClr val="E7EAEF"/>
            </a:solidFill>
            <a:miter lim="800000"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19471" name="Rectangle 15"/>
          <p:cNvSpPr>
            <a:spLocks noChangeArrowheads="1"/>
          </p:cNvSpPr>
          <p:nvPr/>
        </p:nvSpPr>
        <p:spPr bwMode="auto">
          <a:xfrm>
            <a:off x="2408238" y="1711325"/>
            <a:ext cx="4841875" cy="4532313"/>
          </a:xfrm>
          <a:prstGeom prst="rect">
            <a:avLst/>
          </a:prstGeom>
          <a:solidFill>
            <a:srgbClr val="E6E9EF"/>
          </a:solidFill>
          <a:ln w="20638">
            <a:solidFill>
              <a:srgbClr val="E6E9EF"/>
            </a:solidFill>
            <a:miter lim="800000"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19472" name="Rectangle 16"/>
          <p:cNvSpPr>
            <a:spLocks noChangeArrowheads="1"/>
          </p:cNvSpPr>
          <p:nvPr/>
        </p:nvSpPr>
        <p:spPr bwMode="auto">
          <a:xfrm>
            <a:off x="2306638" y="1609725"/>
            <a:ext cx="4841875" cy="453231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19473" name="Freeform 17"/>
          <p:cNvSpPr>
            <a:spLocks/>
          </p:cNvSpPr>
          <p:nvPr/>
        </p:nvSpPr>
        <p:spPr bwMode="auto">
          <a:xfrm>
            <a:off x="2306638" y="4138613"/>
            <a:ext cx="1905000" cy="1598612"/>
          </a:xfrm>
          <a:custGeom>
            <a:avLst/>
            <a:gdLst/>
            <a:ahLst/>
            <a:cxnLst>
              <a:cxn ang="0">
                <a:pos x="1200" y="0"/>
              </a:cxn>
              <a:cxn ang="0">
                <a:pos x="0" y="0"/>
              </a:cxn>
              <a:cxn ang="0">
                <a:pos x="0" y="1007"/>
              </a:cxn>
              <a:cxn ang="0">
                <a:pos x="1200" y="0"/>
              </a:cxn>
            </a:cxnLst>
            <a:rect l="0" t="0" r="r" b="b"/>
            <a:pathLst>
              <a:path w="1200" h="1007">
                <a:moveTo>
                  <a:pt x="1200" y="0"/>
                </a:moveTo>
                <a:lnTo>
                  <a:pt x="0" y="0"/>
                </a:lnTo>
                <a:lnTo>
                  <a:pt x="0" y="1007"/>
                </a:lnTo>
                <a:lnTo>
                  <a:pt x="1200" y="0"/>
                </a:lnTo>
                <a:close/>
              </a:path>
            </a:pathLst>
          </a:custGeom>
          <a:solidFill>
            <a:srgbClr val="CCCCCC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19474" name="Rectangle 18"/>
          <p:cNvSpPr>
            <a:spLocks noChangeArrowheads="1"/>
          </p:cNvSpPr>
          <p:nvPr/>
        </p:nvSpPr>
        <p:spPr bwMode="auto">
          <a:xfrm>
            <a:off x="2306638" y="3349625"/>
            <a:ext cx="1905000" cy="788988"/>
          </a:xfrm>
          <a:prstGeom prst="rect">
            <a:avLst/>
          </a:prstGeom>
          <a:solidFill>
            <a:srgbClr val="E2CFE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19475" name="Freeform 19"/>
          <p:cNvSpPr>
            <a:spLocks/>
          </p:cNvSpPr>
          <p:nvPr/>
        </p:nvSpPr>
        <p:spPr bwMode="auto">
          <a:xfrm>
            <a:off x="4211638" y="3349625"/>
            <a:ext cx="931862" cy="788988"/>
          </a:xfrm>
          <a:custGeom>
            <a:avLst/>
            <a:gdLst/>
            <a:ahLst/>
            <a:cxnLst>
              <a:cxn ang="0">
                <a:pos x="0" y="497"/>
              </a:cxn>
              <a:cxn ang="0">
                <a:pos x="0" y="0"/>
              </a:cxn>
              <a:cxn ang="0">
                <a:pos x="587" y="0"/>
              </a:cxn>
              <a:cxn ang="0">
                <a:pos x="0" y="497"/>
              </a:cxn>
            </a:cxnLst>
            <a:rect l="0" t="0" r="r" b="b"/>
            <a:pathLst>
              <a:path w="587" h="497">
                <a:moveTo>
                  <a:pt x="0" y="497"/>
                </a:moveTo>
                <a:lnTo>
                  <a:pt x="0" y="0"/>
                </a:lnTo>
                <a:lnTo>
                  <a:pt x="587" y="0"/>
                </a:lnTo>
                <a:lnTo>
                  <a:pt x="0" y="497"/>
                </a:lnTo>
                <a:close/>
              </a:path>
            </a:pathLst>
          </a:custGeom>
          <a:solidFill>
            <a:srgbClr val="C17296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19476" name="Oval 20"/>
          <p:cNvSpPr>
            <a:spLocks noChangeArrowheads="1"/>
          </p:cNvSpPr>
          <p:nvPr/>
        </p:nvSpPr>
        <p:spPr bwMode="auto">
          <a:xfrm>
            <a:off x="2246313" y="4078288"/>
            <a:ext cx="141287" cy="136525"/>
          </a:xfrm>
          <a:prstGeom prst="ellipse">
            <a:avLst/>
          </a:pr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19477" name="Line 21"/>
          <p:cNvSpPr>
            <a:spLocks noChangeShapeType="1"/>
          </p:cNvSpPr>
          <p:nvPr/>
        </p:nvSpPr>
        <p:spPr bwMode="auto">
          <a:xfrm>
            <a:off x="4211638" y="6142038"/>
            <a:ext cx="1587" cy="1587"/>
          </a:xfrm>
          <a:prstGeom prst="line">
            <a:avLst/>
          </a:prstGeom>
          <a:noFill/>
          <a:ln w="20638">
            <a:solidFill>
              <a:srgbClr val="60220F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19478" name="Line 22"/>
          <p:cNvSpPr>
            <a:spLocks noChangeShapeType="1"/>
          </p:cNvSpPr>
          <p:nvPr/>
        </p:nvSpPr>
        <p:spPr bwMode="auto">
          <a:xfrm>
            <a:off x="2306638" y="4138613"/>
            <a:ext cx="1905000" cy="1587"/>
          </a:xfrm>
          <a:prstGeom prst="line">
            <a:avLst/>
          </a:prstGeom>
          <a:noFill/>
          <a:ln w="20638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19479" name="Line 23"/>
          <p:cNvSpPr>
            <a:spLocks noChangeShapeType="1"/>
          </p:cNvSpPr>
          <p:nvPr/>
        </p:nvSpPr>
        <p:spPr bwMode="auto">
          <a:xfrm flipV="1">
            <a:off x="2306638" y="2216150"/>
            <a:ext cx="4173537" cy="3521075"/>
          </a:xfrm>
          <a:prstGeom prst="line">
            <a:avLst/>
          </a:prstGeom>
          <a:noFill/>
          <a:ln w="60325">
            <a:solidFill>
              <a:srgbClr val="5F161D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19480" name="Oval 24"/>
          <p:cNvSpPr>
            <a:spLocks noChangeArrowheads="1"/>
          </p:cNvSpPr>
          <p:nvPr/>
        </p:nvSpPr>
        <p:spPr bwMode="auto">
          <a:xfrm>
            <a:off x="2246313" y="5676900"/>
            <a:ext cx="141287" cy="136525"/>
          </a:xfrm>
          <a:prstGeom prst="ellipse">
            <a:avLst/>
          </a:pr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19481" name="Oval 25"/>
          <p:cNvSpPr>
            <a:spLocks noChangeArrowheads="1"/>
          </p:cNvSpPr>
          <p:nvPr/>
        </p:nvSpPr>
        <p:spPr bwMode="auto">
          <a:xfrm>
            <a:off x="4130675" y="4078288"/>
            <a:ext cx="141288" cy="136525"/>
          </a:xfrm>
          <a:prstGeom prst="ellipse">
            <a:avLst/>
          </a:pr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19482" name="Line 26"/>
          <p:cNvSpPr>
            <a:spLocks noChangeShapeType="1"/>
          </p:cNvSpPr>
          <p:nvPr/>
        </p:nvSpPr>
        <p:spPr bwMode="auto">
          <a:xfrm>
            <a:off x="4211638" y="4148138"/>
            <a:ext cx="1587" cy="1993900"/>
          </a:xfrm>
          <a:prstGeom prst="line">
            <a:avLst/>
          </a:prstGeom>
          <a:noFill/>
          <a:ln w="20638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19483" name="Freeform 27"/>
          <p:cNvSpPr>
            <a:spLocks/>
          </p:cNvSpPr>
          <p:nvPr/>
        </p:nvSpPr>
        <p:spPr bwMode="auto">
          <a:xfrm>
            <a:off x="2306638" y="1609725"/>
            <a:ext cx="4841875" cy="453231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2855"/>
              </a:cxn>
              <a:cxn ang="0">
                <a:pos x="3050" y="2855"/>
              </a:cxn>
            </a:cxnLst>
            <a:rect l="0" t="0" r="r" b="b"/>
            <a:pathLst>
              <a:path w="3050" h="2855">
                <a:moveTo>
                  <a:pt x="0" y="0"/>
                </a:moveTo>
                <a:lnTo>
                  <a:pt x="0" y="2855"/>
                </a:lnTo>
                <a:lnTo>
                  <a:pt x="3050" y="2855"/>
                </a:lnTo>
              </a:path>
            </a:pathLst>
          </a:custGeom>
          <a:noFill/>
          <a:ln w="2063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19484" name="Rectangle 28"/>
          <p:cNvSpPr>
            <a:spLocks noChangeArrowheads="1"/>
          </p:cNvSpPr>
          <p:nvPr/>
        </p:nvSpPr>
        <p:spPr bwMode="auto">
          <a:xfrm>
            <a:off x="6288088" y="6213475"/>
            <a:ext cx="876300" cy="258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700" b="1">
                <a:solidFill>
                  <a:srgbClr val="000000"/>
                </a:solidFill>
                <a:latin typeface="Arial" charset="0"/>
              </a:rPr>
              <a:t>Quantity</a:t>
            </a:r>
            <a:endParaRPr lang="en-US"/>
          </a:p>
        </p:txBody>
      </p:sp>
      <p:sp>
        <p:nvSpPr>
          <p:cNvPr id="19485" name="Rectangle 29"/>
          <p:cNvSpPr>
            <a:spLocks noChangeArrowheads="1"/>
          </p:cNvSpPr>
          <p:nvPr/>
        </p:nvSpPr>
        <p:spPr bwMode="auto">
          <a:xfrm>
            <a:off x="3068638" y="1095375"/>
            <a:ext cx="3052762" cy="258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700" b="1">
                <a:solidFill>
                  <a:srgbClr val="000000"/>
                </a:solidFill>
                <a:latin typeface="Arial" charset="0"/>
              </a:rPr>
              <a:t>(b) Producer Surplus at Price </a:t>
            </a:r>
            <a:endParaRPr lang="en-US"/>
          </a:p>
        </p:txBody>
      </p:sp>
      <p:sp>
        <p:nvSpPr>
          <p:cNvPr id="19486" name="Rectangle 30"/>
          <p:cNvSpPr>
            <a:spLocks noChangeArrowheads="1"/>
          </p:cNvSpPr>
          <p:nvPr/>
        </p:nvSpPr>
        <p:spPr bwMode="auto">
          <a:xfrm>
            <a:off x="6113463" y="1101725"/>
            <a:ext cx="144462" cy="258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700" b="1" i="1">
                <a:solidFill>
                  <a:srgbClr val="000000"/>
                </a:solidFill>
                <a:latin typeface="Arial" charset="0"/>
              </a:rPr>
              <a:t>P</a:t>
            </a:r>
            <a:endParaRPr lang="en-US"/>
          </a:p>
        </p:txBody>
      </p:sp>
      <p:sp>
        <p:nvSpPr>
          <p:cNvPr id="19487" name="Freeform 31"/>
          <p:cNvSpPr>
            <a:spLocks/>
          </p:cNvSpPr>
          <p:nvPr/>
        </p:nvSpPr>
        <p:spPr bwMode="auto">
          <a:xfrm>
            <a:off x="6261100" y="1243013"/>
            <a:ext cx="74613" cy="93662"/>
          </a:xfrm>
          <a:custGeom>
            <a:avLst/>
            <a:gdLst/>
            <a:ahLst/>
            <a:cxnLst>
              <a:cxn ang="0">
                <a:pos x="17" y="47"/>
              </a:cxn>
              <a:cxn ang="0">
                <a:pos x="22" y="47"/>
              </a:cxn>
              <a:cxn ang="0">
                <a:pos x="30" y="38"/>
              </a:cxn>
              <a:cxn ang="0">
                <a:pos x="39" y="30"/>
              </a:cxn>
              <a:cxn ang="0">
                <a:pos x="43" y="21"/>
              </a:cxn>
              <a:cxn ang="0">
                <a:pos x="47" y="17"/>
              </a:cxn>
              <a:cxn ang="0">
                <a:pos x="43" y="9"/>
              </a:cxn>
              <a:cxn ang="0">
                <a:pos x="39" y="4"/>
              </a:cxn>
              <a:cxn ang="0">
                <a:pos x="30" y="0"/>
              </a:cxn>
              <a:cxn ang="0">
                <a:pos x="22" y="0"/>
              </a:cxn>
              <a:cxn ang="0">
                <a:pos x="9" y="4"/>
              </a:cxn>
              <a:cxn ang="0">
                <a:pos x="0" y="9"/>
              </a:cxn>
              <a:cxn ang="0">
                <a:pos x="0" y="17"/>
              </a:cxn>
              <a:cxn ang="0">
                <a:pos x="13" y="17"/>
              </a:cxn>
              <a:cxn ang="0">
                <a:pos x="17" y="9"/>
              </a:cxn>
              <a:cxn ang="0">
                <a:pos x="22" y="9"/>
              </a:cxn>
              <a:cxn ang="0">
                <a:pos x="30" y="9"/>
              </a:cxn>
              <a:cxn ang="0">
                <a:pos x="30" y="17"/>
              </a:cxn>
              <a:cxn ang="0">
                <a:pos x="30" y="26"/>
              </a:cxn>
              <a:cxn ang="0">
                <a:pos x="17" y="34"/>
              </a:cxn>
              <a:cxn ang="0">
                <a:pos x="5" y="47"/>
              </a:cxn>
              <a:cxn ang="0">
                <a:pos x="0" y="59"/>
              </a:cxn>
              <a:cxn ang="0">
                <a:pos x="47" y="59"/>
              </a:cxn>
              <a:cxn ang="0">
                <a:pos x="47" y="47"/>
              </a:cxn>
              <a:cxn ang="0">
                <a:pos x="22" y="47"/>
              </a:cxn>
              <a:cxn ang="0">
                <a:pos x="17" y="47"/>
              </a:cxn>
            </a:cxnLst>
            <a:rect l="0" t="0" r="r" b="b"/>
            <a:pathLst>
              <a:path w="47" h="59">
                <a:moveTo>
                  <a:pt x="17" y="47"/>
                </a:moveTo>
                <a:lnTo>
                  <a:pt x="22" y="47"/>
                </a:lnTo>
                <a:lnTo>
                  <a:pt x="30" y="38"/>
                </a:lnTo>
                <a:lnTo>
                  <a:pt x="39" y="30"/>
                </a:lnTo>
                <a:lnTo>
                  <a:pt x="43" y="21"/>
                </a:lnTo>
                <a:lnTo>
                  <a:pt x="47" y="17"/>
                </a:lnTo>
                <a:lnTo>
                  <a:pt x="43" y="9"/>
                </a:lnTo>
                <a:lnTo>
                  <a:pt x="39" y="4"/>
                </a:lnTo>
                <a:lnTo>
                  <a:pt x="30" y="0"/>
                </a:lnTo>
                <a:lnTo>
                  <a:pt x="22" y="0"/>
                </a:lnTo>
                <a:lnTo>
                  <a:pt x="9" y="4"/>
                </a:lnTo>
                <a:lnTo>
                  <a:pt x="0" y="9"/>
                </a:lnTo>
                <a:lnTo>
                  <a:pt x="0" y="17"/>
                </a:lnTo>
                <a:lnTo>
                  <a:pt x="13" y="17"/>
                </a:lnTo>
                <a:lnTo>
                  <a:pt x="17" y="9"/>
                </a:lnTo>
                <a:lnTo>
                  <a:pt x="22" y="9"/>
                </a:lnTo>
                <a:lnTo>
                  <a:pt x="30" y="9"/>
                </a:lnTo>
                <a:lnTo>
                  <a:pt x="30" y="17"/>
                </a:lnTo>
                <a:lnTo>
                  <a:pt x="30" y="26"/>
                </a:lnTo>
                <a:lnTo>
                  <a:pt x="17" y="34"/>
                </a:lnTo>
                <a:lnTo>
                  <a:pt x="5" y="47"/>
                </a:lnTo>
                <a:lnTo>
                  <a:pt x="0" y="59"/>
                </a:lnTo>
                <a:lnTo>
                  <a:pt x="47" y="59"/>
                </a:lnTo>
                <a:lnTo>
                  <a:pt x="47" y="47"/>
                </a:lnTo>
                <a:lnTo>
                  <a:pt x="22" y="47"/>
                </a:lnTo>
                <a:lnTo>
                  <a:pt x="17" y="47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19488" name="Rectangle 32"/>
          <p:cNvSpPr>
            <a:spLocks noChangeArrowheads="1"/>
          </p:cNvSpPr>
          <p:nvPr/>
        </p:nvSpPr>
        <p:spPr bwMode="auto">
          <a:xfrm>
            <a:off x="6342063" y="1095375"/>
            <a:ext cx="60325" cy="258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700" b="1">
                <a:solidFill>
                  <a:srgbClr val="000000"/>
                </a:solidFill>
                <a:latin typeface="Arial" charset="0"/>
              </a:rPr>
              <a:t> </a:t>
            </a:r>
            <a:endParaRPr lang="en-US"/>
          </a:p>
        </p:txBody>
      </p:sp>
      <p:sp>
        <p:nvSpPr>
          <p:cNvPr id="19489" name="Rectangle 33"/>
          <p:cNvSpPr>
            <a:spLocks noChangeArrowheads="1"/>
          </p:cNvSpPr>
          <p:nvPr/>
        </p:nvSpPr>
        <p:spPr bwMode="auto">
          <a:xfrm>
            <a:off x="1693863" y="1573213"/>
            <a:ext cx="530225" cy="25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700" b="1">
                <a:solidFill>
                  <a:srgbClr val="000000"/>
                </a:solidFill>
                <a:latin typeface="Arial" charset="0"/>
              </a:rPr>
              <a:t>Price</a:t>
            </a:r>
            <a:endParaRPr lang="en-US"/>
          </a:p>
        </p:txBody>
      </p:sp>
      <p:sp>
        <p:nvSpPr>
          <p:cNvPr id="19490" name="Rectangle 34"/>
          <p:cNvSpPr>
            <a:spLocks noChangeArrowheads="1"/>
          </p:cNvSpPr>
          <p:nvPr/>
        </p:nvSpPr>
        <p:spPr bwMode="auto">
          <a:xfrm>
            <a:off x="2098675" y="6219825"/>
            <a:ext cx="120650" cy="258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700">
                <a:solidFill>
                  <a:srgbClr val="000000"/>
                </a:solidFill>
                <a:latin typeface="Arial" charset="0"/>
              </a:rPr>
              <a:t>0</a:t>
            </a:r>
            <a:endParaRPr lang="en-US"/>
          </a:p>
        </p:txBody>
      </p:sp>
      <p:sp>
        <p:nvSpPr>
          <p:cNvPr id="19491" name="Rectangle 35"/>
          <p:cNvSpPr>
            <a:spLocks noChangeArrowheads="1"/>
          </p:cNvSpPr>
          <p:nvPr/>
        </p:nvSpPr>
        <p:spPr bwMode="auto">
          <a:xfrm>
            <a:off x="1982788" y="4017963"/>
            <a:ext cx="222250" cy="25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700" i="1">
                <a:solidFill>
                  <a:srgbClr val="000000"/>
                </a:solidFill>
                <a:latin typeface="Arial" charset="0"/>
              </a:rPr>
              <a:t>P</a:t>
            </a:r>
            <a:r>
              <a:rPr lang="en-US" sz="1700" baseline="-25000">
                <a:solidFill>
                  <a:srgbClr val="000000"/>
                </a:solidFill>
                <a:latin typeface="Arial" charset="0"/>
              </a:rPr>
              <a:t>1</a:t>
            </a:r>
            <a:endParaRPr lang="en-US"/>
          </a:p>
        </p:txBody>
      </p:sp>
      <p:sp>
        <p:nvSpPr>
          <p:cNvPr id="19492" name="Rectangle 36"/>
          <p:cNvSpPr>
            <a:spLocks noChangeArrowheads="1"/>
          </p:cNvSpPr>
          <p:nvPr/>
        </p:nvSpPr>
        <p:spPr bwMode="auto">
          <a:xfrm>
            <a:off x="2428875" y="3897313"/>
            <a:ext cx="144463" cy="25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700">
                <a:solidFill>
                  <a:srgbClr val="000000"/>
                </a:solidFill>
                <a:latin typeface="Arial" charset="0"/>
              </a:rPr>
              <a:t>B</a:t>
            </a:r>
            <a:endParaRPr lang="en-US"/>
          </a:p>
        </p:txBody>
      </p:sp>
      <p:sp>
        <p:nvSpPr>
          <p:cNvPr id="19493" name="Rectangle 37"/>
          <p:cNvSpPr>
            <a:spLocks noChangeArrowheads="1"/>
          </p:cNvSpPr>
          <p:nvPr/>
        </p:nvSpPr>
        <p:spPr bwMode="auto">
          <a:xfrm>
            <a:off x="4287838" y="4152900"/>
            <a:ext cx="155575" cy="258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700">
                <a:solidFill>
                  <a:srgbClr val="000000"/>
                </a:solidFill>
                <a:latin typeface="Arial" charset="0"/>
              </a:rPr>
              <a:t>C</a:t>
            </a:r>
            <a:endParaRPr lang="en-US"/>
          </a:p>
        </p:txBody>
      </p:sp>
      <p:sp>
        <p:nvSpPr>
          <p:cNvPr id="19494" name="Rectangle 38"/>
          <p:cNvSpPr>
            <a:spLocks noChangeArrowheads="1"/>
          </p:cNvSpPr>
          <p:nvPr/>
        </p:nvSpPr>
        <p:spPr bwMode="auto">
          <a:xfrm>
            <a:off x="6180138" y="1909763"/>
            <a:ext cx="661987" cy="25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700">
                <a:solidFill>
                  <a:srgbClr val="000000"/>
                </a:solidFill>
                <a:latin typeface="Arial" charset="0"/>
              </a:rPr>
              <a:t>Supply</a:t>
            </a:r>
            <a:endParaRPr lang="en-US"/>
          </a:p>
        </p:txBody>
      </p:sp>
      <p:sp>
        <p:nvSpPr>
          <p:cNvPr id="19495" name="Rectangle 39"/>
          <p:cNvSpPr>
            <a:spLocks noChangeArrowheads="1"/>
          </p:cNvSpPr>
          <p:nvPr/>
        </p:nvSpPr>
        <p:spPr bwMode="auto">
          <a:xfrm>
            <a:off x="2428875" y="5715000"/>
            <a:ext cx="144463" cy="258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700">
                <a:solidFill>
                  <a:srgbClr val="000000"/>
                </a:solidFill>
                <a:latin typeface="Arial" charset="0"/>
              </a:rPr>
              <a:t>A</a:t>
            </a:r>
            <a:endParaRPr lang="en-US"/>
          </a:p>
        </p:txBody>
      </p:sp>
      <p:sp>
        <p:nvSpPr>
          <p:cNvPr id="19496" name="Rectangle 40"/>
          <p:cNvSpPr>
            <a:spLocks noChangeArrowheads="1"/>
          </p:cNvSpPr>
          <p:nvPr/>
        </p:nvSpPr>
        <p:spPr bwMode="auto">
          <a:xfrm>
            <a:off x="2555875" y="4233863"/>
            <a:ext cx="504825" cy="25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700">
                <a:solidFill>
                  <a:srgbClr val="000000"/>
                </a:solidFill>
                <a:latin typeface="Arial" charset="0"/>
              </a:rPr>
              <a:t>Initial</a:t>
            </a:r>
            <a:endParaRPr lang="en-US"/>
          </a:p>
        </p:txBody>
      </p:sp>
      <p:sp>
        <p:nvSpPr>
          <p:cNvPr id="19497" name="Rectangle 41"/>
          <p:cNvSpPr>
            <a:spLocks noChangeArrowheads="1"/>
          </p:cNvSpPr>
          <p:nvPr/>
        </p:nvSpPr>
        <p:spPr bwMode="auto">
          <a:xfrm>
            <a:off x="2381250" y="4502150"/>
            <a:ext cx="854075" cy="258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700">
                <a:solidFill>
                  <a:srgbClr val="000000"/>
                </a:solidFill>
                <a:latin typeface="Arial" charset="0"/>
              </a:rPr>
              <a:t>producer</a:t>
            </a:r>
            <a:endParaRPr lang="en-US"/>
          </a:p>
        </p:txBody>
      </p:sp>
      <p:sp>
        <p:nvSpPr>
          <p:cNvPr id="19498" name="Rectangle 42"/>
          <p:cNvSpPr>
            <a:spLocks noChangeArrowheads="1"/>
          </p:cNvSpPr>
          <p:nvPr/>
        </p:nvSpPr>
        <p:spPr bwMode="auto">
          <a:xfrm>
            <a:off x="2455863" y="4772025"/>
            <a:ext cx="696912" cy="258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700">
                <a:solidFill>
                  <a:srgbClr val="000000"/>
                </a:solidFill>
                <a:latin typeface="Arial" charset="0"/>
              </a:rPr>
              <a:t>surplus</a:t>
            </a:r>
            <a:endParaRPr lang="en-US"/>
          </a:p>
        </p:txBody>
      </p:sp>
      <p:sp>
        <p:nvSpPr>
          <p:cNvPr id="19499" name="Rectangle 43"/>
          <p:cNvSpPr>
            <a:spLocks noChangeArrowheads="1"/>
          </p:cNvSpPr>
          <p:nvPr/>
        </p:nvSpPr>
        <p:spPr bwMode="auto">
          <a:xfrm>
            <a:off x="4086225" y="6219825"/>
            <a:ext cx="246063" cy="258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700" i="1">
                <a:solidFill>
                  <a:srgbClr val="000000"/>
                </a:solidFill>
                <a:latin typeface="Arial" charset="0"/>
              </a:rPr>
              <a:t>Q</a:t>
            </a:r>
            <a:r>
              <a:rPr lang="en-US" sz="1700" baseline="-25000">
                <a:solidFill>
                  <a:srgbClr val="000000"/>
                </a:solidFill>
                <a:latin typeface="Arial" charset="0"/>
              </a:rPr>
              <a:t>1</a:t>
            </a:r>
            <a:endParaRPr lang="en-US"/>
          </a:p>
        </p:txBody>
      </p:sp>
      <p:grpSp>
        <p:nvGrpSpPr>
          <p:cNvPr id="19500" name="Group 44"/>
          <p:cNvGrpSpPr>
            <a:grpSpLocks/>
          </p:cNvGrpSpPr>
          <p:nvPr/>
        </p:nvGrpSpPr>
        <p:grpSpPr bwMode="auto">
          <a:xfrm>
            <a:off x="1982788" y="3236913"/>
            <a:ext cx="3292475" cy="3241675"/>
            <a:chOff x="1249" y="2039"/>
            <a:chExt cx="2074" cy="2042"/>
          </a:xfrm>
        </p:grpSpPr>
        <p:sp>
          <p:nvSpPr>
            <p:cNvPr id="19501" name="Freeform 45"/>
            <p:cNvSpPr>
              <a:spLocks/>
            </p:cNvSpPr>
            <p:nvPr/>
          </p:nvSpPr>
          <p:spPr bwMode="auto">
            <a:xfrm>
              <a:off x="1453" y="2110"/>
              <a:ext cx="1787" cy="175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787" y="0"/>
                </a:cxn>
                <a:cxn ang="0">
                  <a:pos x="1787" y="1759"/>
                </a:cxn>
              </a:cxnLst>
              <a:rect l="0" t="0" r="r" b="b"/>
              <a:pathLst>
                <a:path w="1787" h="1759">
                  <a:moveTo>
                    <a:pt x="0" y="0"/>
                  </a:moveTo>
                  <a:lnTo>
                    <a:pt x="1787" y="0"/>
                  </a:lnTo>
                  <a:lnTo>
                    <a:pt x="1787" y="1759"/>
                  </a:lnTo>
                </a:path>
              </a:pathLst>
            </a:custGeom>
            <a:noFill/>
            <a:ln w="20638" cap="flat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19502" name="Rectangle 46"/>
            <p:cNvSpPr>
              <a:spLocks noChangeArrowheads="1"/>
            </p:cNvSpPr>
            <p:nvPr/>
          </p:nvSpPr>
          <p:spPr bwMode="auto">
            <a:xfrm>
              <a:off x="1249" y="2039"/>
              <a:ext cx="140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700" i="1">
                  <a:solidFill>
                    <a:srgbClr val="000000"/>
                  </a:solidFill>
                  <a:latin typeface="Arial" charset="0"/>
                </a:rPr>
                <a:t>P</a:t>
              </a:r>
              <a:r>
                <a:rPr lang="en-US" sz="1700" baseline="-25000">
                  <a:solidFill>
                    <a:srgbClr val="000000"/>
                  </a:solidFill>
                  <a:latin typeface="Arial" charset="0"/>
                </a:rPr>
                <a:t>2</a:t>
              </a:r>
              <a:endParaRPr lang="en-US"/>
            </a:p>
          </p:txBody>
        </p:sp>
        <p:sp>
          <p:nvSpPr>
            <p:cNvPr id="19503" name="Rectangle 47"/>
            <p:cNvSpPr>
              <a:spLocks noChangeArrowheads="1"/>
            </p:cNvSpPr>
            <p:nvPr/>
          </p:nvSpPr>
          <p:spPr bwMode="auto">
            <a:xfrm>
              <a:off x="3168" y="3918"/>
              <a:ext cx="155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700" i="1">
                  <a:solidFill>
                    <a:srgbClr val="000000"/>
                  </a:solidFill>
                  <a:latin typeface="Arial" charset="0"/>
                </a:rPr>
                <a:t>Q</a:t>
              </a:r>
              <a:r>
                <a:rPr lang="en-US" sz="1700" baseline="-25000">
                  <a:solidFill>
                    <a:srgbClr val="000000"/>
                  </a:solidFill>
                  <a:latin typeface="Arial" charset="0"/>
                </a:rPr>
                <a:t>2</a:t>
              </a:r>
              <a:endParaRPr lang="en-US"/>
            </a:p>
          </p:txBody>
        </p:sp>
      </p:grpSp>
      <p:grpSp>
        <p:nvGrpSpPr>
          <p:cNvPr id="19504" name="Group 48"/>
          <p:cNvGrpSpPr>
            <a:grpSpLocks/>
          </p:cNvGrpSpPr>
          <p:nvPr/>
        </p:nvGrpSpPr>
        <p:grpSpPr bwMode="auto">
          <a:xfrm>
            <a:off x="4514850" y="3633788"/>
            <a:ext cx="2552700" cy="1254125"/>
            <a:chOff x="2844" y="2289"/>
            <a:chExt cx="1608" cy="790"/>
          </a:xfrm>
        </p:grpSpPr>
        <p:sp>
          <p:nvSpPr>
            <p:cNvPr id="19505" name="Line 49"/>
            <p:cNvSpPr>
              <a:spLocks noChangeShapeType="1"/>
            </p:cNvSpPr>
            <p:nvPr/>
          </p:nvSpPr>
          <p:spPr bwMode="auto">
            <a:xfrm>
              <a:off x="2844" y="2289"/>
              <a:ext cx="498" cy="484"/>
            </a:xfrm>
            <a:prstGeom prst="line">
              <a:avLst/>
            </a:prstGeom>
            <a:noFill/>
            <a:ln w="206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19506" name="Rectangle 50"/>
            <p:cNvSpPr>
              <a:spLocks noChangeArrowheads="1"/>
            </p:cNvSpPr>
            <p:nvPr/>
          </p:nvSpPr>
          <p:spPr bwMode="auto">
            <a:xfrm>
              <a:off x="3329" y="2671"/>
              <a:ext cx="1123" cy="408"/>
            </a:xfrm>
            <a:prstGeom prst="rect">
              <a:avLst/>
            </a:prstGeom>
            <a:solidFill>
              <a:srgbClr val="E1E5E9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19507" name="Rectangle 51"/>
            <p:cNvSpPr>
              <a:spLocks noChangeArrowheads="1"/>
            </p:cNvSpPr>
            <p:nvPr/>
          </p:nvSpPr>
          <p:spPr bwMode="auto">
            <a:xfrm>
              <a:off x="3384" y="2710"/>
              <a:ext cx="1030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700">
                  <a:solidFill>
                    <a:srgbClr val="000000"/>
                  </a:solidFill>
                  <a:latin typeface="Arial" charset="0"/>
                </a:rPr>
                <a:t>Producer surplus</a:t>
              </a:r>
              <a:endParaRPr lang="en-US"/>
            </a:p>
          </p:txBody>
        </p:sp>
        <p:sp>
          <p:nvSpPr>
            <p:cNvPr id="19508" name="Rectangle 52"/>
            <p:cNvSpPr>
              <a:spLocks noChangeArrowheads="1"/>
            </p:cNvSpPr>
            <p:nvPr/>
          </p:nvSpPr>
          <p:spPr bwMode="auto">
            <a:xfrm>
              <a:off x="3384" y="2880"/>
              <a:ext cx="1046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700">
                  <a:solidFill>
                    <a:srgbClr val="000000"/>
                  </a:solidFill>
                  <a:latin typeface="Arial" charset="0"/>
                </a:rPr>
                <a:t>to new producers</a:t>
              </a:r>
              <a:endParaRPr lang="en-US"/>
            </a:p>
          </p:txBody>
        </p:sp>
      </p:grpSp>
      <p:grpSp>
        <p:nvGrpSpPr>
          <p:cNvPr id="19509" name="Group 53"/>
          <p:cNvGrpSpPr>
            <a:grpSpLocks/>
          </p:cNvGrpSpPr>
          <p:nvPr/>
        </p:nvGrpSpPr>
        <p:grpSpPr bwMode="auto">
          <a:xfrm>
            <a:off x="2630488" y="1892300"/>
            <a:ext cx="2027237" cy="1701800"/>
            <a:chOff x="1657" y="1192"/>
            <a:chExt cx="1277" cy="1072"/>
          </a:xfrm>
        </p:grpSpPr>
        <p:sp>
          <p:nvSpPr>
            <p:cNvPr id="19510" name="Line 54"/>
            <p:cNvSpPr>
              <a:spLocks noChangeShapeType="1"/>
            </p:cNvSpPr>
            <p:nvPr/>
          </p:nvSpPr>
          <p:spPr bwMode="auto">
            <a:xfrm>
              <a:off x="2015" y="1728"/>
              <a:ext cx="89" cy="536"/>
            </a:xfrm>
            <a:prstGeom prst="line">
              <a:avLst/>
            </a:prstGeom>
            <a:noFill/>
            <a:ln w="206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19511" name="Rectangle 55"/>
            <p:cNvSpPr>
              <a:spLocks noChangeArrowheads="1"/>
            </p:cNvSpPr>
            <p:nvPr/>
          </p:nvSpPr>
          <p:spPr bwMode="auto">
            <a:xfrm>
              <a:off x="1657" y="1192"/>
              <a:ext cx="1277" cy="561"/>
            </a:xfrm>
            <a:prstGeom prst="rect">
              <a:avLst/>
            </a:prstGeom>
            <a:solidFill>
              <a:srgbClr val="E1E5E9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19512" name="Rectangle 56"/>
            <p:cNvSpPr>
              <a:spLocks noChangeArrowheads="1"/>
            </p:cNvSpPr>
            <p:nvPr/>
          </p:nvSpPr>
          <p:spPr bwMode="auto">
            <a:xfrm>
              <a:off x="1737" y="1221"/>
              <a:ext cx="1175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700">
                  <a:solidFill>
                    <a:srgbClr val="000000"/>
                  </a:solidFill>
                  <a:latin typeface="Arial" charset="0"/>
                </a:rPr>
                <a:t>Additional producer</a:t>
              </a:r>
              <a:endParaRPr lang="en-US"/>
            </a:p>
          </p:txBody>
        </p:sp>
        <p:sp>
          <p:nvSpPr>
            <p:cNvPr id="19513" name="Rectangle 57"/>
            <p:cNvSpPr>
              <a:spLocks noChangeArrowheads="1"/>
            </p:cNvSpPr>
            <p:nvPr/>
          </p:nvSpPr>
          <p:spPr bwMode="auto">
            <a:xfrm>
              <a:off x="1737" y="1390"/>
              <a:ext cx="939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700">
                  <a:solidFill>
                    <a:srgbClr val="000000"/>
                  </a:solidFill>
                  <a:latin typeface="Arial" charset="0"/>
                </a:rPr>
                <a:t>surplus to initial</a:t>
              </a:r>
              <a:endParaRPr lang="en-US"/>
            </a:p>
          </p:txBody>
        </p:sp>
        <p:sp>
          <p:nvSpPr>
            <p:cNvPr id="19514" name="Rectangle 58"/>
            <p:cNvSpPr>
              <a:spLocks noChangeArrowheads="1"/>
            </p:cNvSpPr>
            <p:nvPr/>
          </p:nvSpPr>
          <p:spPr bwMode="auto">
            <a:xfrm>
              <a:off x="1737" y="1560"/>
              <a:ext cx="606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700">
                  <a:solidFill>
                    <a:srgbClr val="000000"/>
                  </a:solidFill>
                  <a:latin typeface="Arial" charset="0"/>
                </a:rPr>
                <a:t>producers</a:t>
              </a:r>
              <a:endParaRPr lang="en-US"/>
            </a:p>
          </p:txBody>
        </p:sp>
      </p:grpSp>
      <p:grpSp>
        <p:nvGrpSpPr>
          <p:cNvPr id="19515" name="Group 59"/>
          <p:cNvGrpSpPr>
            <a:grpSpLocks/>
          </p:cNvGrpSpPr>
          <p:nvPr/>
        </p:nvGrpSpPr>
        <p:grpSpPr bwMode="auto">
          <a:xfrm>
            <a:off x="2246313" y="3035300"/>
            <a:ext cx="3155950" cy="1114425"/>
            <a:chOff x="1415" y="1912"/>
            <a:chExt cx="1988" cy="702"/>
          </a:xfrm>
        </p:grpSpPr>
        <p:grpSp>
          <p:nvGrpSpPr>
            <p:cNvPr id="19516" name="Group 60"/>
            <p:cNvGrpSpPr>
              <a:grpSpLocks/>
            </p:cNvGrpSpPr>
            <p:nvPr/>
          </p:nvGrpSpPr>
          <p:grpSpPr bwMode="auto">
            <a:xfrm>
              <a:off x="1415" y="1912"/>
              <a:ext cx="1988" cy="319"/>
              <a:chOff x="1415" y="1912"/>
              <a:chExt cx="1988" cy="319"/>
            </a:xfrm>
          </p:grpSpPr>
          <p:sp>
            <p:nvSpPr>
              <p:cNvPr id="19517" name="Oval 61"/>
              <p:cNvSpPr>
                <a:spLocks noChangeArrowheads="1"/>
              </p:cNvSpPr>
              <p:nvPr/>
            </p:nvSpPr>
            <p:spPr bwMode="auto">
              <a:xfrm>
                <a:off x="1415" y="2072"/>
                <a:ext cx="89" cy="86"/>
              </a:xfrm>
              <a:prstGeom prst="ellipse">
                <a:avLst/>
              </a:pr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19518" name="Oval 62"/>
              <p:cNvSpPr>
                <a:spLocks noChangeArrowheads="1"/>
              </p:cNvSpPr>
              <p:nvPr/>
            </p:nvSpPr>
            <p:spPr bwMode="auto">
              <a:xfrm>
                <a:off x="2602" y="2072"/>
                <a:ext cx="89" cy="86"/>
              </a:xfrm>
              <a:prstGeom prst="ellipse">
                <a:avLst/>
              </a:pr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19519" name="Oval 63"/>
              <p:cNvSpPr>
                <a:spLocks noChangeArrowheads="1"/>
              </p:cNvSpPr>
              <p:nvPr/>
            </p:nvSpPr>
            <p:spPr bwMode="auto">
              <a:xfrm>
                <a:off x="3202" y="2072"/>
                <a:ext cx="89" cy="86"/>
              </a:xfrm>
              <a:prstGeom prst="ellipse">
                <a:avLst/>
              </a:pr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19520" name="Rectangle 64"/>
              <p:cNvSpPr>
                <a:spLocks noChangeArrowheads="1"/>
              </p:cNvSpPr>
              <p:nvPr/>
            </p:nvSpPr>
            <p:spPr bwMode="auto">
              <a:xfrm>
                <a:off x="1525" y="1937"/>
                <a:ext cx="98" cy="1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700">
                    <a:solidFill>
                      <a:srgbClr val="000000"/>
                    </a:solidFill>
                    <a:latin typeface="Arial" charset="0"/>
                  </a:rPr>
                  <a:t>D</a:t>
                </a:r>
                <a:endParaRPr lang="en-US"/>
              </a:p>
            </p:txBody>
          </p:sp>
          <p:sp>
            <p:nvSpPr>
              <p:cNvPr id="19521" name="Rectangle 65"/>
              <p:cNvSpPr>
                <a:spLocks noChangeArrowheads="1"/>
              </p:cNvSpPr>
              <p:nvPr/>
            </p:nvSpPr>
            <p:spPr bwMode="auto">
              <a:xfrm>
                <a:off x="2603" y="1912"/>
                <a:ext cx="91" cy="1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700">
                    <a:solidFill>
                      <a:srgbClr val="000000"/>
                    </a:solidFill>
                    <a:latin typeface="Arial" charset="0"/>
                  </a:rPr>
                  <a:t>E</a:t>
                </a:r>
                <a:endParaRPr lang="en-US"/>
              </a:p>
            </p:txBody>
          </p:sp>
          <p:sp>
            <p:nvSpPr>
              <p:cNvPr id="19522" name="Rectangle 66"/>
              <p:cNvSpPr>
                <a:spLocks noChangeArrowheads="1"/>
              </p:cNvSpPr>
              <p:nvPr/>
            </p:nvSpPr>
            <p:spPr bwMode="auto">
              <a:xfrm>
                <a:off x="3320" y="2068"/>
                <a:ext cx="83" cy="1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700">
                    <a:solidFill>
                      <a:srgbClr val="000000"/>
                    </a:solidFill>
                    <a:latin typeface="Arial" charset="0"/>
                  </a:rPr>
                  <a:t>F</a:t>
                </a:r>
                <a:endParaRPr lang="en-US"/>
              </a:p>
            </p:txBody>
          </p:sp>
        </p:grpSp>
        <p:sp>
          <p:nvSpPr>
            <p:cNvPr id="19523" name="Line 67"/>
            <p:cNvSpPr>
              <a:spLocks noChangeShapeType="1"/>
            </p:cNvSpPr>
            <p:nvPr/>
          </p:nvSpPr>
          <p:spPr bwMode="auto">
            <a:xfrm>
              <a:off x="2653" y="2113"/>
              <a:ext cx="0" cy="501"/>
            </a:xfrm>
            <a:prstGeom prst="line">
              <a:avLst/>
            </a:prstGeom>
            <a:noFill/>
            <a:ln w="20638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195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9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94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9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9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95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74" grpId="0" animBg="1"/>
      <p:bldP spid="1947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Competitive Markets and Efficiency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Assume competitive markets (many buyers and sellers, identical products, free entry and exit, price takers, etc.)</a:t>
            </a:r>
          </a:p>
          <a:p>
            <a:pPr>
              <a:lnSpc>
                <a:spcPct val="90000"/>
              </a:lnSpc>
            </a:pPr>
            <a:r>
              <a:rPr lang="en-US"/>
              <a:t>Assume that consumer surplus measures consumers economic well-being and producer surplus that of sellers.</a:t>
            </a:r>
          </a:p>
          <a:p>
            <a:pPr>
              <a:lnSpc>
                <a:spcPct val="90000"/>
              </a:lnSpc>
            </a:pPr>
            <a:r>
              <a:rPr lang="en-US"/>
              <a:t>So, MB = willingness to pay by consumers and MC = willingness to sell to producers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algn="ctr">
              <a:lnSpc>
                <a:spcPct val="90000"/>
              </a:lnSpc>
              <a:buFontTx/>
              <a:buNone/>
            </a:pPr>
            <a:r>
              <a:rPr lang="en-US" sz="7200"/>
              <a:t>MB=MC</a:t>
            </a:r>
            <a:r>
              <a:rPr lang="en-US"/>
              <a:t> 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en-US"/>
              <a:t>Occurs where the demand and supply curve intersect, and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endParaRPr lang="en-US"/>
          </a:p>
          <a:p>
            <a:pPr marL="609600" indent="-609600" algn="ctr">
              <a:lnSpc>
                <a:spcPct val="90000"/>
              </a:lnSpc>
              <a:buFontTx/>
              <a:buNone/>
            </a:pPr>
            <a:r>
              <a:rPr lang="en-US" sz="4800"/>
              <a:t>Total Well-being is Maximized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Efficiency Defined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Overall: Greatest human satisfaction from scarce resources.</a:t>
            </a:r>
          </a:p>
          <a:p>
            <a:pPr>
              <a:lnSpc>
                <a:spcPct val="90000"/>
              </a:lnSpc>
            </a:pPr>
            <a:r>
              <a:rPr lang="en-US" sz="2800"/>
              <a:t>Allocative Efficiency – resources are dedicated to the combination of goods and services that best satisfy consumer wants</a:t>
            </a:r>
          </a:p>
          <a:p>
            <a:pPr>
              <a:lnSpc>
                <a:spcPct val="90000"/>
              </a:lnSpc>
            </a:pPr>
            <a:r>
              <a:rPr lang="en-US" sz="2800"/>
              <a:t>Production Efficiency – goods and services are produced using the least cost combination of resources and technology</a:t>
            </a:r>
          </a:p>
          <a:p>
            <a:pPr>
              <a:lnSpc>
                <a:spcPct val="90000"/>
              </a:lnSpc>
            </a:pPr>
            <a:r>
              <a:rPr lang="en-US" sz="2800"/>
              <a:t>Dynamic Efficiency – how the economy over time promotes allocative and productive efficiency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E:\Mankiw\Mankiw PPT\narrow aqua button bckgrd.jpg"/>
          <p:cNvPicPr>
            <a:picLocks noChangeAspect="1" noChangeArrowheads="1"/>
          </p:cNvPicPr>
          <p:nvPr/>
        </p:nvPicPr>
        <p:blipFill>
          <a:blip r:embed="rId2"/>
          <a:srcRect r="1688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0483" name="Rectangle 3"/>
          <p:cNvSpPr>
            <a:spLocks noGrp="1" noChangeArrowheads="1"/>
          </p:cNvSpPr>
          <p:nvPr>
            <p:ph type="title"/>
          </p:nvPr>
        </p:nvSpPr>
        <p:spPr>
          <a:xfrm>
            <a:off x="609600" y="50800"/>
            <a:ext cx="8229600" cy="685800"/>
          </a:xfrm>
        </p:spPr>
        <p:txBody>
          <a:bodyPr/>
          <a:lstStyle/>
          <a:p>
            <a:pPr algn="l">
              <a:lnSpc>
                <a:spcPct val="80000"/>
              </a:lnSpc>
            </a:pPr>
            <a:r>
              <a:rPr lang="en-US" sz="2800">
                <a:solidFill>
                  <a:schemeClr val="bg1"/>
                </a:solidFill>
              </a:rPr>
              <a:t>Figure 7 Consumer and Producer Surplus in the Market Equilibrium</a:t>
            </a:r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 rot="-21600000">
            <a:off x="6564313" y="6680200"/>
            <a:ext cx="264160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altLang="en-US" sz="800" b="1">
                <a:solidFill>
                  <a:schemeClr val="bg1"/>
                </a:solidFill>
                <a:latin typeface="Arial" charset="0"/>
              </a:rPr>
              <a:t>Copyright©2003  Southwestern/Thomson Learning</a:t>
            </a:r>
          </a:p>
        </p:txBody>
      </p:sp>
      <p:sp>
        <p:nvSpPr>
          <p:cNvPr id="20485" name="Rectangle 5"/>
          <p:cNvSpPr>
            <a:spLocks noChangeArrowheads="1"/>
          </p:cNvSpPr>
          <p:nvPr/>
        </p:nvSpPr>
        <p:spPr bwMode="auto">
          <a:xfrm>
            <a:off x="1651000" y="1135063"/>
            <a:ext cx="6315075" cy="5010150"/>
          </a:xfrm>
          <a:prstGeom prst="rect">
            <a:avLst/>
          </a:prstGeom>
          <a:solidFill>
            <a:srgbClr val="F3F6F9"/>
          </a:solidFill>
          <a:ln w="201613">
            <a:solidFill>
              <a:srgbClr val="F3F6F9"/>
            </a:solidFill>
            <a:miter lim="800000"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20486" name="Rectangle 6"/>
          <p:cNvSpPr>
            <a:spLocks noChangeArrowheads="1"/>
          </p:cNvSpPr>
          <p:nvPr/>
        </p:nvSpPr>
        <p:spPr bwMode="auto">
          <a:xfrm>
            <a:off x="1651000" y="1135063"/>
            <a:ext cx="6315075" cy="5010150"/>
          </a:xfrm>
          <a:prstGeom prst="rect">
            <a:avLst/>
          </a:prstGeom>
          <a:solidFill>
            <a:srgbClr val="F2F4F8"/>
          </a:solidFill>
          <a:ln w="184150">
            <a:solidFill>
              <a:srgbClr val="F2F4F8"/>
            </a:solidFill>
            <a:miter lim="800000"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20487" name="Rectangle 7"/>
          <p:cNvSpPr>
            <a:spLocks noChangeArrowheads="1"/>
          </p:cNvSpPr>
          <p:nvPr/>
        </p:nvSpPr>
        <p:spPr bwMode="auto">
          <a:xfrm>
            <a:off x="1651000" y="1135063"/>
            <a:ext cx="6315075" cy="5010150"/>
          </a:xfrm>
          <a:prstGeom prst="rect">
            <a:avLst/>
          </a:prstGeom>
          <a:solidFill>
            <a:srgbClr val="F1F4F7"/>
          </a:solidFill>
          <a:ln w="165100">
            <a:solidFill>
              <a:srgbClr val="F1F4F7"/>
            </a:solidFill>
            <a:miter lim="800000"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20488" name="Rectangle 8"/>
          <p:cNvSpPr>
            <a:spLocks noChangeArrowheads="1"/>
          </p:cNvSpPr>
          <p:nvPr/>
        </p:nvSpPr>
        <p:spPr bwMode="auto">
          <a:xfrm>
            <a:off x="1651000" y="1135063"/>
            <a:ext cx="6315075" cy="5010150"/>
          </a:xfrm>
          <a:prstGeom prst="rect">
            <a:avLst/>
          </a:prstGeom>
          <a:solidFill>
            <a:srgbClr val="F0F2F5"/>
          </a:solidFill>
          <a:ln w="146050">
            <a:solidFill>
              <a:srgbClr val="F0F2F5"/>
            </a:solidFill>
            <a:miter lim="800000"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20489" name="Rectangle 9"/>
          <p:cNvSpPr>
            <a:spLocks noChangeArrowheads="1"/>
          </p:cNvSpPr>
          <p:nvPr/>
        </p:nvSpPr>
        <p:spPr bwMode="auto">
          <a:xfrm>
            <a:off x="1651000" y="1135063"/>
            <a:ext cx="6315075" cy="5010150"/>
          </a:xfrm>
          <a:prstGeom prst="rect">
            <a:avLst/>
          </a:prstGeom>
          <a:solidFill>
            <a:srgbClr val="EEF1F4"/>
          </a:solidFill>
          <a:ln w="128588">
            <a:solidFill>
              <a:srgbClr val="EEF1F4"/>
            </a:solidFill>
            <a:miter lim="800000"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20490" name="Rectangle 10"/>
          <p:cNvSpPr>
            <a:spLocks noChangeArrowheads="1"/>
          </p:cNvSpPr>
          <p:nvPr/>
        </p:nvSpPr>
        <p:spPr bwMode="auto">
          <a:xfrm>
            <a:off x="1651000" y="1135063"/>
            <a:ext cx="6315075" cy="5010150"/>
          </a:xfrm>
          <a:prstGeom prst="rect">
            <a:avLst/>
          </a:prstGeom>
          <a:solidFill>
            <a:srgbClr val="EDEFF3"/>
          </a:solidFill>
          <a:ln w="109538">
            <a:solidFill>
              <a:srgbClr val="EDEFF3"/>
            </a:solidFill>
            <a:miter lim="800000"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20491" name="Rectangle 11"/>
          <p:cNvSpPr>
            <a:spLocks noChangeArrowheads="1"/>
          </p:cNvSpPr>
          <p:nvPr/>
        </p:nvSpPr>
        <p:spPr bwMode="auto">
          <a:xfrm>
            <a:off x="1651000" y="1135063"/>
            <a:ext cx="6315075" cy="5010150"/>
          </a:xfrm>
          <a:prstGeom prst="rect">
            <a:avLst/>
          </a:prstGeom>
          <a:solidFill>
            <a:srgbClr val="EBEEF2"/>
          </a:solidFill>
          <a:ln w="92075">
            <a:solidFill>
              <a:srgbClr val="EBEEF2"/>
            </a:solidFill>
            <a:miter lim="800000"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20492" name="Rectangle 12"/>
          <p:cNvSpPr>
            <a:spLocks noChangeArrowheads="1"/>
          </p:cNvSpPr>
          <p:nvPr/>
        </p:nvSpPr>
        <p:spPr bwMode="auto">
          <a:xfrm>
            <a:off x="1651000" y="1135063"/>
            <a:ext cx="6315075" cy="5010150"/>
          </a:xfrm>
          <a:prstGeom prst="rect">
            <a:avLst/>
          </a:prstGeom>
          <a:solidFill>
            <a:srgbClr val="EAECF1"/>
          </a:solidFill>
          <a:ln w="73025">
            <a:solidFill>
              <a:srgbClr val="EAECF1"/>
            </a:solidFill>
            <a:miter lim="800000"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20493" name="Rectangle 13"/>
          <p:cNvSpPr>
            <a:spLocks noChangeArrowheads="1"/>
          </p:cNvSpPr>
          <p:nvPr/>
        </p:nvSpPr>
        <p:spPr bwMode="auto">
          <a:xfrm>
            <a:off x="1651000" y="1135063"/>
            <a:ext cx="6315075" cy="5010150"/>
          </a:xfrm>
          <a:prstGeom prst="rect">
            <a:avLst/>
          </a:prstGeom>
          <a:solidFill>
            <a:srgbClr val="E9EBF0"/>
          </a:solidFill>
          <a:ln w="55563">
            <a:solidFill>
              <a:srgbClr val="E9EBF0"/>
            </a:solidFill>
            <a:miter lim="800000"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20494" name="Rectangle 14"/>
          <p:cNvSpPr>
            <a:spLocks noChangeArrowheads="1"/>
          </p:cNvSpPr>
          <p:nvPr/>
        </p:nvSpPr>
        <p:spPr bwMode="auto">
          <a:xfrm>
            <a:off x="1651000" y="1135063"/>
            <a:ext cx="6315075" cy="5010150"/>
          </a:xfrm>
          <a:prstGeom prst="rect">
            <a:avLst/>
          </a:prstGeom>
          <a:solidFill>
            <a:srgbClr val="E7EAEF"/>
          </a:solidFill>
          <a:ln w="36513">
            <a:solidFill>
              <a:srgbClr val="E7EAEF"/>
            </a:solidFill>
            <a:miter lim="800000"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20495" name="Rectangle 15"/>
          <p:cNvSpPr>
            <a:spLocks noChangeArrowheads="1"/>
          </p:cNvSpPr>
          <p:nvPr/>
        </p:nvSpPr>
        <p:spPr bwMode="auto">
          <a:xfrm>
            <a:off x="1651000" y="1135063"/>
            <a:ext cx="6315075" cy="5010150"/>
          </a:xfrm>
          <a:prstGeom prst="rect">
            <a:avLst/>
          </a:prstGeom>
          <a:solidFill>
            <a:srgbClr val="E6E9EF"/>
          </a:solidFill>
          <a:ln w="19050">
            <a:solidFill>
              <a:srgbClr val="E6E9EF"/>
            </a:solidFill>
            <a:miter lim="800000"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20496" name="Rectangle 16"/>
          <p:cNvSpPr>
            <a:spLocks noChangeArrowheads="1"/>
          </p:cNvSpPr>
          <p:nvPr/>
        </p:nvSpPr>
        <p:spPr bwMode="auto">
          <a:xfrm>
            <a:off x="1558925" y="1042988"/>
            <a:ext cx="6315075" cy="501015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id-ID"/>
          </a:p>
        </p:txBody>
      </p:sp>
      <p:grpSp>
        <p:nvGrpSpPr>
          <p:cNvPr id="20497" name="Group 17"/>
          <p:cNvGrpSpPr>
            <a:grpSpLocks/>
          </p:cNvGrpSpPr>
          <p:nvPr/>
        </p:nvGrpSpPr>
        <p:grpSpPr bwMode="auto">
          <a:xfrm>
            <a:off x="1558925" y="3502025"/>
            <a:ext cx="2589213" cy="2181225"/>
            <a:chOff x="982" y="2206"/>
            <a:chExt cx="1631" cy="1374"/>
          </a:xfrm>
        </p:grpSpPr>
        <p:sp>
          <p:nvSpPr>
            <p:cNvPr id="20498" name="Freeform 18"/>
            <p:cNvSpPr>
              <a:spLocks/>
            </p:cNvSpPr>
            <p:nvPr/>
          </p:nvSpPr>
          <p:spPr bwMode="auto">
            <a:xfrm>
              <a:off x="982" y="2206"/>
              <a:ext cx="1631" cy="1374"/>
            </a:xfrm>
            <a:custGeom>
              <a:avLst/>
              <a:gdLst/>
              <a:ahLst/>
              <a:cxnLst>
                <a:cxn ang="0">
                  <a:pos x="1631" y="0"/>
                </a:cxn>
                <a:cxn ang="0">
                  <a:pos x="0" y="0"/>
                </a:cxn>
                <a:cxn ang="0">
                  <a:pos x="0" y="1374"/>
                </a:cxn>
                <a:cxn ang="0">
                  <a:pos x="1631" y="0"/>
                </a:cxn>
              </a:cxnLst>
              <a:rect l="0" t="0" r="r" b="b"/>
              <a:pathLst>
                <a:path w="1631" h="1374">
                  <a:moveTo>
                    <a:pt x="1631" y="0"/>
                  </a:moveTo>
                  <a:lnTo>
                    <a:pt x="0" y="0"/>
                  </a:lnTo>
                  <a:lnTo>
                    <a:pt x="0" y="1374"/>
                  </a:lnTo>
                  <a:lnTo>
                    <a:pt x="1631" y="0"/>
                  </a:lnTo>
                  <a:close/>
                </a:path>
              </a:pathLst>
            </a:custGeom>
            <a:solidFill>
              <a:srgbClr val="E2CFE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20499" name="Rectangle 19"/>
            <p:cNvSpPr>
              <a:spLocks noChangeArrowheads="1"/>
            </p:cNvSpPr>
            <p:nvPr/>
          </p:nvSpPr>
          <p:spPr bwMode="auto">
            <a:xfrm>
              <a:off x="1223" y="2459"/>
              <a:ext cx="561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Producer</a:t>
              </a:r>
              <a:endParaRPr lang="en-US"/>
            </a:p>
          </p:txBody>
        </p:sp>
        <p:sp>
          <p:nvSpPr>
            <p:cNvPr id="20500" name="Rectangle 20"/>
            <p:cNvSpPr>
              <a:spLocks noChangeArrowheads="1"/>
            </p:cNvSpPr>
            <p:nvPr/>
          </p:nvSpPr>
          <p:spPr bwMode="auto">
            <a:xfrm>
              <a:off x="1276" y="2614"/>
              <a:ext cx="465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surplus</a:t>
              </a:r>
              <a:endParaRPr lang="en-US"/>
            </a:p>
          </p:txBody>
        </p:sp>
      </p:grpSp>
      <p:grpSp>
        <p:nvGrpSpPr>
          <p:cNvPr id="20501" name="Group 21"/>
          <p:cNvGrpSpPr>
            <a:grpSpLocks/>
          </p:cNvGrpSpPr>
          <p:nvPr/>
        </p:nvGrpSpPr>
        <p:grpSpPr bwMode="auto">
          <a:xfrm>
            <a:off x="1558925" y="1320800"/>
            <a:ext cx="2589213" cy="2181225"/>
            <a:chOff x="982" y="832"/>
            <a:chExt cx="1631" cy="1374"/>
          </a:xfrm>
        </p:grpSpPr>
        <p:sp>
          <p:nvSpPr>
            <p:cNvPr id="20502" name="Freeform 22"/>
            <p:cNvSpPr>
              <a:spLocks/>
            </p:cNvSpPr>
            <p:nvPr/>
          </p:nvSpPr>
          <p:spPr bwMode="auto">
            <a:xfrm>
              <a:off x="982" y="832"/>
              <a:ext cx="1631" cy="1374"/>
            </a:xfrm>
            <a:custGeom>
              <a:avLst/>
              <a:gdLst/>
              <a:ahLst/>
              <a:cxnLst>
                <a:cxn ang="0">
                  <a:pos x="1631" y="1374"/>
                </a:cxn>
                <a:cxn ang="0">
                  <a:pos x="0" y="1374"/>
                </a:cxn>
                <a:cxn ang="0">
                  <a:pos x="0" y="0"/>
                </a:cxn>
                <a:cxn ang="0">
                  <a:pos x="1631" y="1374"/>
                </a:cxn>
              </a:cxnLst>
              <a:rect l="0" t="0" r="r" b="b"/>
              <a:pathLst>
                <a:path w="1631" h="1374">
                  <a:moveTo>
                    <a:pt x="1631" y="1374"/>
                  </a:moveTo>
                  <a:lnTo>
                    <a:pt x="0" y="1374"/>
                  </a:lnTo>
                  <a:lnTo>
                    <a:pt x="0" y="0"/>
                  </a:lnTo>
                  <a:lnTo>
                    <a:pt x="1631" y="1374"/>
                  </a:lnTo>
                  <a:close/>
                </a:path>
              </a:pathLst>
            </a:custGeom>
            <a:solidFill>
              <a:srgbClr val="B4D9F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20503" name="Rectangle 23"/>
            <p:cNvSpPr>
              <a:spLocks noChangeArrowheads="1"/>
            </p:cNvSpPr>
            <p:nvPr/>
          </p:nvSpPr>
          <p:spPr bwMode="auto">
            <a:xfrm>
              <a:off x="1188" y="1693"/>
              <a:ext cx="631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Consumer</a:t>
              </a:r>
              <a:endParaRPr lang="en-US"/>
            </a:p>
          </p:txBody>
        </p:sp>
        <p:sp>
          <p:nvSpPr>
            <p:cNvPr id="20504" name="Rectangle 24"/>
            <p:cNvSpPr>
              <a:spLocks noChangeArrowheads="1"/>
            </p:cNvSpPr>
            <p:nvPr/>
          </p:nvSpPr>
          <p:spPr bwMode="auto">
            <a:xfrm>
              <a:off x="1276" y="1848"/>
              <a:ext cx="465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surplus</a:t>
              </a:r>
              <a:endParaRPr lang="en-US"/>
            </a:p>
          </p:txBody>
        </p:sp>
      </p:grpSp>
      <p:sp>
        <p:nvSpPr>
          <p:cNvPr id="20505" name="Freeform 25"/>
          <p:cNvSpPr>
            <a:spLocks/>
          </p:cNvSpPr>
          <p:nvPr/>
        </p:nvSpPr>
        <p:spPr bwMode="auto">
          <a:xfrm>
            <a:off x="1558925" y="1042988"/>
            <a:ext cx="6315075" cy="501015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3156"/>
              </a:cxn>
              <a:cxn ang="0">
                <a:pos x="3978" y="3156"/>
              </a:cxn>
            </a:cxnLst>
            <a:rect l="0" t="0" r="r" b="b"/>
            <a:pathLst>
              <a:path w="3978" h="3156">
                <a:moveTo>
                  <a:pt x="0" y="0"/>
                </a:moveTo>
                <a:lnTo>
                  <a:pt x="0" y="3156"/>
                </a:lnTo>
                <a:lnTo>
                  <a:pt x="3978" y="3156"/>
                </a:lnTo>
              </a:path>
            </a:pathLst>
          </a:custGeom>
          <a:noFill/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20506" name="Rectangle 26"/>
          <p:cNvSpPr>
            <a:spLocks noChangeArrowheads="1"/>
          </p:cNvSpPr>
          <p:nvPr/>
        </p:nvSpPr>
        <p:spPr bwMode="auto">
          <a:xfrm>
            <a:off x="989013" y="1030288"/>
            <a:ext cx="579437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600" b="1">
                <a:solidFill>
                  <a:srgbClr val="000000"/>
                </a:solidFill>
                <a:latin typeface="Arial" charset="0"/>
              </a:rPr>
              <a:t>Price</a:t>
            </a:r>
            <a:endParaRPr lang="en-US"/>
          </a:p>
        </p:txBody>
      </p:sp>
      <p:sp>
        <p:nvSpPr>
          <p:cNvPr id="20507" name="Rectangle 27"/>
          <p:cNvSpPr>
            <a:spLocks noChangeArrowheads="1"/>
          </p:cNvSpPr>
          <p:nvPr/>
        </p:nvSpPr>
        <p:spPr bwMode="auto">
          <a:xfrm>
            <a:off x="1354138" y="6119813"/>
            <a:ext cx="20161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600">
                <a:solidFill>
                  <a:srgbClr val="000000"/>
                </a:solidFill>
                <a:latin typeface="Arial" charset="0"/>
              </a:rPr>
              <a:t>0</a:t>
            </a:r>
            <a:endParaRPr lang="en-US"/>
          </a:p>
        </p:txBody>
      </p:sp>
      <p:sp>
        <p:nvSpPr>
          <p:cNvPr id="20508" name="Rectangle 28"/>
          <p:cNvSpPr>
            <a:spLocks noChangeArrowheads="1"/>
          </p:cNvSpPr>
          <p:nvPr/>
        </p:nvSpPr>
        <p:spPr bwMode="auto">
          <a:xfrm>
            <a:off x="7062788" y="6113463"/>
            <a:ext cx="909637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600" b="1">
                <a:solidFill>
                  <a:srgbClr val="000000"/>
                </a:solidFill>
                <a:latin typeface="Arial" charset="0"/>
              </a:rPr>
              <a:t>Quantity</a:t>
            </a:r>
            <a:endParaRPr lang="en-US"/>
          </a:p>
        </p:txBody>
      </p:sp>
      <p:grpSp>
        <p:nvGrpSpPr>
          <p:cNvPr id="20509" name="Group 29"/>
          <p:cNvGrpSpPr>
            <a:grpSpLocks/>
          </p:cNvGrpSpPr>
          <p:nvPr/>
        </p:nvGrpSpPr>
        <p:grpSpPr bwMode="auto">
          <a:xfrm>
            <a:off x="500063" y="3363913"/>
            <a:ext cx="4224337" cy="3278187"/>
            <a:chOff x="315" y="2119"/>
            <a:chExt cx="2661" cy="2065"/>
          </a:xfrm>
        </p:grpSpPr>
        <p:sp>
          <p:nvSpPr>
            <p:cNvPr id="20510" name="Freeform 30"/>
            <p:cNvSpPr>
              <a:spLocks/>
            </p:cNvSpPr>
            <p:nvPr/>
          </p:nvSpPr>
          <p:spPr bwMode="auto">
            <a:xfrm>
              <a:off x="994" y="2206"/>
              <a:ext cx="1619" cy="160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619" y="0"/>
                </a:cxn>
                <a:cxn ang="0">
                  <a:pos x="1619" y="1607"/>
                </a:cxn>
              </a:cxnLst>
              <a:rect l="0" t="0" r="r" b="b"/>
              <a:pathLst>
                <a:path w="1619" h="1607">
                  <a:moveTo>
                    <a:pt x="0" y="0"/>
                  </a:moveTo>
                  <a:lnTo>
                    <a:pt x="1619" y="0"/>
                  </a:lnTo>
                  <a:lnTo>
                    <a:pt x="1619" y="1607"/>
                  </a:lnTo>
                </a:path>
              </a:pathLst>
            </a:custGeom>
            <a:noFill/>
            <a:ln w="19050" cap="flat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grpSp>
          <p:nvGrpSpPr>
            <p:cNvPr id="20511" name="Group 31"/>
            <p:cNvGrpSpPr>
              <a:grpSpLocks/>
            </p:cNvGrpSpPr>
            <p:nvPr/>
          </p:nvGrpSpPr>
          <p:grpSpPr bwMode="auto">
            <a:xfrm>
              <a:off x="315" y="2119"/>
              <a:ext cx="673" cy="329"/>
              <a:chOff x="315" y="2119"/>
              <a:chExt cx="673" cy="329"/>
            </a:xfrm>
          </p:grpSpPr>
          <p:sp>
            <p:nvSpPr>
              <p:cNvPr id="20512" name="Rectangle 32"/>
              <p:cNvSpPr>
                <a:spLocks noChangeArrowheads="1"/>
              </p:cNvSpPr>
              <p:nvPr/>
            </p:nvSpPr>
            <p:spPr bwMode="auto">
              <a:xfrm>
                <a:off x="315" y="2119"/>
                <a:ext cx="673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600">
                    <a:solidFill>
                      <a:srgbClr val="000000"/>
                    </a:solidFill>
                    <a:latin typeface="Arial" charset="0"/>
                  </a:rPr>
                  <a:t>Equilibrium</a:t>
                </a:r>
                <a:endParaRPr lang="en-US"/>
              </a:p>
            </p:txBody>
          </p:sp>
          <p:sp>
            <p:nvSpPr>
              <p:cNvPr id="20513" name="Rectangle 33"/>
              <p:cNvSpPr>
                <a:spLocks noChangeArrowheads="1"/>
              </p:cNvSpPr>
              <p:nvPr/>
            </p:nvSpPr>
            <p:spPr bwMode="auto">
              <a:xfrm>
                <a:off x="657" y="2274"/>
                <a:ext cx="327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600">
                    <a:solidFill>
                      <a:srgbClr val="000000"/>
                    </a:solidFill>
                    <a:latin typeface="Arial" charset="0"/>
                  </a:rPr>
                  <a:t>price</a:t>
                </a:r>
                <a:endParaRPr lang="en-US"/>
              </a:p>
            </p:txBody>
          </p:sp>
        </p:grpSp>
        <p:sp>
          <p:nvSpPr>
            <p:cNvPr id="20514" name="Rectangle 34"/>
            <p:cNvSpPr>
              <a:spLocks noChangeArrowheads="1"/>
            </p:cNvSpPr>
            <p:nvPr/>
          </p:nvSpPr>
          <p:spPr bwMode="auto">
            <a:xfrm>
              <a:off x="2303" y="3855"/>
              <a:ext cx="673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Equilibrium</a:t>
              </a:r>
              <a:endParaRPr lang="en-US"/>
            </a:p>
          </p:txBody>
        </p:sp>
        <p:sp>
          <p:nvSpPr>
            <p:cNvPr id="20515" name="Rectangle 35"/>
            <p:cNvSpPr>
              <a:spLocks noChangeArrowheads="1"/>
            </p:cNvSpPr>
            <p:nvPr/>
          </p:nvSpPr>
          <p:spPr bwMode="auto">
            <a:xfrm>
              <a:off x="2392" y="4010"/>
              <a:ext cx="485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quantity</a:t>
              </a:r>
              <a:endParaRPr lang="en-US"/>
            </a:p>
          </p:txBody>
        </p:sp>
      </p:grpSp>
      <p:grpSp>
        <p:nvGrpSpPr>
          <p:cNvPr id="20516" name="Group 36"/>
          <p:cNvGrpSpPr>
            <a:grpSpLocks/>
          </p:cNvGrpSpPr>
          <p:nvPr/>
        </p:nvGrpSpPr>
        <p:grpSpPr bwMode="auto">
          <a:xfrm>
            <a:off x="1558925" y="1914525"/>
            <a:ext cx="5145088" cy="3768725"/>
            <a:chOff x="982" y="1206"/>
            <a:chExt cx="3241" cy="2374"/>
          </a:xfrm>
        </p:grpSpPr>
        <p:sp>
          <p:nvSpPr>
            <p:cNvPr id="20517" name="Line 37"/>
            <p:cNvSpPr>
              <a:spLocks noChangeShapeType="1"/>
            </p:cNvSpPr>
            <p:nvPr/>
          </p:nvSpPr>
          <p:spPr bwMode="auto">
            <a:xfrm flipV="1">
              <a:off x="982" y="1263"/>
              <a:ext cx="2729" cy="2317"/>
            </a:xfrm>
            <a:prstGeom prst="line">
              <a:avLst/>
            </a:prstGeom>
            <a:noFill/>
            <a:ln w="55563">
              <a:solidFill>
                <a:srgbClr val="5F161D"/>
              </a:solidFill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20518" name="Rectangle 38"/>
            <p:cNvSpPr>
              <a:spLocks noChangeArrowheads="1"/>
            </p:cNvSpPr>
            <p:nvPr/>
          </p:nvSpPr>
          <p:spPr bwMode="auto">
            <a:xfrm>
              <a:off x="3788" y="1206"/>
              <a:ext cx="435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Supply</a:t>
              </a:r>
              <a:endParaRPr lang="en-US"/>
            </a:p>
          </p:txBody>
        </p:sp>
      </p:grpSp>
      <p:grpSp>
        <p:nvGrpSpPr>
          <p:cNvPr id="20519" name="Group 39"/>
          <p:cNvGrpSpPr>
            <a:grpSpLocks/>
          </p:cNvGrpSpPr>
          <p:nvPr/>
        </p:nvGrpSpPr>
        <p:grpSpPr bwMode="auto">
          <a:xfrm>
            <a:off x="1558925" y="1320800"/>
            <a:ext cx="5278438" cy="3841750"/>
            <a:chOff x="982" y="832"/>
            <a:chExt cx="3325" cy="2420"/>
          </a:xfrm>
        </p:grpSpPr>
        <p:sp>
          <p:nvSpPr>
            <p:cNvPr id="20520" name="Line 40"/>
            <p:cNvSpPr>
              <a:spLocks noChangeShapeType="1"/>
            </p:cNvSpPr>
            <p:nvPr/>
          </p:nvSpPr>
          <p:spPr bwMode="auto">
            <a:xfrm>
              <a:off x="982" y="832"/>
              <a:ext cx="2729" cy="2306"/>
            </a:xfrm>
            <a:prstGeom prst="line">
              <a:avLst/>
            </a:prstGeom>
            <a:noFill/>
            <a:ln w="55563">
              <a:solidFill>
                <a:srgbClr val="004C9F"/>
              </a:solidFill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20521" name="Rectangle 41"/>
            <p:cNvSpPr>
              <a:spLocks noChangeArrowheads="1"/>
            </p:cNvSpPr>
            <p:nvPr/>
          </p:nvSpPr>
          <p:spPr bwMode="auto">
            <a:xfrm>
              <a:off x="3784" y="3078"/>
              <a:ext cx="523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Demand</a:t>
              </a:r>
              <a:endParaRPr lang="en-US"/>
            </a:p>
          </p:txBody>
        </p:sp>
      </p:grpSp>
      <p:grpSp>
        <p:nvGrpSpPr>
          <p:cNvPr id="20522" name="Group 42"/>
          <p:cNvGrpSpPr>
            <a:grpSpLocks/>
          </p:cNvGrpSpPr>
          <p:nvPr/>
        </p:nvGrpSpPr>
        <p:grpSpPr bwMode="auto">
          <a:xfrm>
            <a:off x="1504950" y="1116013"/>
            <a:ext cx="4545013" cy="4819650"/>
            <a:chOff x="948" y="703"/>
            <a:chExt cx="2863" cy="3036"/>
          </a:xfrm>
        </p:grpSpPr>
        <p:grpSp>
          <p:nvGrpSpPr>
            <p:cNvPr id="20523" name="Group 43"/>
            <p:cNvGrpSpPr>
              <a:grpSpLocks/>
            </p:cNvGrpSpPr>
            <p:nvPr/>
          </p:nvGrpSpPr>
          <p:grpSpPr bwMode="auto">
            <a:xfrm>
              <a:off x="948" y="703"/>
              <a:ext cx="236" cy="174"/>
              <a:chOff x="948" y="703"/>
              <a:chExt cx="236" cy="174"/>
            </a:xfrm>
          </p:grpSpPr>
          <p:sp>
            <p:nvSpPr>
              <p:cNvPr id="20524" name="Oval 44"/>
              <p:cNvSpPr>
                <a:spLocks noChangeArrowheads="1"/>
              </p:cNvSpPr>
              <p:nvPr/>
            </p:nvSpPr>
            <p:spPr bwMode="auto">
              <a:xfrm>
                <a:off x="948" y="785"/>
                <a:ext cx="81" cy="82"/>
              </a:xfrm>
              <a:prstGeom prst="ellipse">
                <a:avLst/>
              </a:pr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0525" name="Rectangle 45"/>
              <p:cNvSpPr>
                <a:spLocks noChangeArrowheads="1"/>
              </p:cNvSpPr>
              <p:nvPr/>
            </p:nvSpPr>
            <p:spPr bwMode="auto">
              <a:xfrm>
                <a:off x="1042" y="703"/>
                <a:ext cx="142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600">
                    <a:solidFill>
                      <a:srgbClr val="000000"/>
                    </a:solidFill>
                    <a:latin typeface="Arial" charset="0"/>
                  </a:rPr>
                  <a:t>A</a:t>
                </a:r>
                <a:endParaRPr lang="en-US"/>
              </a:p>
            </p:txBody>
          </p:sp>
        </p:grpSp>
        <p:grpSp>
          <p:nvGrpSpPr>
            <p:cNvPr id="20526" name="Group 46"/>
            <p:cNvGrpSpPr>
              <a:grpSpLocks/>
            </p:cNvGrpSpPr>
            <p:nvPr/>
          </p:nvGrpSpPr>
          <p:grpSpPr bwMode="auto">
            <a:xfrm>
              <a:off x="948" y="1098"/>
              <a:ext cx="2863" cy="2641"/>
              <a:chOff x="948" y="1098"/>
              <a:chExt cx="2863" cy="2641"/>
            </a:xfrm>
          </p:grpSpPr>
          <p:grpSp>
            <p:nvGrpSpPr>
              <p:cNvPr id="20527" name="Group 47"/>
              <p:cNvGrpSpPr>
                <a:grpSpLocks/>
              </p:cNvGrpSpPr>
              <p:nvPr/>
            </p:nvGrpSpPr>
            <p:grpSpPr bwMode="auto">
              <a:xfrm>
                <a:off x="948" y="3534"/>
                <a:ext cx="240" cy="205"/>
                <a:chOff x="948" y="3534"/>
                <a:chExt cx="240" cy="205"/>
              </a:xfrm>
            </p:grpSpPr>
            <p:sp>
              <p:nvSpPr>
                <p:cNvPr id="20528" name="Oval 48"/>
                <p:cNvSpPr>
                  <a:spLocks noChangeArrowheads="1"/>
                </p:cNvSpPr>
                <p:nvPr/>
              </p:nvSpPr>
              <p:spPr bwMode="auto">
                <a:xfrm>
                  <a:off x="948" y="3534"/>
                  <a:ext cx="81" cy="81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id-ID"/>
                </a:p>
              </p:txBody>
            </p:sp>
            <p:sp>
              <p:nvSpPr>
                <p:cNvPr id="20529" name="Rectangle 49"/>
                <p:cNvSpPr>
                  <a:spLocks noChangeArrowheads="1"/>
                </p:cNvSpPr>
                <p:nvPr/>
              </p:nvSpPr>
              <p:spPr bwMode="auto">
                <a:xfrm>
                  <a:off x="1038" y="3565"/>
                  <a:ext cx="150" cy="17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pPr eaLnBrk="0" hangingPunct="0"/>
                  <a:r>
                    <a:rPr lang="en-US" sz="1600">
                      <a:solidFill>
                        <a:srgbClr val="000000"/>
                      </a:solidFill>
                      <a:latin typeface="Arial" charset="0"/>
                    </a:rPr>
                    <a:t>C</a:t>
                  </a:r>
                  <a:endParaRPr lang="en-US"/>
                </a:p>
              </p:txBody>
            </p:sp>
          </p:grpSp>
          <p:grpSp>
            <p:nvGrpSpPr>
              <p:cNvPr id="20530" name="Group 50"/>
              <p:cNvGrpSpPr>
                <a:grpSpLocks/>
              </p:cNvGrpSpPr>
              <p:nvPr/>
            </p:nvGrpSpPr>
            <p:grpSpPr bwMode="auto">
              <a:xfrm>
                <a:off x="3661" y="3103"/>
                <a:ext cx="142" cy="261"/>
                <a:chOff x="3661" y="3103"/>
                <a:chExt cx="142" cy="261"/>
              </a:xfrm>
            </p:grpSpPr>
            <p:sp>
              <p:nvSpPr>
                <p:cNvPr id="20531" name="Oval 51"/>
                <p:cNvSpPr>
                  <a:spLocks noChangeArrowheads="1"/>
                </p:cNvSpPr>
                <p:nvPr/>
              </p:nvSpPr>
              <p:spPr bwMode="auto">
                <a:xfrm>
                  <a:off x="3676" y="3103"/>
                  <a:ext cx="81" cy="70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id-ID"/>
                </a:p>
              </p:txBody>
            </p:sp>
            <p:sp>
              <p:nvSpPr>
                <p:cNvPr id="20532" name="Rectangle 52"/>
                <p:cNvSpPr>
                  <a:spLocks noChangeArrowheads="1"/>
                </p:cNvSpPr>
                <p:nvPr/>
              </p:nvSpPr>
              <p:spPr bwMode="auto">
                <a:xfrm>
                  <a:off x="3661" y="3190"/>
                  <a:ext cx="142" cy="17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pPr eaLnBrk="0" hangingPunct="0"/>
                  <a:r>
                    <a:rPr lang="en-US" sz="1600">
                      <a:solidFill>
                        <a:srgbClr val="000000"/>
                      </a:solidFill>
                      <a:latin typeface="Arial" charset="0"/>
                    </a:rPr>
                    <a:t>B</a:t>
                  </a:r>
                  <a:endParaRPr lang="en-US"/>
                </a:p>
              </p:txBody>
            </p:sp>
          </p:grpSp>
          <p:grpSp>
            <p:nvGrpSpPr>
              <p:cNvPr id="20533" name="Group 53"/>
              <p:cNvGrpSpPr>
                <a:grpSpLocks/>
              </p:cNvGrpSpPr>
              <p:nvPr/>
            </p:nvGrpSpPr>
            <p:grpSpPr bwMode="auto">
              <a:xfrm>
                <a:off x="3661" y="1098"/>
                <a:ext cx="150" cy="200"/>
                <a:chOff x="3661" y="1098"/>
                <a:chExt cx="150" cy="200"/>
              </a:xfrm>
            </p:grpSpPr>
            <p:sp>
              <p:nvSpPr>
                <p:cNvPr id="20534" name="Oval 54"/>
                <p:cNvSpPr>
                  <a:spLocks noChangeArrowheads="1"/>
                </p:cNvSpPr>
                <p:nvPr/>
              </p:nvSpPr>
              <p:spPr bwMode="auto">
                <a:xfrm>
                  <a:off x="3676" y="1228"/>
                  <a:ext cx="81" cy="70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id-ID"/>
                </a:p>
              </p:txBody>
            </p:sp>
            <p:sp>
              <p:nvSpPr>
                <p:cNvPr id="20535" name="Rectangle 55"/>
                <p:cNvSpPr>
                  <a:spLocks noChangeArrowheads="1"/>
                </p:cNvSpPr>
                <p:nvPr/>
              </p:nvSpPr>
              <p:spPr bwMode="auto">
                <a:xfrm>
                  <a:off x="3661" y="1098"/>
                  <a:ext cx="150" cy="17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pPr eaLnBrk="0" hangingPunct="0"/>
                  <a:r>
                    <a:rPr lang="en-US" sz="1600">
                      <a:solidFill>
                        <a:srgbClr val="000000"/>
                      </a:solidFill>
                      <a:latin typeface="Arial" charset="0"/>
                    </a:rPr>
                    <a:t>D</a:t>
                  </a:r>
                  <a:endParaRPr lang="en-US"/>
                </a:p>
              </p:txBody>
            </p:sp>
          </p:grpSp>
          <p:grpSp>
            <p:nvGrpSpPr>
              <p:cNvPr id="20536" name="Group 56"/>
              <p:cNvGrpSpPr>
                <a:grpSpLocks/>
              </p:cNvGrpSpPr>
              <p:nvPr/>
            </p:nvGrpSpPr>
            <p:grpSpPr bwMode="auto">
              <a:xfrm>
                <a:off x="2566" y="2150"/>
                <a:ext cx="271" cy="174"/>
                <a:chOff x="2566" y="2150"/>
                <a:chExt cx="271" cy="174"/>
              </a:xfrm>
            </p:grpSpPr>
            <p:sp>
              <p:nvSpPr>
                <p:cNvPr id="20537" name="Oval 57"/>
                <p:cNvSpPr>
                  <a:spLocks noChangeArrowheads="1"/>
                </p:cNvSpPr>
                <p:nvPr/>
              </p:nvSpPr>
              <p:spPr bwMode="auto">
                <a:xfrm>
                  <a:off x="2566" y="2160"/>
                  <a:ext cx="81" cy="81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id-ID"/>
                </a:p>
              </p:txBody>
            </p:sp>
            <p:sp>
              <p:nvSpPr>
                <p:cNvPr id="20538" name="Rectangle 58"/>
                <p:cNvSpPr>
                  <a:spLocks noChangeArrowheads="1"/>
                </p:cNvSpPr>
                <p:nvPr/>
              </p:nvSpPr>
              <p:spPr bwMode="auto">
                <a:xfrm>
                  <a:off x="2695" y="2150"/>
                  <a:ext cx="142" cy="17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pPr eaLnBrk="0" hangingPunct="0"/>
                  <a:r>
                    <a:rPr lang="en-US" sz="1600">
                      <a:solidFill>
                        <a:srgbClr val="000000"/>
                      </a:solidFill>
                      <a:latin typeface="Arial" charset="0"/>
                    </a:rPr>
                    <a:t>E</a:t>
                  </a:r>
                  <a:endParaRPr lang="en-US"/>
                </a:p>
              </p:txBody>
            </p:sp>
          </p:grp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20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205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05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2" dur="500"/>
                                        <p:tgtEl>
                                          <p:spTgt spid="20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05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04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E:\Mankiw\Mankiw PPT\narrow aqua button bckgrd.jpg"/>
          <p:cNvPicPr>
            <a:picLocks noChangeAspect="1" noChangeArrowheads="1"/>
          </p:cNvPicPr>
          <p:nvPr/>
        </p:nvPicPr>
        <p:blipFill>
          <a:blip r:embed="rId2"/>
          <a:srcRect r="1688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1507" name="Rectangle 3"/>
          <p:cNvSpPr>
            <a:spLocks noGrp="1" noChangeArrowheads="1"/>
          </p:cNvSpPr>
          <p:nvPr>
            <p:ph type="title"/>
          </p:nvPr>
        </p:nvSpPr>
        <p:spPr>
          <a:xfrm>
            <a:off x="609600" y="50800"/>
            <a:ext cx="8229600" cy="685800"/>
          </a:xfrm>
        </p:spPr>
        <p:txBody>
          <a:bodyPr/>
          <a:lstStyle/>
          <a:p>
            <a:pPr algn="l">
              <a:lnSpc>
                <a:spcPct val="80000"/>
              </a:lnSpc>
            </a:pPr>
            <a:r>
              <a:rPr lang="en-US" sz="2800">
                <a:solidFill>
                  <a:schemeClr val="bg1"/>
                </a:solidFill>
              </a:rPr>
              <a:t>Figure 8 The Efficiency of the Equilibrium Quantity</a:t>
            </a:r>
          </a:p>
        </p:txBody>
      </p:sp>
      <p:sp>
        <p:nvSpPr>
          <p:cNvPr id="21508" name="Text Box 4"/>
          <p:cNvSpPr txBox="1">
            <a:spLocks noChangeArrowheads="1"/>
          </p:cNvSpPr>
          <p:nvPr/>
        </p:nvSpPr>
        <p:spPr bwMode="auto">
          <a:xfrm rot="-21600000">
            <a:off x="6564313" y="6680200"/>
            <a:ext cx="264160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altLang="en-US" sz="800" b="1">
                <a:solidFill>
                  <a:schemeClr val="bg1"/>
                </a:solidFill>
                <a:latin typeface="Arial" charset="0"/>
              </a:rPr>
              <a:t>Copyright©2003  Southwestern/Thomson Learning</a:t>
            </a:r>
          </a:p>
        </p:txBody>
      </p:sp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2290763" y="1160463"/>
            <a:ext cx="4821237" cy="4111625"/>
          </a:xfrm>
          <a:prstGeom prst="rect">
            <a:avLst/>
          </a:prstGeom>
          <a:solidFill>
            <a:srgbClr val="F3F6F9"/>
          </a:solidFill>
          <a:ln w="196850">
            <a:solidFill>
              <a:srgbClr val="F3F6F9"/>
            </a:solidFill>
            <a:miter lim="800000"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21510" name="Rectangle 6"/>
          <p:cNvSpPr>
            <a:spLocks noChangeArrowheads="1"/>
          </p:cNvSpPr>
          <p:nvPr/>
        </p:nvSpPr>
        <p:spPr bwMode="auto">
          <a:xfrm>
            <a:off x="2290763" y="1160463"/>
            <a:ext cx="4821237" cy="4111625"/>
          </a:xfrm>
          <a:prstGeom prst="rect">
            <a:avLst/>
          </a:prstGeom>
          <a:solidFill>
            <a:srgbClr val="F2F4F8"/>
          </a:solidFill>
          <a:ln w="177800">
            <a:solidFill>
              <a:srgbClr val="F2F4F8"/>
            </a:solidFill>
            <a:miter lim="800000"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21511" name="Rectangle 7"/>
          <p:cNvSpPr>
            <a:spLocks noChangeArrowheads="1"/>
          </p:cNvSpPr>
          <p:nvPr/>
        </p:nvSpPr>
        <p:spPr bwMode="auto">
          <a:xfrm>
            <a:off x="2290763" y="1160463"/>
            <a:ext cx="4821237" cy="4111625"/>
          </a:xfrm>
          <a:prstGeom prst="rect">
            <a:avLst/>
          </a:prstGeom>
          <a:solidFill>
            <a:srgbClr val="F1F4F7"/>
          </a:solidFill>
          <a:ln w="160338">
            <a:solidFill>
              <a:srgbClr val="F1F4F7"/>
            </a:solidFill>
            <a:miter lim="800000"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21512" name="Rectangle 8"/>
          <p:cNvSpPr>
            <a:spLocks noChangeArrowheads="1"/>
          </p:cNvSpPr>
          <p:nvPr/>
        </p:nvSpPr>
        <p:spPr bwMode="auto">
          <a:xfrm>
            <a:off x="2290763" y="1160463"/>
            <a:ext cx="4821237" cy="4111625"/>
          </a:xfrm>
          <a:prstGeom prst="rect">
            <a:avLst/>
          </a:prstGeom>
          <a:solidFill>
            <a:srgbClr val="F0F2F5"/>
          </a:solidFill>
          <a:ln w="142875">
            <a:solidFill>
              <a:srgbClr val="F0F2F5"/>
            </a:solidFill>
            <a:miter lim="800000"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21513" name="Rectangle 9"/>
          <p:cNvSpPr>
            <a:spLocks noChangeArrowheads="1"/>
          </p:cNvSpPr>
          <p:nvPr/>
        </p:nvSpPr>
        <p:spPr bwMode="auto">
          <a:xfrm>
            <a:off x="2290763" y="1160463"/>
            <a:ext cx="4821237" cy="4111625"/>
          </a:xfrm>
          <a:prstGeom prst="rect">
            <a:avLst/>
          </a:prstGeom>
          <a:solidFill>
            <a:srgbClr val="EEF1F4"/>
          </a:solidFill>
          <a:ln w="125413">
            <a:solidFill>
              <a:srgbClr val="EEF1F4"/>
            </a:solidFill>
            <a:miter lim="800000"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21514" name="Rectangle 10"/>
          <p:cNvSpPr>
            <a:spLocks noChangeArrowheads="1"/>
          </p:cNvSpPr>
          <p:nvPr/>
        </p:nvSpPr>
        <p:spPr bwMode="auto">
          <a:xfrm>
            <a:off x="2290763" y="1160463"/>
            <a:ext cx="4821237" cy="4111625"/>
          </a:xfrm>
          <a:prstGeom prst="rect">
            <a:avLst/>
          </a:prstGeom>
          <a:solidFill>
            <a:srgbClr val="EDEFF3"/>
          </a:solidFill>
          <a:ln w="106363">
            <a:solidFill>
              <a:srgbClr val="EDEFF3"/>
            </a:solidFill>
            <a:miter lim="800000"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21515" name="Rectangle 11"/>
          <p:cNvSpPr>
            <a:spLocks noChangeArrowheads="1"/>
          </p:cNvSpPr>
          <p:nvPr/>
        </p:nvSpPr>
        <p:spPr bwMode="auto">
          <a:xfrm>
            <a:off x="2290763" y="1160463"/>
            <a:ext cx="4821237" cy="4111625"/>
          </a:xfrm>
          <a:prstGeom prst="rect">
            <a:avLst/>
          </a:prstGeom>
          <a:solidFill>
            <a:srgbClr val="EBEEF2"/>
          </a:solidFill>
          <a:ln w="88900">
            <a:solidFill>
              <a:srgbClr val="EBEEF2"/>
            </a:solidFill>
            <a:miter lim="800000"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21516" name="Rectangle 12"/>
          <p:cNvSpPr>
            <a:spLocks noChangeArrowheads="1"/>
          </p:cNvSpPr>
          <p:nvPr/>
        </p:nvSpPr>
        <p:spPr bwMode="auto">
          <a:xfrm>
            <a:off x="2290763" y="1160463"/>
            <a:ext cx="4821237" cy="4111625"/>
          </a:xfrm>
          <a:prstGeom prst="rect">
            <a:avLst/>
          </a:prstGeom>
          <a:solidFill>
            <a:srgbClr val="EAECF1"/>
          </a:solidFill>
          <a:ln w="71438">
            <a:solidFill>
              <a:srgbClr val="EAECF1"/>
            </a:solidFill>
            <a:miter lim="800000"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21517" name="Rectangle 13"/>
          <p:cNvSpPr>
            <a:spLocks noChangeArrowheads="1"/>
          </p:cNvSpPr>
          <p:nvPr/>
        </p:nvSpPr>
        <p:spPr bwMode="auto">
          <a:xfrm>
            <a:off x="2290763" y="1160463"/>
            <a:ext cx="4821237" cy="4111625"/>
          </a:xfrm>
          <a:prstGeom prst="rect">
            <a:avLst/>
          </a:prstGeom>
          <a:solidFill>
            <a:srgbClr val="E9EBF0"/>
          </a:solidFill>
          <a:ln w="53975">
            <a:solidFill>
              <a:srgbClr val="E9EBF0"/>
            </a:solidFill>
            <a:miter lim="800000"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21518" name="Rectangle 14"/>
          <p:cNvSpPr>
            <a:spLocks noChangeArrowheads="1"/>
          </p:cNvSpPr>
          <p:nvPr/>
        </p:nvSpPr>
        <p:spPr bwMode="auto">
          <a:xfrm>
            <a:off x="2290763" y="1160463"/>
            <a:ext cx="4821237" cy="4111625"/>
          </a:xfrm>
          <a:prstGeom prst="rect">
            <a:avLst/>
          </a:prstGeom>
          <a:solidFill>
            <a:srgbClr val="E7EAEF"/>
          </a:solidFill>
          <a:ln w="34925">
            <a:solidFill>
              <a:srgbClr val="E7EAEF"/>
            </a:solidFill>
            <a:miter lim="800000"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21519" name="Rectangle 15"/>
          <p:cNvSpPr>
            <a:spLocks noChangeArrowheads="1"/>
          </p:cNvSpPr>
          <p:nvPr/>
        </p:nvSpPr>
        <p:spPr bwMode="auto">
          <a:xfrm>
            <a:off x="2290763" y="1160463"/>
            <a:ext cx="4821237" cy="4111625"/>
          </a:xfrm>
          <a:prstGeom prst="rect">
            <a:avLst/>
          </a:prstGeom>
          <a:solidFill>
            <a:srgbClr val="E6E9EF"/>
          </a:solidFill>
          <a:ln w="17463">
            <a:solidFill>
              <a:srgbClr val="E6E9EF"/>
            </a:solidFill>
            <a:miter lim="800000"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21520" name="Rectangle 16"/>
          <p:cNvSpPr>
            <a:spLocks noChangeArrowheads="1"/>
          </p:cNvSpPr>
          <p:nvPr/>
        </p:nvSpPr>
        <p:spPr bwMode="auto">
          <a:xfrm>
            <a:off x="2219325" y="1071563"/>
            <a:ext cx="4803775" cy="4129087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21521" name="Freeform 17"/>
          <p:cNvSpPr>
            <a:spLocks/>
          </p:cNvSpPr>
          <p:nvPr/>
        </p:nvSpPr>
        <p:spPr bwMode="auto">
          <a:xfrm>
            <a:off x="2219325" y="1071563"/>
            <a:ext cx="4803775" cy="412908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2601"/>
              </a:cxn>
              <a:cxn ang="0">
                <a:pos x="3026" y="2601"/>
              </a:cxn>
            </a:cxnLst>
            <a:rect l="0" t="0" r="r" b="b"/>
            <a:pathLst>
              <a:path w="3026" h="2601">
                <a:moveTo>
                  <a:pt x="0" y="0"/>
                </a:moveTo>
                <a:lnTo>
                  <a:pt x="0" y="2601"/>
                </a:lnTo>
                <a:lnTo>
                  <a:pt x="3026" y="2601"/>
                </a:lnTo>
              </a:path>
            </a:pathLst>
          </a:custGeom>
          <a:noFill/>
          <a:ln w="1746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21522" name="Rectangle 18"/>
          <p:cNvSpPr>
            <a:spLocks noChangeArrowheads="1"/>
          </p:cNvSpPr>
          <p:nvPr/>
        </p:nvSpPr>
        <p:spPr bwMode="auto">
          <a:xfrm>
            <a:off x="6323013" y="5229225"/>
            <a:ext cx="860425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500" b="1">
                <a:solidFill>
                  <a:srgbClr val="000000"/>
                </a:solidFill>
                <a:latin typeface="Arial" charset="0"/>
              </a:rPr>
              <a:t>Quantity</a:t>
            </a:r>
            <a:endParaRPr lang="en-US"/>
          </a:p>
        </p:txBody>
      </p:sp>
      <p:sp>
        <p:nvSpPr>
          <p:cNvPr id="21523" name="Rectangle 19"/>
          <p:cNvSpPr>
            <a:spLocks noChangeArrowheads="1"/>
          </p:cNvSpPr>
          <p:nvPr/>
        </p:nvSpPr>
        <p:spPr bwMode="auto">
          <a:xfrm>
            <a:off x="1708150" y="1016000"/>
            <a:ext cx="561975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500" b="1">
                <a:solidFill>
                  <a:srgbClr val="000000"/>
                </a:solidFill>
                <a:latin typeface="Arial" charset="0"/>
              </a:rPr>
              <a:t>Price</a:t>
            </a:r>
            <a:endParaRPr lang="en-US"/>
          </a:p>
        </p:txBody>
      </p:sp>
      <p:sp>
        <p:nvSpPr>
          <p:cNvPr id="21524" name="Rectangle 20"/>
          <p:cNvSpPr>
            <a:spLocks noChangeArrowheads="1"/>
          </p:cNvSpPr>
          <p:nvPr/>
        </p:nvSpPr>
        <p:spPr bwMode="auto">
          <a:xfrm>
            <a:off x="2066925" y="5235575"/>
            <a:ext cx="190500" cy="25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500">
                <a:solidFill>
                  <a:srgbClr val="000000"/>
                </a:solidFill>
                <a:latin typeface="Arial" charset="0"/>
              </a:rPr>
              <a:t>0</a:t>
            </a:r>
            <a:endParaRPr lang="en-US"/>
          </a:p>
        </p:txBody>
      </p:sp>
      <p:grpSp>
        <p:nvGrpSpPr>
          <p:cNvPr id="21525" name="Group 21"/>
          <p:cNvGrpSpPr>
            <a:grpSpLocks/>
          </p:cNvGrpSpPr>
          <p:nvPr/>
        </p:nvGrpSpPr>
        <p:grpSpPr bwMode="auto">
          <a:xfrm>
            <a:off x="2219325" y="1190625"/>
            <a:ext cx="4729163" cy="3473450"/>
            <a:chOff x="1398" y="750"/>
            <a:chExt cx="2979" cy="2188"/>
          </a:xfrm>
        </p:grpSpPr>
        <p:sp>
          <p:nvSpPr>
            <p:cNvPr id="21526" name="Line 22"/>
            <p:cNvSpPr>
              <a:spLocks noChangeShapeType="1"/>
            </p:cNvSpPr>
            <p:nvPr/>
          </p:nvSpPr>
          <p:spPr bwMode="auto">
            <a:xfrm flipV="1">
              <a:off x="1398" y="799"/>
              <a:ext cx="2542" cy="2139"/>
            </a:xfrm>
            <a:prstGeom prst="line">
              <a:avLst/>
            </a:prstGeom>
            <a:noFill/>
            <a:ln w="53975">
              <a:solidFill>
                <a:srgbClr val="5F161D"/>
              </a:solidFill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21527" name="Rectangle 23"/>
            <p:cNvSpPr>
              <a:spLocks noChangeArrowheads="1"/>
            </p:cNvSpPr>
            <p:nvPr/>
          </p:nvSpPr>
          <p:spPr bwMode="auto">
            <a:xfrm>
              <a:off x="3967" y="750"/>
              <a:ext cx="410" cy="1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  <a:latin typeface="Arial" charset="0"/>
                </a:rPr>
                <a:t>Supply</a:t>
              </a:r>
              <a:endParaRPr lang="en-US"/>
            </a:p>
          </p:txBody>
        </p:sp>
      </p:grpSp>
      <p:grpSp>
        <p:nvGrpSpPr>
          <p:cNvPr id="21528" name="Group 24"/>
          <p:cNvGrpSpPr>
            <a:grpSpLocks/>
          </p:cNvGrpSpPr>
          <p:nvPr/>
        </p:nvGrpSpPr>
        <p:grpSpPr bwMode="auto">
          <a:xfrm>
            <a:off x="2219325" y="1268413"/>
            <a:ext cx="4778375" cy="3602037"/>
            <a:chOff x="1398" y="799"/>
            <a:chExt cx="3010" cy="2269"/>
          </a:xfrm>
        </p:grpSpPr>
        <p:sp>
          <p:nvSpPr>
            <p:cNvPr id="21529" name="Line 25"/>
            <p:cNvSpPr>
              <a:spLocks noChangeShapeType="1"/>
            </p:cNvSpPr>
            <p:nvPr/>
          </p:nvSpPr>
          <p:spPr bwMode="auto">
            <a:xfrm>
              <a:off x="1398" y="799"/>
              <a:ext cx="2531" cy="2139"/>
            </a:xfrm>
            <a:prstGeom prst="line">
              <a:avLst/>
            </a:prstGeom>
            <a:noFill/>
            <a:ln w="53975">
              <a:solidFill>
                <a:srgbClr val="004C9F"/>
              </a:solidFill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21530" name="Rectangle 26"/>
            <p:cNvSpPr>
              <a:spLocks noChangeArrowheads="1"/>
            </p:cNvSpPr>
            <p:nvPr/>
          </p:nvSpPr>
          <p:spPr bwMode="auto">
            <a:xfrm>
              <a:off x="3986" y="2934"/>
              <a:ext cx="422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  <a:latin typeface="Arial" charset="0"/>
                </a:rPr>
                <a:t>Demand</a:t>
              </a:r>
              <a:endParaRPr lang="en-US" sz="1400">
                <a:latin typeface="Arial" charset="0"/>
              </a:endParaRPr>
            </a:p>
          </p:txBody>
        </p:sp>
      </p:grpSp>
      <p:grpSp>
        <p:nvGrpSpPr>
          <p:cNvPr id="21531" name="Group 27"/>
          <p:cNvGrpSpPr>
            <a:grpSpLocks/>
          </p:cNvGrpSpPr>
          <p:nvPr/>
        </p:nvGrpSpPr>
        <p:grpSpPr bwMode="auto">
          <a:xfrm>
            <a:off x="2741613" y="3895725"/>
            <a:ext cx="627062" cy="1285875"/>
            <a:chOff x="1727" y="2454"/>
            <a:chExt cx="395" cy="810"/>
          </a:xfrm>
        </p:grpSpPr>
        <p:sp>
          <p:nvSpPr>
            <p:cNvPr id="21532" name="Line 28"/>
            <p:cNvSpPr>
              <a:spLocks noChangeShapeType="1"/>
            </p:cNvSpPr>
            <p:nvPr/>
          </p:nvSpPr>
          <p:spPr bwMode="auto">
            <a:xfrm flipV="1">
              <a:off x="2118" y="2454"/>
              <a:ext cx="1" cy="810"/>
            </a:xfrm>
            <a:prstGeom prst="line">
              <a:avLst/>
            </a:prstGeom>
            <a:noFill/>
            <a:ln w="53975">
              <a:solidFill>
                <a:srgbClr val="5F161D"/>
              </a:solidFill>
              <a:round/>
              <a:headEnd/>
              <a:tailEnd type="stealth" w="med" len="med"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21533" name="Rectangle 29"/>
            <p:cNvSpPr>
              <a:spLocks noChangeArrowheads="1"/>
            </p:cNvSpPr>
            <p:nvPr/>
          </p:nvSpPr>
          <p:spPr bwMode="auto">
            <a:xfrm>
              <a:off x="1776" y="2681"/>
              <a:ext cx="297" cy="1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  <a:latin typeface="Arial" charset="0"/>
                </a:rPr>
                <a:t>Cost</a:t>
              </a:r>
              <a:endParaRPr lang="en-US"/>
            </a:p>
          </p:txBody>
        </p:sp>
        <p:sp>
          <p:nvSpPr>
            <p:cNvPr id="21534" name="Rectangle 30"/>
            <p:cNvSpPr>
              <a:spLocks noChangeArrowheads="1"/>
            </p:cNvSpPr>
            <p:nvPr/>
          </p:nvSpPr>
          <p:spPr bwMode="auto">
            <a:xfrm>
              <a:off x="1848" y="2831"/>
              <a:ext cx="151" cy="1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  <a:latin typeface="Arial" charset="0"/>
                </a:rPr>
                <a:t>to</a:t>
              </a:r>
              <a:endParaRPr lang="en-US"/>
            </a:p>
          </p:txBody>
        </p:sp>
        <p:sp>
          <p:nvSpPr>
            <p:cNvPr id="21535" name="Rectangle 31"/>
            <p:cNvSpPr>
              <a:spLocks noChangeArrowheads="1"/>
            </p:cNvSpPr>
            <p:nvPr/>
          </p:nvSpPr>
          <p:spPr bwMode="auto">
            <a:xfrm>
              <a:off x="1727" y="2982"/>
              <a:ext cx="395" cy="1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  <a:latin typeface="Arial" charset="0"/>
                </a:rPr>
                <a:t>sellers</a:t>
              </a:r>
              <a:endParaRPr lang="en-US"/>
            </a:p>
          </p:txBody>
        </p:sp>
      </p:grpSp>
      <p:grpSp>
        <p:nvGrpSpPr>
          <p:cNvPr id="21536" name="Group 32"/>
          <p:cNvGrpSpPr>
            <a:grpSpLocks/>
          </p:cNvGrpSpPr>
          <p:nvPr/>
        </p:nvGrpSpPr>
        <p:grpSpPr bwMode="auto">
          <a:xfrm>
            <a:off x="4914900" y="2590800"/>
            <a:ext cx="785813" cy="2590800"/>
            <a:chOff x="3096" y="1632"/>
            <a:chExt cx="495" cy="1632"/>
          </a:xfrm>
        </p:grpSpPr>
        <p:sp>
          <p:nvSpPr>
            <p:cNvPr id="21537" name="Line 33"/>
            <p:cNvSpPr>
              <a:spLocks noChangeShapeType="1"/>
            </p:cNvSpPr>
            <p:nvPr/>
          </p:nvSpPr>
          <p:spPr bwMode="auto">
            <a:xfrm flipV="1">
              <a:off x="3096" y="1632"/>
              <a:ext cx="1" cy="1632"/>
            </a:xfrm>
            <a:prstGeom prst="line">
              <a:avLst/>
            </a:prstGeom>
            <a:noFill/>
            <a:ln w="53975">
              <a:solidFill>
                <a:srgbClr val="5F161D"/>
              </a:solidFill>
              <a:round/>
              <a:headEnd/>
              <a:tailEnd type="stealth" w="med" len="med"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21538" name="Rectangle 34"/>
            <p:cNvSpPr>
              <a:spLocks noChangeArrowheads="1"/>
            </p:cNvSpPr>
            <p:nvPr/>
          </p:nvSpPr>
          <p:spPr bwMode="auto">
            <a:xfrm>
              <a:off x="3245" y="1661"/>
              <a:ext cx="297" cy="1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  <a:latin typeface="Arial" charset="0"/>
                </a:rPr>
                <a:t>Cost</a:t>
              </a:r>
              <a:endParaRPr lang="en-US"/>
            </a:p>
          </p:txBody>
        </p:sp>
        <p:sp>
          <p:nvSpPr>
            <p:cNvPr id="21539" name="Rectangle 35"/>
            <p:cNvSpPr>
              <a:spLocks noChangeArrowheads="1"/>
            </p:cNvSpPr>
            <p:nvPr/>
          </p:nvSpPr>
          <p:spPr bwMode="auto">
            <a:xfrm>
              <a:off x="3320" y="1811"/>
              <a:ext cx="151" cy="1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  <a:latin typeface="Arial" charset="0"/>
                </a:rPr>
                <a:t>to</a:t>
              </a:r>
              <a:endParaRPr lang="en-US"/>
            </a:p>
          </p:txBody>
        </p:sp>
        <p:sp>
          <p:nvSpPr>
            <p:cNvPr id="21540" name="Rectangle 36"/>
            <p:cNvSpPr>
              <a:spLocks noChangeArrowheads="1"/>
            </p:cNvSpPr>
            <p:nvPr/>
          </p:nvSpPr>
          <p:spPr bwMode="auto">
            <a:xfrm>
              <a:off x="3196" y="1962"/>
              <a:ext cx="395" cy="1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  <a:latin typeface="Arial" charset="0"/>
                </a:rPr>
                <a:t>sellers</a:t>
              </a:r>
              <a:endParaRPr lang="en-US"/>
            </a:p>
          </p:txBody>
        </p:sp>
      </p:grpSp>
      <p:grpSp>
        <p:nvGrpSpPr>
          <p:cNvPr id="21541" name="Group 37"/>
          <p:cNvGrpSpPr>
            <a:grpSpLocks/>
          </p:cNvGrpSpPr>
          <p:nvPr/>
        </p:nvGrpSpPr>
        <p:grpSpPr bwMode="auto">
          <a:xfrm>
            <a:off x="2933700" y="2573338"/>
            <a:ext cx="646113" cy="2608262"/>
            <a:chOff x="1848" y="1621"/>
            <a:chExt cx="407" cy="1643"/>
          </a:xfrm>
        </p:grpSpPr>
        <p:sp>
          <p:nvSpPr>
            <p:cNvPr id="21542" name="Line 38"/>
            <p:cNvSpPr>
              <a:spLocks noChangeShapeType="1"/>
            </p:cNvSpPr>
            <p:nvPr/>
          </p:nvSpPr>
          <p:spPr bwMode="auto">
            <a:xfrm flipV="1">
              <a:off x="2241" y="1621"/>
              <a:ext cx="1" cy="1643"/>
            </a:xfrm>
            <a:prstGeom prst="line">
              <a:avLst/>
            </a:prstGeom>
            <a:noFill/>
            <a:ln w="53975">
              <a:solidFill>
                <a:srgbClr val="004C9F"/>
              </a:solidFill>
              <a:round/>
              <a:headEnd/>
              <a:tailEnd type="stealth" w="med" len="med"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21543" name="Rectangle 39"/>
            <p:cNvSpPr>
              <a:spLocks noChangeArrowheads="1"/>
            </p:cNvSpPr>
            <p:nvPr/>
          </p:nvSpPr>
          <p:spPr bwMode="auto">
            <a:xfrm>
              <a:off x="1874" y="1661"/>
              <a:ext cx="354" cy="1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  <a:latin typeface="Arial" charset="0"/>
                </a:rPr>
                <a:t>Value</a:t>
              </a:r>
              <a:endParaRPr lang="en-US"/>
            </a:p>
          </p:txBody>
        </p:sp>
        <p:sp>
          <p:nvSpPr>
            <p:cNvPr id="21544" name="Rectangle 40"/>
            <p:cNvSpPr>
              <a:spLocks noChangeArrowheads="1"/>
            </p:cNvSpPr>
            <p:nvPr/>
          </p:nvSpPr>
          <p:spPr bwMode="auto">
            <a:xfrm>
              <a:off x="1976" y="1811"/>
              <a:ext cx="151" cy="1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  <a:latin typeface="Arial" charset="0"/>
                </a:rPr>
                <a:t>to</a:t>
              </a:r>
              <a:endParaRPr lang="en-US"/>
            </a:p>
          </p:txBody>
        </p:sp>
        <p:sp>
          <p:nvSpPr>
            <p:cNvPr id="21545" name="Rectangle 41"/>
            <p:cNvSpPr>
              <a:spLocks noChangeArrowheads="1"/>
            </p:cNvSpPr>
            <p:nvPr/>
          </p:nvSpPr>
          <p:spPr bwMode="auto">
            <a:xfrm>
              <a:off x="1848" y="1962"/>
              <a:ext cx="407" cy="1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  <a:latin typeface="Arial" charset="0"/>
                </a:rPr>
                <a:t>buyers</a:t>
              </a:r>
              <a:endParaRPr lang="en-US"/>
            </a:p>
          </p:txBody>
        </p:sp>
      </p:grpSp>
      <p:grpSp>
        <p:nvGrpSpPr>
          <p:cNvPr id="21546" name="Group 42"/>
          <p:cNvGrpSpPr>
            <a:grpSpLocks/>
          </p:cNvGrpSpPr>
          <p:nvPr/>
        </p:nvGrpSpPr>
        <p:grpSpPr bwMode="auto">
          <a:xfrm>
            <a:off x="5111750" y="3895725"/>
            <a:ext cx="792163" cy="1285875"/>
            <a:chOff x="3220" y="2454"/>
            <a:chExt cx="499" cy="810"/>
          </a:xfrm>
        </p:grpSpPr>
        <p:grpSp>
          <p:nvGrpSpPr>
            <p:cNvPr id="21547" name="Group 43"/>
            <p:cNvGrpSpPr>
              <a:grpSpLocks/>
            </p:cNvGrpSpPr>
            <p:nvPr/>
          </p:nvGrpSpPr>
          <p:grpSpPr bwMode="auto">
            <a:xfrm>
              <a:off x="3220" y="2454"/>
              <a:ext cx="473" cy="810"/>
              <a:chOff x="3220" y="2454"/>
              <a:chExt cx="473" cy="810"/>
            </a:xfrm>
          </p:grpSpPr>
          <p:sp>
            <p:nvSpPr>
              <p:cNvPr id="21548" name="Line 44"/>
              <p:cNvSpPr>
                <a:spLocks noChangeShapeType="1"/>
              </p:cNvSpPr>
              <p:nvPr/>
            </p:nvSpPr>
            <p:spPr bwMode="auto">
              <a:xfrm flipV="1">
                <a:off x="3220" y="2454"/>
                <a:ext cx="1" cy="810"/>
              </a:xfrm>
              <a:prstGeom prst="line">
                <a:avLst/>
              </a:prstGeom>
              <a:noFill/>
              <a:ln w="53975">
                <a:solidFill>
                  <a:srgbClr val="004C9F"/>
                </a:solidFill>
                <a:round/>
                <a:headEnd/>
                <a:tailEnd type="stealth" w="med" len="med"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1549" name="Rectangle 45"/>
              <p:cNvSpPr>
                <a:spLocks noChangeArrowheads="1"/>
              </p:cNvSpPr>
              <p:nvPr/>
            </p:nvSpPr>
            <p:spPr bwMode="auto">
              <a:xfrm>
                <a:off x="3339" y="2681"/>
                <a:ext cx="354" cy="16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500">
                    <a:solidFill>
                      <a:srgbClr val="000000"/>
                    </a:solidFill>
                    <a:latin typeface="Arial" charset="0"/>
                  </a:rPr>
                  <a:t>Value</a:t>
                </a:r>
                <a:endParaRPr lang="en-US"/>
              </a:p>
            </p:txBody>
          </p:sp>
        </p:grpSp>
        <p:sp>
          <p:nvSpPr>
            <p:cNvPr id="21550" name="Rectangle 46"/>
            <p:cNvSpPr>
              <a:spLocks noChangeArrowheads="1"/>
            </p:cNvSpPr>
            <p:nvPr/>
          </p:nvSpPr>
          <p:spPr bwMode="auto">
            <a:xfrm>
              <a:off x="3440" y="2831"/>
              <a:ext cx="151" cy="1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  <a:latin typeface="Arial" charset="0"/>
                </a:rPr>
                <a:t>to</a:t>
              </a:r>
              <a:endParaRPr lang="en-US"/>
            </a:p>
          </p:txBody>
        </p:sp>
        <p:sp>
          <p:nvSpPr>
            <p:cNvPr id="21551" name="Rectangle 47"/>
            <p:cNvSpPr>
              <a:spLocks noChangeArrowheads="1"/>
            </p:cNvSpPr>
            <p:nvPr/>
          </p:nvSpPr>
          <p:spPr bwMode="auto">
            <a:xfrm>
              <a:off x="3312" y="2982"/>
              <a:ext cx="407" cy="1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  <a:latin typeface="Arial" charset="0"/>
                </a:rPr>
                <a:t>buyers</a:t>
              </a:r>
              <a:endParaRPr lang="en-US"/>
            </a:p>
          </p:txBody>
        </p:sp>
      </p:grpSp>
      <p:grpSp>
        <p:nvGrpSpPr>
          <p:cNvPr id="21552" name="Group 48"/>
          <p:cNvGrpSpPr>
            <a:grpSpLocks/>
          </p:cNvGrpSpPr>
          <p:nvPr/>
        </p:nvGrpSpPr>
        <p:grpSpPr bwMode="auto">
          <a:xfrm>
            <a:off x="2165350" y="5700713"/>
            <a:ext cx="2089150" cy="785812"/>
            <a:chOff x="1364" y="3591"/>
            <a:chExt cx="1316" cy="495"/>
          </a:xfrm>
        </p:grpSpPr>
        <p:sp>
          <p:nvSpPr>
            <p:cNvPr id="21553" name="Freeform 49"/>
            <p:cNvSpPr>
              <a:spLocks/>
            </p:cNvSpPr>
            <p:nvPr/>
          </p:nvSpPr>
          <p:spPr bwMode="auto">
            <a:xfrm>
              <a:off x="1398" y="3591"/>
              <a:ext cx="1237" cy="79"/>
            </a:xfrm>
            <a:custGeom>
              <a:avLst/>
              <a:gdLst/>
              <a:ahLst/>
              <a:cxnLst>
                <a:cxn ang="0">
                  <a:pos x="110" y="0"/>
                </a:cxn>
                <a:cxn ang="0">
                  <a:pos x="106" y="4"/>
                </a:cxn>
                <a:cxn ang="0">
                  <a:pos x="59" y="4"/>
                </a:cxn>
                <a:cxn ang="0">
                  <a:pos x="55" y="7"/>
                </a:cxn>
                <a:cxn ang="0">
                  <a:pos x="52" y="4"/>
                </a:cxn>
                <a:cxn ang="0">
                  <a:pos x="4" y="4"/>
                </a:cxn>
                <a:cxn ang="0">
                  <a:pos x="0" y="0"/>
                </a:cxn>
              </a:cxnLst>
              <a:rect l="0" t="0" r="r" b="b"/>
              <a:pathLst>
                <a:path w="110" h="7">
                  <a:moveTo>
                    <a:pt x="110" y="0"/>
                  </a:moveTo>
                  <a:cubicBezTo>
                    <a:pt x="110" y="2"/>
                    <a:pt x="108" y="4"/>
                    <a:pt x="106" y="4"/>
                  </a:cubicBezTo>
                  <a:cubicBezTo>
                    <a:pt x="59" y="4"/>
                    <a:pt x="59" y="4"/>
                    <a:pt x="59" y="4"/>
                  </a:cubicBezTo>
                  <a:cubicBezTo>
                    <a:pt x="57" y="4"/>
                    <a:pt x="55" y="5"/>
                    <a:pt x="55" y="7"/>
                  </a:cubicBezTo>
                  <a:cubicBezTo>
                    <a:pt x="55" y="5"/>
                    <a:pt x="54" y="4"/>
                    <a:pt x="52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2" y="4"/>
                    <a:pt x="0" y="2"/>
                    <a:pt x="0" y="0"/>
                  </a:cubicBezTo>
                </a:path>
              </a:pathLst>
            </a:cu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21554" name="Line 50"/>
            <p:cNvSpPr>
              <a:spLocks noChangeShapeType="1"/>
            </p:cNvSpPr>
            <p:nvPr/>
          </p:nvSpPr>
          <p:spPr bwMode="auto">
            <a:xfrm>
              <a:off x="2016" y="3703"/>
              <a:ext cx="1" cy="90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21555" name="Rectangle 51"/>
            <p:cNvSpPr>
              <a:spLocks noChangeArrowheads="1"/>
            </p:cNvSpPr>
            <p:nvPr/>
          </p:nvSpPr>
          <p:spPr bwMode="auto">
            <a:xfrm>
              <a:off x="1364" y="3760"/>
              <a:ext cx="1316" cy="326"/>
            </a:xfrm>
            <a:prstGeom prst="rect">
              <a:avLst/>
            </a:prstGeom>
            <a:solidFill>
              <a:srgbClr val="E1E5E9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21556" name="Rectangle 52"/>
            <p:cNvSpPr>
              <a:spLocks noChangeArrowheads="1"/>
            </p:cNvSpPr>
            <p:nvPr/>
          </p:nvSpPr>
          <p:spPr bwMode="auto">
            <a:xfrm>
              <a:off x="1441" y="3794"/>
              <a:ext cx="1188" cy="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300">
                  <a:solidFill>
                    <a:srgbClr val="000000"/>
                  </a:solidFill>
                  <a:latin typeface="Arial" charset="0"/>
                </a:rPr>
                <a:t>Value to buyers is greater</a:t>
              </a:r>
              <a:endParaRPr lang="en-US"/>
            </a:p>
          </p:txBody>
        </p:sp>
        <p:sp>
          <p:nvSpPr>
            <p:cNvPr id="21557" name="Rectangle 53"/>
            <p:cNvSpPr>
              <a:spLocks noChangeArrowheads="1"/>
            </p:cNvSpPr>
            <p:nvPr/>
          </p:nvSpPr>
          <p:spPr bwMode="auto">
            <a:xfrm>
              <a:off x="1441" y="3929"/>
              <a:ext cx="898" cy="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300">
                  <a:solidFill>
                    <a:srgbClr val="000000"/>
                  </a:solidFill>
                  <a:latin typeface="Arial" charset="0"/>
                </a:rPr>
                <a:t>than cost to sellers.</a:t>
              </a:r>
              <a:endParaRPr lang="en-US"/>
            </a:p>
          </p:txBody>
        </p:sp>
      </p:grpSp>
      <p:grpSp>
        <p:nvGrpSpPr>
          <p:cNvPr id="21558" name="Group 54"/>
          <p:cNvGrpSpPr>
            <a:grpSpLocks/>
          </p:cNvGrpSpPr>
          <p:nvPr/>
        </p:nvGrpSpPr>
        <p:grpSpPr bwMode="auto">
          <a:xfrm>
            <a:off x="4271963" y="5700713"/>
            <a:ext cx="2214562" cy="785812"/>
            <a:chOff x="2691" y="3591"/>
            <a:chExt cx="1395" cy="495"/>
          </a:xfrm>
        </p:grpSpPr>
        <p:sp>
          <p:nvSpPr>
            <p:cNvPr id="21559" name="Freeform 55"/>
            <p:cNvSpPr>
              <a:spLocks/>
            </p:cNvSpPr>
            <p:nvPr/>
          </p:nvSpPr>
          <p:spPr bwMode="auto">
            <a:xfrm>
              <a:off x="2691" y="3591"/>
              <a:ext cx="1395" cy="79"/>
            </a:xfrm>
            <a:custGeom>
              <a:avLst/>
              <a:gdLst/>
              <a:ahLst/>
              <a:cxnLst>
                <a:cxn ang="0">
                  <a:pos x="124" y="0"/>
                </a:cxn>
                <a:cxn ang="0">
                  <a:pos x="119" y="4"/>
                </a:cxn>
                <a:cxn ang="0">
                  <a:pos x="66" y="4"/>
                </a:cxn>
                <a:cxn ang="0">
                  <a:pos x="62" y="7"/>
                </a:cxn>
                <a:cxn ang="0">
                  <a:pos x="59" y="4"/>
                </a:cxn>
                <a:cxn ang="0">
                  <a:pos x="5" y="4"/>
                </a:cxn>
                <a:cxn ang="0">
                  <a:pos x="0" y="0"/>
                </a:cxn>
              </a:cxnLst>
              <a:rect l="0" t="0" r="r" b="b"/>
              <a:pathLst>
                <a:path w="124" h="7">
                  <a:moveTo>
                    <a:pt x="124" y="0"/>
                  </a:moveTo>
                  <a:cubicBezTo>
                    <a:pt x="124" y="2"/>
                    <a:pt x="121" y="4"/>
                    <a:pt x="119" y="4"/>
                  </a:cubicBezTo>
                  <a:cubicBezTo>
                    <a:pt x="66" y="4"/>
                    <a:pt x="66" y="4"/>
                    <a:pt x="66" y="4"/>
                  </a:cubicBezTo>
                  <a:cubicBezTo>
                    <a:pt x="64" y="4"/>
                    <a:pt x="62" y="5"/>
                    <a:pt x="62" y="7"/>
                  </a:cubicBezTo>
                  <a:cubicBezTo>
                    <a:pt x="62" y="5"/>
                    <a:pt x="60" y="4"/>
                    <a:pt x="59" y="4"/>
                  </a:cubicBezTo>
                  <a:cubicBezTo>
                    <a:pt x="5" y="4"/>
                    <a:pt x="5" y="4"/>
                    <a:pt x="5" y="4"/>
                  </a:cubicBezTo>
                  <a:cubicBezTo>
                    <a:pt x="3" y="4"/>
                    <a:pt x="0" y="2"/>
                    <a:pt x="0" y="0"/>
                  </a:cubicBezTo>
                </a:path>
              </a:pathLst>
            </a:cu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21560" name="Line 56"/>
            <p:cNvSpPr>
              <a:spLocks noChangeShapeType="1"/>
            </p:cNvSpPr>
            <p:nvPr/>
          </p:nvSpPr>
          <p:spPr bwMode="auto">
            <a:xfrm>
              <a:off x="3389" y="3703"/>
              <a:ext cx="1" cy="90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21561" name="Rectangle 57"/>
            <p:cNvSpPr>
              <a:spLocks noChangeArrowheads="1"/>
            </p:cNvSpPr>
            <p:nvPr/>
          </p:nvSpPr>
          <p:spPr bwMode="auto">
            <a:xfrm>
              <a:off x="2804" y="3760"/>
              <a:ext cx="1181" cy="326"/>
            </a:xfrm>
            <a:prstGeom prst="rect">
              <a:avLst/>
            </a:prstGeom>
            <a:solidFill>
              <a:srgbClr val="E1E5E9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21562" name="Rectangle 58"/>
            <p:cNvSpPr>
              <a:spLocks noChangeArrowheads="1"/>
            </p:cNvSpPr>
            <p:nvPr/>
          </p:nvSpPr>
          <p:spPr bwMode="auto">
            <a:xfrm>
              <a:off x="2883" y="3794"/>
              <a:ext cx="1042" cy="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300">
                  <a:solidFill>
                    <a:srgbClr val="000000"/>
                  </a:solidFill>
                  <a:latin typeface="Arial" charset="0"/>
                </a:rPr>
                <a:t>Value to buyers is less</a:t>
              </a:r>
              <a:endParaRPr lang="en-US"/>
            </a:p>
          </p:txBody>
        </p:sp>
        <p:sp>
          <p:nvSpPr>
            <p:cNvPr id="21563" name="Rectangle 59"/>
            <p:cNvSpPr>
              <a:spLocks noChangeArrowheads="1"/>
            </p:cNvSpPr>
            <p:nvPr/>
          </p:nvSpPr>
          <p:spPr bwMode="auto">
            <a:xfrm>
              <a:off x="2883" y="3929"/>
              <a:ext cx="898" cy="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300">
                  <a:solidFill>
                    <a:srgbClr val="000000"/>
                  </a:solidFill>
                  <a:latin typeface="Arial" charset="0"/>
                </a:rPr>
                <a:t>than cost to sellers.</a:t>
              </a:r>
              <a:endParaRPr lang="en-US"/>
            </a:p>
          </p:txBody>
        </p:sp>
      </p:grpSp>
      <p:grpSp>
        <p:nvGrpSpPr>
          <p:cNvPr id="21564" name="Group 60"/>
          <p:cNvGrpSpPr>
            <a:grpSpLocks/>
          </p:cNvGrpSpPr>
          <p:nvPr/>
        </p:nvGrpSpPr>
        <p:grpSpPr bwMode="auto">
          <a:xfrm>
            <a:off x="3824288" y="2913063"/>
            <a:ext cx="1022350" cy="2819400"/>
            <a:chOff x="2409" y="1835"/>
            <a:chExt cx="644" cy="1776"/>
          </a:xfrm>
        </p:grpSpPr>
        <p:grpSp>
          <p:nvGrpSpPr>
            <p:cNvPr id="21565" name="Group 61"/>
            <p:cNvGrpSpPr>
              <a:grpSpLocks/>
            </p:cNvGrpSpPr>
            <p:nvPr/>
          </p:nvGrpSpPr>
          <p:grpSpPr bwMode="auto">
            <a:xfrm>
              <a:off x="2635" y="1835"/>
              <a:ext cx="68" cy="1441"/>
              <a:chOff x="2635" y="1835"/>
              <a:chExt cx="68" cy="1441"/>
            </a:xfrm>
          </p:grpSpPr>
          <p:sp>
            <p:nvSpPr>
              <p:cNvPr id="21566" name="Line 62"/>
              <p:cNvSpPr>
                <a:spLocks noChangeShapeType="1"/>
              </p:cNvSpPr>
              <p:nvPr/>
            </p:nvSpPr>
            <p:spPr bwMode="auto">
              <a:xfrm>
                <a:off x="2669" y="1868"/>
                <a:ext cx="1" cy="1408"/>
              </a:xfrm>
              <a:prstGeom prst="line">
                <a:avLst/>
              </a:prstGeom>
              <a:noFill/>
              <a:ln w="17463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1567" name="Oval 63"/>
              <p:cNvSpPr>
                <a:spLocks noChangeArrowheads="1"/>
              </p:cNvSpPr>
              <p:nvPr/>
            </p:nvSpPr>
            <p:spPr bwMode="auto">
              <a:xfrm>
                <a:off x="2635" y="1835"/>
                <a:ext cx="68" cy="67"/>
              </a:xfrm>
              <a:prstGeom prst="ellipse">
                <a:avLst/>
              </a:pr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</p:grpSp>
        <p:sp>
          <p:nvSpPr>
            <p:cNvPr id="21568" name="Rectangle 64"/>
            <p:cNvSpPr>
              <a:spLocks noChangeArrowheads="1"/>
            </p:cNvSpPr>
            <p:nvPr/>
          </p:nvSpPr>
          <p:spPr bwMode="auto">
            <a:xfrm>
              <a:off x="2409" y="3298"/>
              <a:ext cx="644" cy="1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  <a:latin typeface="Arial" charset="0"/>
                </a:rPr>
                <a:t>Equilibrium</a:t>
              </a:r>
              <a:endParaRPr lang="en-US"/>
            </a:p>
          </p:txBody>
        </p:sp>
        <p:sp>
          <p:nvSpPr>
            <p:cNvPr id="21569" name="Rectangle 65"/>
            <p:cNvSpPr>
              <a:spLocks noChangeArrowheads="1"/>
            </p:cNvSpPr>
            <p:nvPr/>
          </p:nvSpPr>
          <p:spPr bwMode="auto">
            <a:xfrm>
              <a:off x="2495" y="3449"/>
              <a:ext cx="467" cy="1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  <a:latin typeface="Arial" charset="0"/>
                </a:rPr>
                <a:t>quantity</a:t>
              </a:r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215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215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15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215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21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1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1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21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21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Efficiency: Positive versus Normative Perspectives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Positive – an objective analysis of how economic variables are related</a:t>
            </a:r>
          </a:p>
          <a:p>
            <a:r>
              <a:rPr lang="en-US"/>
              <a:t>Normative – a prescriptive analysis to help determine what ought to be.</a:t>
            </a:r>
          </a:p>
          <a:p>
            <a:r>
              <a:rPr lang="en-US"/>
              <a:t>Welfare economics – the study of how the allocation of resources affects economic well-being.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Measuring Economic Welfare: Consumer Surplus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/>
              <a:t>So far, we have demonstrated that people maximize total net benefits from an activity at the point where MB=MC</a:t>
            </a:r>
          </a:p>
          <a:p>
            <a:pPr>
              <a:lnSpc>
                <a:spcPct val="90000"/>
              </a:lnSpc>
            </a:pPr>
            <a:r>
              <a:rPr lang="en-US" sz="2400"/>
              <a:t>Marginal benefits are equal to the (max.) willingness to pay and decline as quantity demanded increase because of the law of diminishing marginal utility (jelly bean example).</a:t>
            </a:r>
          </a:p>
          <a:p>
            <a:pPr>
              <a:lnSpc>
                <a:spcPct val="90000"/>
              </a:lnSpc>
            </a:pPr>
            <a:r>
              <a:rPr lang="en-US" sz="2400"/>
              <a:t>Since consumer as price takers in competitive markets, the price equals the marginal costs to consumers.</a:t>
            </a:r>
          </a:p>
          <a:p>
            <a:pPr>
              <a:lnSpc>
                <a:spcPct val="90000"/>
              </a:lnSpc>
            </a:pPr>
            <a:r>
              <a:rPr lang="en-US" sz="2400"/>
              <a:t>Consumer surplus equals willingness to pay minus the price, which is the same as net benefits we have discussed before.</a:t>
            </a:r>
          </a:p>
          <a:p>
            <a:pPr>
              <a:lnSpc>
                <a:spcPct val="90000"/>
              </a:lnSpc>
            </a:pPr>
            <a:endParaRPr lang="en-US" sz="2400"/>
          </a:p>
          <a:p>
            <a:pPr>
              <a:lnSpc>
                <a:spcPct val="90000"/>
              </a:lnSpc>
              <a:buFontTx/>
              <a:buNone/>
            </a:pPr>
            <a:endParaRPr lang="en-US" sz="2400"/>
          </a:p>
          <a:p>
            <a:pPr>
              <a:lnSpc>
                <a:spcPct val="90000"/>
              </a:lnSpc>
              <a:buFontTx/>
              <a:buNone/>
            </a:pPr>
            <a:endParaRPr lang="en-US" sz="28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642910" y="1071546"/>
            <a:ext cx="77724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Using the demand curve to measure consumer surplus</a:t>
            </a:r>
          </a:p>
          <a:p>
            <a:pPr>
              <a:lnSpc>
                <a:spcPct val="90000"/>
              </a:lnSpc>
            </a:pPr>
            <a:r>
              <a:rPr lang="en-US" sz="2800"/>
              <a:t>Before: giving a price and finding the corresponding quantity demanded</a:t>
            </a:r>
          </a:p>
          <a:p>
            <a:pPr>
              <a:lnSpc>
                <a:spcPct val="90000"/>
              </a:lnSpc>
            </a:pPr>
            <a:r>
              <a:rPr lang="en-US" sz="2800"/>
              <a:t>Now: giving the quantity and finding the amount people are willing to pay for a good or go without it</a:t>
            </a:r>
          </a:p>
          <a:p>
            <a:pPr>
              <a:lnSpc>
                <a:spcPct val="90000"/>
              </a:lnSpc>
            </a:pPr>
            <a:r>
              <a:rPr lang="en-US" sz="2800"/>
              <a:t>MB=MC occurs where price intersects the demand curve and total net benefits=consumer surplus is maximized.  </a:t>
            </a:r>
            <a:r>
              <a:rPr lang="en-US" sz="4800"/>
              <a:t>Cool, no!</a:t>
            </a:r>
          </a:p>
          <a:p>
            <a:pPr>
              <a:lnSpc>
                <a:spcPct val="90000"/>
              </a:lnSpc>
            </a:pPr>
            <a:endParaRPr lang="en-US" sz="48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E:\Mankiw\Mankiw PPT\narrow aqua button bckgrd.jpg"/>
          <p:cNvPicPr>
            <a:picLocks noChangeAspect="1" noChangeArrowheads="1"/>
          </p:cNvPicPr>
          <p:nvPr/>
        </p:nvPicPr>
        <p:blipFill>
          <a:blip r:embed="rId2"/>
          <a:srcRect r="1688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147" name="Rectangle 3"/>
          <p:cNvSpPr>
            <a:spLocks noGrp="1" noChangeArrowheads="1"/>
          </p:cNvSpPr>
          <p:nvPr>
            <p:ph type="title"/>
          </p:nvPr>
        </p:nvSpPr>
        <p:spPr>
          <a:xfrm>
            <a:off x="609600" y="50800"/>
            <a:ext cx="8229600" cy="685800"/>
          </a:xfrm>
        </p:spPr>
        <p:txBody>
          <a:bodyPr/>
          <a:lstStyle/>
          <a:p>
            <a:pPr algn="l">
              <a:lnSpc>
                <a:spcPct val="80000"/>
              </a:lnSpc>
            </a:pPr>
            <a:r>
              <a:rPr lang="en-US" sz="2800">
                <a:solidFill>
                  <a:schemeClr val="bg1"/>
                </a:solidFill>
              </a:rPr>
              <a:t>Figure 2 Measuring Consumer Surplus with the Demand Curve</a:t>
            </a:r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 rot="-21600000">
            <a:off x="6564313" y="6680200"/>
            <a:ext cx="264160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altLang="en-US" sz="800" b="1">
                <a:solidFill>
                  <a:schemeClr val="bg1"/>
                </a:solidFill>
                <a:latin typeface="Arial" charset="0"/>
              </a:rPr>
              <a:t>Copyright©2003  Southwestern/Thomson Learning</a:t>
            </a:r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2474913" y="1966913"/>
            <a:ext cx="4376737" cy="3867150"/>
          </a:xfrm>
          <a:prstGeom prst="rect">
            <a:avLst/>
          </a:prstGeom>
          <a:solidFill>
            <a:srgbClr val="F3F6F9"/>
          </a:solidFill>
          <a:ln w="155575">
            <a:solidFill>
              <a:srgbClr val="F3F6F9"/>
            </a:solidFill>
            <a:miter lim="800000"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6150" name="Rectangle 6"/>
          <p:cNvSpPr>
            <a:spLocks noChangeArrowheads="1"/>
          </p:cNvSpPr>
          <p:nvPr/>
        </p:nvSpPr>
        <p:spPr bwMode="auto">
          <a:xfrm>
            <a:off x="2474913" y="1966913"/>
            <a:ext cx="4376737" cy="3867150"/>
          </a:xfrm>
          <a:prstGeom prst="rect">
            <a:avLst/>
          </a:prstGeom>
          <a:solidFill>
            <a:srgbClr val="F2F4F8"/>
          </a:solidFill>
          <a:ln w="141288">
            <a:solidFill>
              <a:srgbClr val="F2F4F8"/>
            </a:solidFill>
            <a:miter lim="800000"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6151" name="Rectangle 7"/>
          <p:cNvSpPr>
            <a:spLocks noChangeArrowheads="1"/>
          </p:cNvSpPr>
          <p:nvPr/>
        </p:nvSpPr>
        <p:spPr bwMode="auto">
          <a:xfrm>
            <a:off x="2474913" y="1966913"/>
            <a:ext cx="4376737" cy="3867150"/>
          </a:xfrm>
          <a:prstGeom prst="rect">
            <a:avLst/>
          </a:prstGeom>
          <a:solidFill>
            <a:srgbClr val="F1F4F7"/>
          </a:solidFill>
          <a:ln w="127000">
            <a:solidFill>
              <a:srgbClr val="F1F4F7"/>
            </a:solidFill>
            <a:miter lim="800000"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6152" name="Rectangle 8"/>
          <p:cNvSpPr>
            <a:spLocks noChangeArrowheads="1"/>
          </p:cNvSpPr>
          <p:nvPr/>
        </p:nvSpPr>
        <p:spPr bwMode="auto">
          <a:xfrm>
            <a:off x="2474913" y="1966913"/>
            <a:ext cx="4376737" cy="3867150"/>
          </a:xfrm>
          <a:prstGeom prst="rect">
            <a:avLst/>
          </a:prstGeom>
          <a:solidFill>
            <a:srgbClr val="F0F2F5"/>
          </a:solidFill>
          <a:ln w="112713">
            <a:solidFill>
              <a:srgbClr val="F0F2F5"/>
            </a:solidFill>
            <a:miter lim="800000"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6153" name="Rectangle 9"/>
          <p:cNvSpPr>
            <a:spLocks noChangeArrowheads="1"/>
          </p:cNvSpPr>
          <p:nvPr/>
        </p:nvSpPr>
        <p:spPr bwMode="auto">
          <a:xfrm>
            <a:off x="2474913" y="1966913"/>
            <a:ext cx="4376737" cy="3867150"/>
          </a:xfrm>
          <a:prstGeom prst="rect">
            <a:avLst/>
          </a:prstGeom>
          <a:solidFill>
            <a:srgbClr val="EEF1F4"/>
          </a:solidFill>
          <a:ln w="98425">
            <a:solidFill>
              <a:srgbClr val="EEF1F4"/>
            </a:solidFill>
            <a:miter lim="800000"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6154" name="Rectangle 10"/>
          <p:cNvSpPr>
            <a:spLocks noChangeArrowheads="1"/>
          </p:cNvSpPr>
          <p:nvPr/>
        </p:nvSpPr>
        <p:spPr bwMode="auto">
          <a:xfrm>
            <a:off x="2474913" y="1966913"/>
            <a:ext cx="4376737" cy="3867150"/>
          </a:xfrm>
          <a:prstGeom prst="rect">
            <a:avLst/>
          </a:prstGeom>
          <a:solidFill>
            <a:srgbClr val="EDEFF3"/>
          </a:solidFill>
          <a:ln w="84138">
            <a:solidFill>
              <a:srgbClr val="EDEFF3"/>
            </a:solidFill>
            <a:miter lim="800000"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6155" name="Rectangle 11"/>
          <p:cNvSpPr>
            <a:spLocks noChangeArrowheads="1"/>
          </p:cNvSpPr>
          <p:nvPr/>
        </p:nvSpPr>
        <p:spPr bwMode="auto">
          <a:xfrm>
            <a:off x="2474913" y="1966913"/>
            <a:ext cx="4376737" cy="3867150"/>
          </a:xfrm>
          <a:prstGeom prst="rect">
            <a:avLst/>
          </a:prstGeom>
          <a:solidFill>
            <a:srgbClr val="EBEEF2"/>
          </a:solidFill>
          <a:ln w="69850">
            <a:solidFill>
              <a:srgbClr val="EBEEF2"/>
            </a:solidFill>
            <a:miter lim="800000"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6156" name="Rectangle 12"/>
          <p:cNvSpPr>
            <a:spLocks noChangeArrowheads="1"/>
          </p:cNvSpPr>
          <p:nvPr/>
        </p:nvSpPr>
        <p:spPr bwMode="auto">
          <a:xfrm>
            <a:off x="2474913" y="1966913"/>
            <a:ext cx="4376737" cy="3867150"/>
          </a:xfrm>
          <a:prstGeom prst="rect">
            <a:avLst/>
          </a:prstGeom>
          <a:solidFill>
            <a:srgbClr val="EAECF1"/>
          </a:solidFill>
          <a:ln w="57150">
            <a:solidFill>
              <a:srgbClr val="EAECF1"/>
            </a:solidFill>
            <a:miter lim="800000"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6157" name="Rectangle 13"/>
          <p:cNvSpPr>
            <a:spLocks noChangeArrowheads="1"/>
          </p:cNvSpPr>
          <p:nvPr/>
        </p:nvSpPr>
        <p:spPr bwMode="auto">
          <a:xfrm>
            <a:off x="2474913" y="1966913"/>
            <a:ext cx="4376737" cy="3867150"/>
          </a:xfrm>
          <a:prstGeom prst="rect">
            <a:avLst/>
          </a:prstGeom>
          <a:solidFill>
            <a:srgbClr val="E9EBF0"/>
          </a:solidFill>
          <a:ln w="42863">
            <a:solidFill>
              <a:srgbClr val="E9EBF0"/>
            </a:solidFill>
            <a:miter lim="800000"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6158" name="Rectangle 14"/>
          <p:cNvSpPr>
            <a:spLocks noChangeArrowheads="1"/>
          </p:cNvSpPr>
          <p:nvPr/>
        </p:nvSpPr>
        <p:spPr bwMode="auto">
          <a:xfrm>
            <a:off x="2474913" y="1966913"/>
            <a:ext cx="4376737" cy="3867150"/>
          </a:xfrm>
          <a:prstGeom prst="rect">
            <a:avLst/>
          </a:prstGeom>
          <a:solidFill>
            <a:srgbClr val="E7EAEF"/>
          </a:solidFill>
          <a:ln w="28575">
            <a:solidFill>
              <a:srgbClr val="E7EAEF"/>
            </a:solidFill>
            <a:miter lim="800000"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6159" name="Rectangle 15"/>
          <p:cNvSpPr>
            <a:spLocks noChangeArrowheads="1"/>
          </p:cNvSpPr>
          <p:nvPr/>
        </p:nvSpPr>
        <p:spPr bwMode="auto">
          <a:xfrm>
            <a:off x="2474913" y="1966913"/>
            <a:ext cx="4376737" cy="3867150"/>
          </a:xfrm>
          <a:prstGeom prst="rect">
            <a:avLst/>
          </a:prstGeom>
          <a:solidFill>
            <a:srgbClr val="E6E9EF"/>
          </a:solidFill>
          <a:ln w="14288">
            <a:solidFill>
              <a:srgbClr val="E6E9EF"/>
            </a:solidFill>
            <a:miter lim="800000"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6160" name="Rectangle 16"/>
          <p:cNvSpPr>
            <a:spLocks noChangeArrowheads="1"/>
          </p:cNvSpPr>
          <p:nvPr/>
        </p:nvSpPr>
        <p:spPr bwMode="auto">
          <a:xfrm>
            <a:off x="2387600" y="1897063"/>
            <a:ext cx="4394200" cy="3849687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6161" name="Rectangle 17"/>
          <p:cNvSpPr>
            <a:spLocks noChangeArrowheads="1"/>
          </p:cNvSpPr>
          <p:nvPr/>
        </p:nvSpPr>
        <p:spPr bwMode="auto">
          <a:xfrm>
            <a:off x="2387600" y="2646363"/>
            <a:ext cx="788988" cy="620712"/>
          </a:xfrm>
          <a:prstGeom prst="rect">
            <a:avLst/>
          </a:prstGeom>
          <a:solidFill>
            <a:srgbClr val="B4D9F9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6162" name="Line 18"/>
          <p:cNvSpPr>
            <a:spLocks noChangeShapeType="1"/>
          </p:cNvSpPr>
          <p:nvPr/>
        </p:nvSpPr>
        <p:spPr bwMode="auto">
          <a:xfrm flipH="1">
            <a:off x="2387600" y="4297363"/>
            <a:ext cx="136525" cy="1587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6163" name="Line 19"/>
          <p:cNvSpPr>
            <a:spLocks noChangeShapeType="1"/>
          </p:cNvSpPr>
          <p:nvPr/>
        </p:nvSpPr>
        <p:spPr bwMode="auto">
          <a:xfrm flipH="1">
            <a:off x="2387600" y="3709988"/>
            <a:ext cx="136525" cy="1587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6164" name="Line 20"/>
          <p:cNvSpPr>
            <a:spLocks noChangeShapeType="1"/>
          </p:cNvSpPr>
          <p:nvPr/>
        </p:nvSpPr>
        <p:spPr bwMode="auto">
          <a:xfrm flipH="1">
            <a:off x="2387600" y="3278188"/>
            <a:ext cx="136525" cy="1587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6165" name="Line 21"/>
          <p:cNvSpPr>
            <a:spLocks noChangeShapeType="1"/>
          </p:cNvSpPr>
          <p:nvPr/>
        </p:nvSpPr>
        <p:spPr bwMode="auto">
          <a:xfrm flipH="1">
            <a:off x="2387600" y="2622550"/>
            <a:ext cx="136525" cy="1588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6166" name="Line 22"/>
          <p:cNvSpPr>
            <a:spLocks noChangeShapeType="1"/>
          </p:cNvSpPr>
          <p:nvPr/>
        </p:nvSpPr>
        <p:spPr bwMode="auto">
          <a:xfrm>
            <a:off x="3176588" y="5608638"/>
            <a:ext cx="1587" cy="138112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6167" name="Line 23"/>
          <p:cNvSpPr>
            <a:spLocks noChangeShapeType="1"/>
          </p:cNvSpPr>
          <p:nvPr/>
        </p:nvSpPr>
        <p:spPr bwMode="auto">
          <a:xfrm>
            <a:off x="3967163" y="5608638"/>
            <a:ext cx="3175" cy="138112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6168" name="Line 24"/>
          <p:cNvSpPr>
            <a:spLocks noChangeShapeType="1"/>
          </p:cNvSpPr>
          <p:nvPr/>
        </p:nvSpPr>
        <p:spPr bwMode="auto">
          <a:xfrm>
            <a:off x="4757738" y="5608638"/>
            <a:ext cx="1587" cy="138112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6169" name="Line 25"/>
          <p:cNvSpPr>
            <a:spLocks noChangeShapeType="1"/>
          </p:cNvSpPr>
          <p:nvPr/>
        </p:nvSpPr>
        <p:spPr bwMode="auto">
          <a:xfrm>
            <a:off x="5546725" y="5608638"/>
            <a:ext cx="1588" cy="138112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6170" name="Line 26"/>
          <p:cNvSpPr>
            <a:spLocks noChangeShapeType="1"/>
          </p:cNvSpPr>
          <p:nvPr/>
        </p:nvSpPr>
        <p:spPr bwMode="auto">
          <a:xfrm flipH="1">
            <a:off x="2387600" y="3278188"/>
            <a:ext cx="788988" cy="1587"/>
          </a:xfrm>
          <a:prstGeom prst="line">
            <a:avLst/>
          </a:prstGeom>
          <a:noFill/>
          <a:ln w="14288">
            <a:solidFill>
              <a:srgbClr val="60220F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6171" name="Freeform 27"/>
          <p:cNvSpPr>
            <a:spLocks/>
          </p:cNvSpPr>
          <p:nvPr/>
        </p:nvSpPr>
        <p:spPr bwMode="auto">
          <a:xfrm>
            <a:off x="2387600" y="1897063"/>
            <a:ext cx="4394200" cy="384968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1990"/>
              </a:cxn>
              <a:cxn ang="0">
                <a:pos x="2272" y="1990"/>
              </a:cxn>
            </a:cxnLst>
            <a:rect l="0" t="0" r="r" b="b"/>
            <a:pathLst>
              <a:path w="2272" h="1990">
                <a:moveTo>
                  <a:pt x="0" y="0"/>
                </a:moveTo>
                <a:lnTo>
                  <a:pt x="0" y="1990"/>
                </a:lnTo>
                <a:lnTo>
                  <a:pt x="2272" y="1990"/>
                </a:lnTo>
              </a:path>
            </a:pathLst>
          </a:custGeom>
          <a:noFill/>
          <a:ln w="1428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6172" name="Rectangle 28"/>
          <p:cNvSpPr>
            <a:spLocks noChangeArrowheads="1"/>
          </p:cNvSpPr>
          <p:nvPr/>
        </p:nvSpPr>
        <p:spPr bwMode="auto">
          <a:xfrm>
            <a:off x="3963988" y="1541463"/>
            <a:ext cx="11969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400" b="1">
                <a:solidFill>
                  <a:srgbClr val="000000"/>
                </a:solidFill>
                <a:latin typeface="Arial" charset="0"/>
              </a:rPr>
              <a:t>(a) Price = $80</a:t>
            </a:r>
            <a:endParaRPr lang="en-US"/>
          </a:p>
        </p:txBody>
      </p:sp>
      <p:sp>
        <p:nvSpPr>
          <p:cNvPr id="6173" name="Rectangle 29"/>
          <p:cNvSpPr>
            <a:spLocks noChangeArrowheads="1"/>
          </p:cNvSpPr>
          <p:nvPr/>
        </p:nvSpPr>
        <p:spPr bwMode="auto">
          <a:xfrm>
            <a:off x="1619250" y="1843088"/>
            <a:ext cx="6508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400" b="1">
                <a:solidFill>
                  <a:srgbClr val="000000"/>
                </a:solidFill>
                <a:latin typeface="Arial" charset="0"/>
              </a:rPr>
              <a:t>Price of</a:t>
            </a:r>
            <a:endParaRPr lang="en-US"/>
          </a:p>
        </p:txBody>
      </p:sp>
      <p:sp>
        <p:nvSpPr>
          <p:cNvPr id="6174" name="Rectangle 30"/>
          <p:cNvSpPr>
            <a:spLocks noChangeArrowheads="1"/>
          </p:cNvSpPr>
          <p:nvPr/>
        </p:nvSpPr>
        <p:spPr bwMode="auto">
          <a:xfrm>
            <a:off x="1722438" y="2071688"/>
            <a:ext cx="5524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400" b="1">
                <a:solidFill>
                  <a:srgbClr val="000000"/>
                </a:solidFill>
                <a:latin typeface="Arial" charset="0"/>
              </a:rPr>
              <a:t>Album</a:t>
            </a:r>
            <a:endParaRPr lang="en-US"/>
          </a:p>
        </p:txBody>
      </p:sp>
      <p:sp>
        <p:nvSpPr>
          <p:cNvPr id="6175" name="Rectangle 31"/>
          <p:cNvSpPr>
            <a:spLocks noChangeArrowheads="1"/>
          </p:cNvSpPr>
          <p:nvPr/>
        </p:nvSpPr>
        <p:spPr bwMode="auto">
          <a:xfrm>
            <a:off x="2087563" y="4160838"/>
            <a:ext cx="1968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400">
                <a:solidFill>
                  <a:srgbClr val="000000"/>
                </a:solidFill>
                <a:latin typeface="Arial" charset="0"/>
              </a:rPr>
              <a:t>50</a:t>
            </a:r>
            <a:endParaRPr lang="en-US"/>
          </a:p>
        </p:txBody>
      </p:sp>
      <p:sp>
        <p:nvSpPr>
          <p:cNvPr id="6176" name="Rectangle 32"/>
          <p:cNvSpPr>
            <a:spLocks noChangeArrowheads="1"/>
          </p:cNvSpPr>
          <p:nvPr/>
        </p:nvSpPr>
        <p:spPr bwMode="auto">
          <a:xfrm>
            <a:off x="2087563" y="3602038"/>
            <a:ext cx="1968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400">
                <a:solidFill>
                  <a:srgbClr val="000000"/>
                </a:solidFill>
                <a:latin typeface="Arial" charset="0"/>
              </a:rPr>
              <a:t>70</a:t>
            </a:r>
            <a:endParaRPr lang="en-US"/>
          </a:p>
        </p:txBody>
      </p:sp>
      <p:sp>
        <p:nvSpPr>
          <p:cNvPr id="6177" name="Rectangle 33"/>
          <p:cNvSpPr>
            <a:spLocks noChangeArrowheads="1"/>
          </p:cNvSpPr>
          <p:nvPr/>
        </p:nvSpPr>
        <p:spPr bwMode="auto">
          <a:xfrm>
            <a:off x="2087563" y="3168650"/>
            <a:ext cx="1968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400">
                <a:solidFill>
                  <a:srgbClr val="000000"/>
                </a:solidFill>
                <a:latin typeface="Arial" charset="0"/>
              </a:rPr>
              <a:t>80</a:t>
            </a:r>
            <a:endParaRPr lang="en-US"/>
          </a:p>
        </p:txBody>
      </p:sp>
      <p:sp>
        <p:nvSpPr>
          <p:cNvPr id="6178" name="Rectangle 34"/>
          <p:cNvSpPr>
            <a:spLocks noChangeArrowheads="1"/>
          </p:cNvSpPr>
          <p:nvPr/>
        </p:nvSpPr>
        <p:spPr bwMode="auto">
          <a:xfrm>
            <a:off x="2184400" y="5775325"/>
            <a:ext cx="9842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400">
                <a:solidFill>
                  <a:srgbClr val="000000"/>
                </a:solidFill>
                <a:latin typeface="Arial" charset="0"/>
              </a:rPr>
              <a:t>0</a:t>
            </a:r>
            <a:endParaRPr lang="en-US"/>
          </a:p>
        </p:txBody>
      </p:sp>
      <p:sp>
        <p:nvSpPr>
          <p:cNvPr id="6179" name="Rectangle 35"/>
          <p:cNvSpPr>
            <a:spLocks noChangeArrowheads="1"/>
          </p:cNvSpPr>
          <p:nvPr/>
        </p:nvSpPr>
        <p:spPr bwMode="auto">
          <a:xfrm>
            <a:off x="1881188" y="2540000"/>
            <a:ext cx="39370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400">
                <a:solidFill>
                  <a:srgbClr val="000000"/>
                </a:solidFill>
                <a:latin typeface="Arial" charset="0"/>
              </a:rPr>
              <a:t>$100</a:t>
            </a:r>
            <a:endParaRPr lang="en-US"/>
          </a:p>
        </p:txBody>
      </p:sp>
      <p:grpSp>
        <p:nvGrpSpPr>
          <p:cNvPr id="6180" name="Group 36"/>
          <p:cNvGrpSpPr>
            <a:grpSpLocks/>
          </p:cNvGrpSpPr>
          <p:nvPr/>
        </p:nvGrpSpPr>
        <p:grpSpPr bwMode="auto">
          <a:xfrm>
            <a:off x="2405063" y="1897063"/>
            <a:ext cx="3849687" cy="3849687"/>
            <a:chOff x="1515" y="1195"/>
            <a:chExt cx="2425" cy="2425"/>
          </a:xfrm>
        </p:grpSpPr>
        <p:sp>
          <p:nvSpPr>
            <p:cNvPr id="6181" name="Freeform 37"/>
            <p:cNvSpPr>
              <a:spLocks/>
            </p:cNvSpPr>
            <p:nvPr/>
          </p:nvSpPr>
          <p:spPr bwMode="auto">
            <a:xfrm>
              <a:off x="1515" y="1195"/>
              <a:ext cx="1979" cy="2425"/>
            </a:xfrm>
            <a:custGeom>
              <a:avLst/>
              <a:gdLst/>
              <a:ahLst/>
              <a:cxnLst>
                <a:cxn ang="0">
                  <a:pos x="1624" y="1990"/>
                </a:cxn>
                <a:cxn ang="0">
                  <a:pos x="1624" y="1241"/>
                </a:cxn>
                <a:cxn ang="0">
                  <a:pos x="1207" y="1241"/>
                </a:cxn>
                <a:cxn ang="0">
                  <a:pos x="1207" y="937"/>
                </a:cxn>
                <a:cxn ang="0">
                  <a:pos x="799" y="937"/>
                </a:cxn>
                <a:cxn ang="0">
                  <a:pos x="799" y="714"/>
                </a:cxn>
                <a:cxn ang="0">
                  <a:pos x="391" y="714"/>
                </a:cxn>
                <a:cxn ang="0">
                  <a:pos x="391" y="375"/>
                </a:cxn>
                <a:cxn ang="0">
                  <a:pos x="399" y="375"/>
                </a:cxn>
                <a:cxn ang="0">
                  <a:pos x="399" y="375"/>
                </a:cxn>
                <a:cxn ang="0">
                  <a:pos x="0" y="375"/>
                </a:cxn>
                <a:cxn ang="0">
                  <a:pos x="0" y="0"/>
                </a:cxn>
              </a:cxnLst>
              <a:rect l="0" t="0" r="r" b="b"/>
              <a:pathLst>
                <a:path w="1624" h="1990">
                  <a:moveTo>
                    <a:pt x="1624" y="1990"/>
                  </a:moveTo>
                  <a:lnTo>
                    <a:pt x="1624" y="1241"/>
                  </a:lnTo>
                  <a:lnTo>
                    <a:pt x="1207" y="1241"/>
                  </a:lnTo>
                  <a:lnTo>
                    <a:pt x="1207" y="937"/>
                  </a:lnTo>
                  <a:lnTo>
                    <a:pt x="799" y="937"/>
                  </a:lnTo>
                  <a:lnTo>
                    <a:pt x="799" y="714"/>
                  </a:lnTo>
                  <a:lnTo>
                    <a:pt x="391" y="714"/>
                  </a:lnTo>
                  <a:lnTo>
                    <a:pt x="391" y="375"/>
                  </a:lnTo>
                  <a:lnTo>
                    <a:pt x="399" y="375"/>
                  </a:lnTo>
                  <a:lnTo>
                    <a:pt x="399" y="375"/>
                  </a:lnTo>
                  <a:lnTo>
                    <a:pt x="0" y="375"/>
                  </a:lnTo>
                  <a:lnTo>
                    <a:pt x="0" y="0"/>
                  </a:lnTo>
                </a:path>
              </a:pathLst>
            </a:custGeom>
            <a:noFill/>
            <a:ln w="42863">
              <a:solidFill>
                <a:srgbClr val="004C9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6182" name="Rectangle 38"/>
            <p:cNvSpPr>
              <a:spLocks noChangeArrowheads="1"/>
            </p:cNvSpPr>
            <p:nvPr/>
          </p:nvSpPr>
          <p:spPr bwMode="auto">
            <a:xfrm>
              <a:off x="3518" y="3185"/>
              <a:ext cx="422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  <a:latin typeface="Arial" charset="0"/>
                </a:rPr>
                <a:t>Demand</a:t>
              </a:r>
              <a:endParaRPr lang="en-US"/>
            </a:p>
          </p:txBody>
        </p:sp>
      </p:grpSp>
      <p:sp>
        <p:nvSpPr>
          <p:cNvPr id="6183" name="Rectangle 39"/>
          <p:cNvSpPr>
            <a:spLocks noChangeArrowheads="1"/>
          </p:cNvSpPr>
          <p:nvPr/>
        </p:nvSpPr>
        <p:spPr bwMode="auto">
          <a:xfrm>
            <a:off x="3114675" y="5775325"/>
            <a:ext cx="9842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400">
                <a:solidFill>
                  <a:srgbClr val="000000"/>
                </a:solidFill>
                <a:latin typeface="Arial" charset="0"/>
              </a:rPr>
              <a:t>1</a:t>
            </a:r>
            <a:endParaRPr lang="en-US"/>
          </a:p>
        </p:txBody>
      </p:sp>
      <p:sp>
        <p:nvSpPr>
          <p:cNvPr id="6184" name="Rectangle 40"/>
          <p:cNvSpPr>
            <a:spLocks noChangeArrowheads="1"/>
          </p:cNvSpPr>
          <p:nvPr/>
        </p:nvSpPr>
        <p:spPr bwMode="auto">
          <a:xfrm>
            <a:off x="3906838" y="5775325"/>
            <a:ext cx="9842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400">
                <a:solidFill>
                  <a:srgbClr val="000000"/>
                </a:solidFill>
                <a:latin typeface="Arial" charset="0"/>
              </a:rPr>
              <a:t>2</a:t>
            </a:r>
            <a:endParaRPr lang="en-US"/>
          </a:p>
        </p:txBody>
      </p:sp>
      <p:sp>
        <p:nvSpPr>
          <p:cNvPr id="6185" name="Rectangle 41"/>
          <p:cNvSpPr>
            <a:spLocks noChangeArrowheads="1"/>
          </p:cNvSpPr>
          <p:nvPr/>
        </p:nvSpPr>
        <p:spPr bwMode="auto">
          <a:xfrm>
            <a:off x="4694238" y="5775325"/>
            <a:ext cx="9842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400">
                <a:solidFill>
                  <a:srgbClr val="000000"/>
                </a:solidFill>
                <a:latin typeface="Arial" charset="0"/>
              </a:rPr>
              <a:t>3</a:t>
            </a:r>
            <a:endParaRPr lang="en-US"/>
          </a:p>
        </p:txBody>
      </p:sp>
      <p:sp>
        <p:nvSpPr>
          <p:cNvPr id="6186" name="Rectangle 42"/>
          <p:cNvSpPr>
            <a:spLocks noChangeArrowheads="1"/>
          </p:cNvSpPr>
          <p:nvPr/>
        </p:nvSpPr>
        <p:spPr bwMode="auto">
          <a:xfrm>
            <a:off x="5487988" y="5775325"/>
            <a:ext cx="9842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400">
                <a:solidFill>
                  <a:srgbClr val="000000"/>
                </a:solidFill>
                <a:latin typeface="Arial" charset="0"/>
              </a:rPr>
              <a:t>4</a:t>
            </a:r>
            <a:endParaRPr lang="en-US"/>
          </a:p>
        </p:txBody>
      </p:sp>
      <p:sp>
        <p:nvSpPr>
          <p:cNvPr id="6187" name="Rectangle 43"/>
          <p:cNvSpPr>
            <a:spLocks noChangeArrowheads="1"/>
          </p:cNvSpPr>
          <p:nvPr/>
        </p:nvSpPr>
        <p:spPr bwMode="auto">
          <a:xfrm>
            <a:off x="5773738" y="5768975"/>
            <a:ext cx="9334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400" b="1">
                <a:solidFill>
                  <a:srgbClr val="000000"/>
                </a:solidFill>
                <a:latin typeface="Arial" charset="0"/>
              </a:rPr>
              <a:t>Quantity of</a:t>
            </a:r>
            <a:endParaRPr lang="en-US"/>
          </a:p>
        </p:txBody>
      </p:sp>
      <p:sp>
        <p:nvSpPr>
          <p:cNvPr id="6188" name="Rectangle 44"/>
          <p:cNvSpPr>
            <a:spLocks noChangeArrowheads="1"/>
          </p:cNvSpPr>
          <p:nvPr/>
        </p:nvSpPr>
        <p:spPr bwMode="auto">
          <a:xfrm>
            <a:off x="6064250" y="5997575"/>
            <a:ext cx="6508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400" b="1">
                <a:solidFill>
                  <a:srgbClr val="000000"/>
                </a:solidFill>
                <a:latin typeface="Arial" charset="0"/>
              </a:rPr>
              <a:t>Albums</a:t>
            </a:r>
            <a:endParaRPr lang="en-US"/>
          </a:p>
        </p:txBody>
      </p:sp>
      <p:grpSp>
        <p:nvGrpSpPr>
          <p:cNvPr id="6189" name="Group 45"/>
          <p:cNvGrpSpPr>
            <a:grpSpLocks/>
          </p:cNvGrpSpPr>
          <p:nvPr/>
        </p:nvGrpSpPr>
        <p:grpSpPr bwMode="auto">
          <a:xfrm>
            <a:off x="2919413" y="2657475"/>
            <a:ext cx="3949700" cy="311150"/>
            <a:chOff x="1839" y="1674"/>
            <a:chExt cx="2488" cy="196"/>
          </a:xfrm>
        </p:grpSpPr>
        <p:sp>
          <p:nvSpPr>
            <p:cNvPr id="6190" name="Line 46"/>
            <p:cNvSpPr>
              <a:spLocks noChangeShapeType="1"/>
            </p:cNvSpPr>
            <p:nvPr/>
          </p:nvSpPr>
          <p:spPr bwMode="auto">
            <a:xfrm>
              <a:off x="1839" y="1782"/>
              <a:ext cx="800" cy="2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6191" name="Rectangle 47"/>
            <p:cNvSpPr>
              <a:spLocks noChangeArrowheads="1"/>
            </p:cNvSpPr>
            <p:nvPr/>
          </p:nvSpPr>
          <p:spPr bwMode="auto">
            <a:xfrm>
              <a:off x="2650" y="1674"/>
              <a:ext cx="1677" cy="196"/>
            </a:xfrm>
            <a:prstGeom prst="rect">
              <a:avLst/>
            </a:prstGeom>
            <a:solidFill>
              <a:srgbClr val="E1E5E9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6192" name="Rectangle 48"/>
            <p:cNvSpPr>
              <a:spLocks noChangeArrowheads="1"/>
            </p:cNvSpPr>
            <p:nvPr/>
          </p:nvSpPr>
          <p:spPr bwMode="auto">
            <a:xfrm>
              <a:off x="2672" y="1703"/>
              <a:ext cx="242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  <a:latin typeface="Arial" charset="0"/>
                </a:rPr>
                <a:t>John</a:t>
              </a:r>
              <a:endParaRPr lang="en-US"/>
            </a:p>
          </p:txBody>
        </p:sp>
        <p:sp>
          <p:nvSpPr>
            <p:cNvPr id="6193" name="Rectangle 49"/>
            <p:cNvSpPr>
              <a:spLocks noChangeArrowheads="1"/>
            </p:cNvSpPr>
            <p:nvPr/>
          </p:nvSpPr>
          <p:spPr bwMode="auto">
            <a:xfrm>
              <a:off x="2924" y="1703"/>
              <a:ext cx="25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  <a:latin typeface="Arial" charset="0"/>
                </a:rPr>
                <a:t>’</a:t>
              </a:r>
              <a:endParaRPr lang="en-US"/>
            </a:p>
          </p:txBody>
        </p:sp>
        <p:sp>
          <p:nvSpPr>
            <p:cNvPr id="6194" name="Rectangle 50"/>
            <p:cNvSpPr>
              <a:spLocks noChangeArrowheads="1"/>
            </p:cNvSpPr>
            <p:nvPr/>
          </p:nvSpPr>
          <p:spPr bwMode="auto">
            <a:xfrm>
              <a:off x="2949" y="1703"/>
              <a:ext cx="1259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  <a:latin typeface="Arial" charset="0"/>
                </a:rPr>
                <a:t>s consumer surplus ($20)</a:t>
              </a:r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6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6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61" grpId="0" animBg="1"/>
      <p:bldP spid="617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E:\Mankiw\Mankiw PPT\narrow aqua button bckgrd.jpg"/>
          <p:cNvPicPr>
            <a:picLocks noChangeAspect="1" noChangeArrowheads="1"/>
          </p:cNvPicPr>
          <p:nvPr/>
        </p:nvPicPr>
        <p:blipFill>
          <a:blip r:embed="rId2"/>
          <a:srcRect r="1688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7171" name="Rectangle 3"/>
          <p:cNvSpPr>
            <a:spLocks noGrp="1" noChangeArrowheads="1"/>
          </p:cNvSpPr>
          <p:nvPr>
            <p:ph type="title"/>
          </p:nvPr>
        </p:nvSpPr>
        <p:spPr>
          <a:xfrm>
            <a:off x="609600" y="50800"/>
            <a:ext cx="8229600" cy="685800"/>
          </a:xfrm>
        </p:spPr>
        <p:txBody>
          <a:bodyPr/>
          <a:lstStyle/>
          <a:p>
            <a:pPr algn="l">
              <a:lnSpc>
                <a:spcPct val="80000"/>
              </a:lnSpc>
            </a:pPr>
            <a:r>
              <a:rPr lang="en-US" sz="2800">
                <a:solidFill>
                  <a:schemeClr val="bg1"/>
                </a:solidFill>
              </a:rPr>
              <a:t>Figure 2 Measuring Consumer Surplus with the Demand Curve</a:t>
            </a:r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 rot="-21600000">
            <a:off x="6564313" y="6680200"/>
            <a:ext cx="264160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altLang="en-US" sz="800" b="1">
                <a:solidFill>
                  <a:schemeClr val="bg1"/>
                </a:solidFill>
                <a:latin typeface="Arial" charset="0"/>
              </a:rPr>
              <a:t>Copyright©2003  Southwestern/Thomson Learning</a:t>
            </a:r>
          </a:p>
        </p:txBody>
      </p:sp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2682875" y="1966913"/>
            <a:ext cx="4308475" cy="3867150"/>
          </a:xfrm>
          <a:prstGeom prst="rect">
            <a:avLst/>
          </a:prstGeom>
          <a:solidFill>
            <a:srgbClr val="F3F6F9"/>
          </a:solidFill>
          <a:ln w="155575">
            <a:solidFill>
              <a:srgbClr val="F3F6F9"/>
            </a:solidFill>
            <a:miter lim="800000"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7174" name="Rectangle 6"/>
          <p:cNvSpPr>
            <a:spLocks noChangeArrowheads="1"/>
          </p:cNvSpPr>
          <p:nvPr/>
        </p:nvSpPr>
        <p:spPr bwMode="auto">
          <a:xfrm>
            <a:off x="2682875" y="1966913"/>
            <a:ext cx="4308475" cy="3867150"/>
          </a:xfrm>
          <a:prstGeom prst="rect">
            <a:avLst/>
          </a:prstGeom>
          <a:solidFill>
            <a:srgbClr val="F2F4F8"/>
          </a:solidFill>
          <a:ln w="141288">
            <a:solidFill>
              <a:srgbClr val="F2F4F8"/>
            </a:solidFill>
            <a:miter lim="800000"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7175" name="Rectangle 7"/>
          <p:cNvSpPr>
            <a:spLocks noChangeArrowheads="1"/>
          </p:cNvSpPr>
          <p:nvPr/>
        </p:nvSpPr>
        <p:spPr bwMode="auto">
          <a:xfrm>
            <a:off x="2682875" y="1966913"/>
            <a:ext cx="4308475" cy="3867150"/>
          </a:xfrm>
          <a:prstGeom prst="rect">
            <a:avLst/>
          </a:prstGeom>
          <a:solidFill>
            <a:srgbClr val="F1F4F7"/>
          </a:solidFill>
          <a:ln w="127000">
            <a:solidFill>
              <a:srgbClr val="F1F4F7"/>
            </a:solidFill>
            <a:miter lim="800000"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7176" name="Rectangle 8"/>
          <p:cNvSpPr>
            <a:spLocks noChangeArrowheads="1"/>
          </p:cNvSpPr>
          <p:nvPr/>
        </p:nvSpPr>
        <p:spPr bwMode="auto">
          <a:xfrm>
            <a:off x="2682875" y="1966913"/>
            <a:ext cx="4308475" cy="3867150"/>
          </a:xfrm>
          <a:prstGeom prst="rect">
            <a:avLst/>
          </a:prstGeom>
          <a:solidFill>
            <a:srgbClr val="F0F2F5"/>
          </a:solidFill>
          <a:ln w="112713">
            <a:solidFill>
              <a:srgbClr val="F0F2F5"/>
            </a:solidFill>
            <a:miter lim="800000"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7177" name="Rectangle 9"/>
          <p:cNvSpPr>
            <a:spLocks noChangeArrowheads="1"/>
          </p:cNvSpPr>
          <p:nvPr/>
        </p:nvSpPr>
        <p:spPr bwMode="auto">
          <a:xfrm>
            <a:off x="2682875" y="1966913"/>
            <a:ext cx="4308475" cy="3867150"/>
          </a:xfrm>
          <a:prstGeom prst="rect">
            <a:avLst/>
          </a:prstGeom>
          <a:solidFill>
            <a:srgbClr val="EEF1F4"/>
          </a:solidFill>
          <a:ln w="98425">
            <a:solidFill>
              <a:srgbClr val="EEF1F4"/>
            </a:solidFill>
            <a:miter lim="800000"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7178" name="Rectangle 10"/>
          <p:cNvSpPr>
            <a:spLocks noChangeArrowheads="1"/>
          </p:cNvSpPr>
          <p:nvPr/>
        </p:nvSpPr>
        <p:spPr bwMode="auto">
          <a:xfrm>
            <a:off x="2682875" y="1966913"/>
            <a:ext cx="4308475" cy="3867150"/>
          </a:xfrm>
          <a:prstGeom prst="rect">
            <a:avLst/>
          </a:prstGeom>
          <a:solidFill>
            <a:srgbClr val="EDEFF3"/>
          </a:solidFill>
          <a:ln w="84138">
            <a:solidFill>
              <a:srgbClr val="EDEFF3"/>
            </a:solidFill>
            <a:miter lim="800000"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7179" name="Rectangle 11"/>
          <p:cNvSpPr>
            <a:spLocks noChangeArrowheads="1"/>
          </p:cNvSpPr>
          <p:nvPr/>
        </p:nvSpPr>
        <p:spPr bwMode="auto">
          <a:xfrm>
            <a:off x="2682875" y="1966913"/>
            <a:ext cx="4308475" cy="3867150"/>
          </a:xfrm>
          <a:prstGeom prst="rect">
            <a:avLst/>
          </a:prstGeom>
          <a:solidFill>
            <a:srgbClr val="EBEEF2"/>
          </a:solidFill>
          <a:ln w="69850">
            <a:solidFill>
              <a:srgbClr val="EBEEF2"/>
            </a:solidFill>
            <a:miter lim="800000"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7180" name="Rectangle 12"/>
          <p:cNvSpPr>
            <a:spLocks noChangeArrowheads="1"/>
          </p:cNvSpPr>
          <p:nvPr/>
        </p:nvSpPr>
        <p:spPr bwMode="auto">
          <a:xfrm>
            <a:off x="2682875" y="1966913"/>
            <a:ext cx="4308475" cy="3867150"/>
          </a:xfrm>
          <a:prstGeom prst="rect">
            <a:avLst/>
          </a:prstGeom>
          <a:solidFill>
            <a:srgbClr val="EAECF1"/>
          </a:solidFill>
          <a:ln w="57150">
            <a:solidFill>
              <a:srgbClr val="EAECF1"/>
            </a:solidFill>
            <a:miter lim="800000"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7181" name="Rectangle 13"/>
          <p:cNvSpPr>
            <a:spLocks noChangeArrowheads="1"/>
          </p:cNvSpPr>
          <p:nvPr/>
        </p:nvSpPr>
        <p:spPr bwMode="auto">
          <a:xfrm>
            <a:off x="2682875" y="1966913"/>
            <a:ext cx="4308475" cy="3867150"/>
          </a:xfrm>
          <a:prstGeom prst="rect">
            <a:avLst/>
          </a:prstGeom>
          <a:solidFill>
            <a:srgbClr val="E9EBF0"/>
          </a:solidFill>
          <a:ln w="42863">
            <a:solidFill>
              <a:srgbClr val="E9EBF0"/>
            </a:solidFill>
            <a:miter lim="800000"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7182" name="Rectangle 14"/>
          <p:cNvSpPr>
            <a:spLocks noChangeArrowheads="1"/>
          </p:cNvSpPr>
          <p:nvPr/>
        </p:nvSpPr>
        <p:spPr bwMode="auto">
          <a:xfrm>
            <a:off x="2682875" y="1966913"/>
            <a:ext cx="4308475" cy="3867150"/>
          </a:xfrm>
          <a:prstGeom prst="rect">
            <a:avLst/>
          </a:prstGeom>
          <a:solidFill>
            <a:srgbClr val="E7EAEF"/>
          </a:solidFill>
          <a:ln w="28575">
            <a:solidFill>
              <a:srgbClr val="E7EAEF"/>
            </a:solidFill>
            <a:miter lim="800000"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7183" name="Rectangle 15"/>
          <p:cNvSpPr>
            <a:spLocks noChangeArrowheads="1"/>
          </p:cNvSpPr>
          <p:nvPr/>
        </p:nvSpPr>
        <p:spPr bwMode="auto">
          <a:xfrm>
            <a:off x="2682875" y="1966913"/>
            <a:ext cx="4308475" cy="3867150"/>
          </a:xfrm>
          <a:prstGeom prst="rect">
            <a:avLst/>
          </a:prstGeom>
          <a:solidFill>
            <a:srgbClr val="E6E9EF"/>
          </a:solidFill>
          <a:ln w="14288">
            <a:solidFill>
              <a:srgbClr val="E6E9EF"/>
            </a:solidFill>
            <a:miter lim="800000"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7184" name="Rectangle 16"/>
          <p:cNvSpPr>
            <a:spLocks noChangeArrowheads="1"/>
          </p:cNvSpPr>
          <p:nvPr/>
        </p:nvSpPr>
        <p:spPr bwMode="auto">
          <a:xfrm>
            <a:off x="2613025" y="1897063"/>
            <a:ext cx="4292600" cy="3849687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7185" name="Rectangle 17"/>
          <p:cNvSpPr>
            <a:spLocks noChangeArrowheads="1"/>
          </p:cNvSpPr>
          <p:nvPr/>
        </p:nvSpPr>
        <p:spPr bwMode="auto">
          <a:xfrm>
            <a:off x="2613025" y="2398713"/>
            <a:ext cx="790575" cy="1173162"/>
          </a:xfrm>
          <a:prstGeom prst="rect">
            <a:avLst/>
          </a:prstGeom>
          <a:solidFill>
            <a:srgbClr val="B4D9F9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7186" name="Rectangle 18"/>
          <p:cNvSpPr>
            <a:spLocks noChangeArrowheads="1"/>
          </p:cNvSpPr>
          <p:nvPr/>
        </p:nvSpPr>
        <p:spPr bwMode="auto">
          <a:xfrm>
            <a:off x="3403600" y="3176588"/>
            <a:ext cx="790575" cy="395287"/>
          </a:xfrm>
          <a:prstGeom prst="rect">
            <a:avLst/>
          </a:prstGeom>
          <a:solidFill>
            <a:srgbClr val="0099D5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7187" name="Line 19"/>
          <p:cNvSpPr>
            <a:spLocks noChangeShapeType="1"/>
          </p:cNvSpPr>
          <p:nvPr/>
        </p:nvSpPr>
        <p:spPr bwMode="auto">
          <a:xfrm flipH="1">
            <a:off x="2613025" y="4348163"/>
            <a:ext cx="138113" cy="1587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7188" name="Line 20"/>
          <p:cNvSpPr>
            <a:spLocks noChangeShapeType="1"/>
          </p:cNvSpPr>
          <p:nvPr/>
        </p:nvSpPr>
        <p:spPr bwMode="auto">
          <a:xfrm flipH="1">
            <a:off x="2613025" y="3571875"/>
            <a:ext cx="138113" cy="3175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7189" name="Line 21"/>
          <p:cNvSpPr>
            <a:spLocks noChangeShapeType="1"/>
          </p:cNvSpPr>
          <p:nvPr/>
        </p:nvSpPr>
        <p:spPr bwMode="auto">
          <a:xfrm flipH="1">
            <a:off x="2613025" y="3176588"/>
            <a:ext cx="138113" cy="1587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7190" name="Line 22"/>
          <p:cNvSpPr>
            <a:spLocks noChangeShapeType="1"/>
          </p:cNvSpPr>
          <p:nvPr/>
        </p:nvSpPr>
        <p:spPr bwMode="auto">
          <a:xfrm flipH="1">
            <a:off x="2613025" y="2398713"/>
            <a:ext cx="138113" cy="1587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7191" name="Line 23"/>
          <p:cNvSpPr>
            <a:spLocks noChangeShapeType="1"/>
          </p:cNvSpPr>
          <p:nvPr/>
        </p:nvSpPr>
        <p:spPr bwMode="auto">
          <a:xfrm>
            <a:off x="3403600" y="5608638"/>
            <a:ext cx="1588" cy="138112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7192" name="Line 24"/>
          <p:cNvSpPr>
            <a:spLocks noChangeShapeType="1"/>
          </p:cNvSpPr>
          <p:nvPr/>
        </p:nvSpPr>
        <p:spPr bwMode="auto">
          <a:xfrm>
            <a:off x="4194175" y="5608638"/>
            <a:ext cx="1588" cy="138112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7193" name="Line 25"/>
          <p:cNvSpPr>
            <a:spLocks noChangeShapeType="1"/>
          </p:cNvSpPr>
          <p:nvPr/>
        </p:nvSpPr>
        <p:spPr bwMode="auto">
          <a:xfrm>
            <a:off x="4983163" y="5608638"/>
            <a:ext cx="1587" cy="138112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7194" name="Line 26"/>
          <p:cNvSpPr>
            <a:spLocks noChangeShapeType="1"/>
          </p:cNvSpPr>
          <p:nvPr/>
        </p:nvSpPr>
        <p:spPr bwMode="auto">
          <a:xfrm>
            <a:off x="5772150" y="5608638"/>
            <a:ext cx="3175" cy="138112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7195" name="Line 27"/>
          <p:cNvSpPr>
            <a:spLocks noChangeShapeType="1"/>
          </p:cNvSpPr>
          <p:nvPr/>
        </p:nvSpPr>
        <p:spPr bwMode="auto">
          <a:xfrm>
            <a:off x="2613025" y="3571875"/>
            <a:ext cx="1581150" cy="3175"/>
          </a:xfrm>
          <a:prstGeom prst="line">
            <a:avLst/>
          </a:prstGeom>
          <a:noFill/>
          <a:ln w="14288">
            <a:solidFill>
              <a:srgbClr val="60220F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7196" name="Freeform 28"/>
          <p:cNvSpPr>
            <a:spLocks/>
          </p:cNvSpPr>
          <p:nvPr/>
        </p:nvSpPr>
        <p:spPr bwMode="auto">
          <a:xfrm>
            <a:off x="2613025" y="1847850"/>
            <a:ext cx="4292600" cy="38989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2016"/>
              </a:cxn>
              <a:cxn ang="0">
                <a:pos x="2219" y="2016"/>
              </a:cxn>
            </a:cxnLst>
            <a:rect l="0" t="0" r="r" b="b"/>
            <a:pathLst>
              <a:path w="2219" h="2016">
                <a:moveTo>
                  <a:pt x="0" y="0"/>
                </a:moveTo>
                <a:lnTo>
                  <a:pt x="0" y="2016"/>
                </a:lnTo>
                <a:lnTo>
                  <a:pt x="2219" y="2016"/>
                </a:lnTo>
              </a:path>
            </a:pathLst>
          </a:custGeom>
          <a:noFill/>
          <a:ln w="1428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7197" name="Line 29"/>
          <p:cNvSpPr>
            <a:spLocks noChangeShapeType="1"/>
          </p:cNvSpPr>
          <p:nvPr/>
        </p:nvSpPr>
        <p:spPr bwMode="auto">
          <a:xfrm>
            <a:off x="5343525" y="5091113"/>
            <a:ext cx="1588" cy="1587"/>
          </a:xfrm>
          <a:prstGeom prst="line">
            <a:avLst/>
          </a:prstGeom>
          <a:noFill/>
          <a:ln w="14288">
            <a:solidFill>
              <a:srgbClr val="050608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7198" name="Rectangle 30"/>
          <p:cNvSpPr>
            <a:spLocks noChangeArrowheads="1"/>
          </p:cNvSpPr>
          <p:nvPr/>
        </p:nvSpPr>
        <p:spPr bwMode="auto">
          <a:xfrm>
            <a:off x="4156075" y="1541463"/>
            <a:ext cx="120650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400" b="1">
                <a:solidFill>
                  <a:srgbClr val="000000"/>
                </a:solidFill>
                <a:latin typeface="Arial" charset="0"/>
              </a:rPr>
              <a:t>(b) Price = $70</a:t>
            </a:r>
            <a:endParaRPr lang="en-US"/>
          </a:p>
        </p:txBody>
      </p:sp>
      <p:sp>
        <p:nvSpPr>
          <p:cNvPr id="7199" name="Rectangle 31"/>
          <p:cNvSpPr>
            <a:spLocks noChangeArrowheads="1"/>
          </p:cNvSpPr>
          <p:nvPr/>
        </p:nvSpPr>
        <p:spPr bwMode="auto">
          <a:xfrm>
            <a:off x="1822450" y="1774825"/>
            <a:ext cx="6508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400" b="1">
                <a:solidFill>
                  <a:srgbClr val="000000"/>
                </a:solidFill>
                <a:latin typeface="Arial" charset="0"/>
              </a:rPr>
              <a:t>Price of</a:t>
            </a:r>
            <a:endParaRPr lang="en-US"/>
          </a:p>
        </p:txBody>
      </p:sp>
      <p:sp>
        <p:nvSpPr>
          <p:cNvPr id="7200" name="Rectangle 32"/>
          <p:cNvSpPr>
            <a:spLocks noChangeArrowheads="1"/>
          </p:cNvSpPr>
          <p:nvPr/>
        </p:nvSpPr>
        <p:spPr bwMode="auto">
          <a:xfrm>
            <a:off x="1925638" y="2003425"/>
            <a:ext cx="5524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400" b="1">
                <a:solidFill>
                  <a:srgbClr val="000000"/>
                </a:solidFill>
                <a:latin typeface="Arial" charset="0"/>
              </a:rPr>
              <a:t>Album</a:t>
            </a:r>
            <a:endParaRPr lang="en-US"/>
          </a:p>
        </p:txBody>
      </p:sp>
      <p:sp>
        <p:nvSpPr>
          <p:cNvPr id="7201" name="Rectangle 33"/>
          <p:cNvSpPr>
            <a:spLocks noChangeArrowheads="1"/>
          </p:cNvSpPr>
          <p:nvPr/>
        </p:nvSpPr>
        <p:spPr bwMode="auto">
          <a:xfrm>
            <a:off x="2290763" y="4229100"/>
            <a:ext cx="1968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400">
                <a:solidFill>
                  <a:srgbClr val="000000"/>
                </a:solidFill>
                <a:latin typeface="Arial" charset="0"/>
              </a:rPr>
              <a:t>50</a:t>
            </a:r>
            <a:endParaRPr lang="en-US"/>
          </a:p>
        </p:txBody>
      </p:sp>
      <p:sp>
        <p:nvSpPr>
          <p:cNvPr id="7202" name="Rectangle 34"/>
          <p:cNvSpPr>
            <a:spLocks noChangeArrowheads="1"/>
          </p:cNvSpPr>
          <p:nvPr/>
        </p:nvSpPr>
        <p:spPr bwMode="auto">
          <a:xfrm>
            <a:off x="2290763" y="3452813"/>
            <a:ext cx="1968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400">
                <a:solidFill>
                  <a:srgbClr val="000000"/>
                </a:solidFill>
                <a:latin typeface="Arial" charset="0"/>
              </a:rPr>
              <a:t>70</a:t>
            </a:r>
            <a:endParaRPr lang="en-US"/>
          </a:p>
        </p:txBody>
      </p:sp>
      <p:sp>
        <p:nvSpPr>
          <p:cNvPr id="7203" name="Rectangle 35"/>
          <p:cNvSpPr>
            <a:spLocks noChangeArrowheads="1"/>
          </p:cNvSpPr>
          <p:nvPr/>
        </p:nvSpPr>
        <p:spPr bwMode="auto">
          <a:xfrm>
            <a:off x="2290763" y="3065463"/>
            <a:ext cx="1968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400">
                <a:solidFill>
                  <a:srgbClr val="000000"/>
                </a:solidFill>
                <a:latin typeface="Arial" charset="0"/>
              </a:rPr>
              <a:t>80</a:t>
            </a:r>
            <a:endParaRPr lang="en-US"/>
          </a:p>
        </p:txBody>
      </p:sp>
      <p:sp>
        <p:nvSpPr>
          <p:cNvPr id="7204" name="Rectangle 36"/>
          <p:cNvSpPr>
            <a:spLocks noChangeArrowheads="1"/>
          </p:cNvSpPr>
          <p:nvPr/>
        </p:nvSpPr>
        <p:spPr bwMode="auto">
          <a:xfrm>
            <a:off x="2387600" y="5775325"/>
            <a:ext cx="9842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400">
                <a:solidFill>
                  <a:srgbClr val="000000"/>
                </a:solidFill>
                <a:latin typeface="Arial" charset="0"/>
              </a:rPr>
              <a:t>0</a:t>
            </a:r>
            <a:endParaRPr lang="en-US"/>
          </a:p>
        </p:txBody>
      </p:sp>
      <p:sp>
        <p:nvSpPr>
          <p:cNvPr id="7205" name="Rectangle 37"/>
          <p:cNvSpPr>
            <a:spLocks noChangeArrowheads="1"/>
          </p:cNvSpPr>
          <p:nvPr/>
        </p:nvSpPr>
        <p:spPr bwMode="auto">
          <a:xfrm>
            <a:off x="2085975" y="2289175"/>
            <a:ext cx="39370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400">
                <a:solidFill>
                  <a:srgbClr val="000000"/>
                </a:solidFill>
                <a:latin typeface="Arial" charset="0"/>
              </a:rPr>
              <a:t>$100</a:t>
            </a:r>
            <a:endParaRPr lang="en-US"/>
          </a:p>
        </p:txBody>
      </p:sp>
      <p:grpSp>
        <p:nvGrpSpPr>
          <p:cNvPr id="7206" name="Group 38"/>
          <p:cNvGrpSpPr>
            <a:grpSpLocks/>
          </p:cNvGrpSpPr>
          <p:nvPr/>
        </p:nvGrpSpPr>
        <p:grpSpPr bwMode="auto">
          <a:xfrm>
            <a:off x="2630488" y="1847850"/>
            <a:ext cx="3827462" cy="3898900"/>
            <a:chOff x="1657" y="1164"/>
            <a:chExt cx="2411" cy="2456"/>
          </a:xfrm>
        </p:grpSpPr>
        <p:sp>
          <p:nvSpPr>
            <p:cNvPr id="7207" name="Freeform 39"/>
            <p:cNvSpPr>
              <a:spLocks/>
            </p:cNvSpPr>
            <p:nvPr/>
          </p:nvSpPr>
          <p:spPr bwMode="auto">
            <a:xfrm>
              <a:off x="1657" y="1164"/>
              <a:ext cx="1979" cy="2456"/>
            </a:xfrm>
            <a:custGeom>
              <a:avLst/>
              <a:gdLst/>
              <a:ahLst/>
              <a:cxnLst>
                <a:cxn ang="0">
                  <a:pos x="1624" y="2016"/>
                </a:cxn>
                <a:cxn ang="0">
                  <a:pos x="1624" y="1293"/>
                </a:cxn>
                <a:cxn ang="0">
                  <a:pos x="1216" y="1293"/>
                </a:cxn>
                <a:cxn ang="0">
                  <a:pos x="1216" y="892"/>
                </a:cxn>
                <a:cxn ang="0">
                  <a:pos x="808" y="892"/>
                </a:cxn>
                <a:cxn ang="0">
                  <a:pos x="808" y="687"/>
                </a:cxn>
                <a:cxn ang="0">
                  <a:pos x="399" y="687"/>
                </a:cxn>
                <a:cxn ang="0">
                  <a:pos x="399" y="285"/>
                </a:cxn>
                <a:cxn ang="0">
                  <a:pos x="0" y="285"/>
                </a:cxn>
                <a:cxn ang="0">
                  <a:pos x="0" y="0"/>
                </a:cxn>
              </a:cxnLst>
              <a:rect l="0" t="0" r="r" b="b"/>
              <a:pathLst>
                <a:path w="1624" h="2016">
                  <a:moveTo>
                    <a:pt x="1624" y="2016"/>
                  </a:moveTo>
                  <a:lnTo>
                    <a:pt x="1624" y="1293"/>
                  </a:lnTo>
                  <a:lnTo>
                    <a:pt x="1216" y="1293"/>
                  </a:lnTo>
                  <a:lnTo>
                    <a:pt x="1216" y="892"/>
                  </a:lnTo>
                  <a:lnTo>
                    <a:pt x="808" y="892"/>
                  </a:lnTo>
                  <a:lnTo>
                    <a:pt x="808" y="687"/>
                  </a:lnTo>
                  <a:lnTo>
                    <a:pt x="399" y="687"/>
                  </a:lnTo>
                  <a:lnTo>
                    <a:pt x="399" y="285"/>
                  </a:lnTo>
                  <a:lnTo>
                    <a:pt x="0" y="285"/>
                  </a:lnTo>
                  <a:lnTo>
                    <a:pt x="0" y="0"/>
                  </a:lnTo>
                </a:path>
              </a:pathLst>
            </a:custGeom>
            <a:noFill/>
            <a:ln w="42863">
              <a:solidFill>
                <a:srgbClr val="004C9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7208" name="Rectangle 40"/>
            <p:cNvSpPr>
              <a:spLocks noChangeArrowheads="1"/>
            </p:cNvSpPr>
            <p:nvPr/>
          </p:nvSpPr>
          <p:spPr bwMode="auto">
            <a:xfrm>
              <a:off x="3646" y="3329"/>
              <a:ext cx="422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  <a:latin typeface="Arial" charset="0"/>
                </a:rPr>
                <a:t>Demand</a:t>
              </a:r>
              <a:endParaRPr lang="en-US"/>
            </a:p>
          </p:txBody>
        </p:sp>
      </p:grpSp>
      <p:sp>
        <p:nvSpPr>
          <p:cNvPr id="7209" name="Rectangle 41"/>
          <p:cNvSpPr>
            <a:spLocks noChangeArrowheads="1"/>
          </p:cNvSpPr>
          <p:nvPr/>
        </p:nvSpPr>
        <p:spPr bwMode="auto">
          <a:xfrm>
            <a:off x="3317875" y="5775325"/>
            <a:ext cx="9842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400">
                <a:solidFill>
                  <a:srgbClr val="000000"/>
                </a:solidFill>
                <a:latin typeface="Arial" charset="0"/>
              </a:rPr>
              <a:t>1</a:t>
            </a:r>
            <a:endParaRPr lang="en-US"/>
          </a:p>
        </p:txBody>
      </p:sp>
      <p:sp>
        <p:nvSpPr>
          <p:cNvPr id="7210" name="Rectangle 42"/>
          <p:cNvSpPr>
            <a:spLocks noChangeArrowheads="1"/>
          </p:cNvSpPr>
          <p:nvPr/>
        </p:nvSpPr>
        <p:spPr bwMode="auto">
          <a:xfrm>
            <a:off x="4111625" y="5775325"/>
            <a:ext cx="9842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400">
                <a:solidFill>
                  <a:srgbClr val="000000"/>
                </a:solidFill>
                <a:latin typeface="Arial" charset="0"/>
              </a:rPr>
              <a:t>2</a:t>
            </a:r>
            <a:endParaRPr lang="en-US"/>
          </a:p>
        </p:txBody>
      </p:sp>
      <p:sp>
        <p:nvSpPr>
          <p:cNvPr id="7211" name="Rectangle 43"/>
          <p:cNvSpPr>
            <a:spLocks noChangeArrowheads="1"/>
          </p:cNvSpPr>
          <p:nvPr/>
        </p:nvSpPr>
        <p:spPr bwMode="auto">
          <a:xfrm>
            <a:off x="4899025" y="5775325"/>
            <a:ext cx="9842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400">
                <a:solidFill>
                  <a:srgbClr val="000000"/>
                </a:solidFill>
                <a:latin typeface="Arial" charset="0"/>
              </a:rPr>
              <a:t>3</a:t>
            </a:r>
            <a:endParaRPr lang="en-US"/>
          </a:p>
        </p:txBody>
      </p:sp>
      <p:sp>
        <p:nvSpPr>
          <p:cNvPr id="7212" name="Rectangle 44"/>
          <p:cNvSpPr>
            <a:spLocks noChangeArrowheads="1"/>
          </p:cNvSpPr>
          <p:nvPr/>
        </p:nvSpPr>
        <p:spPr bwMode="auto">
          <a:xfrm>
            <a:off x="5691188" y="5775325"/>
            <a:ext cx="9842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400">
                <a:solidFill>
                  <a:srgbClr val="000000"/>
                </a:solidFill>
                <a:latin typeface="Arial" charset="0"/>
              </a:rPr>
              <a:t>4</a:t>
            </a:r>
            <a:endParaRPr lang="en-US"/>
          </a:p>
        </p:txBody>
      </p:sp>
      <p:grpSp>
        <p:nvGrpSpPr>
          <p:cNvPr id="7213" name="Group 45"/>
          <p:cNvGrpSpPr>
            <a:grpSpLocks/>
          </p:cNvGrpSpPr>
          <p:nvPr/>
        </p:nvGrpSpPr>
        <p:grpSpPr bwMode="auto">
          <a:xfrm>
            <a:off x="2870200" y="3502025"/>
            <a:ext cx="1254125" cy="1243013"/>
            <a:chOff x="1808" y="2206"/>
            <a:chExt cx="790" cy="783"/>
          </a:xfrm>
        </p:grpSpPr>
        <p:sp>
          <p:nvSpPr>
            <p:cNvPr id="7214" name="Line 46"/>
            <p:cNvSpPr>
              <a:spLocks noChangeShapeType="1"/>
            </p:cNvSpPr>
            <p:nvPr/>
          </p:nvSpPr>
          <p:spPr bwMode="auto">
            <a:xfrm>
              <a:off x="1895" y="2206"/>
              <a:ext cx="119" cy="283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grpSp>
          <p:nvGrpSpPr>
            <p:cNvPr id="7215" name="Group 47"/>
            <p:cNvGrpSpPr>
              <a:grpSpLocks/>
            </p:cNvGrpSpPr>
            <p:nvPr/>
          </p:nvGrpSpPr>
          <p:grpSpPr bwMode="auto">
            <a:xfrm>
              <a:off x="1808" y="2206"/>
              <a:ext cx="790" cy="783"/>
              <a:chOff x="1808" y="2206"/>
              <a:chExt cx="790" cy="783"/>
            </a:xfrm>
          </p:grpSpPr>
          <p:sp>
            <p:nvSpPr>
              <p:cNvPr id="7216" name="Rectangle 48"/>
              <p:cNvSpPr>
                <a:spLocks noChangeArrowheads="1"/>
              </p:cNvSpPr>
              <p:nvPr/>
            </p:nvSpPr>
            <p:spPr bwMode="auto">
              <a:xfrm>
                <a:off x="1808" y="2500"/>
                <a:ext cx="790" cy="489"/>
              </a:xfrm>
              <a:prstGeom prst="rect">
                <a:avLst/>
              </a:prstGeom>
              <a:solidFill>
                <a:srgbClr val="E1E5E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7217" name="Line 49"/>
              <p:cNvSpPr>
                <a:spLocks noChangeShapeType="1"/>
              </p:cNvSpPr>
              <p:nvPr/>
            </p:nvSpPr>
            <p:spPr bwMode="auto">
              <a:xfrm flipH="1">
                <a:off x="2014" y="2206"/>
                <a:ext cx="378" cy="283"/>
              </a:xfrm>
              <a:prstGeom prst="line">
                <a:avLst/>
              </a:prstGeom>
              <a:noFill/>
              <a:ln w="142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7218" name="Rectangle 50"/>
              <p:cNvSpPr>
                <a:spLocks noChangeArrowheads="1"/>
              </p:cNvSpPr>
              <p:nvPr/>
            </p:nvSpPr>
            <p:spPr bwMode="auto">
              <a:xfrm>
                <a:off x="1835" y="2524"/>
                <a:ext cx="248" cy="13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400">
                    <a:solidFill>
                      <a:srgbClr val="000000"/>
                    </a:solidFill>
                    <a:latin typeface="Arial" charset="0"/>
                  </a:rPr>
                  <a:t>Total</a:t>
                </a:r>
                <a:endParaRPr lang="en-US"/>
              </a:p>
            </p:txBody>
          </p:sp>
          <p:sp>
            <p:nvSpPr>
              <p:cNvPr id="7219" name="Rectangle 51"/>
              <p:cNvSpPr>
                <a:spLocks noChangeArrowheads="1"/>
              </p:cNvSpPr>
              <p:nvPr/>
            </p:nvSpPr>
            <p:spPr bwMode="auto">
              <a:xfrm>
                <a:off x="1835" y="2668"/>
                <a:ext cx="490" cy="13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400">
                    <a:solidFill>
                      <a:srgbClr val="000000"/>
                    </a:solidFill>
                    <a:latin typeface="Arial" charset="0"/>
                  </a:rPr>
                  <a:t>consumer</a:t>
                </a:r>
                <a:endParaRPr lang="en-US"/>
              </a:p>
            </p:txBody>
          </p:sp>
          <p:sp>
            <p:nvSpPr>
              <p:cNvPr id="7220" name="Rectangle 52"/>
              <p:cNvSpPr>
                <a:spLocks noChangeArrowheads="1"/>
              </p:cNvSpPr>
              <p:nvPr/>
            </p:nvSpPr>
            <p:spPr bwMode="auto">
              <a:xfrm>
                <a:off x="1835" y="2811"/>
                <a:ext cx="651" cy="13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400">
                    <a:solidFill>
                      <a:srgbClr val="000000"/>
                    </a:solidFill>
                    <a:latin typeface="Arial" charset="0"/>
                  </a:rPr>
                  <a:t>surplus ($40)</a:t>
                </a:r>
                <a:endParaRPr lang="en-US"/>
              </a:p>
            </p:txBody>
          </p:sp>
        </p:grpSp>
      </p:grpSp>
      <p:sp>
        <p:nvSpPr>
          <p:cNvPr id="7221" name="Rectangle 53"/>
          <p:cNvSpPr>
            <a:spLocks noChangeArrowheads="1"/>
          </p:cNvSpPr>
          <p:nvPr/>
        </p:nvSpPr>
        <p:spPr bwMode="auto">
          <a:xfrm>
            <a:off x="5897563" y="5768975"/>
            <a:ext cx="9334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400" b="1">
                <a:solidFill>
                  <a:srgbClr val="000000"/>
                </a:solidFill>
                <a:latin typeface="Arial" charset="0"/>
              </a:rPr>
              <a:t>Quantity of</a:t>
            </a:r>
            <a:endParaRPr lang="en-US"/>
          </a:p>
        </p:txBody>
      </p:sp>
      <p:sp>
        <p:nvSpPr>
          <p:cNvPr id="7222" name="Rectangle 54"/>
          <p:cNvSpPr>
            <a:spLocks noChangeArrowheads="1"/>
          </p:cNvSpPr>
          <p:nvPr/>
        </p:nvSpPr>
        <p:spPr bwMode="auto">
          <a:xfrm>
            <a:off x="6192838" y="5997575"/>
            <a:ext cx="6508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400" b="1">
                <a:solidFill>
                  <a:srgbClr val="000000"/>
                </a:solidFill>
                <a:latin typeface="Arial" charset="0"/>
              </a:rPr>
              <a:t>Albums</a:t>
            </a:r>
            <a:endParaRPr lang="en-US"/>
          </a:p>
        </p:txBody>
      </p:sp>
      <p:grpSp>
        <p:nvGrpSpPr>
          <p:cNvPr id="7223" name="Group 55"/>
          <p:cNvGrpSpPr>
            <a:grpSpLocks/>
          </p:cNvGrpSpPr>
          <p:nvPr/>
        </p:nvGrpSpPr>
        <p:grpSpPr bwMode="auto">
          <a:xfrm>
            <a:off x="3300413" y="2552700"/>
            <a:ext cx="3640137" cy="311150"/>
            <a:chOff x="2079" y="1608"/>
            <a:chExt cx="2293" cy="196"/>
          </a:xfrm>
        </p:grpSpPr>
        <p:sp>
          <p:nvSpPr>
            <p:cNvPr id="7224" name="Line 56"/>
            <p:cNvSpPr>
              <a:spLocks noChangeShapeType="1"/>
            </p:cNvSpPr>
            <p:nvPr/>
          </p:nvSpPr>
          <p:spPr bwMode="auto">
            <a:xfrm>
              <a:off x="2079" y="1707"/>
              <a:ext cx="639" cy="1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7225" name="Rectangle 57"/>
            <p:cNvSpPr>
              <a:spLocks noChangeArrowheads="1"/>
            </p:cNvSpPr>
            <p:nvPr/>
          </p:nvSpPr>
          <p:spPr bwMode="auto">
            <a:xfrm>
              <a:off x="2685" y="1608"/>
              <a:ext cx="1687" cy="196"/>
            </a:xfrm>
            <a:prstGeom prst="rect">
              <a:avLst/>
            </a:prstGeom>
            <a:solidFill>
              <a:srgbClr val="E1E5E9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7226" name="Rectangle 58"/>
            <p:cNvSpPr>
              <a:spLocks noChangeArrowheads="1"/>
            </p:cNvSpPr>
            <p:nvPr/>
          </p:nvSpPr>
          <p:spPr bwMode="auto">
            <a:xfrm>
              <a:off x="2715" y="1636"/>
              <a:ext cx="242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  <a:latin typeface="Arial" charset="0"/>
                </a:rPr>
                <a:t>John</a:t>
              </a:r>
              <a:endParaRPr lang="en-US"/>
            </a:p>
          </p:txBody>
        </p:sp>
        <p:sp>
          <p:nvSpPr>
            <p:cNvPr id="7227" name="Rectangle 59"/>
            <p:cNvSpPr>
              <a:spLocks noChangeArrowheads="1"/>
            </p:cNvSpPr>
            <p:nvPr/>
          </p:nvSpPr>
          <p:spPr bwMode="auto">
            <a:xfrm>
              <a:off x="2967" y="1636"/>
              <a:ext cx="25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  <a:latin typeface="Arial" charset="0"/>
                </a:rPr>
                <a:t>’</a:t>
              </a:r>
              <a:endParaRPr lang="en-US"/>
            </a:p>
          </p:txBody>
        </p:sp>
        <p:sp>
          <p:nvSpPr>
            <p:cNvPr id="7228" name="Rectangle 60"/>
            <p:cNvSpPr>
              <a:spLocks noChangeArrowheads="1"/>
            </p:cNvSpPr>
            <p:nvPr/>
          </p:nvSpPr>
          <p:spPr bwMode="auto">
            <a:xfrm>
              <a:off x="2992" y="1636"/>
              <a:ext cx="1259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  <a:latin typeface="Arial" charset="0"/>
                </a:rPr>
                <a:t>s consumer surplus ($30)</a:t>
              </a:r>
              <a:endParaRPr lang="en-US"/>
            </a:p>
          </p:txBody>
        </p:sp>
      </p:grpSp>
      <p:grpSp>
        <p:nvGrpSpPr>
          <p:cNvPr id="7229" name="Group 61"/>
          <p:cNvGrpSpPr>
            <a:grpSpLocks/>
          </p:cNvGrpSpPr>
          <p:nvPr/>
        </p:nvGrpSpPr>
        <p:grpSpPr bwMode="auto">
          <a:xfrm>
            <a:off x="4089400" y="3208338"/>
            <a:ext cx="2506663" cy="571500"/>
            <a:chOff x="2576" y="2021"/>
            <a:chExt cx="1579" cy="360"/>
          </a:xfrm>
        </p:grpSpPr>
        <p:sp>
          <p:nvSpPr>
            <p:cNvPr id="7230" name="Line 62"/>
            <p:cNvSpPr>
              <a:spLocks noChangeShapeType="1"/>
            </p:cNvSpPr>
            <p:nvPr/>
          </p:nvSpPr>
          <p:spPr bwMode="auto">
            <a:xfrm>
              <a:off x="2576" y="2120"/>
              <a:ext cx="758" cy="1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7231" name="Rectangle 63"/>
            <p:cNvSpPr>
              <a:spLocks noChangeArrowheads="1"/>
            </p:cNvSpPr>
            <p:nvPr/>
          </p:nvSpPr>
          <p:spPr bwMode="auto">
            <a:xfrm>
              <a:off x="3193" y="2021"/>
              <a:ext cx="962" cy="360"/>
            </a:xfrm>
            <a:prstGeom prst="rect">
              <a:avLst/>
            </a:prstGeom>
            <a:solidFill>
              <a:srgbClr val="E1E5E9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7232" name="Rectangle 64"/>
            <p:cNvSpPr>
              <a:spLocks noChangeArrowheads="1"/>
            </p:cNvSpPr>
            <p:nvPr/>
          </p:nvSpPr>
          <p:spPr bwMode="auto">
            <a:xfrm>
              <a:off x="3219" y="2053"/>
              <a:ext cx="224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  <a:latin typeface="Arial" charset="0"/>
                </a:rPr>
                <a:t>Paul</a:t>
              </a:r>
              <a:endParaRPr lang="en-US"/>
            </a:p>
          </p:txBody>
        </p:sp>
        <p:sp>
          <p:nvSpPr>
            <p:cNvPr id="7233" name="Rectangle 65"/>
            <p:cNvSpPr>
              <a:spLocks noChangeArrowheads="1"/>
            </p:cNvSpPr>
            <p:nvPr/>
          </p:nvSpPr>
          <p:spPr bwMode="auto">
            <a:xfrm>
              <a:off x="3449" y="2053"/>
              <a:ext cx="25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  <a:latin typeface="Arial" charset="0"/>
                </a:rPr>
                <a:t>’</a:t>
              </a:r>
              <a:endParaRPr lang="en-US"/>
            </a:p>
          </p:txBody>
        </p:sp>
        <p:sp>
          <p:nvSpPr>
            <p:cNvPr id="7234" name="Rectangle 66"/>
            <p:cNvSpPr>
              <a:spLocks noChangeArrowheads="1"/>
            </p:cNvSpPr>
            <p:nvPr/>
          </p:nvSpPr>
          <p:spPr bwMode="auto">
            <a:xfrm>
              <a:off x="3477" y="2053"/>
              <a:ext cx="577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  <a:latin typeface="Arial" charset="0"/>
                </a:rPr>
                <a:t>s consumer</a:t>
              </a:r>
              <a:endParaRPr lang="en-US"/>
            </a:p>
          </p:txBody>
        </p:sp>
        <p:sp>
          <p:nvSpPr>
            <p:cNvPr id="7235" name="Rectangle 67"/>
            <p:cNvSpPr>
              <a:spLocks noChangeArrowheads="1"/>
            </p:cNvSpPr>
            <p:nvPr/>
          </p:nvSpPr>
          <p:spPr bwMode="auto">
            <a:xfrm>
              <a:off x="3219" y="2197"/>
              <a:ext cx="651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  <a:latin typeface="Arial" charset="0"/>
                </a:rPr>
                <a:t>surplus ($10)</a:t>
              </a:r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7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7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7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7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7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85" grpId="0" animBg="1"/>
      <p:bldP spid="7186" grpId="0" animBg="1"/>
      <p:bldP spid="719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E:\Mankiw\Mankiw PPT\narrow aqua button bckgrd.jpg"/>
          <p:cNvPicPr>
            <a:picLocks noChangeAspect="1" noChangeArrowheads="1"/>
          </p:cNvPicPr>
          <p:nvPr/>
        </p:nvPicPr>
        <p:blipFill>
          <a:blip r:embed="rId2"/>
          <a:srcRect r="1688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8195" name="Rectangle 3"/>
          <p:cNvSpPr>
            <a:spLocks noGrp="1" noChangeArrowheads="1"/>
          </p:cNvSpPr>
          <p:nvPr>
            <p:ph type="title"/>
          </p:nvPr>
        </p:nvSpPr>
        <p:spPr>
          <a:xfrm>
            <a:off x="609600" y="50800"/>
            <a:ext cx="8229600" cy="685800"/>
          </a:xfrm>
        </p:spPr>
        <p:txBody>
          <a:bodyPr/>
          <a:lstStyle/>
          <a:p>
            <a:pPr algn="l">
              <a:lnSpc>
                <a:spcPct val="80000"/>
              </a:lnSpc>
            </a:pPr>
            <a:r>
              <a:rPr lang="en-US" sz="2800">
                <a:solidFill>
                  <a:schemeClr val="bg1"/>
                </a:solidFill>
              </a:rPr>
              <a:t>Figure 3 How the Price Affects Consumer Surplus</a:t>
            </a:r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 rot="-21600000">
            <a:off x="6564313" y="6680200"/>
            <a:ext cx="264160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altLang="en-US" sz="800" b="1">
                <a:solidFill>
                  <a:schemeClr val="bg1"/>
                </a:solidFill>
                <a:latin typeface="Arial" charset="0"/>
              </a:rPr>
              <a:t>Copyright©2003  Southwestern/Thomson Learning</a:t>
            </a: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1919288" y="1631950"/>
            <a:ext cx="5014912" cy="4354513"/>
          </a:xfrm>
          <a:prstGeom prst="rect">
            <a:avLst/>
          </a:prstGeom>
          <a:solidFill>
            <a:srgbClr val="F3F6F9"/>
          </a:solidFill>
          <a:ln w="212725">
            <a:solidFill>
              <a:srgbClr val="F3F6F9"/>
            </a:solidFill>
            <a:miter lim="800000"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1919288" y="1631950"/>
            <a:ext cx="5014912" cy="4354513"/>
          </a:xfrm>
          <a:prstGeom prst="rect">
            <a:avLst/>
          </a:prstGeom>
          <a:solidFill>
            <a:srgbClr val="F2F4F8"/>
          </a:solidFill>
          <a:ln w="193675">
            <a:solidFill>
              <a:srgbClr val="F2F4F8"/>
            </a:solidFill>
            <a:miter lim="800000"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1919288" y="1631950"/>
            <a:ext cx="5014912" cy="4354513"/>
          </a:xfrm>
          <a:prstGeom prst="rect">
            <a:avLst/>
          </a:prstGeom>
          <a:solidFill>
            <a:srgbClr val="F1F4F7"/>
          </a:solidFill>
          <a:ln w="174625">
            <a:solidFill>
              <a:srgbClr val="F1F4F7"/>
            </a:solidFill>
            <a:miter lim="800000"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919288" y="1631950"/>
            <a:ext cx="5014912" cy="4354513"/>
          </a:xfrm>
          <a:prstGeom prst="rect">
            <a:avLst/>
          </a:prstGeom>
          <a:solidFill>
            <a:srgbClr val="F0F2F5"/>
          </a:solidFill>
          <a:ln w="155575">
            <a:solidFill>
              <a:srgbClr val="F0F2F5"/>
            </a:solidFill>
            <a:miter lim="800000"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1919288" y="1631950"/>
            <a:ext cx="5014912" cy="4354513"/>
          </a:xfrm>
          <a:prstGeom prst="rect">
            <a:avLst/>
          </a:prstGeom>
          <a:solidFill>
            <a:srgbClr val="EEF1F4"/>
          </a:solidFill>
          <a:ln w="134938">
            <a:solidFill>
              <a:srgbClr val="EEF1F4"/>
            </a:solidFill>
            <a:miter lim="800000"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1919288" y="1631950"/>
            <a:ext cx="5014912" cy="4354513"/>
          </a:xfrm>
          <a:prstGeom prst="rect">
            <a:avLst/>
          </a:prstGeom>
          <a:solidFill>
            <a:srgbClr val="EDEFF3"/>
          </a:solidFill>
          <a:ln w="115888">
            <a:solidFill>
              <a:srgbClr val="EDEFF3"/>
            </a:solidFill>
            <a:miter lim="800000"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8203" name="Rectangle 11"/>
          <p:cNvSpPr>
            <a:spLocks noChangeArrowheads="1"/>
          </p:cNvSpPr>
          <p:nvPr/>
        </p:nvSpPr>
        <p:spPr bwMode="auto">
          <a:xfrm>
            <a:off x="1919288" y="1631950"/>
            <a:ext cx="5014912" cy="4354513"/>
          </a:xfrm>
          <a:prstGeom prst="rect">
            <a:avLst/>
          </a:prstGeom>
          <a:solidFill>
            <a:srgbClr val="E9EBF0"/>
          </a:solidFill>
          <a:ln w="58738">
            <a:solidFill>
              <a:srgbClr val="E9EBF0"/>
            </a:solidFill>
            <a:miter lim="800000"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8204" name="Rectangle 12"/>
          <p:cNvSpPr>
            <a:spLocks noChangeArrowheads="1"/>
          </p:cNvSpPr>
          <p:nvPr/>
        </p:nvSpPr>
        <p:spPr bwMode="auto">
          <a:xfrm>
            <a:off x="1919288" y="1631950"/>
            <a:ext cx="5014912" cy="4354513"/>
          </a:xfrm>
          <a:prstGeom prst="rect">
            <a:avLst/>
          </a:prstGeom>
          <a:solidFill>
            <a:srgbClr val="E7EAEF"/>
          </a:solidFill>
          <a:ln w="38100">
            <a:solidFill>
              <a:srgbClr val="E7EAEF"/>
            </a:solidFill>
            <a:miter lim="800000"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8205" name="Rectangle 13"/>
          <p:cNvSpPr>
            <a:spLocks noChangeArrowheads="1"/>
          </p:cNvSpPr>
          <p:nvPr/>
        </p:nvSpPr>
        <p:spPr bwMode="auto">
          <a:xfrm>
            <a:off x="1843088" y="1533525"/>
            <a:ext cx="5013325" cy="43561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id-ID"/>
          </a:p>
        </p:txBody>
      </p:sp>
      <p:grpSp>
        <p:nvGrpSpPr>
          <p:cNvPr id="8206" name="Group 14"/>
          <p:cNvGrpSpPr>
            <a:grpSpLocks/>
          </p:cNvGrpSpPr>
          <p:nvPr/>
        </p:nvGrpSpPr>
        <p:grpSpPr bwMode="auto">
          <a:xfrm>
            <a:off x="1843088" y="1962150"/>
            <a:ext cx="2070100" cy="1963738"/>
            <a:chOff x="1161" y="1236"/>
            <a:chExt cx="1304" cy="1237"/>
          </a:xfrm>
        </p:grpSpPr>
        <p:sp>
          <p:nvSpPr>
            <p:cNvPr id="8207" name="Freeform 15"/>
            <p:cNvSpPr>
              <a:spLocks/>
            </p:cNvSpPr>
            <p:nvPr/>
          </p:nvSpPr>
          <p:spPr bwMode="auto">
            <a:xfrm>
              <a:off x="1161" y="1236"/>
              <a:ext cx="1304" cy="123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237"/>
                </a:cxn>
                <a:cxn ang="0">
                  <a:pos x="1304" y="1237"/>
                </a:cxn>
                <a:cxn ang="0">
                  <a:pos x="0" y="0"/>
                </a:cxn>
              </a:cxnLst>
              <a:rect l="0" t="0" r="r" b="b"/>
              <a:pathLst>
                <a:path w="1304" h="1237">
                  <a:moveTo>
                    <a:pt x="0" y="0"/>
                  </a:moveTo>
                  <a:lnTo>
                    <a:pt x="0" y="1237"/>
                  </a:lnTo>
                  <a:lnTo>
                    <a:pt x="1304" y="123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4D9F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8208" name="Rectangle 16"/>
            <p:cNvSpPr>
              <a:spLocks noChangeArrowheads="1"/>
            </p:cNvSpPr>
            <p:nvPr/>
          </p:nvSpPr>
          <p:spPr bwMode="auto">
            <a:xfrm>
              <a:off x="1233" y="2033"/>
              <a:ext cx="667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Consumer</a:t>
              </a:r>
              <a:endParaRPr lang="en-US"/>
            </a:p>
          </p:txBody>
        </p:sp>
        <p:sp>
          <p:nvSpPr>
            <p:cNvPr id="8209" name="Rectangle 17"/>
            <p:cNvSpPr>
              <a:spLocks noChangeArrowheads="1"/>
            </p:cNvSpPr>
            <p:nvPr/>
          </p:nvSpPr>
          <p:spPr bwMode="auto">
            <a:xfrm>
              <a:off x="1322" y="2196"/>
              <a:ext cx="49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surplus</a:t>
              </a:r>
              <a:endParaRPr lang="en-US"/>
            </a:p>
          </p:txBody>
        </p:sp>
      </p:grpSp>
      <p:sp>
        <p:nvSpPr>
          <p:cNvPr id="8210" name="Freeform 18"/>
          <p:cNvSpPr>
            <a:spLocks/>
          </p:cNvSpPr>
          <p:nvPr/>
        </p:nvSpPr>
        <p:spPr bwMode="auto">
          <a:xfrm>
            <a:off x="1843088" y="1533525"/>
            <a:ext cx="4994275" cy="43561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2744"/>
              </a:cxn>
              <a:cxn ang="0">
                <a:pos x="3146" y="2744"/>
              </a:cxn>
            </a:cxnLst>
            <a:rect l="0" t="0" r="r" b="b"/>
            <a:pathLst>
              <a:path w="3146" h="2744">
                <a:moveTo>
                  <a:pt x="0" y="0"/>
                </a:moveTo>
                <a:lnTo>
                  <a:pt x="0" y="2744"/>
                </a:lnTo>
                <a:lnTo>
                  <a:pt x="3146" y="2744"/>
                </a:lnTo>
              </a:path>
            </a:pathLst>
          </a:custGeom>
          <a:noFill/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8211" name="Rectangle 19"/>
          <p:cNvSpPr>
            <a:spLocks noChangeArrowheads="1"/>
          </p:cNvSpPr>
          <p:nvPr/>
        </p:nvSpPr>
        <p:spPr bwMode="auto">
          <a:xfrm>
            <a:off x="6015038" y="5962650"/>
            <a:ext cx="962025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600" b="1">
                <a:solidFill>
                  <a:srgbClr val="000000"/>
                </a:solidFill>
                <a:latin typeface="Arial" charset="0"/>
              </a:rPr>
              <a:t>Quantity</a:t>
            </a:r>
            <a:endParaRPr lang="en-US"/>
          </a:p>
        </p:txBody>
      </p:sp>
      <p:sp>
        <p:nvSpPr>
          <p:cNvPr id="8212" name="Rectangle 20"/>
          <p:cNvSpPr>
            <a:spLocks noChangeArrowheads="1"/>
          </p:cNvSpPr>
          <p:nvPr/>
        </p:nvSpPr>
        <p:spPr bwMode="auto">
          <a:xfrm>
            <a:off x="2692400" y="1157288"/>
            <a:ext cx="318135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600" b="1">
                <a:solidFill>
                  <a:srgbClr val="000000"/>
                </a:solidFill>
                <a:latin typeface="Arial" charset="0"/>
              </a:rPr>
              <a:t>(a) Consumer Surplus at Price </a:t>
            </a:r>
            <a:endParaRPr lang="en-US"/>
          </a:p>
        </p:txBody>
      </p:sp>
      <p:sp>
        <p:nvSpPr>
          <p:cNvPr id="8213" name="Rectangle 21"/>
          <p:cNvSpPr>
            <a:spLocks noChangeArrowheads="1"/>
          </p:cNvSpPr>
          <p:nvPr/>
        </p:nvSpPr>
        <p:spPr bwMode="auto">
          <a:xfrm>
            <a:off x="5711825" y="1163638"/>
            <a:ext cx="244475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600" b="1" i="1">
                <a:solidFill>
                  <a:srgbClr val="000000"/>
                </a:solidFill>
                <a:latin typeface="Arial" charset="0"/>
              </a:rPr>
              <a:t>P</a:t>
            </a:r>
            <a:endParaRPr lang="en-US"/>
          </a:p>
        </p:txBody>
      </p:sp>
      <p:sp>
        <p:nvSpPr>
          <p:cNvPr id="8214" name="Freeform 22"/>
          <p:cNvSpPr>
            <a:spLocks/>
          </p:cNvSpPr>
          <p:nvPr/>
        </p:nvSpPr>
        <p:spPr bwMode="auto">
          <a:xfrm>
            <a:off x="5861050" y="1298575"/>
            <a:ext cx="44450" cy="90488"/>
          </a:xfrm>
          <a:custGeom>
            <a:avLst/>
            <a:gdLst/>
            <a:ahLst/>
            <a:cxnLst>
              <a:cxn ang="0">
                <a:pos x="28" y="0"/>
              </a:cxn>
              <a:cxn ang="0">
                <a:pos x="20" y="0"/>
              </a:cxn>
              <a:cxn ang="0">
                <a:pos x="12" y="8"/>
              </a:cxn>
              <a:cxn ang="0">
                <a:pos x="0" y="13"/>
              </a:cxn>
              <a:cxn ang="0">
                <a:pos x="0" y="25"/>
              </a:cxn>
              <a:cxn ang="0">
                <a:pos x="16" y="17"/>
              </a:cxn>
              <a:cxn ang="0">
                <a:pos x="16" y="57"/>
              </a:cxn>
              <a:cxn ang="0">
                <a:pos x="28" y="57"/>
              </a:cxn>
              <a:cxn ang="0">
                <a:pos x="28" y="4"/>
              </a:cxn>
              <a:cxn ang="0">
                <a:pos x="28" y="0"/>
              </a:cxn>
            </a:cxnLst>
            <a:rect l="0" t="0" r="r" b="b"/>
            <a:pathLst>
              <a:path w="28" h="57">
                <a:moveTo>
                  <a:pt x="28" y="0"/>
                </a:moveTo>
                <a:lnTo>
                  <a:pt x="20" y="0"/>
                </a:lnTo>
                <a:lnTo>
                  <a:pt x="12" y="8"/>
                </a:lnTo>
                <a:lnTo>
                  <a:pt x="0" y="13"/>
                </a:lnTo>
                <a:lnTo>
                  <a:pt x="0" y="25"/>
                </a:lnTo>
                <a:lnTo>
                  <a:pt x="16" y="17"/>
                </a:lnTo>
                <a:lnTo>
                  <a:pt x="16" y="57"/>
                </a:lnTo>
                <a:lnTo>
                  <a:pt x="28" y="57"/>
                </a:lnTo>
                <a:lnTo>
                  <a:pt x="28" y="4"/>
                </a:lnTo>
                <a:lnTo>
                  <a:pt x="28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8215" name="Rectangle 23"/>
          <p:cNvSpPr>
            <a:spLocks noChangeArrowheads="1"/>
          </p:cNvSpPr>
          <p:nvPr/>
        </p:nvSpPr>
        <p:spPr bwMode="auto">
          <a:xfrm>
            <a:off x="1247775" y="1550988"/>
            <a:ext cx="612775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600" b="1">
                <a:solidFill>
                  <a:srgbClr val="000000"/>
                </a:solidFill>
                <a:latin typeface="Arial" charset="0"/>
              </a:rPr>
              <a:t>Price</a:t>
            </a:r>
            <a:endParaRPr lang="en-US"/>
          </a:p>
        </p:txBody>
      </p:sp>
      <p:sp>
        <p:nvSpPr>
          <p:cNvPr id="8216" name="Rectangle 24"/>
          <p:cNvSpPr>
            <a:spLocks noChangeArrowheads="1"/>
          </p:cNvSpPr>
          <p:nvPr/>
        </p:nvSpPr>
        <p:spPr bwMode="auto">
          <a:xfrm>
            <a:off x="1635125" y="5969000"/>
            <a:ext cx="212725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600">
                <a:solidFill>
                  <a:srgbClr val="000000"/>
                </a:solidFill>
                <a:latin typeface="Arial" charset="0"/>
              </a:rPr>
              <a:t>0</a:t>
            </a:r>
            <a:endParaRPr lang="en-US"/>
          </a:p>
        </p:txBody>
      </p:sp>
      <p:grpSp>
        <p:nvGrpSpPr>
          <p:cNvPr id="8217" name="Group 25"/>
          <p:cNvGrpSpPr>
            <a:grpSpLocks/>
          </p:cNvGrpSpPr>
          <p:nvPr/>
        </p:nvGrpSpPr>
        <p:grpSpPr bwMode="auto">
          <a:xfrm>
            <a:off x="1843088" y="1981200"/>
            <a:ext cx="4559300" cy="3908425"/>
            <a:chOff x="1161" y="1248"/>
            <a:chExt cx="2872" cy="2462"/>
          </a:xfrm>
        </p:grpSpPr>
        <p:sp>
          <p:nvSpPr>
            <p:cNvPr id="8218" name="Line 26"/>
            <p:cNvSpPr>
              <a:spLocks noChangeShapeType="1"/>
            </p:cNvSpPr>
            <p:nvPr/>
          </p:nvSpPr>
          <p:spPr bwMode="auto">
            <a:xfrm>
              <a:off x="1161" y="1248"/>
              <a:ext cx="2634" cy="2462"/>
            </a:xfrm>
            <a:prstGeom prst="line">
              <a:avLst/>
            </a:prstGeom>
            <a:noFill/>
            <a:ln w="58738">
              <a:solidFill>
                <a:srgbClr val="004C9F"/>
              </a:solidFill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8219" name="Rectangle 27"/>
            <p:cNvSpPr>
              <a:spLocks noChangeArrowheads="1"/>
            </p:cNvSpPr>
            <p:nvPr/>
          </p:nvSpPr>
          <p:spPr bwMode="auto">
            <a:xfrm>
              <a:off x="3480" y="3171"/>
              <a:ext cx="553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Demand</a:t>
              </a:r>
              <a:endParaRPr lang="en-US"/>
            </a:p>
          </p:txBody>
        </p:sp>
      </p:grpSp>
      <p:grpSp>
        <p:nvGrpSpPr>
          <p:cNvPr id="8220" name="Group 28"/>
          <p:cNvGrpSpPr>
            <a:grpSpLocks/>
          </p:cNvGrpSpPr>
          <p:nvPr/>
        </p:nvGrpSpPr>
        <p:grpSpPr bwMode="auto">
          <a:xfrm>
            <a:off x="1525588" y="3833813"/>
            <a:ext cx="2513012" cy="2379662"/>
            <a:chOff x="961" y="2415"/>
            <a:chExt cx="1583" cy="1499"/>
          </a:xfrm>
        </p:grpSpPr>
        <p:sp>
          <p:nvSpPr>
            <p:cNvPr id="8221" name="Freeform 29"/>
            <p:cNvSpPr>
              <a:spLocks/>
            </p:cNvSpPr>
            <p:nvPr/>
          </p:nvSpPr>
          <p:spPr bwMode="auto">
            <a:xfrm>
              <a:off x="1161" y="2473"/>
              <a:ext cx="1304" cy="123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304" y="0"/>
                </a:cxn>
                <a:cxn ang="0">
                  <a:pos x="1304" y="1237"/>
                </a:cxn>
              </a:cxnLst>
              <a:rect l="0" t="0" r="r" b="b"/>
              <a:pathLst>
                <a:path w="1304" h="1237">
                  <a:moveTo>
                    <a:pt x="0" y="0"/>
                  </a:moveTo>
                  <a:lnTo>
                    <a:pt x="1304" y="0"/>
                  </a:lnTo>
                  <a:lnTo>
                    <a:pt x="1304" y="1237"/>
                  </a:lnTo>
                </a:path>
              </a:pathLst>
            </a:custGeom>
            <a:noFill/>
            <a:ln w="19050" cap="flat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8222" name="Rectangle 30"/>
            <p:cNvSpPr>
              <a:spLocks noChangeArrowheads="1"/>
            </p:cNvSpPr>
            <p:nvPr/>
          </p:nvSpPr>
          <p:spPr bwMode="auto">
            <a:xfrm>
              <a:off x="961" y="2415"/>
              <a:ext cx="13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600" i="1">
                  <a:solidFill>
                    <a:srgbClr val="000000"/>
                  </a:solidFill>
                  <a:latin typeface="Arial" charset="0"/>
                </a:rPr>
                <a:t>P</a:t>
              </a:r>
              <a:r>
                <a:rPr lang="en-US" sz="1600" baseline="-25000">
                  <a:solidFill>
                    <a:srgbClr val="000000"/>
                  </a:solidFill>
                  <a:latin typeface="Arial" charset="0"/>
                </a:rPr>
                <a:t>1</a:t>
              </a:r>
              <a:endParaRPr lang="en-US"/>
            </a:p>
          </p:txBody>
        </p:sp>
        <p:sp>
          <p:nvSpPr>
            <p:cNvPr id="8223" name="Rectangle 31"/>
            <p:cNvSpPr>
              <a:spLocks noChangeArrowheads="1"/>
            </p:cNvSpPr>
            <p:nvPr/>
          </p:nvSpPr>
          <p:spPr bwMode="auto">
            <a:xfrm>
              <a:off x="2395" y="3760"/>
              <a:ext cx="149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600" i="1">
                  <a:solidFill>
                    <a:srgbClr val="000000"/>
                  </a:solidFill>
                  <a:latin typeface="Arial" charset="0"/>
                </a:rPr>
                <a:t>Q</a:t>
              </a:r>
              <a:r>
                <a:rPr lang="en-US" sz="1600" baseline="-25000">
                  <a:solidFill>
                    <a:srgbClr val="000000"/>
                  </a:solidFill>
                  <a:latin typeface="Arial" charset="0"/>
                </a:rPr>
                <a:t>1</a:t>
              </a:r>
              <a:endParaRPr lang="en-US"/>
            </a:p>
          </p:txBody>
        </p:sp>
      </p:grpSp>
      <p:grpSp>
        <p:nvGrpSpPr>
          <p:cNvPr id="8224" name="Group 32"/>
          <p:cNvGrpSpPr>
            <a:grpSpLocks/>
          </p:cNvGrpSpPr>
          <p:nvPr/>
        </p:nvGrpSpPr>
        <p:grpSpPr bwMode="auto">
          <a:xfrm>
            <a:off x="1784350" y="3867150"/>
            <a:ext cx="404813" cy="387350"/>
            <a:chOff x="1124" y="2436"/>
            <a:chExt cx="255" cy="244"/>
          </a:xfrm>
        </p:grpSpPr>
        <p:sp>
          <p:nvSpPr>
            <p:cNvPr id="8225" name="Rectangle 33"/>
            <p:cNvSpPr>
              <a:spLocks noChangeArrowheads="1"/>
            </p:cNvSpPr>
            <p:nvPr/>
          </p:nvSpPr>
          <p:spPr bwMode="auto">
            <a:xfrm>
              <a:off x="1229" y="2497"/>
              <a:ext cx="150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B</a:t>
              </a:r>
              <a:endParaRPr lang="en-US"/>
            </a:p>
          </p:txBody>
        </p:sp>
        <p:sp>
          <p:nvSpPr>
            <p:cNvPr id="8226" name="Oval 34"/>
            <p:cNvSpPr>
              <a:spLocks noChangeArrowheads="1"/>
            </p:cNvSpPr>
            <p:nvPr/>
          </p:nvSpPr>
          <p:spPr bwMode="auto">
            <a:xfrm>
              <a:off x="1124" y="2436"/>
              <a:ext cx="86" cy="86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</p:grpSp>
      <p:grpSp>
        <p:nvGrpSpPr>
          <p:cNvPr id="8227" name="Group 35"/>
          <p:cNvGrpSpPr>
            <a:grpSpLocks/>
          </p:cNvGrpSpPr>
          <p:nvPr/>
        </p:nvGrpSpPr>
        <p:grpSpPr bwMode="auto">
          <a:xfrm>
            <a:off x="1784350" y="1757363"/>
            <a:ext cx="392113" cy="290512"/>
            <a:chOff x="1124" y="1107"/>
            <a:chExt cx="247" cy="183"/>
          </a:xfrm>
        </p:grpSpPr>
        <p:sp>
          <p:nvSpPr>
            <p:cNvPr id="8228" name="Rectangle 36"/>
            <p:cNvSpPr>
              <a:spLocks noChangeArrowheads="1"/>
            </p:cNvSpPr>
            <p:nvPr/>
          </p:nvSpPr>
          <p:spPr bwMode="auto">
            <a:xfrm>
              <a:off x="1221" y="1107"/>
              <a:ext cx="150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A</a:t>
              </a:r>
              <a:endParaRPr lang="en-US"/>
            </a:p>
          </p:txBody>
        </p:sp>
        <p:sp>
          <p:nvSpPr>
            <p:cNvPr id="8229" name="Oval 37"/>
            <p:cNvSpPr>
              <a:spLocks noChangeArrowheads="1"/>
            </p:cNvSpPr>
            <p:nvPr/>
          </p:nvSpPr>
          <p:spPr bwMode="auto">
            <a:xfrm>
              <a:off x="1124" y="1199"/>
              <a:ext cx="86" cy="86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</p:grpSp>
      <p:grpSp>
        <p:nvGrpSpPr>
          <p:cNvPr id="8230" name="Group 38"/>
          <p:cNvGrpSpPr>
            <a:grpSpLocks/>
          </p:cNvGrpSpPr>
          <p:nvPr/>
        </p:nvGrpSpPr>
        <p:grpSpPr bwMode="auto">
          <a:xfrm>
            <a:off x="3705225" y="3867150"/>
            <a:ext cx="287338" cy="387350"/>
            <a:chOff x="2334" y="2436"/>
            <a:chExt cx="181" cy="244"/>
          </a:xfrm>
        </p:grpSpPr>
        <p:sp>
          <p:nvSpPr>
            <p:cNvPr id="8231" name="Rectangle 39"/>
            <p:cNvSpPr>
              <a:spLocks noChangeArrowheads="1"/>
            </p:cNvSpPr>
            <p:nvPr/>
          </p:nvSpPr>
          <p:spPr bwMode="auto">
            <a:xfrm>
              <a:off x="2334" y="2497"/>
              <a:ext cx="158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C</a:t>
              </a:r>
              <a:endParaRPr lang="en-US"/>
            </a:p>
          </p:txBody>
        </p:sp>
        <p:sp>
          <p:nvSpPr>
            <p:cNvPr id="8232" name="Oval 40"/>
            <p:cNvSpPr>
              <a:spLocks noChangeArrowheads="1"/>
            </p:cNvSpPr>
            <p:nvPr/>
          </p:nvSpPr>
          <p:spPr bwMode="auto">
            <a:xfrm>
              <a:off x="2429" y="2436"/>
              <a:ext cx="86" cy="86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8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2" dur="500"/>
                                        <p:tgtEl>
                                          <p:spTgt spid="8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8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8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8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E:\Mankiw\Mankiw PPT\narrow aqua button bckgrd.jpg"/>
          <p:cNvPicPr>
            <a:picLocks noChangeAspect="1" noChangeArrowheads="1"/>
          </p:cNvPicPr>
          <p:nvPr/>
        </p:nvPicPr>
        <p:blipFill>
          <a:blip r:embed="rId2"/>
          <a:srcRect r="1688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9219" name="Rectangle 3"/>
          <p:cNvSpPr>
            <a:spLocks noGrp="1" noChangeArrowheads="1"/>
          </p:cNvSpPr>
          <p:nvPr>
            <p:ph type="title"/>
          </p:nvPr>
        </p:nvSpPr>
        <p:spPr>
          <a:xfrm>
            <a:off x="609600" y="50800"/>
            <a:ext cx="8229600" cy="685800"/>
          </a:xfrm>
        </p:spPr>
        <p:txBody>
          <a:bodyPr/>
          <a:lstStyle/>
          <a:p>
            <a:pPr algn="l">
              <a:lnSpc>
                <a:spcPct val="80000"/>
              </a:lnSpc>
            </a:pPr>
            <a:r>
              <a:rPr lang="en-US" sz="2800">
                <a:solidFill>
                  <a:schemeClr val="bg1"/>
                </a:solidFill>
              </a:rPr>
              <a:t>Figure 3 How the Price Affects Consumer Surplus</a:t>
            </a:r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 rot="-21600000">
            <a:off x="6564313" y="6680200"/>
            <a:ext cx="264160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altLang="en-US" sz="800" b="1">
                <a:solidFill>
                  <a:schemeClr val="bg1"/>
                </a:solidFill>
                <a:latin typeface="Arial" charset="0"/>
              </a:rPr>
              <a:t>Copyright©2003  Southwestern/Thomson Learning</a:t>
            </a:r>
          </a:p>
        </p:txBody>
      </p:sp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2346325" y="1728788"/>
            <a:ext cx="4994275" cy="4354512"/>
          </a:xfrm>
          <a:prstGeom prst="rect">
            <a:avLst/>
          </a:prstGeom>
          <a:solidFill>
            <a:srgbClr val="F3F6F9"/>
          </a:solidFill>
          <a:ln w="212725">
            <a:solidFill>
              <a:srgbClr val="F3F6F9"/>
            </a:solidFill>
            <a:miter lim="800000"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2346325" y="1728788"/>
            <a:ext cx="4994275" cy="4354512"/>
          </a:xfrm>
          <a:prstGeom prst="rect">
            <a:avLst/>
          </a:prstGeom>
          <a:solidFill>
            <a:srgbClr val="F2F4F8"/>
          </a:solidFill>
          <a:ln w="193675">
            <a:solidFill>
              <a:srgbClr val="F2F4F8"/>
            </a:solidFill>
            <a:miter lim="800000"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2346325" y="1728788"/>
            <a:ext cx="4994275" cy="4354512"/>
          </a:xfrm>
          <a:prstGeom prst="rect">
            <a:avLst/>
          </a:prstGeom>
          <a:solidFill>
            <a:srgbClr val="F1F4F7"/>
          </a:solidFill>
          <a:ln w="174625">
            <a:solidFill>
              <a:srgbClr val="F1F4F7"/>
            </a:solidFill>
            <a:miter lim="800000"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9224" name="Rectangle 8"/>
          <p:cNvSpPr>
            <a:spLocks noChangeArrowheads="1"/>
          </p:cNvSpPr>
          <p:nvPr/>
        </p:nvSpPr>
        <p:spPr bwMode="auto">
          <a:xfrm>
            <a:off x="2346325" y="1728788"/>
            <a:ext cx="4994275" cy="4354512"/>
          </a:xfrm>
          <a:prstGeom prst="rect">
            <a:avLst/>
          </a:prstGeom>
          <a:solidFill>
            <a:srgbClr val="F0F2F5"/>
          </a:solidFill>
          <a:ln w="155575">
            <a:solidFill>
              <a:srgbClr val="F0F2F5"/>
            </a:solidFill>
            <a:miter lim="800000"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9225" name="Rectangle 9"/>
          <p:cNvSpPr>
            <a:spLocks noChangeArrowheads="1"/>
          </p:cNvSpPr>
          <p:nvPr/>
        </p:nvSpPr>
        <p:spPr bwMode="auto">
          <a:xfrm>
            <a:off x="2346325" y="1728788"/>
            <a:ext cx="4994275" cy="4354512"/>
          </a:xfrm>
          <a:prstGeom prst="rect">
            <a:avLst/>
          </a:prstGeom>
          <a:solidFill>
            <a:srgbClr val="EEF1F4"/>
          </a:solidFill>
          <a:ln w="134938">
            <a:solidFill>
              <a:srgbClr val="EEF1F4"/>
            </a:solidFill>
            <a:miter lim="800000"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9226" name="Rectangle 10"/>
          <p:cNvSpPr>
            <a:spLocks noChangeArrowheads="1"/>
          </p:cNvSpPr>
          <p:nvPr/>
        </p:nvSpPr>
        <p:spPr bwMode="auto">
          <a:xfrm>
            <a:off x="2346325" y="1728788"/>
            <a:ext cx="4994275" cy="4354512"/>
          </a:xfrm>
          <a:prstGeom prst="rect">
            <a:avLst/>
          </a:prstGeom>
          <a:solidFill>
            <a:srgbClr val="EDEFF3"/>
          </a:solidFill>
          <a:ln w="115888">
            <a:solidFill>
              <a:srgbClr val="EDEFF3"/>
            </a:solidFill>
            <a:miter lim="800000"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9227" name="Rectangle 11"/>
          <p:cNvSpPr>
            <a:spLocks noChangeArrowheads="1"/>
          </p:cNvSpPr>
          <p:nvPr/>
        </p:nvSpPr>
        <p:spPr bwMode="auto">
          <a:xfrm>
            <a:off x="2346325" y="1728788"/>
            <a:ext cx="4994275" cy="4354512"/>
          </a:xfrm>
          <a:prstGeom prst="rect">
            <a:avLst/>
          </a:prstGeom>
          <a:solidFill>
            <a:srgbClr val="EBEEF2"/>
          </a:solidFill>
          <a:ln w="96838">
            <a:solidFill>
              <a:srgbClr val="EBEEF2"/>
            </a:solidFill>
            <a:miter lim="800000"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9228" name="Rectangle 12"/>
          <p:cNvSpPr>
            <a:spLocks noChangeArrowheads="1"/>
          </p:cNvSpPr>
          <p:nvPr/>
        </p:nvSpPr>
        <p:spPr bwMode="auto">
          <a:xfrm>
            <a:off x="2346325" y="1728788"/>
            <a:ext cx="4994275" cy="4354512"/>
          </a:xfrm>
          <a:prstGeom prst="rect">
            <a:avLst/>
          </a:prstGeom>
          <a:solidFill>
            <a:srgbClr val="EAECF1"/>
          </a:solidFill>
          <a:ln w="77788">
            <a:solidFill>
              <a:srgbClr val="EAECF1"/>
            </a:solidFill>
            <a:miter lim="800000"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9229" name="Rectangle 13"/>
          <p:cNvSpPr>
            <a:spLocks noChangeArrowheads="1"/>
          </p:cNvSpPr>
          <p:nvPr/>
        </p:nvSpPr>
        <p:spPr bwMode="auto">
          <a:xfrm>
            <a:off x="2346325" y="1728788"/>
            <a:ext cx="4994275" cy="4354512"/>
          </a:xfrm>
          <a:prstGeom prst="rect">
            <a:avLst/>
          </a:prstGeom>
          <a:solidFill>
            <a:srgbClr val="E9EBF0"/>
          </a:solidFill>
          <a:ln w="58738">
            <a:solidFill>
              <a:srgbClr val="E9EBF0"/>
            </a:solidFill>
            <a:miter lim="800000"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9230" name="Rectangle 14"/>
          <p:cNvSpPr>
            <a:spLocks noChangeArrowheads="1"/>
          </p:cNvSpPr>
          <p:nvPr/>
        </p:nvSpPr>
        <p:spPr bwMode="auto">
          <a:xfrm>
            <a:off x="2346325" y="1728788"/>
            <a:ext cx="4994275" cy="4354512"/>
          </a:xfrm>
          <a:prstGeom prst="rect">
            <a:avLst/>
          </a:prstGeom>
          <a:solidFill>
            <a:srgbClr val="E7EAEF"/>
          </a:solidFill>
          <a:ln w="38100">
            <a:solidFill>
              <a:srgbClr val="E7EAEF"/>
            </a:solidFill>
            <a:miter lim="800000"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9231" name="Rectangle 15"/>
          <p:cNvSpPr>
            <a:spLocks noChangeArrowheads="1"/>
          </p:cNvSpPr>
          <p:nvPr/>
        </p:nvSpPr>
        <p:spPr bwMode="auto">
          <a:xfrm>
            <a:off x="2346325" y="1728788"/>
            <a:ext cx="4994275" cy="4354512"/>
          </a:xfrm>
          <a:prstGeom prst="rect">
            <a:avLst/>
          </a:prstGeom>
          <a:solidFill>
            <a:srgbClr val="E6E9EF"/>
          </a:solidFill>
          <a:ln w="19050">
            <a:solidFill>
              <a:srgbClr val="E6E9EF"/>
            </a:solidFill>
            <a:miter lim="800000"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9232" name="Rectangle 16"/>
          <p:cNvSpPr>
            <a:spLocks noChangeArrowheads="1"/>
          </p:cNvSpPr>
          <p:nvPr/>
        </p:nvSpPr>
        <p:spPr bwMode="auto">
          <a:xfrm>
            <a:off x="2270125" y="1631950"/>
            <a:ext cx="4973638" cy="435451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9233" name="Rectangle 17"/>
          <p:cNvSpPr>
            <a:spLocks noChangeArrowheads="1"/>
          </p:cNvSpPr>
          <p:nvPr/>
        </p:nvSpPr>
        <p:spPr bwMode="auto">
          <a:xfrm>
            <a:off x="2249488" y="3944938"/>
            <a:ext cx="2071687" cy="952500"/>
          </a:xfrm>
          <a:prstGeom prst="rect">
            <a:avLst/>
          </a:prstGeom>
          <a:solidFill>
            <a:srgbClr val="B4D9F9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9234" name="Freeform 18"/>
          <p:cNvSpPr>
            <a:spLocks/>
          </p:cNvSpPr>
          <p:nvPr/>
        </p:nvSpPr>
        <p:spPr bwMode="auto">
          <a:xfrm>
            <a:off x="4321175" y="3944938"/>
            <a:ext cx="987425" cy="9525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600"/>
              </a:cxn>
              <a:cxn ang="0">
                <a:pos x="622" y="600"/>
              </a:cxn>
              <a:cxn ang="0">
                <a:pos x="0" y="0"/>
              </a:cxn>
            </a:cxnLst>
            <a:rect l="0" t="0" r="r" b="b"/>
            <a:pathLst>
              <a:path w="622" h="600">
                <a:moveTo>
                  <a:pt x="0" y="0"/>
                </a:moveTo>
                <a:lnTo>
                  <a:pt x="0" y="600"/>
                </a:lnTo>
                <a:lnTo>
                  <a:pt x="622" y="600"/>
                </a:lnTo>
                <a:lnTo>
                  <a:pt x="0" y="0"/>
                </a:lnTo>
                <a:close/>
              </a:path>
            </a:pathLst>
          </a:custGeom>
          <a:solidFill>
            <a:srgbClr val="0099D5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grpSp>
        <p:nvGrpSpPr>
          <p:cNvPr id="9235" name="Group 19"/>
          <p:cNvGrpSpPr>
            <a:grpSpLocks/>
          </p:cNvGrpSpPr>
          <p:nvPr/>
        </p:nvGrpSpPr>
        <p:grpSpPr bwMode="auto">
          <a:xfrm>
            <a:off x="2270125" y="1981200"/>
            <a:ext cx="2051050" cy="1963738"/>
            <a:chOff x="1430" y="1248"/>
            <a:chExt cx="1292" cy="1237"/>
          </a:xfrm>
        </p:grpSpPr>
        <p:sp>
          <p:nvSpPr>
            <p:cNvPr id="9236" name="Freeform 20"/>
            <p:cNvSpPr>
              <a:spLocks/>
            </p:cNvSpPr>
            <p:nvPr/>
          </p:nvSpPr>
          <p:spPr bwMode="auto">
            <a:xfrm>
              <a:off x="1430" y="1248"/>
              <a:ext cx="1292" cy="123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237"/>
                </a:cxn>
                <a:cxn ang="0">
                  <a:pos x="1292" y="1237"/>
                </a:cxn>
                <a:cxn ang="0">
                  <a:pos x="0" y="0"/>
                </a:cxn>
              </a:cxnLst>
              <a:rect l="0" t="0" r="r" b="b"/>
              <a:pathLst>
                <a:path w="1292" h="1237">
                  <a:moveTo>
                    <a:pt x="0" y="0"/>
                  </a:moveTo>
                  <a:lnTo>
                    <a:pt x="0" y="1237"/>
                  </a:lnTo>
                  <a:lnTo>
                    <a:pt x="1292" y="123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FBFB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9237" name="Rectangle 21"/>
            <p:cNvSpPr>
              <a:spLocks noChangeArrowheads="1"/>
            </p:cNvSpPr>
            <p:nvPr/>
          </p:nvSpPr>
          <p:spPr bwMode="auto">
            <a:xfrm>
              <a:off x="1648" y="1887"/>
              <a:ext cx="298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Initial</a:t>
              </a:r>
              <a:endParaRPr lang="en-US"/>
            </a:p>
          </p:txBody>
        </p:sp>
        <p:sp>
          <p:nvSpPr>
            <p:cNvPr id="9238" name="Rectangle 22"/>
            <p:cNvSpPr>
              <a:spLocks noChangeArrowheads="1"/>
            </p:cNvSpPr>
            <p:nvPr/>
          </p:nvSpPr>
          <p:spPr bwMode="auto">
            <a:xfrm>
              <a:off x="1514" y="2050"/>
              <a:ext cx="562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consumer</a:t>
              </a:r>
              <a:endParaRPr lang="en-US"/>
            </a:p>
          </p:txBody>
        </p:sp>
        <p:sp>
          <p:nvSpPr>
            <p:cNvPr id="9239" name="Rectangle 23"/>
            <p:cNvSpPr>
              <a:spLocks noChangeArrowheads="1"/>
            </p:cNvSpPr>
            <p:nvPr/>
          </p:nvSpPr>
          <p:spPr bwMode="auto">
            <a:xfrm>
              <a:off x="1591" y="2212"/>
              <a:ext cx="412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surplus</a:t>
              </a:r>
              <a:endParaRPr lang="en-US"/>
            </a:p>
          </p:txBody>
        </p:sp>
      </p:grpSp>
      <p:sp>
        <p:nvSpPr>
          <p:cNvPr id="9240" name="Freeform 24"/>
          <p:cNvSpPr>
            <a:spLocks/>
          </p:cNvSpPr>
          <p:nvPr/>
        </p:nvSpPr>
        <p:spPr bwMode="auto">
          <a:xfrm>
            <a:off x="2270125" y="1631950"/>
            <a:ext cx="4973638" cy="435451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2743"/>
              </a:cxn>
              <a:cxn ang="0">
                <a:pos x="3133" y="2743"/>
              </a:cxn>
            </a:cxnLst>
            <a:rect l="0" t="0" r="r" b="b"/>
            <a:pathLst>
              <a:path w="3133" h="2743">
                <a:moveTo>
                  <a:pt x="0" y="0"/>
                </a:moveTo>
                <a:lnTo>
                  <a:pt x="0" y="2743"/>
                </a:lnTo>
                <a:lnTo>
                  <a:pt x="3133" y="2743"/>
                </a:lnTo>
              </a:path>
            </a:pathLst>
          </a:custGeom>
          <a:noFill/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9241" name="Rectangle 25"/>
          <p:cNvSpPr>
            <a:spLocks noChangeArrowheads="1"/>
          </p:cNvSpPr>
          <p:nvPr/>
        </p:nvSpPr>
        <p:spPr bwMode="auto">
          <a:xfrm>
            <a:off x="6429375" y="6053138"/>
            <a:ext cx="8255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600" b="1">
                <a:solidFill>
                  <a:srgbClr val="000000"/>
                </a:solidFill>
                <a:latin typeface="Arial" charset="0"/>
              </a:rPr>
              <a:t>Quantity</a:t>
            </a:r>
            <a:endParaRPr lang="en-US"/>
          </a:p>
        </p:txBody>
      </p:sp>
      <p:sp>
        <p:nvSpPr>
          <p:cNvPr id="9242" name="Rectangle 26"/>
          <p:cNvSpPr>
            <a:spLocks noChangeArrowheads="1"/>
          </p:cNvSpPr>
          <p:nvPr/>
        </p:nvSpPr>
        <p:spPr bwMode="auto">
          <a:xfrm>
            <a:off x="3125788" y="1195388"/>
            <a:ext cx="2982912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600" b="1">
                <a:solidFill>
                  <a:srgbClr val="000000"/>
                </a:solidFill>
                <a:latin typeface="Arial" charset="0"/>
              </a:rPr>
              <a:t>(b) Consumer Surplus at Price </a:t>
            </a:r>
            <a:endParaRPr lang="en-US"/>
          </a:p>
        </p:txBody>
      </p:sp>
      <p:sp>
        <p:nvSpPr>
          <p:cNvPr id="9243" name="Rectangle 27"/>
          <p:cNvSpPr>
            <a:spLocks noChangeArrowheads="1"/>
          </p:cNvSpPr>
          <p:nvPr/>
        </p:nvSpPr>
        <p:spPr bwMode="auto">
          <a:xfrm>
            <a:off x="6157913" y="1201738"/>
            <a:ext cx="13493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600" b="1" i="1">
                <a:solidFill>
                  <a:srgbClr val="000000"/>
                </a:solidFill>
                <a:latin typeface="Arial" charset="0"/>
              </a:rPr>
              <a:t>P</a:t>
            </a:r>
            <a:endParaRPr lang="en-US"/>
          </a:p>
        </p:txBody>
      </p:sp>
      <p:sp>
        <p:nvSpPr>
          <p:cNvPr id="9244" name="Freeform 28"/>
          <p:cNvSpPr>
            <a:spLocks/>
          </p:cNvSpPr>
          <p:nvPr/>
        </p:nvSpPr>
        <p:spPr bwMode="auto">
          <a:xfrm>
            <a:off x="6299200" y="1331913"/>
            <a:ext cx="71438" cy="90487"/>
          </a:xfrm>
          <a:custGeom>
            <a:avLst/>
            <a:gdLst/>
            <a:ahLst/>
            <a:cxnLst>
              <a:cxn ang="0">
                <a:pos x="17" y="48"/>
              </a:cxn>
              <a:cxn ang="0">
                <a:pos x="21" y="44"/>
              </a:cxn>
              <a:cxn ang="0">
                <a:pos x="29" y="40"/>
              </a:cxn>
              <a:cxn ang="0">
                <a:pos x="37" y="32"/>
              </a:cxn>
              <a:cxn ang="0">
                <a:pos x="41" y="24"/>
              </a:cxn>
              <a:cxn ang="0">
                <a:pos x="45" y="16"/>
              </a:cxn>
              <a:cxn ang="0">
                <a:pos x="41" y="8"/>
              </a:cxn>
              <a:cxn ang="0">
                <a:pos x="37" y="4"/>
              </a:cxn>
              <a:cxn ang="0">
                <a:pos x="33" y="0"/>
              </a:cxn>
              <a:cxn ang="0">
                <a:pos x="21" y="0"/>
              </a:cxn>
              <a:cxn ang="0">
                <a:pos x="9" y="4"/>
              </a:cxn>
              <a:cxn ang="0">
                <a:pos x="4" y="8"/>
              </a:cxn>
              <a:cxn ang="0">
                <a:pos x="0" y="16"/>
              </a:cxn>
              <a:cxn ang="0">
                <a:pos x="13" y="20"/>
              </a:cxn>
              <a:cxn ang="0">
                <a:pos x="17" y="12"/>
              </a:cxn>
              <a:cxn ang="0">
                <a:pos x="21" y="8"/>
              </a:cxn>
              <a:cxn ang="0">
                <a:pos x="29" y="12"/>
              </a:cxn>
              <a:cxn ang="0">
                <a:pos x="29" y="16"/>
              </a:cxn>
              <a:cxn ang="0">
                <a:pos x="29" y="24"/>
              </a:cxn>
              <a:cxn ang="0">
                <a:pos x="17" y="32"/>
              </a:cxn>
              <a:cxn ang="0">
                <a:pos x="4" y="48"/>
              </a:cxn>
              <a:cxn ang="0">
                <a:pos x="0" y="57"/>
              </a:cxn>
              <a:cxn ang="0">
                <a:pos x="45" y="57"/>
              </a:cxn>
              <a:cxn ang="0">
                <a:pos x="45" y="48"/>
              </a:cxn>
              <a:cxn ang="0">
                <a:pos x="21" y="48"/>
              </a:cxn>
              <a:cxn ang="0">
                <a:pos x="17" y="48"/>
              </a:cxn>
            </a:cxnLst>
            <a:rect l="0" t="0" r="r" b="b"/>
            <a:pathLst>
              <a:path w="45" h="57">
                <a:moveTo>
                  <a:pt x="17" y="48"/>
                </a:moveTo>
                <a:lnTo>
                  <a:pt x="21" y="44"/>
                </a:lnTo>
                <a:lnTo>
                  <a:pt x="29" y="40"/>
                </a:lnTo>
                <a:lnTo>
                  <a:pt x="37" y="32"/>
                </a:lnTo>
                <a:lnTo>
                  <a:pt x="41" y="24"/>
                </a:lnTo>
                <a:lnTo>
                  <a:pt x="45" y="16"/>
                </a:lnTo>
                <a:lnTo>
                  <a:pt x="41" y="8"/>
                </a:lnTo>
                <a:lnTo>
                  <a:pt x="37" y="4"/>
                </a:lnTo>
                <a:lnTo>
                  <a:pt x="33" y="0"/>
                </a:lnTo>
                <a:lnTo>
                  <a:pt x="21" y="0"/>
                </a:lnTo>
                <a:lnTo>
                  <a:pt x="9" y="4"/>
                </a:lnTo>
                <a:lnTo>
                  <a:pt x="4" y="8"/>
                </a:lnTo>
                <a:lnTo>
                  <a:pt x="0" y="16"/>
                </a:lnTo>
                <a:lnTo>
                  <a:pt x="13" y="20"/>
                </a:lnTo>
                <a:lnTo>
                  <a:pt x="17" y="12"/>
                </a:lnTo>
                <a:lnTo>
                  <a:pt x="21" y="8"/>
                </a:lnTo>
                <a:lnTo>
                  <a:pt x="29" y="12"/>
                </a:lnTo>
                <a:lnTo>
                  <a:pt x="29" y="16"/>
                </a:lnTo>
                <a:lnTo>
                  <a:pt x="29" y="24"/>
                </a:lnTo>
                <a:lnTo>
                  <a:pt x="17" y="32"/>
                </a:lnTo>
                <a:lnTo>
                  <a:pt x="4" y="48"/>
                </a:lnTo>
                <a:lnTo>
                  <a:pt x="0" y="57"/>
                </a:lnTo>
                <a:lnTo>
                  <a:pt x="45" y="57"/>
                </a:lnTo>
                <a:lnTo>
                  <a:pt x="45" y="48"/>
                </a:lnTo>
                <a:lnTo>
                  <a:pt x="21" y="48"/>
                </a:lnTo>
                <a:lnTo>
                  <a:pt x="17" y="48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9245" name="Rectangle 29"/>
          <p:cNvSpPr>
            <a:spLocks noChangeArrowheads="1"/>
          </p:cNvSpPr>
          <p:nvPr/>
        </p:nvSpPr>
        <p:spPr bwMode="auto">
          <a:xfrm>
            <a:off x="1666875" y="1563688"/>
            <a:ext cx="4968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600" b="1">
                <a:solidFill>
                  <a:srgbClr val="000000"/>
                </a:solidFill>
                <a:latin typeface="Arial" charset="0"/>
              </a:rPr>
              <a:t>Price</a:t>
            </a:r>
            <a:endParaRPr lang="en-US"/>
          </a:p>
        </p:txBody>
      </p:sp>
      <p:sp>
        <p:nvSpPr>
          <p:cNvPr id="9246" name="Rectangle 30"/>
          <p:cNvSpPr>
            <a:spLocks noChangeArrowheads="1"/>
          </p:cNvSpPr>
          <p:nvPr/>
        </p:nvSpPr>
        <p:spPr bwMode="auto">
          <a:xfrm>
            <a:off x="2060575" y="6059488"/>
            <a:ext cx="11271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600">
                <a:solidFill>
                  <a:srgbClr val="000000"/>
                </a:solidFill>
                <a:latin typeface="Arial" charset="0"/>
              </a:rPr>
              <a:t>0</a:t>
            </a:r>
            <a:endParaRPr lang="en-US"/>
          </a:p>
        </p:txBody>
      </p:sp>
      <p:grpSp>
        <p:nvGrpSpPr>
          <p:cNvPr id="9247" name="Group 31"/>
          <p:cNvGrpSpPr>
            <a:grpSpLocks/>
          </p:cNvGrpSpPr>
          <p:nvPr/>
        </p:nvGrpSpPr>
        <p:grpSpPr bwMode="auto">
          <a:xfrm>
            <a:off x="2270125" y="1981200"/>
            <a:ext cx="4448175" cy="4005263"/>
            <a:chOff x="1430" y="1248"/>
            <a:chExt cx="2802" cy="2523"/>
          </a:xfrm>
        </p:grpSpPr>
        <p:sp>
          <p:nvSpPr>
            <p:cNvPr id="9248" name="Line 32"/>
            <p:cNvSpPr>
              <a:spLocks noChangeShapeType="1"/>
            </p:cNvSpPr>
            <p:nvPr/>
          </p:nvSpPr>
          <p:spPr bwMode="auto">
            <a:xfrm>
              <a:off x="1430" y="1248"/>
              <a:ext cx="2633" cy="2523"/>
            </a:xfrm>
            <a:prstGeom prst="line">
              <a:avLst/>
            </a:prstGeom>
            <a:noFill/>
            <a:ln w="58738">
              <a:solidFill>
                <a:srgbClr val="004C9F"/>
              </a:solidFill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9249" name="Rectangle 33"/>
            <p:cNvSpPr>
              <a:spLocks noChangeArrowheads="1"/>
            </p:cNvSpPr>
            <p:nvPr/>
          </p:nvSpPr>
          <p:spPr bwMode="auto">
            <a:xfrm>
              <a:off x="3749" y="3285"/>
              <a:ext cx="483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Demand</a:t>
              </a:r>
              <a:endParaRPr lang="en-US"/>
            </a:p>
          </p:txBody>
        </p:sp>
      </p:grpSp>
      <p:grpSp>
        <p:nvGrpSpPr>
          <p:cNvPr id="9250" name="Group 34"/>
          <p:cNvGrpSpPr>
            <a:grpSpLocks/>
          </p:cNvGrpSpPr>
          <p:nvPr/>
        </p:nvGrpSpPr>
        <p:grpSpPr bwMode="auto">
          <a:xfrm>
            <a:off x="2211388" y="1770063"/>
            <a:ext cx="2351087" cy="2451100"/>
            <a:chOff x="1393" y="1115"/>
            <a:chExt cx="1481" cy="1544"/>
          </a:xfrm>
        </p:grpSpPr>
        <p:grpSp>
          <p:nvGrpSpPr>
            <p:cNvPr id="9251" name="Group 35"/>
            <p:cNvGrpSpPr>
              <a:grpSpLocks/>
            </p:cNvGrpSpPr>
            <p:nvPr/>
          </p:nvGrpSpPr>
          <p:grpSpPr bwMode="auto">
            <a:xfrm>
              <a:off x="1393" y="1115"/>
              <a:ext cx="181" cy="182"/>
              <a:chOff x="1393" y="1115"/>
              <a:chExt cx="181" cy="182"/>
            </a:xfrm>
          </p:grpSpPr>
          <p:sp>
            <p:nvSpPr>
              <p:cNvPr id="9252" name="Oval 36"/>
              <p:cNvSpPr>
                <a:spLocks noChangeArrowheads="1"/>
              </p:cNvSpPr>
              <p:nvPr/>
            </p:nvSpPr>
            <p:spPr bwMode="auto">
              <a:xfrm>
                <a:off x="1393" y="1211"/>
                <a:ext cx="86" cy="86"/>
              </a:xfrm>
              <a:prstGeom prst="ellipse">
                <a:avLst/>
              </a:pr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9253" name="Rectangle 37"/>
              <p:cNvSpPr>
                <a:spLocks noChangeArrowheads="1"/>
              </p:cNvSpPr>
              <p:nvPr/>
            </p:nvSpPr>
            <p:spPr bwMode="auto">
              <a:xfrm>
                <a:off x="1489" y="1115"/>
                <a:ext cx="85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600">
                    <a:solidFill>
                      <a:srgbClr val="000000"/>
                    </a:solidFill>
                    <a:latin typeface="Arial" charset="0"/>
                  </a:rPr>
                  <a:t>A</a:t>
                </a:r>
                <a:endParaRPr lang="en-US"/>
              </a:p>
            </p:txBody>
          </p:sp>
        </p:grpSp>
        <p:grpSp>
          <p:nvGrpSpPr>
            <p:cNvPr id="9254" name="Group 38"/>
            <p:cNvGrpSpPr>
              <a:grpSpLocks/>
            </p:cNvGrpSpPr>
            <p:nvPr/>
          </p:nvGrpSpPr>
          <p:grpSpPr bwMode="auto">
            <a:xfrm>
              <a:off x="1393" y="2436"/>
              <a:ext cx="189" cy="223"/>
              <a:chOff x="1393" y="2436"/>
              <a:chExt cx="189" cy="223"/>
            </a:xfrm>
          </p:grpSpPr>
          <p:sp>
            <p:nvSpPr>
              <p:cNvPr id="9255" name="Oval 39"/>
              <p:cNvSpPr>
                <a:spLocks noChangeArrowheads="1"/>
              </p:cNvSpPr>
              <p:nvPr/>
            </p:nvSpPr>
            <p:spPr bwMode="auto">
              <a:xfrm>
                <a:off x="1393" y="2436"/>
                <a:ext cx="86" cy="86"/>
              </a:xfrm>
              <a:prstGeom prst="ellipse">
                <a:avLst/>
              </a:pr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9256" name="Rectangle 40"/>
              <p:cNvSpPr>
                <a:spLocks noChangeArrowheads="1"/>
              </p:cNvSpPr>
              <p:nvPr/>
            </p:nvSpPr>
            <p:spPr bwMode="auto">
              <a:xfrm>
                <a:off x="1497" y="2505"/>
                <a:ext cx="85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600">
                    <a:solidFill>
                      <a:srgbClr val="000000"/>
                    </a:solidFill>
                    <a:latin typeface="Arial" charset="0"/>
                  </a:rPr>
                  <a:t>B</a:t>
                </a:r>
                <a:endParaRPr lang="en-US"/>
              </a:p>
            </p:txBody>
          </p:sp>
        </p:grpSp>
        <p:grpSp>
          <p:nvGrpSpPr>
            <p:cNvPr id="9257" name="Group 41"/>
            <p:cNvGrpSpPr>
              <a:grpSpLocks/>
            </p:cNvGrpSpPr>
            <p:nvPr/>
          </p:nvGrpSpPr>
          <p:grpSpPr bwMode="auto">
            <a:xfrm>
              <a:off x="2686" y="2350"/>
              <a:ext cx="188" cy="172"/>
              <a:chOff x="2686" y="2350"/>
              <a:chExt cx="188" cy="172"/>
            </a:xfrm>
          </p:grpSpPr>
          <p:sp>
            <p:nvSpPr>
              <p:cNvPr id="9258" name="Oval 42"/>
              <p:cNvSpPr>
                <a:spLocks noChangeArrowheads="1"/>
              </p:cNvSpPr>
              <p:nvPr/>
            </p:nvSpPr>
            <p:spPr bwMode="auto">
              <a:xfrm>
                <a:off x="2686" y="2436"/>
                <a:ext cx="86" cy="86"/>
              </a:xfrm>
              <a:prstGeom prst="ellipse">
                <a:avLst/>
              </a:pr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9259" name="Rectangle 43"/>
              <p:cNvSpPr>
                <a:spLocks noChangeArrowheads="1"/>
              </p:cNvSpPr>
              <p:nvPr/>
            </p:nvSpPr>
            <p:spPr bwMode="auto">
              <a:xfrm>
                <a:off x="2782" y="2350"/>
                <a:ext cx="92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600">
                    <a:solidFill>
                      <a:srgbClr val="000000"/>
                    </a:solidFill>
                    <a:latin typeface="Arial" charset="0"/>
                  </a:rPr>
                  <a:t>C</a:t>
                </a:r>
                <a:endParaRPr lang="en-US"/>
              </a:p>
            </p:txBody>
          </p:sp>
        </p:grpSp>
      </p:grpSp>
      <p:grpSp>
        <p:nvGrpSpPr>
          <p:cNvPr id="9260" name="Group 44"/>
          <p:cNvGrpSpPr>
            <a:grpSpLocks/>
          </p:cNvGrpSpPr>
          <p:nvPr/>
        </p:nvGrpSpPr>
        <p:grpSpPr bwMode="auto">
          <a:xfrm>
            <a:off x="2211388" y="4686300"/>
            <a:ext cx="3322637" cy="495300"/>
            <a:chOff x="1393" y="2952"/>
            <a:chExt cx="2093" cy="312"/>
          </a:xfrm>
        </p:grpSpPr>
        <p:grpSp>
          <p:nvGrpSpPr>
            <p:cNvPr id="9261" name="Group 45"/>
            <p:cNvGrpSpPr>
              <a:grpSpLocks/>
            </p:cNvGrpSpPr>
            <p:nvPr/>
          </p:nvGrpSpPr>
          <p:grpSpPr bwMode="auto">
            <a:xfrm>
              <a:off x="1393" y="3048"/>
              <a:ext cx="192" cy="216"/>
              <a:chOff x="1393" y="3048"/>
              <a:chExt cx="192" cy="216"/>
            </a:xfrm>
          </p:grpSpPr>
          <p:sp>
            <p:nvSpPr>
              <p:cNvPr id="9262" name="Oval 46"/>
              <p:cNvSpPr>
                <a:spLocks noChangeArrowheads="1"/>
              </p:cNvSpPr>
              <p:nvPr/>
            </p:nvSpPr>
            <p:spPr bwMode="auto">
              <a:xfrm>
                <a:off x="1393" y="3048"/>
                <a:ext cx="86" cy="86"/>
              </a:xfrm>
              <a:prstGeom prst="ellipse">
                <a:avLst/>
              </a:pr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9263" name="Rectangle 47"/>
              <p:cNvSpPr>
                <a:spLocks noChangeArrowheads="1"/>
              </p:cNvSpPr>
              <p:nvPr/>
            </p:nvSpPr>
            <p:spPr bwMode="auto">
              <a:xfrm>
                <a:off x="1493" y="3110"/>
                <a:ext cx="92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600">
                    <a:solidFill>
                      <a:srgbClr val="000000"/>
                    </a:solidFill>
                    <a:latin typeface="Arial" charset="0"/>
                  </a:rPr>
                  <a:t>D</a:t>
                </a:r>
                <a:endParaRPr lang="en-US"/>
              </a:p>
            </p:txBody>
          </p:sp>
        </p:grpSp>
        <p:grpSp>
          <p:nvGrpSpPr>
            <p:cNvPr id="9264" name="Group 48"/>
            <p:cNvGrpSpPr>
              <a:grpSpLocks/>
            </p:cNvGrpSpPr>
            <p:nvPr/>
          </p:nvGrpSpPr>
          <p:grpSpPr bwMode="auto">
            <a:xfrm>
              <a:off x="2686" y="3048"/>
              <a:ext cx="168" cy="216"/>
              <a:chOff x="2686" y="3048"/>
              <a:chExt cx="168" cy="216"/>
            </a:xfrm>
          </p:grpSpPr>
          <p:sp>
            <p:nvSpPr>
              <p:cNvPr id="9265" name="Oval 49"/>
              <p:cNvSpPr>
                <a:spLocks noChangeArrowheads="1"/>
              </p:cNvSpPr>
              <p:nvPr/>
            </p:nvSpPr>
            <p:spPr bwMode="auto">
              <a:xfrm>
                <a:off x="2686" y="3048"/>
                <a:ext cx="86" cy="86"/>
              </a:xfrm>
              <a:prstGeom prst="ellipse">
                <a:avLst/>
              </a:pr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9266" name="Rectangle 50"/>
              <p:cNvSpPr>
                <a:spLocks noChangeArrowheads="1"/>
              </p:cNvSpPr>
              <p:nvPr/>
            </p:nvSpPr>
            <p:spPr bwMode="auto">
              <a:xfrm>
                <a:off x="2769" y="3110"/>
                <a:ext cx="85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600">
                    <a:solidFill>
                      <a:srgbClr val="000000"/>
                    </a:solidFill>
                    <a:latin typeface="Arial" charset="0"/>
                  </a:rPr>
                  <a:t>E</a:t>
                </a:r>
                <a:endParaRPr lang="en-US"/>
              </a:p>
            </p:txBody>
          </p:sp>
        </p:grpSp>
        <p:grpSp>
          <p:nvGrpSpPr>
            <p:cNvPr id="9267" name="Group 51"/>
            <p:cNvGrpSpPr>
              <a:grpSpLocks/>
            </p:cNvGrpSpPr>
            <p:nvPr/>
          </p:nvGrpSpPr>
          <p:grpSpPr bwMode="auto">
            <a:xfrm>
              <a:off x="3307" y="2952"/>
              <a:ext cx="179" cy="182"/>
              <a:chOff x="3307" y="2952"/>
              <a:chExt cx="179" cy="182"/>
            </a:xfrm>
          </p:grpSpPr>
          <p:sp>
            <p:nvSpPr>
              <p:cNvPr id="9268" name="Oval 52"/>
              <p:cNvSpPr>
                <a:spLocks noChangeArrowheads="1"/>
              </p:cNvSpPr>
              <p:nvPr/>
            </p:nvSpPr>
            <p:spPr bwMode="auto">
              <a:xfrm>
                <a:off x="3307" y="3048"/>
                <a:ext cx="86" cy="86"/>
              </a:xfrm>
              <a:prstGeom prst="ellipse">
                <a:avLst/>
              </a:pr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9269" name="Rectangle 53"/>
              <p:cNvSpPr>
                <a:spLocks noChangeArrowheads="1"/>
              </p:cNvSpPr>
              <p:nvPr/>
            </p:nvSpPr>
            <p:spPr bwMode="auto">
              <a:xfrm>
                <a:off x="3408" y="2952"/>
                <a:ext cx="78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600">
                    <a:solidFill>
                      <a:srgbClr val="000000"/>
                    </a:solidFill>
                    <a:latin typeface="Arial" charset="0"/>
                  </a:rPr>
                  <a:t>F</a:t>
                </a:r>
                <a:endParaRPr lang="en-US"/>
              </a:p>
            </p:txBody>
          </p:sp>
        </p:grpSp>
      </p:grpSp>
      <p:grpSp>
        <p:nvGrpSpPr>
          <p:cNvPr id="9270" name="Group 54"/>
          <p:cNvGrpSpPr>
            <a:grpSpLocks/>
          </p:cNvGrpSpPr>
          <p:nvPr/>
        </p:nvGrpSpPr>
        <p:grpSpPr bwMode="auto">
          <a:xfrm>
            <a:off x="1951038" y="3840163"/>
            <a:ext cx="2489200" cy="2463800"/>
            <a:chOff x="1229" y="2419"/>
            <a:chExt cx="1568" cy="1552"/>
          </a:xfrm>
        </p:grpSpPr>
        <p:sp>
          <p:nvSpPr>
            <p:cNvPr id="9271" name="Freeform 55"/>
            <p:cNvSpPr>
              <a:spLocks/>
            </p:cNvSpPr>
            <p:nvPr/>
          </p:nvSpPr>
          <p:spPr bwMode="auto">
            <a:xfrm>
              <a:off x="1430" y="2485"/>
              <a:ext cx="1292" cy="128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92" y="0"/>
                </a:cxn>
                <a:cxn ang="0">
                  <a:pos x="1292" y="1286"/>
                </a:cxn>
              </a:cxnLst>
              <a:rect l="0" t="0" r="r" b="b"/>
              <a:pathLst>
                <a:path w="1292" h="1286">
                  <a:moveTo>
                    <a:pt x="0" y="0"/>
                  </a:moveTo>
                  <a:lnTo>
                    <a:pt x="1292" y="0"/>
                  </a:lnTo>
                  <a:lnTo>
                    <a:pt x="1292" y="1286"/>
                  </a:lnTo>
                </a:path>
              </a:pathLst>
            </a:custGeom>
            <a:noFill/>
            <a:ln w="19050" cap="flat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9272" name="Rectangle 56"/>
            <p:cNvSpPr>
              <a:spLocks noChangeArrowheads="1"/>
            </p:cNvSpPr>
            <p:nvPr/>
          </p:nvSpPr>
          <p:spPr bwMode="auto">
            <a:xfrm>
              <a:off x="1229" y="2419"/>
              <a:ext cx="13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600" i="1">
                  <a:solidFill>
                    <a:srgbClr val="000000"/>
                  </a:solidFill>
                  <a:latin typeface="Arial" charset="0"/>
                </a:rPr>
                <a:t>P</a:t>
              </a:r>
              <a:r>
                <a:rPr lang="en-US" sz="1600" baseline="-25000">
                  <a:solidFill>
                    <a:srgbClr val="000000"/>
                  </a:solidFill>
                  <a:latin typeface="Arial" charset="0"/>
                </a:rPr>
                <a:t>1</a:t>
              </a:r>
              <a:endParaRPr lang="en-US"/>
            </a:p>
          </p:txBody>
        </p:sp>
        <p:sp>
          <p:nvSpPr>
            <p:cNvPr id="9273" name="Rectangle 57"/>
            <p:cNvSpPr>
              <a:spLocks noChangeArrowheads="1"/>
            </p:cNvSpPr>
            <p:nvPr/>
          </p:nvSpPr>
          <p:spPr bwMode="auto">
            <a:xfrm>
              <a:off x="2648" y="3817"/>
              <a:ext cx="149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600" i="1">
                  <a:solidFill>
                    <a:srgbClr val="000000"/>
                  </a:solidFill>
                  <a:latin typeface="Arial" charset="0"/>
                </a:rPr>
                <a:t>Q</a:t>
              </a:r>
              <a:r>
                <a:rPr lang="en-US" sz="1600" baseline="-25000">
                  <a:solidFill>
                    <a:srgbClr val="000000"/>
                  </a:solidFill>
                  <a:latin typeface="Arial" charset="0"/>
                </a:rPr>
                <a:t>1</a:t>
              </a:r>
              <a:endParaRPr lang="en-US"/>
            </a:p>
          </p:txBody>
        </p:sp>
      </p:grpSp>
      <p:grpSp>
        <p:nvGrpSpPr>
          <p:cNvPr id="9274" name="Group 58"/>
          <p:cNvGrpSpPr>
            <a:grpSpLocks/>
          </p:cNvGrpSpPr>
          <p:nvPr/>
        </p:nvGrpSpPr>
        <p:grpSpPr bwMode="auto">
          <a:xfrm>
            <a:off x="1951038" y="4808538"/>
            <a:ext cx="3481387" cy="1495425"/>
            <a:chOff x="1229" y="3029"/>
            <a:chExt cx="2193" cy="942"/>
          </a:xfrm>
        </p:grpSpPr>
        <p:sp>
          <p:nvSpPr>
            <p:cNvPr id="9275" name="Freeform 59"/>
            <p:cNvSpPr>
              <a:spLocks/>
            </p:cNvSpPr>
            <p:nvPr/>
          </p:nvSpPr>
          <p:spPr bwMode="auto">
            <a:xfrm>
              <a:off x="1430" y="3085"/>
              <a:ext cx="1914" cy="68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914" y="0"/>
                </a:cxn>
                <a:cxn ang="0">
                  <a:pos x="1914" y="686"/>
                </a:cxn>
              </a:cxnLst>
              <a:rect l="0" t="0" r="r" b="b"/>
              <a:pathLst>
                <a:path w="1914" h="686">
                  <a:moveTo>
                    <a:pt x="0" y="0"/>
                  </a:moveTo>
                  <a:lnTo>
                    <a:pt x="1914" y="0"/>
                  </a:lnTo>
                  <a:lnTo>
                    <a:pt x="1914" y="686"/>
                  </a:lnTo>
                </a:path>
              </a:pathLst>
            </a:custGeom>
            <a:noFill/>
            <a:ln w="19050" cap="flat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9276" name="Rectangle 60"/>
            <p:cNvSpPr>
              <a:spLocks noChangeArrowheads="1"/>
            </p:cNvSpPr>
            <p:nvPr/>
          </p:nvSpPr>
          <p:spPr bwMode="auto">
            <a:xfrm>
              <a:off x="1229" y="3029"/>
              <a:ext cx="13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600" i="1">
                  <a:solidFill>
                    <a:srgbClr val="000000"/>
                  </a:solidFill>
                  <a:latin typeface="Arial" charset="0"/>
                </a:rPr>
                <a:t>P</a:t>
              </a:r>
              <a:r>
                <a:rPr lang="en-US" sz="1600" baseline="-25000">
                  <a:solidFill>
                    <a:srgbClr val="000000"/>
                  </a:solidFill>
                  <a:latin typeface="Arial" charset="0"/>
                </a:rPr>
                <a:t>2</a:t>
              </a:r>
              <a:endParaRPr lang="en-US"/>
            </a:p>
          </p:txBody>
        </p:sp>
        <p:sp>
          <p:nvSpPr>
            <p:cNvPr id="9277" name="Rectangle 61"/>
            <p:cNvSpPr>
              <a:spLocks noChangeArrowheads="1"/>
            </p:cNvSpPr>
            <p:nvPr/>
          </p:nvSpPr>
          <p:spPr bwMode="auto">
            <a:xfrm>
              <a:off x="3273" y="3817"/>
              <a:ext cx="149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600" i="1">
                  <a:solidFill>
                    <a:srgbClr val="000000"/>
                  </a:solidFill>
                  <a:latin typeface="Arial" charset="0"/>
                </a:rPr>
                <a:t>Q</a:t>
              </a:r>
              <a:r>
                <a:rPr lang="en-US" sz="1600" baseline="-25000">
                  <a:solidFill>
                    <a:srgbClr val="000000"/>
                  </a:solidFill>
                  <a:latin typeface="Arial" charset="0"/>
                </a:rPr>
                <a:t>2</a:t>
              </a:r>
              <a:endParaRPr lang="en-US"/>
            </a:p>
          </p:txBody>
        </p:sp>
      </p:grpSp>
      <p:grpSp>
        <p:nvGrpSpPr>
          <p:cNvPr id="9278" name="Group 62"/>
          <p:cNvGrpSpPr>
            <a:grpSpLocks/>
          </p:cNvGrpSpPr>
          <p:nvPr/>
        </p:nvGrpSpPr>
        <p:grpSpPr bwMode="auto">
          <a:xfrm>
            <a:off x="4630738" y="3673475"/>
            <a:ext cx="2478087" cy="854075"/>
            <a:chOff x="2917" y="2314"/>
            <a:chExt cx="1561" cy="538"/>
          </a:xfrm>
        </p:grpSpPr>
        <p:sp>
          <p:nvSpPr>
            <p:cNvPr id="9279" name="Line 63"/>
            <p:cNvSpPr>
              <a:spLocks noChangeShapeType="1"/>
            </p:cNvSpPr>
            <p:nvPr/>
          </p:nvSpPr>
          <p:spPr bwMode="auto">
            <a:xfrm flipV="1">
              <a:off x="2917" y="2424"/>
              <a:ext cx="427" cy="42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9280" name="Rectangle 64"/>
            <p:cNvSpPr>
              <a:spLocks noChangeArrowheads="1"/>
            </p:cNvSpPr>
            <p:nvPr/>
          </p:nvSpPr>
          <p:spPr bwMode="auto">
            <a:xfrm>
              <a:off x="3320" y="2314"/>
              <a:ext cx="1158" cy="391"/>
            </a:xfrm>
            <a:prstGeom prst="rect">
              <a:avLst/>
            </a:prstGeom>
            <a:solidFill>
              <a:srgbClr val="E1E5E9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9281" name="Rectangle 65"/>
            <p:cNvSpPr>
              <a:spLocks noChangeArrowheads="1"/>
            </p:cNvSpPr>
            <p:nvPr/>
          </p:nvSpPr>
          <p:spPr bwMode="auto">
            <a:xfrm>
              <a:off x="3383" y="2351"/>
              <a:ext cx="1038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Consumer surplus</a:t>
              </a:r>
              <a:endParaRPr lang="en-US"/>
            </a:p>
          </p:txBody>
        </p:sp>
        <p:sp>
          <p:nvSpPr>
            <p:cNvPr id="9282" name="Rectangle 66"/>
            <p:cNvSpPr>
              <a:spLocks noChangeArrowheads="1"/>
            </p:cNvSpPr>
            <p:nvPr/>
          </p:nvSpPr>
          <p:spPr bwMode="auto">
            <a:xfrm>
              <a:off x="3383" y="2513"/>
              <a:ext cx="1039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to new consumers</a:t>
              </a:r>
              <a:endParaRPr lang="en-US"/>
            </a:p>
          </p:txBody>
        </p:sp>
      </p:grpSp>
      <p:grpSp>
        <p:nvGrpSpPr>
          <p:cNvPr id="9283" name="Group 67"/>
          <p:cNvGrpSpPr>
            <a:grpSpLocks/>
          </p:cNvGrpSpPr>
          <p:nvPr/>
        </p:nvGrpSpPr>
        <p:grpSpPr bwMode="auto">
          <a:xfrm>
            <a:off x="2346325" y="4760913"/>
            <a:ext cx="1936750" cy="1162050"/>
            <a:chOff x="1478" y="2999"/>
            <a:chExt cx="1220" cy="732"/>
          </a:xfrm>
        </p:grpSpPr>
        <p:sp>
          <p:nvSpPr>
            <p:cNvPr id="9284" name="Line 68"/>
            <p:cNvSpPr>
              <a:spLocks noChangeShapeType="1"/>
            </p:cNvSpPr>
            <p:nvPr/>
          </p:nvSpPr>
          <p:spPr bwMode="auto">
            <a:xfrm flipH="1">
              <a:off x="2003" y="2999"/>
              <a:ext cx="49" cy="233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9285" name="Rectangle 69"/>
            <p:cNvSpPr>
              <a:spLocks noChangeArrowheads="1"/>
            </p:cNvSpPr>
            <p:nvPr/>
          </p:nvSpPr>
          <p:spPr bwMode="auto">
            <a:xfrm>
              <a:off x="1478" y="3232"/>
              <a:ext cx="1220" cy="490"/>
            </a:xfrm>
            <a:prstGeom prst="rect">
              <a:avLst/>
            </a:prstGeom>
            <a:solidFill>
              <a:srgbClr val="E1E5E9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9286" name="Rectangle 70"/>
            <p:cNvSpPr>
              <a:spLocks noChangeArrowheads="1"/>
            </p:cNvSpPr>
            <p:nvPr/>
          </p:nvSpPr>
          <p:spPr bwMode="auto">
            <a:xfrm>
              <a:off x="1510" y="3252"/>
              <a:ext cx="1158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Additional consumer</a:t>
              </a:r>
              <a:endParaRPr lang="en-US"/>
            </a:p>
          </p:txBody>
        </p:sp>
        <p:sp>
          <p:nvSpPr>
            <p:cNvPr id="9287" name="Rectangle 71"/>
            <p:cNvSpPr>
              <a:spLocks noChangeArrowheads="1"/>
            </p:cNvSpPr>
            <p:nvPr/>
          </p:nvSpPr>
          <p:spPr bwMode="auto">
            <a:xfrm>
              <a:off x="1510" y="3415"/>
              <a:ext cx="917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surplus to initial </a:t>
              </a:r>
              <a:endParaRPr lang="en-US"/>
            </a:p>
          </p:txBody>
        </p:sp>
        <p:sp>
          <p:nvSpPr>
            <p:cNvPr id="9288" name="Rectangle 72"/>
            <p:cNvSpPr>
              <a:spLocks noChangeArrowheads="1"/>
            </p:cNvSpPr>
            <p:nvPr/>
          </p:nvSpPr>
          <p:spPr bwMode="auto">
            <a:xfrm>
              <a:off x="1510" y="3577"/>
              <a:ext cx="626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consumers</a:t>
              </a:r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9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2" dur="500"/>
                                        <p:tgtEl>
                                          <p:spTgt spid="9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9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9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7" dur="500"/>
                                        <p:tgtEl>
                                          <p:spTgt spid="9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9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9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9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9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9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33" grpId="0" animBg="1"/>
      <p:bldP spid="9234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177</TotalTime>
  <Words>946</Words>
  <Application>Microsoft PowerPoint</Application>
  <PresentationFormat>On-screen Show (4:3)</PresentationFormat>
  <Paragraphs>265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Default Design</vt:lpstr>
      <vt:lpstr>Efficiency</vt:lpstr>
      <vt:lpstr>Efficiency Defined</vt:lpstr>
      <vt:lpstr>Efficiency: Positive versus Normative Perspectives</vt:lpstr>
      <vt:lpstr>Measuring Economic Welfare: Consumer Surplus</vt:lpstr>
      <vt:lpstr>Slide 5</vt:lpstr>
      <vt:lpstr>Figure 2 Measuring Consumer Surplus with the Demand Curve</vt:lpstr>
      <vt:lpstr>Figure 2 Measuring Consumer Surplus with the Demand Curve</vt:lpstr>
      <vt:lpstr>Figure 3 How the Price Affects Consumer Surplus</vt:lpstr>
      <vt:lpstr>Figure 3 How the Price Affects Consumer Surplus</vt:lpstr>
      <vt:lpstr>Producer Surplus</vt:lpstr>
      <vt:lpstr>Slide 11</vt:lpstr>
      <vt:lpstr>Slide 12</vt:lpstr>
      <vt:lpstr>Figure 4 The Supply Schedule and the Supply Curve</vt:lpstr>
      <vt:lpstr>Figure 5 Measuring Producer Surplus with the Supply Curve</vt:lpstr>
      <vt:lpstr>Figure 5 Measuring Producer Surplus with the Supply Curve</vt:lpstr>
      <vt:lpstr>Figure 6 How the Price Affects Producer Surplus</vt:lpstr>
      <vt:lpstr>Figure 6 How the Price Affects Producer Surplus</vt:lpstr>
      <vt:lpstr>Competitive Markets and Efficiency</vt:lpstr>
      <vt:lpstr>Slide 19</vt:lpstr>
      <vt:lpstr>Figure 7 Consumer and Producer Surplus in the Market Equilibrium</vt:lpstr>
      <vt:lpstr>Figure 8 The Efficiency of the Equilibrium Quantity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Efficiency</dc:title>
  <dc:creator>David W Hedrick</dc:creator>
  <cp:lastModifiedBy>PERSONAL</cp:lastModifiedBy>
  <cp:revision>11</cp:revision>
  <dcterms:created xsi:type="dcterms:W3CDTF">2003-10-20T15:47:43Z</dcterms:created>
  <dcterms:modified xsi:type="dcterms:W3CDTF">2014-11-24T01:53:33Z</dcterms:modified>
</cp:coreProperties>
</file>