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Override5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8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2.xml" ContentType="application/vnd.openxmlformats-officedocument.themeOverride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Override7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4"/>
  </p:notesMasterIdLst>
  <p:sldIdLst>
    <p:sldId id="256" r:id="rId2"/>
    <p:sldId id="257" r:id="rId3"/>
    <p:sldId id="303" r:id="rId4"/>
    <p:sldId id="258" r:id="rId5"/>
    <p:sldId id="305" r:id="rId6"/>
    <p:sldId id="259" r:id="rId7"/>
    <p:sldId id="261" r:id="rId8"/>
    <p:sldId id="264" r:id="rId9"/>
    <p:sldId id="262" r:id="rId10"/>
    <p:sldId id="263" r:id="rId11"/>
    <p:sldId id="265" r:id="rId12"/>
    <p:sldId id="307" r:id="rId13"/>
    <p:sldId id="266" r:id="rId14"/>
    <p:sldId id="267" r:id="rId15"/>
    <p:sldId id="308" r:id="rId16"/>
    <p:sldId id="309" r:id="rId17"/>
    <p:sldId id="260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310" r:id="rId30"/>
    <p:sldId id="311" r:id="rId31"/>
    <p:sldId id="279" r:id="rId32"/>
    <p:sldId id="280" r:id="rId33"/>
    <p:sldId id="281" r:id="rId34"/>
    <p:sldId id="315" r:id="rId35"/>
    <p:sldId id="313" r:id="rId36"/>
    <p:sldId id="314" r:id="rId37"/>
    <p:sldId id="316" r:id="rId38"/>
    <p:sldId id="304" r:id="rId39"/>
    <p:sldId id="283" r:id="rId40"/>
    <p:sldId id="284" r:id="rId41"/>
    <p:sldId id="286" r:id="rId42"/>
    <p:sldId id="285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603" autoAdjust="0"/>
    <p:restoredTop sz="94660"/>
  </p:normalViewPr>
  <p:slideViewPr>
    <p:cSldViewPr>
      <p:cViewPr varScale="1">
        <p:scale>
          <a:sx n="64" d="100"/>
          <a:sy n="64" d="100"/>
        </p:scale>
        <p:origin x="-13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d-ID"/>
  <c:clrMapOvr bg1="lt1" tx1="dk1" bg2="lt2" tx2="dk2" accent1="accent1" accent2="accent2" accent3="accent3" accent4="accent4" accent5="accent5" accent6="accent6" hlink="hlink" folHlink="folHlink"/>
  <c:chart>
    <c:title>
      <c:layout/>
      <c:txPr>
        <a:bodyPr/>
        <a:lstStyle/>
        <a:p>
          <a:pPr>
            <a:defRPr lang="en-US"/>
          </a:pPr>
          <a:endParaRPr lang="id-ID"/>
        </a:p>
      </c:txPr>
    </c:title>
    <c:plotArea>
      <c:layout/>
      <c:scatterChart>
        <c:scatterStyle val="lineMarker"/>
        <c:ser>
          <c:idx val="0"/>
          <c:order val="0"/>
          <c:tx>
            <c:v>Demand Curve for Widgets</c:v>
          </c:tx>
          <c:xVal>
            <c:numRef>
              <c:f>Sheet1!$B$1:$B$5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</c:numCache>
            </c:numRef>
          </c:xVal>
          <c:yVal>
            <c:numRef>
              <c:f>Sheet1!$A$1:$A$5</c:f>
              <c:numCache>
                <c:formatCode>"$"#,##0_);[Red]\("$"#,##0\)</c:formatCode>
                <c:ptCount val="5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numCache>
            </c:numRef>
          </c:yVal>
        </c:ser>
        <c:axId val="57792000"/>
        <c:axId val="57793920"/>
      </c:scatterChart>
      <c:valAx>
        <c:axId val="5779200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Quantity Demanded</a:t>
                </a:r>
                <a:r>
                  <a:rPr lang="en-US" baseline="0"/>
                  <a:t> of Widgets</a:t>
                </a:r>
                <a:endParaRPr lang="en-US"/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id-ID"/>
          </a:p>
        </c:txPr>
        <c:crossAx val="57793920"/>
        <c:crosses val="autoZero"/>
        <c:crossBetween val="midCat"/>
      </c:valAx>
      <c:valAx>
        <c:axId val="5779392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Price per Widget</a:t>
                </a:r>
              </a:p>
            </c:rich>
          </c:tx>
          <c:layout/>
        </c:title>
        <c:numFmt formatCode="&quot;$&quot;#,##0_);[Red]\(&quot;$&quot;#,##0\)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id-ID"/>
          </a:p>
        </c:txPr>
        <c:crossAx val="57792000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lang="en-US"/>
          </a:pPr>
          <a:endParaRPr lang="id-ID"/>
        </a:p>
      </c:txPr>
    </c:legend>
    <c:plotVisOnly val="1"/>
  </c:chart>
  <c:spPr>
    <a:solidFill>
      <a:schemeClr val="bg1"/>
    </a:solidFill>
  </c:spPr>
  <c:externalData r:id="rId2"/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d-ID"/>
  <c:clrMapOvr bg1="lt1" tx1="dk1" bg2="lt2" tx2="dk2" accent1="accent1" accent2="accent2" accent3="accent3" accent4="accent4" accent5="accent5" accent6="accent6" hlink="hlink" folHlink="folHlink"/>
  <c:chart>
    <c:title>
      <c:layout/>
      <c:txPr>
        <a:bodyPr/>
        <a:lstStyle/>
        <a:p>
          <a:pPr>
            <a:defRPr lang="en-US"/>
          </a:pPr>
          <a:endParaRPr lang="id-ID"/>
        </a:p>
      </c:txPr>
    </c:title>
    <c:plotArea>
      <c:layout/>
      <c:scatterChart>
        <c:scatterStyle val="lineMarker"/>
        <c:ser>
          <c:idx val="0"/>
          <c:order val="0"/>
          <c:tx>
            <c:v>Demand Curve for Widgets</c:v>
          </c:tx>
          <c:xVal>
            <c:numRef>
              <c:f>Sheet1!$B$1:$B$5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</c:numCache>
            </c:numRef>
          </c:xVal>
          <c:yVal>
            <c:numRef>
              <c:f>Sheet1!$A$1:$A$5</c:f>
              <c:numCache>
                <c:formatCode>"$"#,##0_);[Red]\("$"#,##0\)</c:formatCode>
                <c:ptCount val="5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numCache>
            </c:numRef>
          </c:yVal>
        </c:ser>
        <c:axId val="58305920"/>
        <c:axId val="58661504"/>
      </c:scatterChart>
      <c:valAx>
        <c:axId val="5830592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Quantity Demanded</a:t>
                </a:r>
                <a:r>
                  <a:rPr lang="en-US" baseline="0"/>
                  <a:t> of Widgets</a:t>
                </a:r>
                <a:endParaRPr lang="en-US"/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id-ID"/>
          </a:p>
        </c:txPr>
        <c:crossAx val="58661504"/>
        <c:crosses val="autoZero"/>
        <c:crossBetween val="midCat"/>
      </c:valAx>
      <c:valAx>
        <c:axId val="5866150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Price per Widget</a:t>
                </a:r>
              </a:p>
            </c:rich>
          </c:tx>
          <c:layout/>
        </c:title>
        <c:numFmt formatCode="&quot;$&quot;#,##0_);[Red]\(&quot;$&quot;#,##0\)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id-ID"/>
          </a:p>
        </c:txPr>
        <c:crossAx val="58305920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lang="en-US"/>
          </a:pPr>
          <a:endParaRPr lang="id-ID"/>
        </a:p>
      </c:txPr>
    </c:legend>
    <c:plotVisOnly val="1"/>
  </c:chart>
  <c:spPr>
    <a:solidFill>
      <a:schemeClr val="bg1"/>
    </a:solidFill>
  </c:sp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d-ID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US"/>
            </a:pPr>
            <a:r>
              <a:rPr lang="en-US"/>
              <a:t>Increase in Demand</a:t>
            </a:r>
          </a:p>
        </c:rich>
      </c:tx>
      <c:layout/>
    </c:title>
    <c:plotArea>
      <c:layout/>
      <c:scatterChart>
        <c:scatterStyle val="smoothMarker"/>
        <c:ser>
          <c:idx val="0"/>
          <c:order val="0"/>
          <c:tx>
            <c:v>Orginal Demand Curve</c:v>
          </c:tx>
          <c:xVal>
            <c:numRef>
              <c:f>Sheet2!$B$1:$B$5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</c:numCache>
            </c:numRef>
          </c:xVal>
          <c:yVal>
            <c:numRef>
              <c:f>Sheet2!$A$1:$A$5</c:f>
              <c:numCache>
                <c:formatCode>"$"#,##0_);[Red]\("$"#,##0\)</c:formatCode>
                <c:ptCount val="5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numCache>
            </c:numRef>
          </c:yVal>
          <c:smooth val="1"/>
        </c:ser>
        <c:ser>
          <c:idx val="1"/>
          <c:order val="1"/>
          <c:tx>
            <c:v>New Demand Curve</c:v>
          </c:tx>
          <c:xVal>
            <c:numRef>
              <c:f>Sheet2!$C$1:$C$5</c:f>
              <c:numCache>
                <c:formatCode>General</c:formatCode>
                <c:ptCount val="5"/>
                <c:pt idx="0">
                  <c:v>4</c:v>
                </c:pt>
                <c:pt idx="1">
                  <c:v>6</c:v>
                </c:pt>
                <c:pt idx="2">
                  <c:v>8</c:v>
                </c:pt>
                <c:pt idx="3">
                  <c:v>10</c:v>
                </c:pt>
                <c:pt idx="4">
                  <c:v>12</c:v>
                </c:pt>
              </c:numCache>
            </c:numRef>
          </c:xVal>
          <c:yVal>
            <c:numRef>
              <c:f>Sheet2!$A$1:$A$5</c:f>
              <c:numCache>
                <c:formatCode>"$"#,##0_);[Red]\("$"#,##0\)</c:formatCode>
                <c:ptCount val="5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numCache>
            </c:numRef>
          </c:yVal>
          <c:smooth val="1"/>
        </c:ser>
        <c:axId val="58686848"/>
        <c:axId val="58942976"/>
      </c:scatterChart>
      <c:valAx>
        <c:axId val="5868684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Quantity Demanded of Widets</a:t>
                </a:r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id-ID"/>
          </a:p>
        </c:txPr>
        <c:crossAx val="58942976"/>
        <c:crosses val="autoZero"/>
        <c:crossBetween val="midCat"/>
      </c:valAx>
      <c:valAx>
        <c:axId val="5894297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Price per Widget</a:t>
                </a:r>
              </a:p>
            </c:rich>
          </c:tx>
          <c:layout/>
        </c:title>
        <c:numFmt formatCode="&quot;$&quot;#,##0_);[Red]\(&quot;$&quot;#,##0\)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id-ID"/>
          </a:p>
        </c:txPr>
        <c:crossAx val="58686848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lang="en-US"/>
          </a:pPr>
          <a:endParaRPr lang="id-ID"/>
        </a:p>
      </c:txPr>
    </c:legend>
    <c:plotVisOnly val="1"/>
  </c:chart>
  <c:spPr>
    <a:solidFill>
      <a:schemeClr val="bg1"/>
    </a:solidFill>
  </c:sp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d-ID"/>
  <c:clrMapOvr bg1="lt1" tx1="dk1" bg2="lt2" tx2="dk2" accent1="accent1" accent2="accent2" accent3="accent3" accent4="accent4" accent5="accent5" accent6="accent6" hlink="hlink" folHlink="folHlink"/>
  <c:chart>
    <c:title>
      <c:layout/>
      <c:txPr>
        <a:bodyPr/>
        <a:lstStyle/>
        <a:p>
          <a:pPr>
            <a:defRPr lang="en-US"/>
          </a:pPr>
          <a:endParaRPr lang="id-ID"/>
        </a:p>
      </c:txPr>
    </c:title>
    <c:plotArea>
      <c:layout/>
      <c:scatterChart>
        <c:scatterStyle val="lineMarker"/>
        <c:ser>
          <c:idx val="0"/>
          <c:order val="0"/>
          <c:tx>
            <c:v>Demand Curve for Widgets</c:v>
          </c:tx>
          <c:xVal>
            <c:numRef>
              <c:f>Sheet1!$B$1:$B$5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</c:numCache>
            </c:numRef>
          </c:xVal>
          <c:yVal>
            <c:numRef>
              <c:f>Sheet1!$A$1:$A$5</c:f>
              <c:numCache>
                <c:formatCode>"$"#,##0_);[Red]\("$"#,##0\)</c:formatCode>
                <c:ptCount val="5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numCache>
            </c:numRef>
          </c:yVal>
        </c:ser>
        <c:axId val="58963840"/>
        <c:axId val="63520768"/>
      </c:scatterChart>
      <c:valAx>
        <c:axId val="5896384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Quantity Demanded</a:t>
                </a:r>
                <a:r>
                  <a:rPr lang="en-US" baseline="0"/>
                  <a:t> of Widgets</a:t>
                </a:r>
                <a:endParaRPr lang="en-US"/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id-ID"/>
          </a:p>
        </c:txPr>
        <c:crossAx val="63520768"/>
        <c:crosses val="autoZero"/>
        <c:crossBetween val="midCat"/>
      </c:valAx>
      <c:valAx>
        <c:axId val="6352076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Price per Widget</a:t>
                </a:r>
              </a:p>
            </c:rich>
          </c:tx>
          <c:layout/>
        </c:title>
        <c:numFmt formatCode="&quot;$&quot;#,##0_);[Red]\(&quot;$&quot;#,##0\)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id-ID"/>
          </a:p>
        </c:txPr>
        <c:crossAx val="58963840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lang="en-US"/>
          </a:pPr>
          <a:endParaRPr lang="id-ID"/>
        </a:p>
      </c:txPr>
    </c:legend>
    <c:plotVisOnly val="1"/>
  </c:chart>
  <c:spPr>
    <a:solidFill>
      <a:schemeClr val="bg1"/>
    </a:solidFill>
  </c:sp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d-ID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US"/>
            </a:pPr>
            <a:r>
              <a:rPr lang="en-US"/>
              <a:t>Decrease in Demand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8.0902201414012442E-2"/>
          <c:y val="0.10018466441694802"/>
          <c:w val="0.69942434560544797"/>
          <c:h val="0.77199175103112383"/>
        </c:manualLayout>
      </c:layout>
      <c:scatterChart>
        <c:scatterStyle val="smoothMarker"/>
        <c:ser>
          <c:idx val="0"/>
          <c:order val="0"/>
          <c:tx>
            <c:v>Original Demand Curve</c:v>
          </c:tx>
          <c:xVal>
            <c:numRef>
              <c:f>Sheet3!$B$1:$B$5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</c:numCache>
            </c:numRef>
          </c:xVal>
          <c:yVal>
            <c:numRef>
              <c:f>Sheet3!$A$1:$A$5</c:f>
              <c:numCache>
                <c:formatCode>"$"#,##0_);[Red]\("$"#,##0\)</c:formatCode>
                <c:ptCount val="5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numCache>
            </c:numRef>
          </c:yVal>
          <c:smooth val="1"/>
        </c:ser>
        <c:ser>
          <c:idx val="1"/>
          <c:order val="1"/>
          <c:tx>
            <c:v>New Demand Curve</c:v>
          </c:tx>
          <c:xVal>
            <c:numRef>
              <c:f>Sheet3!$C$1:$C$5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</c:numCache>
            </c:numRef>
          </c:xVal>
          <c:yVal>
            <c:numRef>
              <c:f>Sheet3!$A$1:$A$5</c:f>
              <c:numCache>
                <c:formatCode>"$"#,##0_);[Red]\("$"#,##0\)</c:formatCode>
                <c:ptCount val="5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numCache>
            </c:numRef>
          </c:yVal>
          <c:smooth val="1"/>
        </c:ser>
        <c:axId val="63439616"/>
        <c:axId val="63441536"/>
      </c:scatterChart>
      <c:valAx>
        <c:axId val="6343961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Quantity Demanded of Widgets</a:t>
                </a:r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id-ID"/>
          </a:p>
        </c:txPr>
        <c:crossAx val="63441536"/>
        <c:crosses val="autoZero"/>
        <c:crossBetween val="midCat"/>
      </c:valAx>
      <c:valAx>
        <c:axId val="6344153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Price per Widget</a:t>
                </a:r>
              </a:p>
            </c:rich>
          </c:tx>
          <c:layout/>
        </c:title>
        <c:numFmt formatCode="&quot;$&quot;#,##0_);[Red]\(&quot;$&quot;#,##0\)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id-ID"/>
          </a:p>
        </c:txPr>
        <c:crossAx val="63439616"/>
        <c:crosses val="autoZero"/>
        <c:crossBetween val="midCat"/>
      </c:val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lang="en-US"/>
          </a:pPr>
          <a:endParaRPr lang="id-ID"/>
        </a:p>
      </c:txPr>
    </c:legend>
    <c:plotVisOnly val="1"/>
  </c:chart>
  <c:spPr>
    <a:solidFill>
      <a:schemeClr val="bg1"/>
    </a:solidFill>
  </c:sp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d-ID"/>
  <c:style val="4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US"/>
            </a:pPr>
            <a:r>
              <a:rPr lang="en-US"/>
              <a:t>Supply Curve for Widgets </a:t>
            </a:r>
          </a:p>
        </c:rich>
      </c:tx>
      <c:layout/>
    </c:title>
    <c:plotArea>
      <c:layout/>
      <c:scatterChart>
        <c:scatterStyle val="smoothMarker"/>
        <c:ser>
          <c:idx val="0"/>
          <c:order val="0"/>
          <c:tx>
            <c:v>Supply Curve </c:v>
          </c:tx>
          <c:xVal>
            <c:numRef>
              <c:f>Sheet4!$B$1:$B$5</c:f>
              <c:numCache>
                <c:formatCode>General</c:formatCode>
                <c:ptCount val="5"/>
                <c:pt idx="0">
                  <c:v>10</c:v>
                </c:pt>
                <c:pt idx="1">
                  <c:v>8</c:v>
                </c:pt>
                <c:pt idx="2">
                  <c:v>6</c:v>
                </c:pt>
                <c:pt idx="3">
                  <c:v>4</c:v>
                </c:pt>
                <c:pt idx="4">
                  <c:v>2</c:v>
                </c:pt>
              </c:numCache>
            </c:numRef>
          </c:xVal>
          <c:yVal>
            <c:numRef>
              <c:f>Sheet4!$A$1:$A$5</c:f>
              <c:numCache>
                <c:formatCode>"$"#,##0_);[Red]\("$"#,##0\)</c:formatCode>
                <c:ptCount val="5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numCache>
            </c:numRef>
          </c:yVal>
          <c:smooth val="1"/>
        </c:ser>
        <c:axId val="63491072"/>
        <c:axId val="63583360"/>
      </c:scatterChart>
      <c:valAx>
        <c:axId val="6349107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Quantity Supplied of Widgets</a:t>
                </a:r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id-ID"/>
          </a:p>
        </c:txPr>
        <c:crossAx val="63583360"/>
        <c:crosses val="autoZero"/>
        <c:crossBetween val="midCat"/>
      </c:valAx>
      <c:valAx>
        <c:axId val="6358336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Price per Widget</a:t>
                </a:r>
              </a:p>
            </c:rich>
          </c:tx>
          <c:layout/>
        </c:title>
        <c:numFmt formatCode="&quot;$&quot;#,##0_);[Red]\(&quot;$&quot;#,##0\)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id-ID"/>
          </a:p>
        </c:txPr>
        <c:crossAx val="63491072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lang="en-US"/>
          </a:pPr>
          <a:endParaRPr lang="id-ID"/>
        </a:p>
      </c:txPr>
    </c:legend>
    <c:plotVisOnly val="1"/>
  </c:chart>
  <c:spPr>
    <a:solidFill>
      <a:schemeClr val="bg1"/>
    </a:solidFill>
  </c:spPr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d-ID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US"/>
            </a:pPr>
            <a:r>
              <a:rPr lang="en-US"/>
              <a:t>Increase in Supply</a:t>
            </a:r>
          </a:p>
        </c:rich>
      </c:tx>
      <c:layout/>
    </c:title>
    <c:plotArea>
      <c:layout/>
      <c:scatterChart>
        <c:scatterStyle val="smoothMarker"/>
        <c:ser>
          <c:idx val="0"/>
          <c:order val="0"/>
          <c:tx>
            <c:v>Original Supply Curve</c:v>
          </c:tx>
          <c:xVal>
            <c:numRef>
              <c:f>Sheet4!$B$1:$B$5</c:f>
              <c:numCache>
                <c:formatCode>General</c:formatCode>
                <c:ptCount val="5"/>
                <c:pt idx="0">
                  <c:v>10</c:v>
                </c:pt>
                <c:pt idx="1">
                  <c:v>8</c:v>
                </c:pt>
                <c:pt idx="2">
                  <c:v>6</c:v>
                </c:pt>
                <c:pt idx="3">
                  <c:v>4</c:v>
                </c:pt>
                <c:pt idx="4">
                  <c:v>2</c:v>
                </c:pt>
              </c:numCache>
            </c:numRef>
          </c:xVal>
          <c:yVal>
            <c:numRef>
              <c:f>Sheet4!$A$1:$A$5</c:f>
              <c:numCache>
                <c:formatCode>"$"#,##0_);[Red]\("$"#,##0\)</c:formatCode>
                <c:ptCount val="5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numCache>
            </c:numRef>
          </c:yVal>
          <c:smooth val="1"/>
        </c:ser>
        <c:ser>
          <c:idx val="1"/>
          <c:order val="1"/>
          <c:tx>
            <c:v>New Supply Curve </c:v>
          </c:tx>
          <c:xVal>
            <c:numRef>
              <c:f>Sheet4!$C$1:$C$5</c:f>
              <c:numCache>
                <c:formatCode>General</c:formatCode>
                <c:ptCount val="5"/>
                <c:pt idx="0">
                  <c:v>12</c:v>
                </c:pt>
                <c:pt idx="1">
                  <c:v>10</c:v>
                </c:pt>
                <c:pt idx="2">
                  <c:v>8</c:v>
                </c:pt>
                <c:pt idx="3">
                  <c:v>6</c:v>
                </c:pt>
                <c:pt idx="4">
                  <c:v>4</c:v>
                </c:pt>
              </c:numCache>
            </c:numRef>
          </c:xVal>
          <c:yVal>
            <c:numRef>
              <c:f>Sheet4!$A$1:$A$5</c:f>
              <c:numCache>
                <c:formatCode>"$"#,##0_);[Red]\("$"#,##0\)</c:formatCode>
                <c:ptCount val="5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numCache>
            </c:numRef>
          </c:yVal>
          <c:smooth val="1"/>
        </c:ser>
        <c:axId val="63575936"/>
        <c:axId val="64757760"/>
      </c:scatterChart>
      <c:valAx>
        <c:axId val="6357593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Quantities Supplied of Widgets</a:t>
                </a:r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id-ID"/>
          </a:p>
        </c:txPr>
        <c:crossAx val="64757760"/>
        <c:crosses val="autoZero"/>
        <c:crossBetween val="midCat"/>
      </c:valAx>
      <c:valAx>
        <c:axId val="6475776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Price per Widget</a:t>
                </a:r>
              </a:p>
            </c:rich>
          </c:tx>
          <c:layout/>
        </c:title>
        <c:numFmt formatCode="&quot;$&quot;#,##0_);[Red]\(&quot;$&quot;#,##0\)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id-ID"/>
          </a:p>
        </c:txPr>
        <c:crossAx val="63575936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lang="en-US"/>
          </a:pPr>
          <a:endParaRPr lang="id-ID"/>
        </a:p>
      </c:txPr>
    </c:legend>
    <c:plotVisOnly val="1"/>
  </c:chart>
  <c:spPr>
    <a:solidFill>
      <a:schemeClr val="bg1"/>
    </a:solidFill>
  </c:spPr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d-ID"/>
  <c:style val="4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US"/>
            </a:pPr>
            <a:r>
              <a:rPr lang="en-US"/>
              <a:t>Supply Curve for Widgets </a:t>
            </a:r>
          </a:p>
        </c:rich>
      </c:tx>
      <c:layout/>
    </c:title>
    <c:plotArea>
      <c:layout/>
      <c:scatterChart>
        <c:scatterStyle val="smoothMarker"/>
        <c:ser>
          <c:idx val="0"/>
          <c:order val="0"/>
          <c:tx>
            <c:v>Supply Curve </c:v>
          </c:tx>
          <c:xVal>
            <c:numRef>
              <c:f>Sheet4!$B$1:$B$5</c:f>
              <c:numCache>
                <c:formatCode>General</c:formatCode>
                <c:ptCount val="5"/>
                <c:pt idx="0">
                  <c:v>10</c:v>
                </c:pt>
                <c:pt idx="1">
                  <c:v>8</c:v>
                </c:pt>
                <c:pt idx="2">
                  <c:v>6</c:v>
                </c:pt>
                <c:pt idx="3">
                  <c:v>4</c:v>
                </c:pt>
                <c:pt idx="4">
                  <c:v>2</c:v>
                </c:pt>
              </c:numCache>
            </c:numRef>
          </c:xVal>
          <c:yVal>
            <c:numRef>
              <c:f>Sheet4!$A$1:$A$5</c:f>
              <c:numCache>
                <c:formatCode>"$"#,##0_);[Red]\("$"#,##0\)</c:formatCode>
                <c:ptCount val="5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numCache>
            </c:numRef>
          </c:yVal>
          <c:smooth val="1"/>
        </c:ser>
        <c:axId val="64803584"/>
        <c:axId val="64805504"/>
      </c:scatterChart>
      <c:valAx>
        <c:axId val="6480358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Quantity Supplied of Widgets</a:t>
                </a:r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id-ID"/>
          </a:p>
        </c:txPr>
        <c:crossAx val="64805504"/>
        <c:crosses val="autoZero"/>
        <c:crossBetween val="midCat"/>
      </c:valAx>
      <c:valAx>
        <c:axId val="6480550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Price per Widget</a:t>
                </a:r>
              </a:p>
            </c:rich>
          </c:tx>
          <c:layout/>
        </c:title>
        <c:numFmt formatCode="&quot;$&quot;#,##0_);[Red]\(&quot;$&quot;#,##0\)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id-ID"/>
          </a:p>
        </c:txPr>
        <c:crossAx val="64803584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lang="en-US"/>
          </a:pPr>
          <a:endParaRPr lang="id-ID"/>
        </a:p>
      </c:txPr>
    </c:legend>
    <c:plotVisOnly val="1"/>
  </c:chart>
  <c:spPr>
    <a:solidFill>
      <a:schemeClr val="bg1"/>
    </a:solidFill>
  </c:spPr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d-ID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US"/>
            </a:pPr>
            <a:r>
              <a:rPr lang="en-US"/>
              <a:t>Decrease in Supply</a:t>
            </a:r>
          </a:p>
        </c:rich>
      </c:tx>
      <c:layout>
        <c:manualLayout>
          <c:xMode val="edge"/>
          <c:yMode val="edge"/>
          <c:x val="0.29864588801399827"/>
          <c:y val="2.7777777777777991E-2"/>
        </c:manualLayout>
      </c:layout>
    </c:title>
    <c:plotArea>
      <c:layout/>
      <c:scatterChart>
        <c:scatterStyle val="smoothMarker"/>
        <c:ser>
          <c:idx val="0"/>
          <c:order val="0"/>
          <c:tx>
            <c:v>Original Supply Curve</c:v>
          </c:tx>
          <c:xVal>
            <c:numRef>
              <c:f>Sheet5!$B$1:$B$5</c:f>
              <c:numCache>
                <c:formatCode>General</c:formatCode>
                <c:ptCount val="5"/>
                <c:pt idx="0">
                  <c:v>10</c:v>
                </c:pt>
                <c:pt idx="1">
                  <c:v>8</c:v>
                </c:pt>
                <c:pt idx="2">
                  <c:v>6</c:v>
                </c:pt>
                <c:pt idx="3">
                  <c:v>4</c:v>
                </c:pt>
                <c:pt idx="4">
                  <c:v>2</c:v>
                </c:pt>
              </c:numCache>
            </c:numRef>
          </c:xVal>
          <c:yVal>
            <c:numRef>
              <c:f>Sheet5!$A$1:$A$5</c:f>
              <c:numCache>
                <c:formatCode>"$"#,##0_);[Red]\("$"#,##0\)</c:formatCode>
                <c:ptCount val="5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numCache>
            </c:numRef>
          </c:yVal>
          <c:smooth val="1"/>
        </c:ser>
        <c:ser>
          <c:idx val="1"/>
          <c:order val="1"/>
          <c:tx>
            <c:v>New Supply Curve</c:v>
          </c:tx>
          <c:xVal>
            <c:numRef>
              <c:f>Sheet5!$C$1:$C$5</c:f>
              <c:numCache>
                <c:formatCode>General</c:formatCode>
                <c:ptCount val="5"/>
                <c:pt idx="0">
                  <c:v>8</c:v>
                </c:pt>
                <c:pt idx="1">
                  <c:v>6</c:v>
                </c:pt>
                <c:pt idx="2">
                  <c:v>4</c:v>
                </c:pt>
                <c:pt idx="3">
                  <c:v>2</c:v>
                </c:pt>
                <c:pt idx="4">
                  <c:v>0</c:v>
                </c:pt>
              </c:numCache>
            </c:numRef>
          </c:xVal>
          <c:yVal>
            <c:numRef>
              <c:f>Sheet5!$A$1:$A$5</c:f>
              <c:numCache>
                <c:formatCode>"$"#,##0_);[Red]\("$"#,##0\)</c:formatCode>
                <c:ptCount val="5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numCache>
            </c:numRef>
          </c:yVal>
          <c:smooth val="1"/>
        </c:ser>
        <c:axId val="64851328"/>
        <c:axId val="64882176"/>
      </c:scatterChart>
      <c:valAx>
        <c:axId val="6485132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Quantity Supplied of Widgets</a:t>
                </a:r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id-ID"/>
          </a:p>
        </c:txPr>
        <c:crossAx val="64882176"/>
        <c:crosses val="autoZero"/>
        <c:crossBetween val="midCat"/>
      </c:valAx>
      <c:valAx>
        <c:axId val="6488217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Price per Widget</a:t>
                </a:r>
              </a:p>
            </c:rich>
          </c:tx>
          <c:layout/>
        </c:title>
        <c:numFmt formatCode="&quot;$&quot;#,##0_);[Red]\(&quot;$&quot;#,##0\)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id-ID"/>
          </a:p>
        </c:txPr>
        <c:crossAx val="64851328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lang="en-US"/>
          </a:pPr>
          <a:endParaRPr lang="id-ID"/>
        </a:p>
      </c:txPr>
    </c:legend>
    <c:plotVisOnly val="1"/>
  </c:chart>
  <c:spPr>
    <a:solidFill>
      <a:schemeClr val="bg1"/>
    </a:solidFill>
  </c:spPr>
  <c:externalData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0.77064</cdr:x>
      <cdr:y>0.01639</cdr:y>
    </cdr:from>
    <cdr:to>
      <cdr:x>1</cdr:x>
      <cdr:y>0.13558</cdr:y>
    </cdr:to>
    <cdr:sp macro="" textlink="">
      <cdr:nvSpPr>
        <cdr:cNvPr id="8" name="Text Box 2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400800" y="76200"/>
          <a:ext cx="1905000" cy="553998"/>
        </a:xfrm>
        <a:prstGeom xmlns:a="http://schemas.openxmlformats.org/drawingml/2006/main" prst="rect">
          <a:avLst/>
        </a:prstGeom>
        <a:solidFill xmlns:a="http://schemas.openxmlformats.org/drawingml/2006/main">
          <a:srgbClr val="7E9CE8"/>
        </a:solidFill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>
            <a:spcBef>
              <a:spcPct val="50000"/>
            </a:spcBef>
            <a:buFont typeface="Arial" pitchFamily="34" charset="0"/>
            <a:buChar char="•"/>
          </a:pPr>
          <a:r>
            <a:rPr lang="en-GB" sz="1000" dirty="0" smtClean="0">
              <a:latin typeface="Verdana" pitchFamily="34" charset="0"/>
              <a:cs typeface="Times New Roman" pitchFamily="18" charset="0"/>
            </a:rPr>
            <a:t>At $3 per Widget, the Quantity demanded of widgets is 6.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E1BFED5-9C79-4A08-BE34-34065CA12B89}" type="datetimeFigureOut">
              <a:rPr lang="en-US"/>
              <a:pPr>
                <a:defRPr/>
              </a:pPr>
              <a:t>10/20/2014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74A478B-C1C9-47F9-B452-BA8D6ACC68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F4A94BC-093D-4809-894F-3DE1FCF5BE41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altLang="en-US"/>
          </a:p>
        </p:txBody>
      </p:sp>
      <p:sp>
        <p:nvSpPr>
          <p:cNvPr id="60419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60420" name="Rectangle 3"/>
          <p:cNvSpPr>
            <a:spLocks noChangeArrowheads="1"/>
          </p:cNvSpPr>
          <p:nvPr/>
        </p:nvSpPr>
        <p:spPr bwMode="auto">
          <a:xfrm>
            <a:off x="3884613" y="8685213"/>
            <a:ext cx="297338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49" tIns="0" rIns="19049" bIns="0" anchor="b"/>
          <a:lstStyle/>
          <a:p>
            <a:pPr algn="r" eaLnBrk="0" hangingPunct="0"/>
            <a:r>
              <a:rPr lang="en-US" altLang="en-US" sz="1000" i="1">
                <a:latin typeface="Times New Roman" pitchFamily="18" charset="0"/>
              </a:rPr>
              <a:t>11</a:t>
            </a:r>
          </a:p>
        </p:txBody>
      </p:sp>
      <p:sp>
        <p:nvSpPr>
          <p:cNvPr id="60421" name="Rectangle 4"/>
          <p:cNvSpPr>
            <a:spLocks noChangeArrowheads="1"/>
          </p:cNvSpPr>
          <p:nvPr/>
        </p:nvSpPr>
        <p:spPr bwMode="auto">
          <a:xfrm>
            <a:off x="-1588" y="8685213"/>
            <a:ext cx="2971801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60422" name="Rectangle 5"/>
          <p:cNvSpPr>
            <a:spLocks noChangeArrowheads="1"/>
          </p:cNvSpPr>
          <p:nvPr/>
        </p:nvSpPr>
        <p:spPr bwMode="auto">
          <a:xfrm>
            <a:off x="-1588" y="0"/>
            <a:ext cx="2971801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60423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solidFill>
            <a:srgbClr val="FFFFFF"/>
          </a:solidFill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24" name="Rectangle 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lIns="92066" tIns="46033" rIns="92066" bIns="46033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51DC96D-060F-46D6-87D3-05F3280E126C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 alt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d-ID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5AA045E-7266-4E9C-B441-146A1E1A2FFB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 altLang="en-US"/>
          </a:p>
        </p:txBody>
      </p:sp>
      <p:sp>
        <p:nvSpPr>
          <p:cNvPr id="62467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62468" name="Rectangle 3"/>
          <p:cNvSpPr>
            <a:spLocks noChangeArrowheads="1"/>
          </p:cNvSpPr>
          <p:nvPr/>
        </p:nvSpPr>
        <p:spPr bwMode="auto">
          <a:xfrm>
            <a:off x="3884613" y="8685213"/>
            <a:ext cx="297338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49" tIns="0" rIns="19049" bIns="0" anchor="b"/>
          <a:lstStyle/>
          <a:p>
            <a:pPr algn="r" eaLnBrk="0" hangingPunct="0"/>
            <a:r>
              <a:rPr lang="en-US" altLang="en-US" sz="1000" i="1">
                <a:latin typeface="Times New Roman" pitchFamily="18" charset="0"/>
              </a:rPr>
              <a:t>25</a:t>
            </a:r>
          </a:p>
        </p:txBody>
      </p:sp>
      <p:sp>
        <p:nvSpPr>
          <p:cNvPr id="62469" name="Rectangle 4"/>
          <p:cNvSpPr>
            <a:spLocks noChangeArrowheads="1"/>
          </p:cNvSpPr>
          <p:nvPr/>
        </p:nvSpPr>
        <p:spPr bwMode="auto">
          <a:xfrm>
            <a:off x="-1588" y="8685213"/>
            <a:ext cx="2971801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62470" name="Rectangle 5"/>
          <p:cNvSpPr>
            <a:spLocks noChangeArrowheads="1"/>
          </p:cNvSpPr>
          <p:nvPr/>
        </p:nvSpPr>
        <p:spPr bwMode="auto">
          <a:xfrm>
            <a:off x="-1588" y="0"/>
            <a:ext cx="2971801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62471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solidFill>
            <a:srgbClr val="FFFFFF"/>
          </a:solidFill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72" name="Rectangle 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lIns="92066" tIns="46033" rIns="92066" bIns="46033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985128B-7E7B-4D39-A482-1D75B8FF7C9C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en-US" alt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d-ID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2A1C128-97E7-4AE9-A454-F4FA00E91D67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en-US" alt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d-ID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DF2AD8F-0C55-4D96-B469-835C494E6D23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41</a:t>
            </a:fld>
            <a:endParaRPr lang="en-US" altLang="en-US"/>
          </a:p>
        </p:txBody>
      </p:sp>
      <p:sp>
        <p:nvSpPr>
          <p:cNvPr id="66563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66564" name="Rectangle 3"/>
          <p:cNvSpPr>
            <a:spLocks noChangeArrowheads="1"/>
          </p:cNvSpPr>
          <p:nvPr/>
        </p:nvSpPr>
        <p:spPr bwMode="auto">
          <a:xfrm>
            <a:off x="3884613" y="8685213"/>
            <a:ext cx="297338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49" tIns="0" rIns="19049" bIns="0" anchor="b"/>
          <a:lstStyle/>
          <a:p>
            <a:pPr algn="r" eaLnBrk="0" hangingPunct="0"/>
            <a:r>
              <a:rPr lang="en-US" altLang="en-US" sz="1000" i="1">
                <a:latin typeface="Times New Roman" pitchFamily="18" charset="0"/>
              </a:rPr>
              <a:t>36</a:t>
            </a:r>
          </a:p>
        </p:txBody>
      </p:sp>
      <p:sp>
        <p:nvSpPr>
          <p:cNvPr id="66565" name="Rectangle 4"/>
          <p:cNvSpPr>
            <a:spLocks noChangeArrowheads="1"/>
          </p:cNvSpPr>
          <p:nvPr/>
        </p:nvSpPr>
        <p:spPr bwMode="auto">
          <a:xfrm>
            <a:off x="-1588" y="8685213"/>
            <a:ext cx="2971801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66566" name="Rectangle 5"/>
          <p:cNvSpPr>
            <a:spLocks noChangeArrowheads="1"/>
          </p:cNvSpPr>
          <p:nvPr/>
        </p:nvSpPr>
        <p:spPr bwMode="auto">
          <a:xfrm>
            <a:off x="-1588" y="0"/>
            <a:ext cx="2971801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66567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solidFill>
            <a:srgbClr val="FFFFFF"/>
          </a:solidFill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8" name="Rectangle 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lIns="92066" tIns="46033" rIns="92066" bIns="46033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511C4-46B8-48CD-B103-53F4F7E5A914}" type="datetime1">
              <a:rPr lang="en-US"/>
              <a:pPr>
                <a:defRPr/>
              </a:pPr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784C3-74DB-4CB8-87D9-3D5D11D80C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F1297-10F9-4A78-A1C2-17BB2DC1DC3C}" type="datetime1">
              <a:rPr lang="en-US"/>
              <a:pPr>
                <a:defRPr/>
              </a:pPr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6C803-1F39-46BA-8734-A6C9D764CD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D0ECF-BBCD-4E99-9E96-B905E28A2817}" type="datetime1">
              <a:rPr lang="en-US"/>
              <a:pPr>
                <a:defRPr/>
              </a:pPr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33BCD-56BA-4043-896F-7CD980A342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FAB653-2824-46EB-9811-BCCF4FC5BBC4}" type="datetime1">
              <a:rPr lang="en-US"/>
              <a:pPr>
                <a:defRPr/>
              </a:pPr>
              <a:t>10/20/2014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ED147-23E9-45E8-B5F5-028897553D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839200" cy="5334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7E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71600" y="0"/>
            <a:ext cx="762000" cy="533400"/>
          </a:xfrm>
          <a:prstGeom prst="rect">
            <a:avLst/>
          </a:prstGeom>
          <a:ln w="3175">
            <a:solidFill>
              <a:srgbClr val="800080"/>
            </a:solidFill>
            <a:prstDash val="sysDot"/>
          </a:ln>
        </p:spPr>
        <p:txBody>
          <a:bodyPr/>
          <a:lstStyle>
            <a:lvl1pPr algn="ctr">
              <a:buNone/>
              <a:defRPr sz="2800">
                <a:solidFill>
                  <a:srgbClr val="80008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  <a:lvl2pPr algn="l">
              <a:buNone/>
              <a:defRPr sz="2800">
                <a:solidFill>
                  <a:srgbClr val="0048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2pPr>
            <a:lvl3pPr algn="l">
              <a:buNone/>
              <a:defRPr sz="2800">
                <a:solidFill>
                  <a:srgbClr val="0048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3pPr>
            <a:lvl4pPr algn="l">
              <a:buNone/>
              <a:defRPr sz="2800">
                <a:solidFill>
                  <a:srgbClr val="0048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4pPr>
            <a:lvl5pPr algn="l">
              <a:buNone/>
              <a:defRPr sz="2800">
                <a:solidFill>
                  <a:srgbClr val="0048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8534400" y="6416675"/>
            <a:ext cx="609600" cy="365125"/>
          </a:xfr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2D3358F-0D6C-44E3-9BCC-DA2929D107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839200" cy="5334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7E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71600" y="0"/>
            <a:ext cx="762000" cy="533400"/>
          </a:xfrm>
          <a:prstGeom prst="rect">
            <a:avLst/>
          </a:prstGeom>
          <a:ln w="3175">
            <a:solidFill>
              <a:srgbClr val="800080"/>
            </a:solidFill>
            <a:prstDash val="sysDot"/>
          </a:ln>
        </p:spPr>
        <p:txBody>
          <a:bodyPr/>
          <a:lstStyle>
            <a:lvl1pPr algn="ctr">
              <a:buNone/>
              <a:defRPr sz="2800">
                <a:solidFill>
                  <a:srgbClr val="80008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  <a:lvl2pPr algn="l">
              <a:buNone/>
              <a:defRPr sz="2800">
                <a:solidFill>
                  <a:srgbClr val="0048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2pPr>
            <a:lvl3pPr algn="l">
              <a:buNone/>
              <a:defRPr sz="2800">
                <a:solidFill>
                  <a:srgbClr val="0048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3pPr>
            <a:lvl4pPr algn="l">
              <a:buNone/>
              <a:defRPr sz="2800">
                <a:solidFill>
                  <a:srgbClr val="0048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4pPr>
            <a:lvl5pPr algn="l">
              <a:buNone/>
              <a:defRPr sz="2800">
                <a:solidFill>
                  <a:srgbClr val="0048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8534400" y="6416675"/>
            <a:ext cx="609600" cy="365125"/>
          </a:xfr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FC2621D-B27E-47E2-8F2B-F393123D06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839200" cy="5334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7E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71600" y="0"/>
            <a:ext cx="762000" cy="533400"/>
          </a:xfrm>
          <a:prstGeom prst="rect">
            <a:avLst/>
          </a:prstGeom>
          <a:ln w="3175">
            <a:solidFill>
              <a:srgbClr val="800080"/>
            </a:solidFill>
            <a:prstDash val="sysDot"/>
          </a:ln>
        </p:spPr>
        <p:txBody>
          <a:bodyPr/>
          <a:lstStyle>
            <a:lvl1pPr algn="ctr">
              <a:buNone/>
              <a:defRPr sz="2800">
                <a:solidFill>
                  <a:srgbClr val="80008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  <a:lvl2pPr algn="l">
              <a:buNone/>
              <a:defRPr sz="2800">
                <a:solidFill>
                  <a:srgbClr val="0048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2pPr>
            <a:lvl3pPr algn="l">
              <a:buNone/>
              <a:defRPr sz="2800">
                <a:solidFill>
                  <a:srgbClr val="0048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3pPr>
            <a:lvl4pPr algn="l">
              <a:buNone/>
              <a:defRPr sz="2800">
                <a:solidFill>
                  <a:srgbClr val="0048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4pPr>
            <a:lvl5pPr algn="l">
              <a:buNone/>
              <a:defRPr sz="2800">
                <a:solidFill>
                  <a:srgbClr val="0048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8534400" y="6416675"/>
            <a:ext cx="609600" cy="365125"/>
          </a:xfr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FA3591E-CB63-45C4-A9DB-56E4C87B6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348BC3B-6C87-4044-A648-57EE2AA74E1A}" type="datetime1">
              <a:rPr lang="en-US"/>
              <a:pPr>
                <a:defRPr/>
              </a:pPr>
              <a:t>10/20/2014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8BE1D-3899-41A3-AB6D-73CCDEF94F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D72BE61-D3C1-411B-A14B-58D4F164A409}" type="datetime1">
              <a:rPr lang="en-US"/>
              <a:pPr>
                <a:defRPr/>
              </a:pPr>
              <a:t>10/20/2014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B1BE6-E066-4CCB-B436-28432D598D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839200" cy="5334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7E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71600" y="0"/>
            <a:ext cx="762000" cy="533400"/>
          </a:xfrm>
          <a:prstGeom prst="rect">
            <a:avLst/>
          </a:prstGeom>
          <a:ln w="3175">
            <a:solidFill>
              <a:srgbClr val="800080"/>
            </a:solidFill>
            <a:prstDash val="sysDot"/>
          </a:ln>
        </p:spPr>
        <p:txBody>
          <a:bodyPr/>
          <a:lstStyle>
            <a:lvl1pPr algn="ctr">
              <a:buNone/>
              <a:defRPr sz="2800">
                <a:solidFill>
                  <a:srgbClr val="80008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  <a:lvl2pPr algn="l">
              <a:buNone/>
              <a:defRPr sz="2800">
                <a:solidFill>
                  <a:srgbClr val="0048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2pPr>
            <a:lvl3pPr algn="l">
              <a:buNone/>
              <a:defRPr sz="2800">
                <a:solidFill>
                  <a:srgbClr val="0048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3pPr>
            <a:lvl4pPr algn="l">
              <a:buNone/>
              <a:defRPr sz="2800">
                <a:solidFill>
                  <a:srgbClr val="0048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4pPr>
            <a:lvl5pPr algn="l">
              <a:buNone/>
              <a:defRPr sz="2800">
                <a:solidFill>
                  <a:srgbClr val="0048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8534400" y="6416675"/>
            <a:ext cx="609600" cy="365125"/>
          </a:xfr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021B67E-C5AF-4BA5-96AD-C839843400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D889D-FECF-4EED-BA18-6F6852F597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99C86-72F0-4051-8CD8-EE23FB4C47D1}" type="datetime1">
              <a:rPr lang="en-US"/>
              <a:pPr>
                <a:defRPr/>
              </a:pPr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6DA87-4251-4500-9C01-BA390C02D5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4025E-AF68-48AA-A749-ABBB30BAA38B}" type="datetime1">
              <a:rPr lang="en-US"/>
              <a:pPr>
                <a:defRPr/>
              </a:pPr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760B4-25D4-4E62-A48B-ECF64D5F12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9DFB0-59E4-4185-BC9A-832E7EF7DF9E}" type="datetime1">
              <a:rPr lang="en-US"/>
              <a:pPr>
                <a:defRPr/>
              </a:pPr>
              <a:t>10/20/2014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AFF6F-144C-4803-B0B2-01269E57B8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0097E-0BCD-4791-AB79-FE355CC0A903}" type="datetime1">
              <a:rPr lang="en-US"/>
              <a:pPr>
                <a:defRPr/>
              </a:pPr>
              <a:t>10/20/2014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E5305-2CAE-4A5B-8933-5123501CF4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D959B-BA93-42A2-B092-A162AE75819C}" type="datetime1">
              <a:rPr lang="en-US"/>
              <a:pPr>
                <a:defRPr/>
              </a:pPr>
              <a:t>10/20/2014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02C19-2F3F-4D67-85DB-63FA2286C8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F782E-A8BE-44E3-BD1A-0DD86EBAC8E0}" type="datetime1">
              <a:rPr lang="en-US"/>
              <a:pPr>
                <a:defRPr/>
              </a:pPr>
              <a:t>10/20/2014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B595D-EA10-40BC-8057-B3028CCF2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E0139-1922-4EBD-BDF7-B57F9884161B}" type="datetime1">
              <a:rPr lang="en-US"/>
              <a:pPr>
                <a:defRPr/>
              </a:pPr>
              <a:t>10/20/2014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68E5D-DEEF-4D43-A680-9C4C1C4F22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B5090-E585-4D0B-925F-8F1D0C58071C}" type="datetime1">
              <a:rPr lang="en-US"/>
              <a:pPr>
                <a:defRPr/>
              </a:pPr>
              <a:t>10/20/2014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20D27-6D83-45C0-8F96-1FFDD592B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23DEFA4-724D-4615-9747-2845C18AA070}" type="datetime1">
              <a:rPr lang="en-US"/>
              <a:pPr>
                <a:defRPr/>
              </a:pPr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1DA5B9-FB69-4AEA-9B97-D6F50BE26D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6.xml"/><Relationship Id="rId1" Type="http://schemas.openxmlformats.org/officeDocument/2006/relationships/tags" Target="../tags/tag1.xml"/><Relationship Id="rId4" Type="http://schemas.openxmlformats.org/officeDocument/2006/relationships/image" Target="../media/image9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Demand and Supply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“</a:t>
            </a:r>
            <a:r>
              <a:rPr lang="en-US" altLang="en-US" dirty="0" smtClean="0"/>
              <a:t>provided all other factors … are unchanged</a:t>
            </a:r>
            <a:r>
              <a:rPr lang="en-US" dirty="0" smtClean="0"/>
              <a:t>”</a:t>
            </a:r>
          </a:p>
        </p:txBody>
      </p:sp>
      <p:sp>
        <p:nvSpPr>
          <p:cNvPr id="555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That’s an important phrase in the wording of the Law of Demand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The quantity demanded of a consumer good such as  ice cream depends on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The price of ice cream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The prices of related goods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Consumers’ incomes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Consumers’ tastes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Consumers’ expectations about future prices and incomes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Number of buyers, etc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The Law of Demand says that the quantity demanded of a good is inversely related to its price, </a:t>
            </a:r>
            <a:r>
              <a:rPr lang="en-US" sz="2400" i="1" smtClean="0"/>
              <a:t>provided</a:t>
            </a:r>
            <a:r>
              <a:rPr lang="en-US" sz="2400" smtClean="0"/>
              <a:t> all other factors are unchanged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C5730C-6ED7-49FC-B4F2-1E2FA1EAB9F2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501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Might Demand Increase?</a:t>
            </a:r>
          </a:p>
        </p:txBody>
      </p:sp>
      <p:sp>
        <p:nvSpPr>
          <p:cNvPr id="1945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021263" y="1600200"/>
            <a:ext cx="3970337" cy="4183063"/>
          </a:xfrm>
        </p:spPr>
        <p:txBody>
          <a:bodyPr/>
          <a:lstStyle/>
          <a:p>
            <a:r>
              <a:rPr lang="en-US" sz="2800" smtClean="0"/>
              <a:t>How can we explain the difference in Catherine’s behavior in situations </a:t>
            </a:r>
            <a:r>
              <a:rPr lang="en-US" sz="2800" i="1" smtClean="0"/>
              <a:t>A</a:t>
            </a:r>
            <a:r>
              <a:rPr lang="en-US" sz="2800" smtClean="0"/>
              <a:t> and </a:t>
            </a:r>
            <a:r>
              <a:rPr lang="en-US" sz="2800" i="1" smtClean="0"/>
              <a:t>B</a:t>
            </a:r>
            <a:r>
              <a:rPr lang="en-US" sz="2800" smtClean="0"/>
              <a:t>?</a:t>
            </a:r>
          </a:p>
          <a:p>
            <a:r>
              <a:rPr lang="en-US" sz="2800" smtClean="0"/>
              <a:t>Why does she consume more in situation </a:t>
            </a:r>
            <a:r>
              <a:rPr lang="en-US" sz="2800" i="1" smtClean="0"/>
              <a:t>B</a:t>
            </a:r>
            <a:r>
              <a:rPr lang="en-US" sz="2800" smtClean="0"/>
              <a:t> </a:t>
            </a:r>
            <a:r>
              <a:rPr lang="en-US" sz="2800" i="1" smtClean="0"/>
              <a:t>at every possible price</a:t>
            </a:r>
            <a:r>
              <a:rPr lang="en-US" sz="2800" smtClean="0"/>
              <a:t>?</a:t>
            </a:r>
          </a:p>
        </p:txBody>
      </p:sp>
      <p:graphicFrame>
        <p:nvGraphicFramePr>
          <p:cNvPr id="573494" name="Group 54"/>
          <p:cNvGraphicFramePr>
            <a:graphicFrameLocks noGrp="1"/>
          </p:cNvGraphicFramePr>
          <p:nvPr/>
        </p:nvGraphicFramePr>
        <p:xfrm>
          <a:off x="304800" y="1524000"/>
          <a:ext cx="4519613" cy="4602480"/>
        </p:xfrm>
        <a:graphic>
          <a:graphicData uri="http://schemas.openxmlformats.org/drawingml/2006/table">
            <a:tbl>
              <a:tblPr/>
              <a:tblGrid>
                <a:gridCol w="914400"/>
                <a:gridCol w="1812925"/>
                <a:gridCol w="1792288"/>
              </a:tblGrid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Quantity Demanded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Situation 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Situation 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6019800" y="6399213"/>
            <a:ext cx="18288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 flipH="1" flipV="1">
            <a:off x="5410201" y="5789612"/>
            <a:ext cx="12192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 flipH="1">
            <a:off x="6134100" y="5370513"/>
            <a:ext cx="9906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 flipH="1">
            <a:off x="6591300" y="5370513"/>
            <a:ext cx="9906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629400" y="5637213"/>
            <a:ext cx="2286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06" name="TextBox 13"/>
          <p:cNvSpPr txBox="1">
            <a:spLocks noChangeArrowheads="1"/>
          </p:cNvSpPr>
          <p:nvPr/>
        </p:nvSpPr>
        <p:spPr bwMode="auto">
          <a:xfrm>
            <a:off x="5334000" y="5181600"/>
            <a:ext cx="68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Price</a:t>
            </a:r>
          </a:p>
        </p:txBody>
      </p:sp>
      <p:sp>
        <p:nvSpPr>
          <p:cNvPr id="19507" name="TextBox 14"/>
          <p:cNvSpPr txBox="1">
            <a:spLocks noChangeArrowheads="1"/>
          </p:cNvSpPr>
          <p:nvPr/>
        </p:nvSpPr>
        <p:spPr bwMode="auto">
          <a:xfrm>
            <a:off x="6629400" y="6400800"/>
            <a:ext cx="213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Quantity Demanded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76B819-613D-4B3B-8D12-C442F757EF41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Changes  in Demand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pPr eaLnBrk="1" hangingPunct="1"/>
            <a:r>
              <a:rPr lang="en-GB" smtClean="0"/>
              <a:t>Change in the quantity demanded due to a price change occurs ALONG the demand curve</a:t>
            </a:r>
          </a:p>
          <a:p>
            <a:pPr eaLnBrk="1" hangingPunct="1"/>
            <a:endParaRPr lang="en-US" smtClean="0"/>
          </a:p>
        </p:txBody>
      </p:sp>
      <p:graphicFrame>
        <p:nvGraphicFramePr>
          <p:cNvPr id="4" name="Content Placeholder 5"/>
          <p:cNvGraphicFramePr>
            <a:graphicFrameLocks/>
          </p:cNvGraphicFramePr>
          <p:nvPr/>
        </p:nvGraphicFramePr>
        <p:xfrm>
          <a:off x="304800" y="2209800"/>
          <a:ext cx="83058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Connector 5"/>
          <p:cNvCxnSpPr/>
          <p:nvPr/>
        </p:nvCxnSpPr>
        <p:spPr>
          <a:xfrm rot="5400000">
            <a:off x="2858294" y="5295106"/>
            <a:ext cx="1752600" cy="1588"/>
          </a:xfrm>
          <a:prstGeom prst="line">
            <a:avLst/>
          </a:prstGeom>
          <a:ln w="381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Up Arrow 7"/>
          <p:cNvSpPr/>
          <p:nvPr/>
        </p:nvSpPr>
        <p:spPr>
          <a:xfrm>
            <a:off x="762000" y="3962400"/>
            <a:ext cx="152400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traight Connector 8"/>
          <p:cNvSpPr/>
          <p:nvPr/>
        </p:nvSpPr>
        <p:spPr>
          <a:xfrm rot="10800000">
            <a:off x="914400" y="3886200"/>
            <a:ext cx="1905000" cy="0"/>
          </a:xfrm>
          <a:prstGeom prst="line">
            <a:avLst/>
          </a:prstGeom>
          <a:ln w="381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5028406"/>
            <a:ext cx="2286000" cy="1588"/>
          </a:xfrm>
          <a:prstGeom prst="line">
            <a:avLst/>
          </a:prstGeom>
          <a:ln w="381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traight Connector 11"/>
          <p:cNvSpPr/>
          <p:nvPr/>
        </p:nvSpPr>
        <p:spPr>
          <a:xfrm rot="10800000">
            <a:off x="990600" y="4419600"/>
            <a:ext cx="2743200" cy="1588"/>
          </a:xfrm>
          <a:prstGeom prst="line">
            <a:avLst/>
          </a:prstGeom>
          <a:ln w="381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Left Arrow 12"/>
          <p:cNvSpPr/>
          <p:nvPr/>
        </p:nvSpPr>
        <p:spPr>
          <a:xfrm>
            <a:off x="3048000" y="6248400"/>
            <a:ext cx="533400" cy="152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ext Box 23"/>
          <p:cNvSpPr txBox="1">
            <a:spLocks noChangeArrowheads="1"/>
          </p:cNvSpPr>
          <p:nvPr/>
        </p:nvSpPr>
        <p:spPr bwMode="auto">
          <a:xfrm>
            <a:off x="6705600" y="2895600"/>
            <a:ext cx="1905000" cy="862013"/>
          </a:xfrm>
          <a:prstGeom prst="rect">
            <a:avLst/>
          </a:prstGeom>
          <a:solidFill>
            <a:srgbClr val="7E9CE8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GB" sz="1000">
                <a:latin typeface="Verdana" pitchFamily="34" charset="0"/>
                <a:cs typeface="Times New Roman" pitchFamily="18" charset="0"/>
              </a:rPr>
              <a:t>An increase in the Price of Widgets from $3 to $4 will lead to a decrease in the Quantity Demanded of Widgets from 6 to 4.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4" descr="ICECREA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8963" y="1676400"/>
            <a:ext cx="1671637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US" smtClean="0"/>
              <a:t>Shifts in the Market Demand Curve</a:t>
            </a:r>
          </a:p>
        </p:txBody>
      </p:sp>
      <p:sp>
        <p:nvSpPr>
          <p:cNvPr id="41984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010400" cy="4525963"/>
          </a:xfrm>
        </p:spPr>
        <p:txBody>
          <a:bodyPr/>
          <a:lstStyle/>
          <a:p>
            <a:r>
              <a:rPr lang="en-US" altLang="en-US" smtClean="0">
                <a:cs typeface="Times New Roman" pitchFamily="18" charset="0"/>
              </a:rPr>
              <a:t>… are caused by changes in:</a:t>
            </a:r>
            <a:endParaRPr lang="en-US" altLang="en-US" smtClean="0"/>
          </a:p>
          <a:p>
            <a:pPr lvl="1"/>
            <a:r>
              <a:rPr lang="en-US" altLang="en-US" smtClean="0"/>
              <a:t>Consumer income</a:t>
            </a:r>
          </a:p>
          <a:p>
            <a:pPr lvl="1"/>
            <a:r>
              <a:rPr lang="en-US" altLang="en-US" smtClean="0"/>
              <a:t>Prices of related goods</a:t>
            </a:r>
          </a:p>
          <a:p>
            <a:pPr lvl="1"/>
            <a:r>
              <a:rPr lang="en-US" altLang="en-US" smtClean="0"/>
              <a:t>Tastes</a:t>
            </a:r>
          </a:p>
          <a:p>
            <a:pPr lvl="1"/>
            <a:r>
              <a:rPr lang="en-US" altLang="en-US" smtClean="0"/>
              <a:t>Expectations, say, about future prices and prospects</a:t>
            </a:r>
          </a:p>
          <a:p>
            <a:pPr lvl="1"/>
            <a:r>
              <a:rPr lang="en-US" altLang="en-US" smtClean="0"/>
              <a:t>Number of buyers</a:t>
            </a:r>
          </a:p>
          <a:p>
            <a:endParaRPr lang="en-US" alt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CCF8A6-4AF0-475D-8C46-1ADBEAFDD92B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98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8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198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8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198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8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198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8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198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8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98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8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46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title"/>
          </p:nvPr>
        </p:nvSpPr>
        <p:spPr>
          <a:xfrm>
            <a:off x="606425" y="228600"/>
            <a:ext cx="8080375" cy="8318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Shifts in the Demand Curve</a:t>
            </a:r>
          </a:p>
        </p:txBody>
      </p:sp>
      <p:sp>
        <p:nvSpPr>
          <p:cNvPr id="21507" name="Freeform 17"/>
          <p:cNvSpPr>
            <a:spLocks/>
          </p:cNvSpPr>
          <p:nvPr/>
        </p:nvSpPr>
        <p:spPr bwMode="auto">
          <a:xfrm>
            <a:off x="1347788" y="1182688"/>
            <a:ext cx="7042150" cy="4818062"/>
          </a:xfrm>
          <a:custGeom>
            <a:avLst/>
            <a:gdLst>
              <a:gd name="T0" fmla="*/ 0 w 4436"/>
              <a:gd name="T1" fmla="*/ 0 h 3035"/>
              <a:gd name="T2" fmla="*/ 0 w 4436"/>
              <a:gd name="T3" fmla="*/ 2147483647 h 3035"/>
              <a:gd name="T4" fmla="*/ 2147483647 w 4436"/>
              <a:gd name="T5" fmla="*/ 2147483647 h 3035"/>
              <a:gd name="T6" fmla="*/ 0 60000 65536"/>
              <a:gd name="T7" fmla="*/ 0 60000 65536"/>
              <a:gd name="T8" fmla="*/ 0 60000 65536"/>
              <a:gd name="T9" fmla="*/ 0 w 4436"/>
              <a:gd name="T10" fmla="*/ 0 h 3035"/>
              <a:gd name="T11" fmla="*/ 4436 w 4436"/>
              <a:gd name="T12" fmla="*/ 3035 h 30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436" h="3035">
                <a:moveTo>
                  <a:pt x="0" y="0"/>
                </a:moveTo>
                <a:lnTo>
                  <a:pt x="0" y="3035"/>
                </a:lnTo>
                <a:lnTo>
                  <a:pt x="4436" y="3035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45810" name="Line 18"/>
          <p:cNvSpPr>
            <a:spLocks noChangeShapeType="1"/>
          </p:cNvSpPr>
          <p:nvPr/>
        </p:nvSpPr>
        <p:spPr bwMode="auto">
          <a:xfrm flipH="1" flipV="1">
            <a:off x="3079750" y="1912938"/>
            <a:ext cx="3281363" cy="3149600"/>
          </a:xfrm>
          <a:prstGeom prst="line">
            <a:avLst/>
          </a:prstGeom>
          <a:noFill/>
          <a:ln w="61913">
            <a:solidFill>
              <a:srgbClr val="004C9F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45811" name="Line 19"/>
          <p:cNvSpPr>
            <a:spLocks noChangeShapeType="1"/>
          </p:cNvSpPr>
          <p:nvPr/>
        </p:nvSpPr>
        <p:spPr bwMode="auto">
          <a:xfrm flipH="1" flipV="1">
            <a:off x="4648200" y="1390650"/>
            <a:ext cx="3281363" cy="3149600"/>
          </a:xfrm>
          <a:prstGeom prst="line">
            <a:avLst/>
          </a:prstGeom>
          <a:noFill/>
          <a:ln w="61913">
            <a:solidFill>
              <a:srgbClr val="5F161D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45812" name="Line 20"/>
          <p:cNvSpPr>
            <a:spLocks noChangeShapeType="1"/>
          </p:cNvSpPr>
          <p:nvPr/>
        </p:nvSpPr>
        <p:spPr bwMode="auto">
          <a:xfrm flipH="1" flipV="1">
            <a:off x="1492250" y="2433638"/>
            <a:ext cx="3302000" cy="3170237"/>
          </a:xfrm>
          <a:prstGeom prst="line">
            <a:avLst/>
          </a:prstGeom>
          <a:noFill/>
          <a:ln w="61913">
            <a:solidFill>
              <a:srgbClr val="65182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45813" name="Line 21"/>
          <p:cNvSpPr>
            <a:spLocks noChangeShapeType="1"/>
          </p:cNvSpPr>
          <p:nvPr/>
        </p:nvSpPr>
        <p:spPr bwMode="auto">
          <a:xfrm>
            <a:off x="4146550" y="2871788"/>
            <a:ext cx="1858963" cy="1587"/>
          </a:xfrm>
          <a:prstGeom prst="line">
            <a:avLst/>
          </a:prstGeom>
          <a:noFill/>
          <a:ln w="20701">
            <a:solidFill>
              <a:srgbClr val="00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545814" name="Line 22"/>
          <p:cNvSpPr>
            <a:spLocks noChangeShapeType="1"/>
          </p:cNvSpPr>
          <p:nvPr/>
        </p:nvSpPr>
        <p:spPr bwMode="auto">
          <a:xfrm rot="10800000">
            <a:off x="3225800" y="3935413"/>
            <a:ext cx="1860550" cy="1587"/>
          </a:xfrm>
          <a:prstGeom prst="line">
            <a:avLst/>
          </a:prstGeom>
          <a:noFill/>
          <a:ln w="20701">
            <a:solidFill>
              <a:srgbClr val="00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21513" name="Rectangle 23"/>
          <p:cNvSpPr>
            <a:spLocks noChangeArrowheads="1"/>
          </p:cNvSpPr>
          <p:nvPr/>
        </p:nvSpPr>
        <p:spPr bwMode="auto">
          <a:xfrm>
            <a:off x="428625" y="1157288"/>
            <a:ext cx="94297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Price of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1514" name="Rectangle 24"/>
          <p:cNvSpPr>
            <a:spLocks noChangeArrowheads="1"/>
          </p:cNvSpPr>
          <p:nvPr/>
        </p:nvSpPr>
        <p:spPr bwMode="auto">
          <a:xfrm>
            <a:off x="163513" y="1436688"/>
            <a:ext cx="1214437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Ice-Cream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1515" name="Rectangle 25"/>
          <p:cNvSpPr>
            <a:spLocks noChangeArrowheads="1"/>
          </p:cNvSpPr>
          <p:nvPr/>
        </p:nvSpPr>
        <p:spPr bwMode="auto">
          <a:xfrm>
            <a:off x="687388" y="1716088"/>
            <a:ext cx="684212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Cone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1516" name="Rectangle 26"/>
          <p:cNvSpPr>
            <a:spLocks noChangeArrowheads="1"/>
          </p:cNvSpPr>
          <p:nvPr/>
        </p:nvSpPr>
        <p:spPr bwMode="auto">
          <a:xfrm>
            <a:off x="7215188" y="6102350"/>
            <a:ext cx="1319212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Quantity of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1517" name="Rectangle 27"/>
          <p:cNvSpPr>
            <a:spLocks noChangeArrowheads="1"/>
          </p:cNvSpPr>
          <p:nvPr/>
        </p:nvSpPr>
        <p:spPr bwMode="auto">
          <a:xfrm>
            <a:off x="6572250" y="6381750"/>
            <a:ext cx="1976438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Ice-Cream Cones</a:t>
            </a:r>
            <a:endParaRPr lang="en-US" sz="2400">
              <a:latin typeface="Times New Roman" pitchFamily="18" charset="0"/>
            </a:endParaRP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4224338" y="2225675"/>
            <a:ext cx="1190625" cy="604838"/>
            <a:chOff x="2717" y="1402"/>
            <a:chExt cx="750" cy="381"/>
          </a:xfrm>
        </p:grpSpPr>
        <p:sp>
          <p:nvSpPr>
            <p:cNvPr id="21540" name="Rectangle 29"/>
            <p:cNvSpPr>
              <a:spLocks noChangeArrowheads="1"/>
            </p:cNvSpPr>
            <p:nvPr/>
          </p:nvSpPr>
          <p:spPr bwMode="auto">
            <a:xfrm>
              <a:off x="2717" y="1402"/>
              <a:ext cx="750" cy="381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d-ID">
                <a:latin typeface="Calibri" pitchFamily="34" charset="0"/>
              </a:endParaRPr>
            </a:p>
          </p:txBody>
        </p:sp>
        <p:sp>
          <p:nvSpPr>
            <p:cNvPr id="21541" name="Rectangle 30"/>
            <p:cNvSpPr>
              <a:spLocks noChangeArrowheads="1"/>
            </p:cNvSpPr>
            <p:nvPr/>
          </p:nvSpPr>
          <p:spPr bwMode="auto">
            <a:xfrm>
              <a:off x="2768" y="1419"/>
              <a:ext cx="55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Increase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1542" name="Rectangle 31"/>
            <p:cNvSpPr>
              <a:spLocks noChangeArrowheads="1"/>
            </p:cNvSpPr>
            <p:nvPr/>
          </p:nvSpPr>
          <p:spPr bwMode="auto">
            <a:xfrm>
              <a:off x="2768" y="1595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in demand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3870325" y="4006850"/>
            <a:ext cx="1190625" cy="625475"/>
            <a:chOff x="2362" y="2492"/>
            <a:chExt cx="750" cy="394"/>
          </a:xfrm>
        </p:grpSpPr>
        <p:sp>
          <p:nvSpPr>
            <p:cNvPr id="21537" name="Rectangle 33"/>
            <p:cNvSpPr>
              <a:spLocks noChangeArrowheads="1"/>
            </p:cNvSpPr>
            <p:nvPr/>
          </p:nvSpPr>
          <p:spPr bwMode="auto">
            <a:xfrm>
              <a:off x="2362" y="2492"/>
              <a:ext cx="750" cy="394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d-ID">
                <a:latin typeface="Calibri" pitchFamily="34" charset="0"/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/>
          </p:nvSpPr>
          <p:spPr bwMode="auto">
            <a:xfrm>
              <a:off x="2412" y="2520"/>
              <a:ext cx="61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Decrease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1539" name="Rectangle 35"/>
            <p:cNvSpPr>
              <a:spLocks noChangeArrowheads="1"/>
            </p:cNvSpPr>
            <p:nvPr/>
          </p:nvSpPr>
          <p:spPr bwMode="auto">
            <a:xfrm>
              <a:off x="2412" y="2696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in demand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3849688" y="5689600"/>
            <a:ext cx="1906587" cy="342900"/>
            <a:chOff x="2425" y="3584"/>
            <a:chExt cx="1201" cy="216"/>
          </a:xfrm>
        </p:grpSpPr>
        <p:sp>
          <p:nvSpPr>
            <p:cNvPr id="21534" name="Rectangle 37"/>
            <p:cNvSpPr>
              <a:spLocks noChangeArrowheads="1"/>
            </p:cNvSpPr>
            <p:nvPr/>
          </p:nvSpPr>
          <p:spPr bwMode="auto">
            <a:xfrm>
              <a:off x="2425" y="3584"/>
              <a:ext cx="1060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Demand curve, 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1535" name="Rectangle 38"/>
            <p:cNvSpPr>
              <a:spLocks noChangeArrowheads="1"/>
            </p:cNvSpPr>
            <p:nvPr/>
          </p:nvSpPr>
          <p:spPr bwMode="auto">
            <a:xfrm>
              <a:off x="3415" y="3584"/>
              <a:ext cx="172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i="1">
                  <a:solidFill>
                    <a:srgbClr val="000000"/>
                  </a:solidFill>
                  <a:latin typeface="Calibri" pitchFamily="34" charset="0"/>
                </a:rPr>
                <a:t>D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1536" name="Rectangle 39"/>
            <p:cNvSpPr>
              <a:spLocks noChangeArrowheads="1"/>
            </p:cNvSpPr>
            <p:nvPr/>
          </p:nvSpPr>
          <p:spPr bwMode="auto">
            <a:xfrm>
              <a:off x="3516" y="3655"/>
              <a:ext cx="110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300">
                  <a:solidFill>
                    <a:srgbClr val="000000"/>
                  </a:solidFill>
                  <a:latin typeface="Calibri" pitchFamily="34" charset="0"/>
                </a:rPr>
                <a:t>3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5" name="Group 40"/>
          <p:cNvGrpSpPr>
            <a:grpSpLocks/>
          </p:cNvGrpSpPr>
          <p:nvPr/>
        </p:nvGrpSpPr>
        <p:grpSpPr bwMode="auto">
          <a:xfrm>
            <a:off x="5895975" y="5151438"/>
            <a:ext cx="1004888" cy="623887"/>
            <a:chOff x="3714" y="3245"/>
            <a:chExt cx="633" cy="393"/>
          </a:xfrm>
        </p:grpSpPr>
        <p:sp>
          <p:nvSpPr>
            <p:cNvPr id="21530" name="Rectangle 41"/>
            <p:cNvSpPr>
              <a:spLocks noChangeArrowheads="1"/>
            </p:cNvSpPr>
            <p:nvPr/>
          </p:nvSpPr>
          <p:spPr bwMode="auto">
            <a:xfrm>
              <a:off x="3740" y="3245"/>
              <a:ext cx="598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Demand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1531" name="Rectangle 42"/>
            <p:cNvSpPr>
              <a:spLocks noChangeArrowheads="1"/>
            </p:cNvSpPr>
            <p:nvPr/>
          </p:nvSpPr>
          <p:spPr bwMode="auto">
            <a:xfrm>
              <a:off x="3714" y="3421"/>
              <a:ext cx="488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curve, 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1532" name="Rectangle 43"/>
            <p:cNvSpPr>
              <a:spLocks noChangeArrowheads="1"/>
            </p:cNvSpPr>
            <p:nvPr/>
          </p:nvSpPr>
          <p:spPr bwMode="auto">
            <a:xfrm>
              <a:off x="4136" y="3421"/>
              <a:ext cx="172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i="1">
                  <a:solidFill>
                    <a:srgbClr val="000000"/>
                  </a:solidFill>
                  <a:latin typeface="Calibri" pitchFamily="34" charset="0"/>
                </a:rPr>
                <a:t>D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1533" name="Rectangle 44"/>
            <p:cNvSpPr>
              <a:spLocks noChangeArrowheads="1"/>
            </p:cNvSpPr>
            <p:nvPr/>
          </p:nvSpPr>
          <p:spPr bwMode="auto">
            <a:xfrm>
              <a:off x="4237" y="3493"/>
              <a:ext cx="110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300">
                  <a:solidFill>
                    <a:srgbClr val="000000"/>
                  </a:solidFill>
                  <a:latin typeface="Calibri" pitchFamily="34" charset="0"/>
                </a:rPr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6" name="Group 45"/>
          <p:cNvGrpSpPr>
            <a:grpSpLocks/>
          </p:cNvGrpSpPr>
          <p:nvPr/>
        </p:nvGrpSpPr>
        <p:grpSpPr bwMode="auto">
          <a:xfrm>
            <a:off x="7445375" y="4613275"/>
            <a:ext cx="1004888" cy="623888"/>
            <a:chOff x="4690" y="2906"/>
            <a:chExt cx="633" cy="393"/>
          </a:xfrm>
        </p:grpSpPr>
        <p:sp>
          <p:nvSpPr>
            <p:cNvPr id="21526" name="Rectangle 46"/>
            <p:cNvSpPr>
              <a:spLocks noChangeArrowheads="1"/>
            </p:cNvSpPr>
            <p:nvPr/>
          </p:nvSpPr>
          <p:spPr bwMode="auto">
            <a:xfrm>
              <a:off x="4712" y="2906"/>
              <a:ext cx="598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Demand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1527" name="Rectangle 47"/>
            <p:cNvSpPr>
              <a:spLocks noChangeArrowheads="1"/>
            </p:cNvSpPr>
            <p:nvPr/>
          </p:nvSpPr>
          <p:spPr bwMode="auto">
            <a:xfrm>
              <a:off x="4690" y="3082"/>
              <a:ext cx="488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curve, 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1528" name="Rectangle 48"/>
            <p:cNvSpPr>
              <a:spLocks noChangeArrowheads="1"/>
            </p:cNvSpPr>
            <p:nvPr/>
          </p:nvSpPr>
          <p:spPr bwMode="auto">
            <a:xfrm>
              <a:off x="5112" y="3082"/>
              <a:ext cx="172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i="1">
                  <a:solidFill>
                    <a:srgbClr val="000000"/>
                  </a:solidFill>
                  <a:latin typeface="Calibri" pitchFamily="34" charset="0"/>
                </a:rPr>
                <a:t>D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1529" name="Rectangle 49"/>
            <p:cNvSpPr>
              <a:spLocks noChangeArrowheads="1"/>
            </p:cNvSpPr>
            <p:nvPr/>
          </p:nvSpPr>
          <p:spPr bwMode="auto">
            <a:xfrm>
              <a:off x="5213" y="3154"/>
              <a:ext cx="110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300">
                  <a:solidFill>
                    <a:srgbClr val="000000"/>
                  </a:solidFill>
                  <a:latin typeface="Calibri" pitchFamily="34" charset="0"/>
                </a:rPr>
                <a:t>2</a:t>
              </a: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21523" name="Rectangle 50"/>
          <p:cNvSpPr>
            <a:spLocks noChangeArrowheads="1"/>
          </p:cNvSpPr>
          <p:nvPr/>
        </p:nvSpPr>
        <p:spPr bwMode="auto">
          <a:xfrm>
            <a:off x="1301750" y="6116638"/>
            <a:ext cx="230188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Calibri" pitchFamily="34" charset="0"/>
              </a:rPr>
              <a:t>0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7" name="Slide Number Placeholder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9AB8D9-0746-440D-AA50-04E3277BDDCD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38" name="Footer Placeholder 3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45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45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545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545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545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5810" grpId="0" animBg="1"/>
      <p:bldP spid="545811" grpId="0" animBg="1"/>
      <p:bldP spid="545812" grpId="0" animBg="1"/>
      <p:bldP spid="545813" grpId="0" animBg="1"/>
      <p:bldP spid="5458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Changes in Demand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graphicFrame>
        <p:nvGraphicFramePr>
          <p:cNvPr id="4" name="Content Placeholder 5"/>
          <p:cNvGraphicFramePr>
            <a:graphicFrameLocks/>
          </p:cNvGraphicFramePr>
          <p:nvPr/>
        </p:nvGraphicFramePr>
        <p:xfrm>
          <a:off x="381000" y="1524000"/>
          <a:ext cx="84582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304800" y="1524000"/>
          <a:ext cx="85344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438" name="Text Box 23"/>
          <p:cNvSpPr txBox="1">
            <a:spLocks noChangeArrowheads="1"/>
          </p:cNvSpPr>
          <p:nvPr/>
        </p:nvSpPr>
        <p:spPr bwMode="auto">
          <a:xfrm>
            <a:off x="6934200" y="1600200"/>
            <a:ext cx="1905000" cy="708025"/>
          </a:xfrm>
          <a:prstGeom prst="rect">
            <a:avLst/>
          </a:prstGeom>
          <a:solidFill>
            <a:srgbClr val="7E9CE8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US" sz="1000">
                <a:latin typeface="Verdana" pitchFamily="34" charset="0"/>
                <a:cs typeface="Times New Roman" pitchFamily="18" charset="0"/>
              </a:rPr>
              <a:t>Several factors will change the demand for the good (shift the entire demand curve)</a:t>
            </a:r>
            <a:endParaRPr lang="en-GB" sz="1000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6" name="Text Box 23"/>
          <p:cNvSpPr txBox="1">
            <a:spLocks noChangeArrowheads="1"/>
          </p:cNvSpPr>
          <p:nvPr/>
        </p:nvSpPr>
        <p:spPr bwMode="auto">
          <a:xfrm>
            <a:off x="6934200" y="2438400"/>
            <a:ext cx="1905000" cy="862013"/>
          </a:xfrm>
          <a:prstGeom prst="rect">
            <a:avLst/>
          </a:prstGeom>
          <a:solidFill>
            <a:srgbClr val="7E9CE8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US" sz="1000">
                <a:latin typeface="Verdana" pitchFamily="34" charset="0"/>
                <a:cs typeface="Times New Roman" pitchFamily="18" charset="0"/>
              </a:rPr>
              <a:t>As an example, suppose consumer income increases. The demand for Widgets at all prices will increase. </a:t>
            </a:r>
            <a:endParaRPr lang="en-GB" sz="1000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8" name="Up Arrow 7"/>
          <p:cNvSpPr/>
          <p:nvPr/>
        </p:nvSpPr>
        <p:spPr>
          <a:xfrm rot="4899361">
            <a:off x="2743201" y="2947987"/>
            <a:ext cx="228600" cy="504825"/>
          </a:xfrm>
          <a:prstGeom prst="upArrow">
            <a:avLst>
              <a:gd name="adj1" fmla="val 39131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Up Arrow 8"/>
          <p:cNvSpPr/>
          <p:nvPr/>
        </p:nvSpPr>
        <p:spPr>
          <a:xfrm rot="4899361">
            <a:off x="4419601" y="4240212"/>
            <a:ext cx="228600" cy="504825"/>
          </a:xfrm>
          <a:prstGeom prst="upArrow">
            <a:avLst>
              <a:gd name="adj1" fmla="val 39131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Changes in Demand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graphicFrame>
        <p:nvGraphicFramePr>
          <p:cNvPr id="4" name="Content Placeholder 5"/>
          <p:cNvGraphicFramePr>
            <a:graphicFrameLocks/>
          </p:cNvGraphicFramePr>
          <p:nvPr/>
        </p:nvGraphicFramePr>
        <p:xfrm>
          <a:off x="381000" y="1524000"/>
          <a:ext cx="84582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381000" y="1524000"/>
          <a:ext cx="84582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Box 23"/>
          <p:cNvSpPr txBox="1">
            <a:spLocks noChangeArrowheads="1"/>
          </p:cNvSpPr>
          <p:nvPr/>
        </p:nvSpPr>
        <p:spPr bwMode="auto">
          <a:xfrm>
            <a:off x="6934200" y="2438400"/>
            <a:ext cx="1905000" cy="554038"/>
          </a:xfrm>
          <a:prstGeom prst="rect">
            <a:avLst/>
          </a:prstGeom>
          <a:solidFill>
            <a:srgbClr val="7E9CE8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US" sz="1000">
                <a:latin typeface="Verdana" pitchFamily="34" charset="0"/>
                <a:cs typeface="Times New Roman" pitchFamily="18" charset="0"/>
              </a:rPr>
              <a:t>As an example, suppose Widgets become less popular to own.</a:t>
            </a:r>
            <a:endParaRPr lang="en-GB" sz="1000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19463" name="Text Box 23"/>
          <p:cNvSpPr txBox="1">
            <a:spLocks noChangeArrowheads="1"/>
          </p:cNvSpPr>
          <p:nvPr/>
        </p:nvSpPr>
        <p:spPr bwMode="auto">
          <a:xfrm>
            <a:off x="6934200" y="1600200"/>
            <a:ext cx="1905000" cy="554038"/>
          </a:xfrm>
          <a:prstGeom prst="rect">
            <a:avLst/>
          </a:prstGeom>
          <a:solidFill>
            <a:srgbClr val="7E9CE8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US" sz="1000">
                <a:latin typeface="Verdana" pitchFamily="34" charset="0"/>
                <a:cs typeface="Times New Roman" pitchFamily="18" charset="0"/>
              </a:rPr>
              <a:t>Demand will also decrease due to changes in factors other than price.</a:t>
            </a:r>
            <a:endParaRPr lang="en-GB" sz="1000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11" name="Left Arrow 10"/>
          <p:cNvSpPr/>
          <p:nvPr/>
        </p:nvSpPr>
        <p:spPr>
          <a:xfrm rot="20028410">
            <a:off x="2057400" y="3048000"/>
            <a:ext cx="381000" cy="228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Left Arrow 12"/>
          <p:cNvSpPr/>
          <p:nvPr/>
        </p:nvSpPr>
        <p:spPr>
          <a:xfrm rot="20028410">
            <a:off x="3840163" y="4416425"/>
            <a:ext cx="381000" cy="228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Shifts in the Demand Curve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en-US" dirty="0" smtClean="0"/>
              <a:t>Consumer Income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dirty="0" smtClean="0"/>
              <a:t>As income increases the demand for a </a:t>
            </a:r>
            <a:r>
              <a:rPr lang="en-US" altLang="en-US" i="1" dirty="0" smtClean="0">
                <a:solidFill>
                  <a:srgbClr val="25A9A6"/>
                </a:solidFill>
              </a:rPr>
              <a:t>normal good</a:t>
            </a:r>
            <a:r>
              <a:rPr lang="en-US" altLang="en-US" dirty="0" smtClean="0"/>
              <a:t> will increase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dirty="0" smtClean="0"/>
              <a:t>As income increases the demand for an </a:t>
            </a:r>
            <a:r>
              <a:rPr lang="en-US" altLang="en-US" i="1" dirty="0" smtClean="0">
                <a:solidFill>
                  <a:srgbClr val="25A9A6"/>
                </a:solidFill>
              </a:rPr>
              <a:t>inferior good</a:t>
            </a:r>
            <a:r>
              <a:rPr lang="en-US" altLang="en-US" dirty="0" smtClean="0"/>
              <a:t> will decrease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en-US" dirty="0" smtClean="0"/>
              <a:t>Prices of Related Goods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dirty="0" smtClean="0"/>
              <a:t>When a fall in the price of one good reduces the demand for another good, the two goods are </a:t>
            </a:r>
            <a:r>
              <a:rPr lang="en-US" altLang="en-US" smtClean="0"/>
              <a:t>called </a:t>
            </a:r>
            <a:r>
              <a:rPr lang="en-US" altLang="en-US" i="1" smtClean="0">
                <a:solidFill>
                  <a:srgbClr val="25A9A6"/>
                </a:solidFill>
              </a:rPr>
              <a:t>substitutes</a:t>
            </a:r>
          </a:p>
          <a:p>
            <a:pPr lvl="1" fontAlgn="auto">
              <a:spcAft>
                <a:spcPts val="0"/>
              </a:spcAft>
              <a:buNone/>
              <a:defRPr/>
            </a:pPr>
            <a:r>
              <a:rPr lang="en-US" altLang="en-US" i="1" smtClean="0">
                <a:solidFill>
                  <a:srgbClr val="25A9A6"/>
                </a:solidFill>
              </a:rPr>
              <a:t>     for example: coke price       ; Pepsi demand </a:t>
            </a:r>
            <a:endParaRPr lang="en-US" altLang="en-US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dirty="0" smtClean="0"/>
              <a:t>When a fall in the price of one good increases the demand for another good, the two goods are </a:t>
            </a:r>
            <a:r>
              <a:rPr lang="en-US" altLang="en-US" smtClean="0"/>
              <a:t>called </a:t>
            </a:r>
            <a:r>
              <a:rPr lang="en-US" altLang="en-US" i="1" smtClean="0">
                <a:solidFill>
                  <a:srgbClr val="25A9A6"/>
                </a:solidFill>
              </a:rPr>
              <a:t>complements</a:t>
            </a:r>
          </a:p>
          <a:p>
            <a:pPr lvl="1" fontAlgn="auto">
              <a:spcAft>
                <a:spcPts val="0"/>
              </a:spcAft>
              <a:buNone/>
              <a:defRPr/>
            </a:pPr>
            <a:r>
              <a:rPr lang="en-US" altLang="en-US" i="1" smtClean="0">
                <a:solidFill>
                  <a:srgbClr val="25A9A6"/>
                </a:solidFill>
              </a:rPr>
              <a:t>     for example:  peanut butter      ; Jam demand </a:t>
            </a: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DF96F3-019C-4D4D-A43A-DD8302AE402D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6" name="Up Arrow 5"/>
          <p:cNvSpPr/>
          <p:nvPr/>
        </p:nvSpPr>
        <p:spPr>
          <a:xfrm>
            <a:off x="4265950" y="4437090"/>
            <a:ext cx="228600" cy="228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Up Arrow 6"/>
          <p:cNvSpPr/>
          <p:nvPr/>
        </p:nvSpPr>
        <p:spPr>
          <a:xfrm>
            <a:off x="6629400" y="4419600"/>
            <a:ext cx="228600" cy="228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Up Arrow 7"/>
          <p:cNvSpPr/>
          <p:nvPr/>
        </p:nvSpPr>
        <p:spPr>
          <a:xfrm>
            <a:off x="4800600" y="5486400"/>
            <a:ext cx="228600" cy="228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Down Arrow 8"/>
          <p:cNvSpPr/>
          <p:nvPr/>
        </p:nvSpPr>
        <p:spPr>
          <a:xfrm>
            <a:off x="6934200" y="5486400"/>
            <a:ext cx="2286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The Law of Demand—Explanations </a:t>
            </a:r>
          </a:p>
        </p:txBody>
      </p:sp>
      <p:sp>
        <p:nvSpPr>
          <p:cNvPr id="553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There are two ways to explain the Law of Demand</a:t>
            </a:r>
          </a:p>
          <a:p>
            <a:pPr lvl="1"/>
            <a:r>
              <a:rPr lang="en-US" smtClean="0"/>
              <a:t>Substitution effect</a:t>
            </a:r>
          </a:p>
          <a:p>
            <a:pPr lvl="1"/>
            <a:r>
              <a:rPr lang="en-US" smtClean="0"/>
              <a:t>Income effect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23CF3A-6E33-4416-B223-6E2C5F3A5C36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8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84" name="Line 16"/>
          <p:cNvSpPr>
            <a:spLocks noChangeShapeType="1"/>
          </p:cNvSpPr>
          <p:nvPr/>
        </p:nvSpPr>
        <p:spPr bwMode="auto">
          <a:xfrm flipV="1">
            <a:off x="3276600" y="51816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id-ID"/>
          </a:p>
        </p:txBody>
      </p:sp>
      <p:sp>
        <p:nvSpPr>
          <p:cNvPr id="570385" name="Line 17"/>
          <p:cNvSpPr>
            <a:spLocks noChangeShapeType="1"/>
          </p:cNvSpPr>
          <p:nvPr/>
        </p:nvSpPr>
        <p:spPr bwMode="auto">
          <a:xfrm>
            <a:off x="7010400" y="5867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id-ID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Substitution Effect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133600"/>
          </a:xfrm>
        </p:spPr>
        <p:txBody>
          <a:bodyPr/>
          <a:lstStyle/>
          <a:p>
            <a:r>
              <a:rPr lang="en-US" smtClean="0"/>
              <a:t>When the price of a good decreases, consumers substitute that good instead of other competing (substitute) goods</a:t>
            </a:r>
          </a:p>
          <a:p>
            <a:endParaRPr lang="en-US" smtClean="0">
              <a:cs typeface="Arial" charset="0"/>
            </a:endParaRPr>
          </a:p>
        </p:txBody>
      </p:sp>
      <p:sp>
        <p:nvSpPr>
          <p:cNvPr id="570372" name="Line 4"/>
          <p:cNvSpPr>
            <a:spLocks noChangeShapeType="1"/>
          </p:cNvSpPr>
          <p:nvPr/>
        </p:nvSpPr>
        <p:spPr bwMode="auto">
          <a:xfrm>
            <a:off x="762000" y="5867400"/>
            <a:ext cx="7620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id-ID"/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2667000" y="5791200"/>
            <a:ext cx="685800" cy="381000"/>
            <a:chOff x="1680" y="3648"/>
            <a:chExt cx="432" cy="240"/>
          </a:xfrm>
        </p:grpSpPr>
        <p:sp>
          <p:nvSpPr>
            <p:cNvPr id="24601" name="Text Box 12"/>
            <p:cNvSpPr txBox="1">
              <a:spLocks noChangeArrowheads="1"/>
            </p:cNvSpPr>
            <p:nvPr/>
          </p:nvSpPr>
          <p:spPr bwMode="auto">
            <a:xfrm>
              <a:off x="1680" y="3696"/>
              <a:ext cx="432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latin typeface="Calibri" pitchFamily="34" charset="0"/>
                </a:rPr>
                <a:t>Coke</a:t>
              </a:r>
            </a:p>
          </p:txBody>
        </p:sp>
        <p:sp>
          <p:nvSpPr>
            <p:cNvPr id="24602" name="Oval 7"/>
            <p:cNvSpPr>
              <a:spLocks noChangeArrowheads="1"/>
            </p:cNvSpPr>
            <p:nvPr/>
          </p:nvSpPr>
          <p:spPr bwMode="auto">
            <a:xfrm>
              <a:off x="2016" y="3648"/>
              <a:ext cx="96" cy="96"/>
            </a:xfrm>
            <a:prstGeom prst="ellipse">
              <a:avLst/>
            </a:prstGeom>
            <a:solidFill>
              <a:srgbClr val="0000CC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id-ID">
                <a:latin typeface="Calibri" pitchFamily="34" charset="0"/>
              </a:endParaRPr>
            </a:p>
          </p:txBody>
        </p:sp>
      </p:grp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3886200" y="5791200"/>
            <a:ext cx="762000" cy="381000"/>
            <a:chOff x="2448" y="3648"/>
            <a:chExt cx="480" cy="240"/>
          </a:xfrm>
        </p:grpSpPr>
        <p:sp>
          <p:nvSpPr>
            <p:cNvPr id="24599" name="Text Box 13"/>
            <p:cNvSpPr txBox="1">
              <a:spLocks noChangeArrowheads="1"/>
            </p:cNvSpPr>
            <p:nvPr/>
          </p:nvSpPr>
          <p:spPr bwMode="auto">
            <a:xfrm>
              <a:off x="2448" y="3696"/>
              <a:ext cx="432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latin typeface="Calibri" pitchFamily="34" charset="0"/>
                </a:rPr>
                <a:t>Books</a:t>
              </a:r>
            </a:p>
          </p:txBody>
        </p:sp>
        <p:sp>
          <p:nvSpPr>
            <p:cNvPr id="24600" name="Oval 8"/>
            <p:cNvSpPr>
              <a:spLocks noChangeArrowheads="1"/>
            </p:cNvSpPr>
            <p:nvPr/>
          </p:nvSpPr>
          <p:spPr bwMode="auto">
            <a:xfrm>
              <a:off x="2832" y="3648"/>
              <a:ext cx="96" cy="96"/>
            </a:xfrm>
            <a:prstGeom prst="ellipse">
              <a:avLst/>
            </a:prstGeom>
            <a:solidFill>
              <a:srgbClr val="0000CC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id-ID">
                <a:latin typeface="Calibri" pitchFamily="34" charset="0"/>
              </a:endParaRPr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5029200" y="5791200"/>
            <a:ext cx="838200" cy="381000"/>
            <a:chOff x="3168" y="3648"/>
            <a:chExt cx="528" cy="240"/>
          </a:xfrm>
        </p:grpSpPr>
        <p:sp>
          <p:nvSpPr>
            <p:cNvPr id="24597" name="Text Box 14"/>
            <p:cNvSpPr txBox="1">
              <a:spLocks noChangeArrowheads="1"/>
            </p:cNvSpPr>
            <p:nvPr/>
          </p:nvSpPr>
          <p:spPr bwMode="auto">
            <a:xfrm>
              <a:off x="3168" y="3696"/>
              <a:ext cx="528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latin typeface="Calibri" pitchFamily="34" charset="0"/>
                </a:rPr>
                <a:t>Movies</a:t>
              </a:r>
            </a:p>
          </p:txBody>
        </p:sp>
        <p:sp>
          <p:nvSpPr>
            <p:cNvPr id="24598" name="Oval 9"/>
            <p:cNvSpPr>
              <a:spLocks noChangeArrowheads="1"/>
            </p:cNvSpPr>
            <p:nvPr/>
          </p:nvSpPr>
          <p:spPr bwMode="auto">
            <a:xfrm>
              <a:off x="3600" y="3648"/>
              <a:ext cx="96" cy="96"/>
            </a:xfrm>
            <a:prstGeom prst="ellipse">
              <a:avLst/>
            </a:prstGeom>
            <a:solidFill>
              <a:srgbClr val="0000CC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id-ID">
                <a:latin typeface="Calibri" pitchFamily="34" charset="0"/>
              </a:endParaRPr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1295400" y="5791200"/>
            <a:ext cx="838200" cy="381000"/>
            <a:chOff x="816" y="3648"/>
            <a:chExt cx="528" cy="240"/>
          </a:xfrm>
        </p:grpSpPr>
        <p:sp>
          <p:nvSpPr>
            <p:cNvPr id="24595" name="Oval 6"/>
            <p:cNvSpPr>
              <a:spLocks noChangeArrowheads="1"/>
            </p:cNvSpPr>
            <p:nvPr/>
          </p:nvSpPr>
          <p:spPr bwMode="auto">
            <a:xfrm>
              <a:off x="1248" y="3648"/>
              <a:ext cx="96" cy="96"/>
            </a:xfrm>
            <a:prstGeom prst="ellipse">
              <a:avLst/>
            </a:prstGeom>
            <a:solidFill>
              <a:srgbClr val="0000CC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id-ID">
                <a:latin typeface="Calibri" pitchFamily="34" charset="0"/>
              </a:endParaRPr>
            </a:p>
          </p:txBody>
        </p:sp>
        <p:sp>
          <p:nvSpPr>
            <p:cNvPr id="24596" name="Text Box 11"/>
            <p:cNvSpPr txBox="1">
              <a:spLocks noChangeArrowheads="1"/>
            </p:cNvSpPr>
            <p:nvPr/>
          </p:nvSpPr>
          <p:spPr bwMode="auto">
            <a:xfrm>
              <a:off x="816" y="3696"/>
              <a:ext cx="528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latin typeface="Calibri" pitchFamily="34" charset="0"/>
                </a:rPr>
                <a:t>Clothes</a:t>
              </a:r>
            </a:p>
          </p:txBody>
        </p:sp>
      </p:grpSp>
      <p:sp>
        <p:nvSpPr>
          <p:cNvPr id="570393" name="Text Box 25"/>
          <p:cNvSpPr txBox="1">
            <a:spLocks noChangeArrowheads="1"/>
          </p:cNvSpPr>
          <p:nvPr/>
        </p:nvSpPr>
        <p:spPr bwMode="auto">
          <a:xfrm>
            <a:off x="457200" y="4191000"/>
            <a:ext cx="3124200" cy="654050"/>
          </a:xfrm>
          <a:prstGeom prst="rect">
            <a:avLst/>
          </a:prstGeom>
          <a:solidFill>
            <a:srgbClr val="FFFF99"/>
          </a:solidFill>
          <a:ln w="12700">
            <a:solidFill>
              <a:srgbClr val="FFFF99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alibri" pitchFamily="34" charset="0"/>
              </a:rPr>
              <a:t>1. When the price of Coke decreases…</a:t>
            </a:r>
          </a:p>
        </p:txBody>
      </p: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6400800" y="5791200"/>
            <a:ext cx="685800" cy="381000"/>
            <a:chOff x="4032" y="3648"/>
            <a:chExt cx="432" cy="240"/>
          </a:xfrm>
        </p:grpSpPr>
        <p:sp>
          <p:nvSpPr>
            <p:cNvPr id="24593" name="Text Box 15"/>
            <p:cNvSpPr txBox="1">
              <a:spLocks noChangeArrowheads="1"/>
            </p:cNvSpPr>
            <p:nvPr/>
          </p:nvSpPr>
          <p:spPr bwMode="auto">
            <a:xfrm>
              <a:off x="4032" y="3696"/>
              <a:ext cx="432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latin typeface="Calibri" pitchFamily="34" charset="0"/>
                </a:rPr>
                <a:t>Pepsi</a:t>
              </a:r>
            </a:p>
          </p:txBody>
        </p:sp>
        <p:sp>
          <p:nvSpPr>
            <p:cNvPr id="24594" name="Oval 10"/>
            <p:cNvSpPr>
              <a:spLocks noChangeArrowheads="1"/>
            </p:cNvSpPr>
            <p:nvPr/>
          </p:nvSpPr>
          <p:spPr bwMode="auto">
            <a:xfrm>
              <a:off x="4368" y="3648"/>
              <a:ext cx="96" cy="96"/>
            </a:xfrm>
            <a:prstGeom prst="ellipse">
              <a:avLst/>
            </a:prstGeom>
            <a:solidFill>
              <a:srgbClr val="0000CC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id-ID">
                <a:latin typeface="Calibri" pitchFamily="34" charset="0"/>
              </a:endParaRPr>
            </a:p>
          </p:txBody>
        </p:sp>
      </p:grpSp>
      <p:sp>
        <p:nvSpPr>
          <p:cNvPr id="570394" name="Text Box 26"/>
          <p:cNvSpPr txBox="1">
            <a:spLocks noChangeArrowheads="1"/>
          </p:cNvSpPr>
          <p:nvPr/>
        </p:nvSpPr>
        <p:spPr bwMode="auto">
          <a:xfrm>
            <a:off x="3810000" y="4191000"/>
            <a:ext cx="2362200" cy="654050"/>
          </a:xfrm>
          <a:prstGeom prst="rect">
            <a:avLst/>
          </a:prstGeom>
          <a:solidFill>
            <a:srgbClr val="FFFF99"/>
          </a:solidFill>
          <a:ln w="12700">
            <a:solidFill>
              <a:srgbClr val="FFFF99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alibri" pitchFamily="34" charset="0"/>
              </a:rPr>
              <a:t>2. Consumption of Pepsi decreases…</a:t>
            </a:r>
          </a:p>
        </p:txBody>
      </p:sp>
      <p:sp>
        <p:nvSpPr>
          <p:cNvPr id="570395" name="Text Box 27"/>
          <p:cNvSpPr txBox="1">
            <a:spLocks noChangeArrowheads="1"/>
          </p:cNvSpPr>
          <p:nvPr/>
        </p:nvSpPr>
        <p:spPr bwMode="auto">
          <a:xfrm>
            <a:off x="6324600" y="4191000"/>
            <a:ext cx="2362200" cy="654050"/>
          </a:xfrm>
          <a:prstGeom prst="rect">
            <a:avLst/>
          </a:prstGeom>
          <a:solidFill>
            <a:srgbClr val="FFFF99"/>
          </a:solidFill>
          <a:ln w="12700">
            <a:solidFill>
              <a:srgbClr val="FFFF99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alibri" pitchFamily="34" charset="0"/>
              </a:rPr>
              <a:t>3. Consumption of Coke increases</a:t>
            </a: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9D16C3-3F94-4E29-B06E-035D126E6222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70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70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570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70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70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0384" grpId="0" animBg="1"/>
      <p:bldP spid="570385" grpId="0" animBg="1"/>
      <p:bldP spid="570372" grpId="0" animBg="1"/>
      <p:bldP spid="570393" grpId="0" animBg="1"/>
      <p:bldP spid="570394" grpId="0" animBg="1"/>
      <p:bldP spid="57039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Theories and Predictions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smtClean="0"/>
              <a:t>We need to be able to predict the consequences of </a:t>
            </a:r>
          </a:p>
          <a:p>
            <a:pPr lvl="1"/>
            <a:r>
              <a:rPr lang="en-US" smtClean="0"/>
              <a:t>alternative policies, and</a:t>
            </a:r>
          </a:p>
          <a:p>
            <a:pPr lvl="1"/>
            <a:r>
              <a:rPr lang="en-US" smtClean="0"/>
              <a:t>events that may be outside our control</a:t>
            </a:r>
          </a:p>
          <a:p>
            <a:r>
              <a:rPr lang="en-US" smtClean="0"/>
              <a:t>The mental tool we use to make such predictions is called a </a:t>
            </a:r>
            <a:r>
              <a:rPr lang="en-US" i="1" smtClean="0"/>
              <a:t>theory</a:t>
            </a:r>
          </a:p>
          <a:p>
            <a:r>
              <a:rPr lang="en-US" smtClean="0"/>
              <a:t>A theory is of no use if its predictions are inaccurate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B2AB92-8C37-4417-B6D7-E5D7611B6FC2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Income Effect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 decrease in the price of a commodity is essentially equivalent to an increase in consumers’ income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E6BFE2-604D-4F49-AFA3-AF4C419BB820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  <a:endParaRPr lang="en-US" dirty="0"/>
          </a:p>
        </p:txBody>
      </p:sp>
      <p:sp>
        <p:nvSpPr>
          <p:cNvPr id="24579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B24ACE-F638-4F7F-AE77-E3FF00C97336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Lower Prices = Higher Income</a:t>
            </a:r>
          </a:p>
        </p:txBody>
      </p:sp>
      <p:graphicFrame>
        <p:nvGraphicFramePr>
          <p:cNvPr id="603139" name="Group 3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40188" cy="1584960"/>
        </p:xfrm>
        <a:graphic>
          <a:graphicData uri="http://schemas.openxmlformats.org/drawingml/2006/table">
            <a:tbl>
              <a:tblPr/>
              <a:tblGrid>
                <a:gridCol w="2762250"/>
                <a:gridCol w="1277938"/>
              </a:tblGrid>
              <a:tr h="1809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</a:rPr>
                        <a:t>Situation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Price of an Apple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$1.00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Price of an Orange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$2.00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Income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$10.00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03155" name="Group 19"/>
          <p:cNvGraphicFramePr>
            <a:graphicFrameLocks noGrp="1"/>
          </p:cNvGraphicFramePr>
          <p:nvPr>
            <p:ph sz="quarter" idx="2"/>
          </p:nvPr>
        </p:nvGraphicFramePr>
        <p:xfrm>
          <a:off x="4646613" y="2633663"/>
          <a:ext cx="4040187" cy="1584960"/>
        </p:xfrm>
        <a:graphic>
          <a:graphicData uri="http://schemas.openxmlformats.org/drawingml/2006/table">
            <a:tbl>
              <a:tblPr/>
              <a:tblGrid>
                <a:gridCol w="2762250"/>
                <a:gridCol w="1277937"/>
              </a:tblGrid>
              <a:tr h="1809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</a:rPr>
                        <a:t>Situation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Price of an Apple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$1.00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Price of an Orange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$2.00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Income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$20.00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03171" name="Group 35"/>
          <p:cNvGraphicFramePr>
            <a:graphicFrameLocks noGrp="1"/>
          </p:cNvGraphicFramePr>
          <p:nvPr>
            <p:ph sz="quarter" idx="3"/>
          </p:nvPr>
        </p:nvGraphicFramePr>
        <p:xfrm>
          <a:off x="457200" y="4441825"/>
          <a:ext cx="4040188" cy="1584960"/>
        </p:xfrm>
        <a:graphic>
          <a:graphicData uri="http://schemas.openxmlformats.org/drawingml/2006/table">
            <a:tbl>
              <a:tblPr/>
              <a:tblGrid>
                <a:gridCol w="2762250"/>
                <a:gridCol w="1277938"/>
              </a:tblGrid>
              <a:tr h="1809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</a:rPr>
                        <a:t>Situation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Price of an Apple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$0.50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Price of an Orange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$1.00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Income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$10.00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03187" name="Text Box 51"/>
          <p:cNvSpPr txBox="1">
            <a:spLocks noChangeArrowheads="1"/>
          </p:cNvSpPr>
          <p:nvPr/>
        </p:nvSpPr>
        <p:spPr bwMode="auto">
          <a:xfrm>
            <a:off x="457200" y="3529013"/>
            <a:ext cx="2830513" cy="581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2"/>
                </a:solidFill>
                <a:latin typeface="Calibri" pitchFamily="34" charset="0"/>
              </a:rPr>
              <a:t>If prices fall, Situation </a:t>
            </a:r>
            <a:r>
              <a:rPr lang="en-US" sz="1600" i="1">
                <a:solidFill>
                  <a:schemeClr val="accent2"/>
                </a:solidFill>
                <a:latin typeface="Calibri" pitchFamily="34" charset="0"/>
              </a:rPr>
              <a:t>A</a:t>
            </a:r>
            <a:r>
              <a:rPr lang="en-US" sz="1600">
                <a:solidFill>
                  <a:schemeClr val="accent2"/>
                </a:solidFill>
                <a:latin typeface="Calibri" pitchFamily="34" charset="0"/>
              </a:rPr>
              <a:t> becomes Situation </a:t>
            </a:r>
            <a:r>
              <a:rPr lang="en-US" sz="1600" i="1">
                <a:solidFill>
                  <a:schemeClr val="accent2"/>
                </a:solidFill>
                <a:latin typeface="Calibri" pitchFamily="34" charset="0"/>
              </a:rPr>
              <a:t>C</a:t>
            </a:r>
            <a:r>
              <a:rPr lang="en-US" sz="1600">
                <a:solidFill>
                  <a:schemeClr val="accent2"/>
                </a:solidFill>
                <a:latin typeface="Calibri" pitchFamily="34" charset="0"/>
              </a:rPr>
              <a:t>. </a:t>
            </a:r>
          </a:p>
        </p:txBody>
      </p:sp>
      <p:sp>
        <p:nvSpPr>
          <p:cNvPr id="603188" name="Text Box 52"/>
          <p:cNvSpPr txBox="1">
            <a:spLocks noChangeArrowheads="1"/>
          </p:cNvSpPr>
          <p:nvPr/>
        </p:nvSpPr>
        <p:spPr bwMode="auto">
          <a:xfrm>
            <a:off x="6008688" y="1843088"/>
            <a:ext cx="2830512" cy="581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2"/>
                </a:solidFill>
                <a:latin typeface="Calibri" pitchFamily="34" charset="0"/>
              </a:rPr>
              <a:t>If income rises, Situation </a:t>
            </a:r>
            <a:r>
              <a:rPr lang="en-US" sz="1600" i="1">
                <a:solidFill>
                  <a:schemeClr val="accent2"/>
                </a:solidFill>
                <a:latin typeface="Calibri" pitchFamily="34" charset="0"/>
              </a:rPr>
              <a:t>A</a:t>
            </a:r>
            <a:r>
              <a:rPr lang="en-US" sz="1600">
                <a:solidFill>
                  <a:schemeClr val="accent2"/>
                </a:solidFill>
                <a:latin typeface="Calibri" pitchFamily="34" charset="0"/>
              </a:rPr>
              <a:t> becomes Situation </a:t>
            </a:r>
            <a:r>
              <a:rPr lang="en-US" sz="1600" i="1">
                <a:solidFill>
                  <a:schemeClr val="accent2"/>
                </a:solidFill>
                <a:latin typeface="Calibri" pitchFamily="34" charset="0"/>
              </a:rPr>
              <a:t>B</a:t>
            </a:r>
            <a:r>
              <a:rPr lang="en-US" sz="1600">
                <a:solidFill>
                  <a:schemeClr val="accent2"/>
                </a:solidFill>
                <a:latin typeface="Calibri" pitchFamily="34" charset="0"/>
              </a:rPr>
              <a:t>. </a:t>
            </a:r>
          </a:p>
        </p:txBody>
      </p:sp>
      <p:sp>
        <p:nvSpPr>
          <p:cNvPr id="603189" name="Text Box 53"/>
          <p:cNvSpPr txBox="1">
            <a:spLocks noChangeArrowheads="1"/>
          </p:cNvSpPr>
          <p:nvPr/>
        </p:nvSpPr>
        <p:spPr bwMode="auto">
          <a:xfrm>
            <a:off x="6008688" y="4918075"/>
            <a:ext cx="2830512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2"/>
                </a:solidFill>
                <a:latin typeface="Calibri" pitchFamily="34" charset="0"/>
              </a:rPr>
              <a:t>Q: Which change is better?</a:t>
            </a:r>
          </a:p>
        </p:txBody>
      </p:sp>
      <p:sp>
        <p:nvSpPr>
          <p:cNvPr id="603190" name="Text Box 54"/>
          <p:cNvSpPr txBox="1">
            <a:spLocks noChangeArrowheads="1"/>
          </p:cNvSpPr>
          <p:nvPr/>
        </p:nvSpPr>
        <p:spPr bwMode="auto">
          <a:xfrm>
            <a:off x="6008688" y="5499100"/>
            <a:ext cx="2830512" cy="10699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2"/>
                </a:solidFill>
                <a:latin typeface="Calibri" pitchFamily="34" charset="0"/>
              </a:rPr>
              <a:t>A: They are both equally desirable. </a:t>
            </a:r>
            <a:r>
              <a:rPr lang="en-US" sz="1600" b="1">
                <a:solidFill>
                  <a:schemeClr val="accent2"/>
                </a:solidFill>
                <a:latin typeface="Calibri" pitchFamily="34" charset="0"/>
              </a:rPr>
              <a:t>A fall in prices is equivalent to an increase in income.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03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03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03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03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3187" grpId="0"/>
      <p:bldP spid="603188" grpId="0"/>
      <p:bldP spid="603189" grpId="0"/>
      <p:bldP spid="60319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  <a:endParaRPr lang="en-US" dirty="0"/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871409-008C-4FCB-A13E-863155032A44}" type="slidenum">
              <a:rPr lang="en-US"/>
              <a:pPr>
                <a:defRPr/>
              </a:pPr>
              <a:t>22</a:t>
            </a:fld>
            <a:endParaRPr lang="en-US"/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2057400" y="5181600"/>
            <a:ext cx="4953000" cy="685800"/>
            <a:chOff x="1296" y="3264"/>
            <a:chExt cx="3120" cy="432"/>
          </a:xfrm>
        </p:grpSpPr>
        <p:sp>
          <p:nvSpPr>
            <p:cNvPr id="27674" name="Line 4"/>
            <p:cNvSpPr>
              <a:spLocks noChangeShapeType="1"/>
            </p:cNvSpPr>
            <p:nvPr/>
          </p:nvSpPr>
          <p:spPr bwMode="auto">
            <a:xfrm flipV="1">
              <a:off x="2064" y="3264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7675" name="Line 26"/>
            <p:cNvSpPr>
              <a:spLocks noChangeShapeType="1"/>
            </p:cNvSpPr>
            <p:nvPr/>
          </p:nvSpPr>
          <p:spPr bwMode="auto">
            <a:xfrm flipV="1">
              <a:off x="1296" y="3264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7676" name="Line 27"/>
            <p:cNvSpPr>
              <a:spLocks noChangeShapeType="1"/>
            </p:cNvSpPr>
            <p:nvPr/>
          </p:nvSpPr>
          <p:spPr bwMode="auto">
            <a:xfrm flipV="1">
              <a:off x="2880" y="3264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7677" name="Line 28"/>
            <p:cNvSpPr>
              <a:spLocks noChangeShapeType="1"/>
            </p:cNvSpPr>
            <p:nvPr/>
          </p:nvSpPr>
          <p:spPr bwMode="auto">
            <a:xfrm flipV="1">
              <a:off x="3648" y="3264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7678" name="Line 29"/>
            <p:cNvSpPr>
              <a:spLocks noChangeShapeType="1"/>
            </p:cNvSpPr>
            <p:nvPr/>
          </p:nvSpPr>
          <p:spPr bwMode="auto">
            <a:xfrm flipV="1">
              <a:off x="4416" y="3264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Income Effect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667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Consumers respond to a decrease in the price of a commodity as they would to an increase in income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They increase their consumption of a wide range of goods, including the good that had a price decrease</a:t>
            </a:r>
          </a:p>
        </p:txBody>
      </p:sp>
      <p:sp>
        <p:nvSpPr>
          <p:cNvPr id="594950" name="Line 6"/>
          <p:cNvSpPr>
            <a:spLocks noChangeShapeType="1"/>
          </p:cNvSpPr>
          <p:nvPr/>
        </p:nvSpPr>
        <p:spPr bwMode="auto">
          <a:xfrm>
            <a:off x="762000" y="5867400"/>
            <a:ext cx="7620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id-ID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667000" y="5791200"/>
            <a:ext cx="685800" cy="381000"/>
            <a:chOff x="1680" y="3648"/>
            <a:chExt cx="432" cy="240"/>
          </a:xfrm>
        </p:grpSpPr>
        <p:sp>
          <p:nvSpPr>
            <p:cNvPr id="27672" name="Text Box 9"/>
            <p:cNvSpPr txBox="1">
              <a:spLocks noChangeArrowheads="1"/>
            </p:cNvSpPr>
            <p:nvPr/>
          </p:nvSpPr>
          <p:spPr bwMode="auto">
            <a:xfrm>
              <a:off x="1680" y="3696"/>
              <a:ext cx="432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latin typeface="Calibri" pitchFamily="34" charset="0"/>
                </a:rPr>
                <a:t>Coke</a:t>
              </a:r>
            </a:p>
          </p:txBody>
        </p:sp>
        <p:sp>
          <p:nvSpPr>
            <p:cNvPr id="27673" name="Oval 10"/>
            <p:cNvSpPr>
              <a:spLocks noChangeArrowheads="1"/>
            </p:cNvSpPr>
            <p:nvPr/>
          </p:nvSpPr>
          <p:spPr bwMode="auto">
            <a:xfrm>
              <a:off x="2016" y="3648"/>
              <a:ext cx="96" cy="96"/>
            </a:xfrm>
            <a:prstGeom prst="ellipse">
              <a:avLst/>
            </a:prstGeom>
            <a:solidFill>
              <a:srgbClr val="0000CC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id-ID">
                <a:latin typeface="Calibri" pitchFamily="34" charset="0"/>
              </a:endParaRP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3886200" y="5791200"/>
            <a:ext cx="762000" cy="381000"/>
            <a:chOff x="2448" y="3648"/>
            <a:chExt cx="480" cy="240"/>
          </a:xfrm>
        </p:grpSpPr>
        <p:sp>
          <p:nvSpPr>
            <p:cNvPr id="27670" name="Text Box 12"/>
            <p:cNvSpPr txBox="1">
              <a:spLocks noChangeArrowheads="1"/>
            </p:cNvSpPr>
            <p:nvPr/>
          </p:nvSpPr>
          <p:spPr bwMode="auto">
            <a:xfrm>
              <a:off x="2448" y="3696"/>
              <a:ext cx="432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latin typeface="Calibri" pitchFamily="34" charset="0"/>
                </a:rPr>
                <a:t>Books</a:t>
              </a:r>
            </a:p>
          </p:txBody>
        </p:sp>
        <p:sp>
          <p:nvSpPr>
            <p:cNvPr id="27671" name="Oval 13"/>
            <p:cNvSpPr>
              <a:spLocks noChangeArrowheads="1"/>
            </p:cNvSpPr>
            <p:nvPr/>
          </p:nvSpPr>
          <p:spPr bwMode="auto">
            <a:xfrm>
              <a:off x="2832" y="3648"/>
              <a:ext cx="96" cy="96"/>
            </a:xfrm>
            <a:prstGeom prst="ellipse">
              <a:avLst/>
            </a:prstGeom>
            <a:solidFill>
              <a:srgbClr val="0000CC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id-ID">
                <a:latin typeface="Calibri" pitchFamily="34" charset="0"/>
              </a:endParaRP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029200" y="5791200"/>
            <a:ext cx="838200" cy="381000"/>
            <a:chOff x="3168" y="3648"/>
            <a:chExt cx="528" cy="240"/>
          </a:xfrm>
        </p:grpSpPr>
        <p:sp>
          <p:nvSpPr>
            <p:cNvPr id="27668" name="Text Box 15"/>
            <p:cNvSpPr txBox="1">
              <a:spLocks noChangeArrowheads="1"/>
            </p:cNvSpPr>
            <p:nvPr/>
          </p:nvSpPr>
          <p:spPr bwMode="auto">
            <a:xfrm>
              <a:off x="3168" y="3696"/>
              <a:ext cx="528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latin typeface="Calibri" pitchFamily="34" charset="0"/>
                </a:rPr>
                <a:t>Movies</a:t>
              </a:r>
            </a:p>
          </p:txBody>
        </p:sp>
        <p:sp>
          <p:nvSpPr>
            <p:cNvPr id="27669" name="Oval 16"/>
            <p:cNvSpPr>
              <a:spLocks noChangeArrowheads="1"/>
            </p:cNvSpPr>
            <p:nvPr/>
          </p:nvSpPr>
          <p:spPr bwMode="auto">
            <a:xfrm>
              <a:off x="3600" y="3648"/>
              <a:ext cx="96" cy="96"/>
            </a:xfrm>
            <a:prstGeom prst="ellipse">
              <a:avLst/>
            </a:prstGeom>
            <a:solidFill>
              <a:srgbClr val="0000CC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id-ID">
                <a:latin typeface="Calibri" pitchFamily="34" charset="0"/>
              </a:endParaRP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1295400" y="5791200"/>
            <a:ext cx="838200" cy="381000"/>
            <a:chOff x="816" y="3648"/>
            <a:chExt cx="528" cy="240"/>
          </a:xfrm>
        </p:grpSpPr>
        <p:sp>
          <p:nvSpPr>
            <p:cNvPr id="27666" name="Oval 18"/>
            <p:cNvSpPr>
              <a:spLocks noChangeArrowheads="1"/>
            </p:cNvSpPr>
            <p:nvPr/>
          </p:nvSpPr>
          <p:spPr bwMode="auto">
            <a:xfrm>
              <a:off x="1248" y="3648"/>
              <a:ext cx="96" cy="96"/>
            </a:xfrm>
            <a:prstGeom prst="ellipse">
              <a:avLst/>
            </a:prstGeom>
            <a:solidFill>
              <a:srgbClr val="0000CC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id-ID">
                <a:latin typeface="Calibri" pitchFamily="34" charset="0"/>
              </a:endParaRPr>
            </a:p>
          </p:txBody>
        </p:sp>
        <p:sp>
          <p:nvSpPr>
            <p:cNvPr id="27667" name="Text Box 19"/>
            <p:cNvSpPr txBox="1">
              <a:spLocks noChangeArrowheads="1"/>
            </p:cNvSpPr>
            <p:nvPr/>
          </p:nvSpPr>
          <p:spPr bwMode="auto">
            <a:xfrm>
              <a:off x="816" y="3696"/>
              <a:ext cx="528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latin typeface="Calibri" pitchFamily="34" charset="0"/>
                </a:rPr>
                <a:t>Clothes</a:t>
              </a:r>
            </a:p>
          </p:txBody>
        </p:sp>
      </p:grpSp>
      <p:sp>
        <p:nvSpPr>
          <p:cNvPr id="594964" name="Text Box 20"/>
          <p:cNvSpPr txBox="1">
            <a:spLocks noChangeArrowheads="1"/>
          </p:cNvSpPr>
          <p:nvPr/>
        </p:nvSpPr>
        <p:spPr bwMode="auto">
          <a:xfrm>
            <a:off x="457200" y="4191000"/>
            <a:ext cx="3124200" cy="654050"/>
          </a:xfrm>
          <a:prstGeom prst="rect">
            <a:avLst/>
          </a:prstGeom>
          <a:solidFill>
            <a:srgbClr val="FFFF99"/>
          </a:solidFill>
          <a:ln w="12700">
            <a:solidFill>
              <a:srgbClr val="FFFF99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alibri" pitchFamily="34" charset="0"/>
              </a:rPr>
              <a:t>1. When the price of Coke decreases…</a:t>
            </a:r>
          </a:p>
        </p:txBody>
      </p:sp>
      <p:sp>
        <p:nvSpPr>
          <p:cNvPr id="594968" name="Text Box 24"/>
          <p:cNvSpPr txBox="1">
            <a:spLocks noChangeArrowheads="1"/>
          </p:cNvSpPr>
          <p:nvPr/>
        </p:nvSpPr>
        <p:spPr bwMode="auto">
          <a:xfrm>
            <a:off x="3810000" y="4191000"/>
            <a:ext cx="1828800" cy="654050"/>
          </a:xfrm>
          <a:prstGeom prst="rect">
            <a:avLst/>
          </a:prstGeom>
          <a:solidFill>
            <a:srgbClr val="FFFF99"/>
          </a:solidFill>
          <a:ln w="12700">
            <a:solidFill>
              <a:srgbClr val="FFFF99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alibri" pitchFamily="34" charset="0"/>
              </a:rPr>
              <a:t>2. Consumers feel richer…</a:t>
            </a:r>
          </a:p>
        </p:txBody>
      </p:sp>
      <p:sp>
        <p:nvSpPr>
          <p:cNvPr id="594969" name="Text Box 25"/>
          <p:cNvSpPr txBox="1">
            <a:spLocks noChangeArrowheads="1"/>
          </p:cNvSpPr>
          <p:nvPr/>
        </p:nvSpPr>
        <p:spPr bwMode="auto">
          <a:xfrm>
            <a:off x="5791200" y="4191000"/>
            <a:ext cx="3124200" cy="654050"/>
          </a:xfrm>
          <a:prstGeom prst="rect">
            <a:avLst/>
          </a:prstGeom>
          <a:solidFill>
            <a:srgbClr val="FFFF99"/>
          </a:solidFill>
          <a:ln w="12700">
            <a:solidFill>
              <a:srgbClr val="FFFF99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alibri" pitchFamily="34" charset="0"/>
              </a:rPr>
              <a:t>3. Consumption of Coke and other goods increases</a:t>
            </a:r>
          </a:p>
        </p:txBody>
      </p: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6400800" y="5791200"/>
            <a:ext cx="685800" cy="381000"/>
            <a:chOff x="4032" y="3648"/>
            <a:chExt cx="432" cy="240"/>
          </a:xfrm>
        </p:grpSpPr>
        <p:sp>
          <p:nvSpPr>
            <p:cNvPr id="27664" name="Text Box 22"/>
            <p:cNvSpPr txBox="1">
              <a:spLocks noChangeArrowheads="1"/>
            </p:cNvSpPr>
            <p:nvPr/>
          </p:nvSpPr>
          <p:spPr bwMode="auto">
            <a:xfrm>
              <a:off x="4032" y="3696"/>
              <a:ext cx="432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latin typeface="Calibri" pitchFamily="34" charset="0"/>
                </a:rPr>
                <a:t>Pepsi</a:t>
              </a:r>
            </a:p>
          </p:txBody>
        </p:sp>
        <p:sp>
          <p:nvSpPr>
            <p:cNvPr id="27665" name="Oval 23"/>
            <p:cNvSpPr>
              <a:spLocks noChangeArrowheads="1"/>
            </p:cNvSpPr>
            <p:nvPr/>
          </p:nvSpPr>
          <p:spPr bwMode="auto">
            <a:xfrm>
              <a:off x="4368" y="3648"/>
              <a:ext cx="96" cy="96"/>
            </a:xfrm>
            <a:prstGeom prst="ellipse">
              <a:avLst/>
            </a:prstGeom>
            <a:solidFill>
              <a:srgbClr val="0000CC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id-ID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94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94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94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950" grpId="0" animBg="1"/>
      <p:bldP spid="594964" grpId="0" animBg="1"/>
      <p:bldP spid="594968" grpId="0" animBg="1"/>
      <p:bldP spid="59496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supply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A5370C-D28F-43D9-8391-BC4BC7238D96}" type="slidenum">
              <a:rPr lang="en-US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SUPPLY</a:t>
            </a:r>
          </a:p>
        </p:txBody>
      </p:sp>
      <p:sp>
        <p:nvSpPr>
          <p:cNvPr id="44544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altLang="en-US" i="1" smtClean="0">
                <a:solidFill>
                  <a:srgbClr val="25A9A6"/>
                </a:solidFill>
              </a:rPr>
              <a:t>Quantity supplied</a:t>
            </a:r>
            <a:r>
              <a:rPr lang="en-US" altLang="en-US" smtClean="0"/>
              <a:t> is the amount of a good that sellers are willing and able to sell</a:t>
            </a:r>
          </a:p>
          <a:p>
            <a:pPr>
              <a:buClr>
                <a:schemeClr val="tx1"/>
              </a:buClr>
            </a:pPr>
            <a:r>
              <a:rPr lang="en-US" altLang="en-US" i="1" smtClean="0">
                <a:solidFill>
                  <a:srgbClr val="25A9A6"/>
                </a:solidFill>
              </a:rPr>
              <a:t>Supply</a:t>
            </a:r>
            <a:r>
              <a:rPr lang="en-US" altLang="en-US" smtClean="0"/>
              <a:t> is a full description of how the quantity supplied of a commodity responds to changes in its price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9EF7E7-7A12-45DD-9909-829EC579BAFC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45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4454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5445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7086600" cy="533400"/>
          </a:xfrm>
        </p:spPr>
        <p:txBody>
          <a:bodyPr anchor="t"/>
          <a:lstStyle/>
          <a:p>
            <a:pPr algn="ctr"/>
            <a:r>
              <a:rPr lang="en-US" smtClean="0">
                <a:solidFill>
                  <a:schemeClr val="tx1"/>
                </a:solidFill>
                <a:latin typeface="Calibri" pitchFamily="34" charset="0"/>
              </a:rPr>
              <a:t>Ben’s supply schedule and supply curve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8EE93AE-36FE-4993-BEA4-A5042AE5FDE5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0" y="1458913"/>
            <a:ext cx="4038600" cy="3429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572000" y="1600200"/>
            <a:ext cx="2889250" cy="2863850"/>
            <a:chOff x="4571747" y="1512332"/>
            <a:chExt cx="2890217" cy="2863335"/>
          </a:xfrm>
        </p:grpSpPr>
        <p:cxnSp>
          <p:nvCxnSpPr>
            <p:cNvPr id="7" name="Straight Connector 6"/>
            <p:cNvCxnSpPr/>
            <p:nvPr/>
          </p:nvCxnSpPr>
          <p:spPr>
            <a:xfrm rot="5400000" flipH="1" flipV="1">
              <a:off x="4168987" y="2448397"/>
              <a:ext cx="2330031" cy="1524510"/>
            </a:xfrm>
            <a:prstGeom prst="line">
              <a:avLst/>
            </a:prstGeom>
            <a:ln w="38100">
              <a:solidFill>
                <a:srgbClr val="00007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819" name="TextBox 7"/>
            <p:cNvSpPr txBox="1">
              <a:spLocks noChangeArrowheads="1"/>
            </p:cNvSpPr>
            <p:nvPr/>
          </p:nvSpPr>
          <p:spPr bwMode="auto">
            <a:xfrm>
              <a:off x="5943600" y="1512332"/>
              <a:ext cx="151836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alibri" pitchFamily="34" charset="0"/>
                </a:rPr>
                <a:t>Supply curve</a:t>
              </a:r>
            </a:p>
          </p:txBody>
        </p:sp>
      </p:grp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0" y="2301875"/>
          <a:ext cx="3513645" cy="2651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5953"/>
                <a:gridCol w="185769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70"/>
                          </a:solidFill>
                        </a:rPr>
                        <a:t>Price of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0070"/>
                          </a:solidFill>
                        </a:rPr>
                        <a:t>Ice-cream</a:t>
                      </a:r>
                      <a:r>
                        <a:rPr lang="en-US" baseline="0" dirty="0" smtClean="0">
                          <a:solidFill>
                            <a:srgbClr val="000070"/>
                          </a:solidFill>
                        </a:rPr>
                        <a:t> cone</a:t>
                      </a:r>
                      <a:endParaRPr lang="en-US" dirty="0">
                        <a:solidFill>
                          <a:srgbClr val="00007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70"/>
                          </a:solidFill>
                        </a:rPr>
                        <a:t>Quantity of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0070"/>
                          </a:solidFill>
                        </a:rPr>
                        <a:t>Cones supplied</a:t>
                      </a:r>
                      <a:endParaRPr lang="en-US" dirty="0">
                        <a:solidFill>
                          <a:srgbClr val="00007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$0.00</a:t>
                      </a:r>
                    </a:p>
                    <a:p>
                      <a:pPr algn="ctr"/>
                      <a:r>
                        <a:rPr lang="en-US" dirty="0" smtClean="0"/>
                        <a:t>0.50</a:t>
                      </a:r>
                    </a:p>
                    <a:p>
                      <a:pPr algn="ctr"/>
                      <a:r>
                        <a:rPr lang="en-US" dirty="0" smtClean="0"/>
                        <a:t>1.00</a:t>
                      </a:r>
                    </a:p>
                    <a:p>
                      <a:pPr algn="ctr"/>
                      <a:r>
                        <a:rPr lang="en-US" dirty="0" smtClean="0"/>
                        <a:t>1.50</a:t>
                      </a:r>
                    </a:p>
                    <a:p>
                      <a:pPr algn="ctr"/>
                      <a:r>
                        <a:rPr lang="en-US" dirty="0" smtClean="0"/>
                        <a:t>2.00</a:t>
                      </a:r>
                    </a:p>
                    <a:p>
                      <a:pPr algn="ctr"/>
                      <a:r>
                        <a:rPr lang="en-US" dirty="0" smtClean="0"/>
                        <a:t>2.50</a:t>
                      </a:r>
                    </a:p>
                    <a:p>
                      <a:pPr algn="ctr"/>
                      <a:r>
                        <a:rPr lang="en-US" dirty="0" smtClean="0"/>
                        <a:t>3.00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 cones</a:t>
                      </a:r>
                    </a:p>
                    <a:p>
                      <a:pPr algn="ctr"/>
                      <a:r>
                        <a:rPr lang="en-US" dirty="0" smtClean="0"/>
                        <a:t>0</a:t>
                      </a:r>
                    </a:p>
                    <a:p>
                      <a:pPr algn="ctr"/>
                      <a:r>
                        <a:rPr lang="en-US" dirty="0" smtClean="0"/>
                        <a:t>1</a:t>
                      </a:r>
                    </a:p>
                    <a:p>
                      <a:pPr algn="ctr"/>
                      <a:r>
                        <a:rPr lang="en-US" dirty="0" smtClean="0"/>
                        <a:t>2</a:t>
                      </a:r>
                    </a:p>
                    <a:p>
                      <a:pPr algn="ctr"/>
                      <a:r>
                        <a:rPr lang="en-US" dirty="0" smtClean="0"/>
                        <a:t>3</a:t>
                      </a:r>
                    </a:p>
                    <a:p>
                      <a:pPr algn="ctr"/>
                      <a:r>
                        <a:rPr lang="en-US" dirty="0" smtClean="0"/>
                        <a:t>4</a:t>
                      </a:r>
                    </a:p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343400" y="4735513"/>
            <a:ext cx="4343400" cy="827087"/>
            <a:chOff x="4343400" y="4648200"/>
            <a:chExt cx="4343400" cy="826532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4572000" y="4800498"/>
              <a:ext cx="4114800" cy="158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780" name="TextBox 12"/>
            <p:cNvSpPr txBox="1">
              <a:spLocks noChangeArrowheads="1"/>
            </p:cNvSpPr>
            <p:nvPr/>
          </p:nvSpPr>
          <p:spPr bwMode="auto">
            <a:xfrm>
              <a:off x="4343400" y="4800600"/>
              <a:ext cx="31290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alibri" pitchFamily="34" charset="0"/>
                </a:rPr>
                <a:t>0</a:t>
              </a:r>
            </a:p>
          </p:txBody>
        </p:sp>
        <p:grpSp>
          <p:nvGrpSpPr>
            <p:cNvPr id="30781" name="Group 14"/>
            <p:cNvGrpSpPr>
              <a:grpSpLocks/>
            </p:cNvGrpSpPr>
            <p:nvPr/>
          </p:nvGrpSpPr>
          <p:grpSpPr bwMode="auto">
            <a:xfrm>
              <a:off x="8001000" y="4648200"/>
              <a:ext cx="441146" cy="521732"/>
              <a:chOff x="8001000" y="4648200"/>
              <a:chExt cx="441146" cy="521732"/>
            </a:xfrm>
          </p:grpSpPr>
          <p:cxnSp>
            <p:nvCxnSpPr>
              <p:cNvPr id="49" name="Straight Connector 12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817" name="TextBox 13"/>
              <p:cNvSpPr txBox="1">
                <a:spLocks noChangeArrowheads="1"/>
              </p:cNvSpPr>
              <p:nvPr/>
            </p:nvSpPr>
            <p:spPr bwMode="auto">
              <a:xfrm>
                <a:off x="8001000" y="4800600"/>
                <a:ext cx="44114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12</a:t>
                </a:r>
              </a:p>
            </p:txBody>
          </p:sp>
        </p:grpSp>
        <p:grpSp>
          <p:nvGrpSpPr>
            <p:cNvPr id="30782" name="Group 15"/>
            <p:cNvGrpSpPr>
              <a:grpSpLocks/>
            </p:cNvGrpSpPr>
            <p:nvPr/>
          </p:nvGrpSpPr>
          <p:grpSpPr bwMode="auto">
            <a:xfrm>
              <a:off x="7391400" y="4648200"/>
              <a:ext cx="441146" cy="521732"/>
              <a:chOff x="8001000" y="4648200"/>
              <a:chExt cx="441146" cy="521732"/>
            </a:xfrm>
          </p:grpSpPr>
          <p:cxnSp>
            <p:nvCxnSpPr>
              <p:cNvPr id="47" name="Straight Connector 16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815" name="TextBox 17"/>
              <p:cNvSpPr txBox="1">
                <a:spLocks noChangeArrowheads="1"/>
              </p:cNvSpPr>
              <p:nvPr/>
            </p:nvSpPr>
            <p:spPr bwMode="auto">
              <a:xfrm>
                <a:off x="8001000" y="4800600"/>
                <a:ext cx="44114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10</a:t>
                </a:r>
              </a:p>
            </p:txBody>
          </p:sp>
        </p:grpSp>
        <p:grpSp>
          <p:nvGrpSpPr>
            <p:cNvPr id="30783" name="Group 18"/>
            <p:cNvGrpSpPr>
              <a:grpSpLocks/>
            </p:cNvGrpSpPr>
            <p:nvPr/>
          </p:nvGrpSpPr>
          <p:grpSpPr bwMode="auto">
            <a:xfrm>
              <a:off x="7696200" y="4648200"/>
              <a:ext cx="424027" cy="521732"/>
              <a:chOff x="8001000" y="4648200"/>
              <a:chExt cx="424027" cy="521732"/>
            </a:xfrm>
          </p:grpSpPr>
          <p:cxnSp>
            <p:nvCxnSpPr>
              <p:cNvPr id="45" name="Straight Connector 19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813" name="TextBox 20"/>
              <p:cNvSpPr txBox="1">
                <a:spLocks noChangeArrowheads="1"/>
              </p:cNvSpPr>
              <p:nvPr/>
            </p:nvSpPr>
            <p:spPr bwMode="auto">
              <a:xfrm>
                <a:off x="8001000" y="4800600"/>
                <a:ext cx="424027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11</a:t>
                </a:r>
              </a:p>
            </p:txBody>
          </p:sp>
        </p:grpSp>
        <p:grpSp>
          <p:nvGrpSpPr>
            <p:cNvPr id="30784" name="Group 21"/>
            <p:cNvGrpSpPr>
              <a:grpSpLocks/>
            </p:cNvGrpSpPr>
            <p:nvPr/>
          </p:nvGrpSpPr>
          <p:grpSpPr bwMode="auto">
            <a:xfrm>
              <a:off x="7154694" y="4648200"/>
              <a:ext cx="312906" cy="521732"/>
              <a:chOff x="8069094" y="4648200"/>
              <a:chExt cx="312906" cy="521732"/>
            </a:xfrm>
          </p:grpSpPr>
          <p:cxnSp>
            <p:nvCxnSpPr>
              <p:cNvPr id="43" name="Straight Connector 22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811" name="TextBox 43"/>
              <p:cNvSpPr txBox="1">
                <a:spLocks noChangeArrowheads="1"/>
              </p:cNvSpPr>
              <p:nvPr/>
            </p:nvSpPr>
            <p:spPr bwMode="auto">
              <a:xfrm>
                <a:off x="8069094" y="4800600"/>
                <a:ext cx="31290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9</a:t>
                </a:r>
              </a:p>
            </p:txBody>
          </p:sp>
        </p:grpSp>
        <p:grpSp>
          <p:nvGrpSpPr>
            <p:cNvPr id="30785" name="Group 27"/>
            <p:cNvGrpSpPr>
              <a:grpSpLocks/>
            </p:cNvGrpSpPr>
            <p:nvPr/>
          </p:nvGrpSpPr>
          <p:grpSpPr bwMode="auto">
            <a:xfrm>
              <a:off x="4716294" y="4648200"/>
              <a:ext cx="312906" cy="521732"/>
              <a:chOff x="8069094" y="4648200"/>
              <a:chExt cx="312906" cy="521732"/>
            </a:xfrm>
          </p:grpSpPr>
          <p:cxnSp>
            <p:nvCxnSpPr>
              <p:cNvPr id="41" name="Straight Connector 40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809" name="TextBox 41"/>
              <p:cNvSpPr txBox="1">
                <a:spLocks noChangeArrowheads="1"/>
              </p:cNvSpPr>
              <p:nvPr/>
            </p:nvSpPr>
            <p:spPr bwMode="auto">
              <a:xfrm>
                <a:off x="8069094" y="4800600"/>
                <a:ext cx="31290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1</a:t>
                </a:r>
              </a:p>
            </p:txBody>
          </p:sp>
        </p:grpSp>
        <p:grpSp>
          <p:nvGrpSpPr>
            <p:cNvPr id="30786" name="Group 30"/>
            <p:cNvGrpSpPr>
              <a:grpSpLocks/>
            </p:cNvGrpSpPr>
            <p:nvPr/>
          </p:nvGrpSpPr>
          <p:grpSpPr bwMode="auto">
            <a:xfrm>
              <a:off x="5021094" y="4648200"/>
              <a:ext cx="312906" cy="521732"/>
              <a:chOff x="8069094" y="4648200"/>
              <a:chExt cx="312906" cy="521732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807" name="TextBox 39"/>
              <p:cNvSpPr txBox="1">
                <a:spLocks noChangeArrowheads="1"/>
              </p:cNvSpPr>
              <p:nvPr/>
            </p:nvSpPr>
            <p:spPr bwMode="auto">
              <a:xfrm>
                <a:off x="8069094" y="4800600"/>
                <a:ext cx="31290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2</a:t>
                </a:r>
              </a:p>
            </p:txBody>
          </p:sp>
        </p:grpSp>
        <p:grpSp>
          <p:nvGrpSpPr>
            <p:cNvPr id="30787" name="Group 33"/>
            <p:cNvGrpSpPr>
              <a:grpSpLocks/>
            </p:cNvGrpSpPr>
            <p:nvPr/>
          </p:nvGrpSpPr>
          <p:grpSpPr bwMode="auto">
            <a:xfrm>
              <a:off x="5325894" y="4648200"/>
              <a:ext cx="312906" cy="521732"/>
              <a:chOff x="8069094" y="4648200"/>
              <a:chExt cx="312906" cy="521732"/>
            </a:xfrm>
          </p:grpSpPr>
          <p:cxnSp>
            <p:nvCxnSpPr>
              <p:cNvPr id="37" name="Straight Connector 36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805" name="TextBox 37"/>
              <p:cNvSpPr txBox="1">
                <a:spLocks noChangeArrowheads="1"/>
              </p:cNvSpPr>
              <p:nvPr/>
            </p:nvSpPr>
            <p:spPr bwMode="auto">
              <a:xfrm>
                <a:off x="8069094" y="4800600"/>
                <a:ext cx="31290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3</a:t>
                </a:r>
              </a:p>
            </p:txBody>
          </p:sp>
        </p:grpSp>
        <p:grpSp>
          <p:nvGrpSpPr>
            <p:cNvPr id="30788" name="Group 36"/>
            <p:cNvGrpSpPr>
              <a:grpSpLocks/>
            </p:cNvGrpSpPr>
            <p:nvPr/>
          </p:nvGrpSpPr>
          <p:grpSpPr bwMode="auto">
            <a:xfrm>
              <a:off x="5630694" y="4648200"/>
              <a:ext cx="312906" cy="521732"/>
              <a:chOff x="8069094" y="4648200"/>
              <a:chExt cx="312906" cy="521732"/>
            </a:xfrm>
          </p:grpSpPr>
          <p:cxnSp>
            <p:nvCxnSpPr>
              <p:cNvPr id="35" name="Straight Connector 34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803" name="TextBox 35"/>
              <p:cNvSpPr txBox="1">
                <a:spLocks noChangeArrowheads="1"/>
              </p:cNvSpPr>
              <p:nvPr/>
            </p:nvSpPr>
            <p:spPr bwMode="auto">
              <a:xfrm>
                <a:off x="8069094" y="4800600"/>
                <a:ext cx="31290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4</a:t>
                </a:r>
              </a:p>
            </p:txBody>
          </p:sp>
        </p:grpSp>
        <p:grpSp>
          <p:nvGrpSpPr>
            <p:cNvPr id="30789" name="Group 39"/>
            <p:cNvGrpSpPr>
              <a:grpSpLocks/>
            </p:cNvGrpSpPr>
            <p:nvPr/>
          </p:nvGrpSpPr>
          <p:grpSpPr bwMode="auto">
            <a:xfrm>
              <a:off x="5935494" y="4648200"/>
              <a:ext cx="312906" cy="521732"/>
              <a:chOff x="8069094" y="4648200"/>
              <a:chExt cx="312906" cy="521732"/>
            </a:xfrm>
          </p:grpSpPr>
          <p:cxnSp>
            <p:nvCxnSpPr>
              <p:cNvPr id="33" name="Straight Connector 32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801" name="TextBox 33"/>
              <p:cNvSpPr txBox="1">
                <a:spLocks noChangeArrowheads="1"/>
              </p:cNvSpPr>
              <p:nvPr/>
            </p:nvSpPr>
            <p:spPr bwMode="auto">
              <a:xfrm>
                <a:off x="8069094" y="4800600"/>
                <a:ext cx="31290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5</a:t>
                </a:r>
              </a:p>
            </p:txBody>
          </p:sp>
        </p:grpSp>
        <p:grpSp>
          <p:nvGrpSpPr>
            <p:cNvPr id="30790" name="Group 42"/>
            <p:cNvGrpSpPr>
              <a:grpSpLocks/>
            </p:cNvGrpSpPr>
            <p:nvPr/>
          </p:nvGrpSpPr>
          <p:grpSpPr bwMode="auto">
            <a:xfrm>
              <a:off x="6240294" y="4648200"/>
              <a:ext cx="312906" cy="521732"/>
              <a:chOff x="8069094" y="4648200"/>
              <a:chExt cx="312906" cy="521732"/>
            </a:xfrm>
          </p:grpSpPr>
          <p:cxnSp>
            <p:nvCxnSpPr>
              <p:cNvPr id="31" name="Straight Connector 30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799" name="TextBox 31"/>
              <p:cNvSpPr txBox="1">
                <a:spLocks noChangeArrowheads="1"/>
              </p:cNvSpPr>
              <p:nvPr/>
            </p:nvSpPr>
            <p:spPr bwMode="auto">
              <a:xfrm>
                <a:off x="8069094" y="4800600"/>
                <a:ext cx="31290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6</a:t>
                </a:r>
              </a:p>
            </p:txBody>
          </p:sp>
        </p:grpSp>
        <p:grpSp>
          <p:nvGrpSpPr>
            <p:cNvPr id="30791" name="Group 45"/>
            <p:cNvGrpSpPr>
              <a:grpSpLocks/>
            </p:cNvGrpSpPr>
            <p:nvPr/>
          </p:nvGrpSpPr>
          <p:grpSpPr bwMode="auto">
            <a:xfrm>
              <a:off x="6545094" y="4648200"/>
              <a:ext cx="312906" cy="521732"/>
              <a:chOff x="8069094" y="4648200"/>
              <a:chExt cx="312906" cy="521732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797" name="TextBox 29"/>
              <p:cNvSpPr txBox="1">
                <a:spLocks noChangeArrowheads="1"/>
              </p:cNvSpPr>
              <p:nvPr/>
            </p:nvSpPr>
            <p:spPr bwMode="auto">
              <a:xfrm>
                <a:off x="8069094" y="4800600"/>
                <a:ext cx="31290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7</a:t>
                </a:r>
              </a:p>
            </p:txBody>
          </p:sp>
        </p:grpSp>
        <p:grpSp>
          <p:nvGrpSpPr>
            <p:cNvPr id="30792" name="Group 48"/>
            <p:cNvGrpSpPr>
              <a:grpSpLocks/>
            </p:cNvGrpSpPr>
            <p:nvPr/>
          </p:nvGrpSpPr>
          <p:grpSpPr bwMode="auto">
            <a:xfrm>
              <a:off x="6849894" y="4648200"/>
              <a:ext cx="312906" cy="521732"/>
              <a:chOff x="8069094" y="4648200"/>
              <a:chExt cx="312906" cy="521732"/>
            </a:xfrm>
          </p:grpSpPr>
          <p:cxnSp>
            <p:nvCxnSpPr>
              <p:cNvPr id="27" name="Straight Connector 26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795" name="TextBox 27"/>
              <p:cNvSpPr txBox="1">
                <a:spLocks noChangeArrowheads="1"/>
              </p:cNvSpPr>
              <p:nvPr/>
            </p:nvSpPr>
            <p:spPr bwMode="auto">
              <a:xfrm>
                <a:off x="8069094" y="4800600"/>
                <a:ext cx="31290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8</a:t>
                </a:r>
              </a:p>
            </p:txBody>
          </p:sp>
        </p:grpSp>
        <p:sp>
          <p:nvSpPr>
            <p:cNvPr id="30793" name="TextBox 25"/>
            <p:cNvSpPr txBox="1">
              <a:spLocks noChangeArrowheads="1"/>
            </p:cNvSpPr>
            <p:nvPr/>
          </p:nvSpPr>
          <p:spPr bwMode="auto">
            <a:xfrm>
              <a:off x="5105400" y="5105400"/>
              <a:ext cx="323678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alibri" pitchFamily="34" charset="0"/>
                </a:rPr>
                <a:t>Quantity of Ice-Cream Cones </a:t>
              </a:r>
            </a:p>
          </p:txBody>
        </p:sp>
      </p:grpSp>
      <p:grpSp>
        <p:nvGrpSpPr>
          <p:cNvPr id="21" name="Group 50"/>
          <p:cNvGrpSpPr>
            <a:grpSpLocks/>
          </p:cNvGrpSpPr>
          <p:nvPr/>
        </p:nvGrpSpPr>
        <p:grpSpPr bwMode="auto">
          <a:xfrm>
            <a:off x="3309938" y="1054100"/>
            <a:ext cx="1414462" cy="3822700"/>
            <a:chOff x="3309689" y="978932"/>
            <a:chExt cx="1414458" cy="3822462"/>
          </a:xfrm>
        </p:grpSpPr>
        <p:cxnSp>
          <p:nvCxnSpPr>
            <p:cNvPr id="52" name="Straight Connector 7"/>
            <p:cNvCxnSpPr/>
            <p:nvPr/>
          </p:nvCxnSpPr>
          <p:spPr>
            <a:xfrm rot="5400000">
              <a:off x="2896246" y="3124304"/>
              <a:ext cx="3352591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0760" name="Group 56"/>
            <p:cNvGrpSpPr>
              <a:grpSpLocks/>
            </p:cNvGrpSpPr>
            <p:nvPr/>
          </p:nvGrpSpPr>
          <p:grpSpPr bwMode="auto">
            <a:xfrm>
              <a:off x="3810000" y="1828800"/>
              <a:ext cx="914147" cy="369332"/>
              <a:chOff x="5943853" y="2286000"/>
              <a:chExt cx="914147" cy="369332"/>
            </a:xfrm>
          </p:grpSpPr>
          <p:sp>
            <p:nvSpPr>
              <p:cNvPr id="30777" name="TextBox 53"/>
              <p:cNvSpPr txBox="1">
                <a:spLocks noChangeArrowheads="1"/>
              </p:cNvSpPr>
              <p:nvPr/>
            </p:nvSpPr>
            <p:spPr bwMode="auto">
              <a:xfrm>
                <a:off x="5943853" y="2286000"/>
                <a:ext cx="761747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$3.00</a:t>
                </a:r>
              </a:p>
            </p:txBody>
          </p:sp>
          <p:cxnSp>
            <p:nvCxnSpPr>
              <p:cNvPr id="71" name="Straight Connector 55"/>
              <p:cNvCxnSpPr/>
              <p:nvPr/>
            </p:nvCxnSpPr>
            <p:spPr>
              <a:xfrm>
                <a:off x="6705601" y="2513978"/>
                <a:ext cx="152399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761" name="Group 57"/>
            <p:cNvGrpSpPr>
              <a:grpSpLocks/>
            </p:cNvGrpSpPr>
            <p:nvPr/>
          </p:nvGrpSpPr>
          <p:grpSpPr bwMode="auto">
            <a:xfrm>
              <a:off x="3938240" y="2297668"/>
              <a:ext cx="785907" cy="369332"/>
              <a:chOff x="6072093" y="2286000"/>
              <a:chExt cx="785907" cy="369332"/>
            </a:xfrm>
          </p:grpSpPr>
          <p:sp>
            <p:nvSpPr>
              <p:cNvPr id="30775" name="TextBox 58"/>
              <p:cNvSpPr txBox="1">
                <a:spLocks noChangeArrowheads="1"/>
              </p:cNvSpPr>
              <p:nvPr/>
            </p:nvSpPr>
            <p:spPr bwMode="auto">
              <a:xfrm>
                <a:off x="6072093" y="2286000"/>
                <a:ext cx="633507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2.50</a:t>
                </a:r>
              </a:p>
            </p:txBody>
          </p:sp>
          <p:cxnSp>
            <p:nvCxnSpPr>
              <p:cNvPr id="69" name="Straight Connector 68"/>
              <p:cNvCxnSpPr/>
              <p:nvPr/>
            </p:nvCxnSpPr>
            <p:spPr>
              <a:xfrm>
                <a:off x="6705600" y="2514981"/>
                <a:ext cx="152400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762" name="Group 60"/>
            <p:cNvGrpSpPr>
              <a:grpSpLocks/>
            </p:cNvGrpSpPr>
            <p:nvPr/>
          </p:nvGrpSpPr>
          <p:grpSpPr bwMode="auto">
            <a:xfrm>
              <a:off x="3938240" y="2754868"/>
              <a:ext cx="785907" cy="369332"/>
              <a:chOff x="6072093" y="2286000"/>
              <a:chExt cx="785907" cy="369332"/>
            </a:xfrm>
          </p:grpSpPr>
          <p:sp>
            <p:nvSpPr>
              <p:cNvPr id="30773" name="TextBox 65"/>
              <p:cNvSpPr txBox="1">
                <a:spLocks noChangeArrowheads="1"/>
              </p:cNvSpPr>
              <p:nvPr/>
            </p:nvSpPr>
            <p:spPr bwMode="auto">
              <a:xfrm>
                <a:off x="6072093" y="2286000"/>
                <a:ext cx="633507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2.00</a:t>
                </a:r>
              </a:p>
            </p:txBody>
          </p:sp>
          <p:cxnSp>
            <p:nvCxnSpPr>
              <p:cNvPr id="67" name="Straight Connector 66"/>
              <p:cNvCxnSpPr/>
              <p:nvPr/>
            </p:nvCxnSpPr>
            <p:spPr>
              <a:xfrm>
                <a:off x="6705600" y="2514952"/>
                <a:ext cx="152400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763" name="Group 63"/>
            <p:cNvGrpSpPr>
              <a:grpSpLocks/>
            </p:cNvGrpSpPr>
            <p:nvPr/>
          </p:nvGrpSpPr>
          <p:grpSpPr bwMode="auto">
            <a:xfrm>
              <a:off x="3938240" y="3212068"/>
              <a:ext cx="785907" cy="369332"/>
              <a:chOff x="6072093" y="2286000"/>
              <a:chExt cx="785907" cy="369332"/>
            </a:xfrm>
          </p:grpSpPr>
          <p:sp>
            <p:nvSpPr>
              <p:cNvPr id="30771" name="TextBox 63"/>
              <p:cNvSpPr txBox="1">
                <a:spLocks noChangeArrowheads="1"/>
              </p:cNvSpPr>
              <p:nvPr/>
            </p:nvSpPr>
            <p:spPr bwMode="auto">
              <a:xfrm>
                <a:off x="6072093" y="2286000"/>
                <a:ext cx="633507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1.50</a:t>
                </a:r>
              </a:p>
            </p:txBody>
          </p:sp>
          <p:cxnSp>
            <p:nvCxnSpPr>
              <p:cNvPr id="65" name="Straight Connector 64"/>
              <p:cNvCxnSpPr/>
              <p:nvPr/>
            </p:nvCxnSpPr>
            <p:spPr>
              <a:xfrm>
                <a:off x="6705600" y="2514924"/>
                <a:ext cx="152400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764" name="Group 66"/>
            <p:cNvGrpSpPr>
              <a:grpSpLocks/>
            </p:cNvGrpSpPr>
            <p:nvPr/>
          </p:nvGrpSpPr>
          <p:grpSpPr bwMode="auto">
            <a:xfrm>
              <a:off x="3938240" y="3669268"/>
              <a:ext cx="785907" cy="369332"/>
              <a:chOff x="6072093" y="2286000"/>
              <a:chExt cx="785907" cy="369332"/>
            </a:xfrm>
          </p:grpSpPr>
          <p:sp>
            <p:nvSpPr>
              <p:cNvPr id="30769" name="TextBox 61"/>
              <p:cNvSpPr txBox="1">
                <a:spLocks noChangeArrowheads="1"/>
              </p:cNvSpPr>
              <p:nvPr/>
            </p:nvSpPr>
            <p:spPr bwMode="auto">
              <a:xfrm>
                <a:off x="6072093" y="2286000"/>
                <a:ext cx="633507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1.00</a:t>
                </a:r>
              </a:p>
            </p:txBody>
          </p:sp>
          <p:cxnSp>
            <p:nvCxnSpPr>
              <p:cNvPr id="63" name="Straight Connector 62"/>
              <p:cNvCxnSpPr/>
              <p:nvPr/>
            </p:nvCxnSpPr>
            <p:spPr>
              <a:xfrm>
                <a:off x="6705600" y="2514895"/>
                <a:ext cx="152400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765" name="Group 69"/>
            <p:cNvGrpSpPr>
              <a:grpSpLocks/>
            </p:cNvGrpSpPr>
            <p:nvPr/>
          </p:nvGrpSpPr>
          <p:grpSpPr bwMode="auto">
            <a:xfrm>
              <a:off x="3938240" y="4126468"/>
              <a:ext cx="785907" cy="369332"/>
              <a:chOff x="6072093" y="2286000"/>
              <a:chExt cx="785907" cy="369332"/>
            </a:xfrm>
          </p:grpSpPr>
          <p:sp>
            <p:nvSpPr>
              <p:cNvPr id="30767" name="TextBox 59"/>
              <p:cNvSpPr txBox="1">
                <a:spLocks noChangeArrowheads="1"/>
              </p:cNvSpPr>
              <p:nvPr/>
            </p:nvSpPr>
            <p:spPr bwMode="auto">
              <a:xfrm>
                <a:off x="6072093" y="2286000"/>
                <a:ext cx="633507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0.50</a:t>
                </a:r>
              </a:p>
            </p:txBody>
          </p:sp>
          <p:cxnSp>
            <p:nvCxnSpPr>
              <p:cNvPr id="61" name="Straight Connector 60"/>
              <p:cNvCxnSpPr/>
              <p:nvPr/>
            </p:nvCxnSpPr>
            <p:spPr>
              <a:xfrm>
                <a:off x="6705600" y="2514867"/>
                <a:ext cx="152400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766" name="TextBox 58"/>
            <p:cNvSpPr txBox="1">
              <a:spLocks noChangeArrowheads="1"/>
            </p:cNvSpPr>
            <p:nvPr/>
          </p:nvSpPr>
          <p:spPr bwMode="auto">
            <a:xfrm>
              <a:off x="3309689" y="978932"/>
              <a:ext cx="1326004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>
                  <a:latin typeface="Calibri" pitchFamily="34" charset="0"/>
                </a:rPr>
                <a:t>Price of</a:t>
              </a:r>
            </a:p>
            <a:p>
              <a:pPr algn="r"/>
              <a:r>
                <a:rPr lang="en-US">
                  <a:latin typeface="Calibri" pitchFamily="34" charset="0"/>
                </a:rPr>
                <a:t> Ice-Cream</a:t>
              </a:r>
            </a:p>
            <a:p>
              <a:pPr algn="r"/>
              <a:r>
                <a:rPr lang="en-US">
                  <a:latin typeface="Calibri" pitchFamily="34" charset="0"/>
                </a:rPr>
                <a:t>Cones </a:t>
              </a:r>
            </a:p>
          </p:txBody>
        </p:sp>
      </p:grpSp>
      <p:cxnSp>
        <p:nvCxnSpPr>
          <p:cNvPr id="73" name="Straight Connector 72"/>
          <p:cNvCxnSpPr/>
          <p:nvPr/>
        </p:nvCxnSpPr>
        <p:spPr>
          <a:xfrm flipV="1">
            <a:off x="4572000" y="3962400"/>
            <a:ext cx="304800" cy="11113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572000" y="3048000"/>
            <a:ext cx="914400" cy="1588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4572000" y="2590800"/>
            <a:ext cx="1219200" cy="1588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572000" y="3505200"/>
            <a:ext cx="609600" cy="1588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5400000" flipH="1" flipV="1">
            <a:off x="4490245" y="4196556"/>
            <a:ext cx="1382712" cy="3175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 flipH="1" flipV="1">
            <a:off x="4457701" y="4457700"/>
            <a:ext cx="838200" cy="3175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5400000" flipH="1" flipV="1">
            <a:off x="4572001" y="3962400"/>
            <a:ext cx="1828800" cy="3175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Freeform 183"/>
          <p:cNvSpPr>
            <a:spLocks/>
          </p:cNvSpPr>
          <p:nvPr/>
        </p:nvSpPr>
        <p:spPr bwMode="auto">
          <a:xfrm>
            <a:off x="6026150" y="2068513"/>
            <a:ext cx="146050" cy="138112"/>
          </a:xfrm>
          <a:custGeom>
            <a:avLst/>
            <a:gdLst>
              <a:gd name="T0" fmla="*/ 2147483647 w 106"/>
              <a:gd name="T1" fmla="*/ 2147483647 h 68"/>
              <a:gd name="T2" fmla="*/ 2147483647 w 106"/>
              <a:gd name="T3" fmla="*/ 2147483647 h 68"/>
              <a:gd name="T4" fmla="*/ 2147483647 w 106"/>
              <a:gd name="T5" fmla="*/ 2147483647 h 68"/>
              <a:gd name="T6" fmla="*/ 2147483647 w 106"/>
              <a:gd name="T7" fmla="*/ 2147483647 h 68"/>
              <a:gd name="T8" fmla="*/ 2147483647 w 106"/>
              <a:gd name="T9" fmla="*/ 2147483647 h 68"/>
              <a:gd name="T10" fmla="*/ 2147483647 w 106"/>
              <a:gd name="T11" fmla="*/ 2147483647 h 68"/>
              <a:gd name="T12" fmla="*/ 2147483647 w 106"/>
              <a:gd name="T13" fmla="*/ 2147483647 h 68"/>
              <a:gd name="T14" fmla="*/ 2147483647 w 106"/>
              <a:gd name="T15" fmla="*/ 2147483647 h 68"/>
              <a:gd name="T16" fmla="*/ 2147483647 w 106"/>
              <a:gd name="T17" fmla="*/ 2147483647 h 68"/>
              <a:gd name="T18" fmla="*/ 2147483647 w 106"/>
              <a:gd name="T19" fmla="*/ 2147483647 h 68"/>
              <a:gd name="T20" fmla="*/ 2147483647 w 106"/>
              <a:gd name="T21" fmla="*/ 0 h 68"/>
              <a:gd name="T22" fmla="*/ 2147483647 w 106"/>
              <a:gd name="T23" fmla="*/ 0 h 68"/>
              <a:gd name="T24" fmla="*/ 2147483647 w 106"/>
              <a:gd name="T25" fmla="*/ 2147483647 h 68"/>
              <a:gd name="T26" fmla="*/ 2147483647 w 106"/>
              <a:gd name="T27" fmla="*/ 2147483647 h 68"/>
              <a:gd name="T28" fmla="*/ 2147483647 w 106"/>
              <a:gd name="T29" fmla="*/ 2147483647 h 68"/>
              <a:gd name="T30" fmla="*/ 0 w 106"/>
              <a:gd name="T31" fmla="*/ 2147483647 h 68"/>
              <a:gd name="T32" fmla="*/ 0 w 106"/>
              <a:gd name="T33" fmla="*/ 2147483647 h 68"/>
              <a:gd name="T34" fmla="*/ 2147483647 w 106"/>
              <a:gd name="T35" fmla="*/ 2147483647 h 68"/>
              <a:gd name="T36" fmla="*/ 2147483647 w 106"/>
              <a:gd name="T37" fmla="*/ 2147483647 h 68"/>
              <a:gd name="T38" fmla="*/ 2147483647 w 106"/>
              <a:gd name="T39" fmla="*/ 2147483647 h 68"/>
              <a:gd name="T40" fmla="*/ 2147483647 w 106"/>
              <a:gd name="T41" fmla="*/ 2147483647 h 68"/>
              <a:gd name="T42" fmla="*/ 2147483647 w 106"/>
              <a:gd name="T43" fmla="*/ 2147483647 h 6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06"/>
              <a:gd name="T67" fmla="*/ 0 h 68"/>
              <a:gd name="T68" fmla="*/ 106 w 106"/>
              <a:gd name="T69" fmla="*/ 68 h 68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06" h="68">
                <a:moveTo>
                  <a:pt x="56" y="68"/>
                </a:moveTo>
                <a:lnTo>
                  <a:pt x="56" y="68"/>
                </a:lnTo>
                <a:lnTo>
                  <a:pt x="76" y="65"/>
                </a:lnTo>
                <a:lnTo>
                  <a:pt x="91" y="58"/>
                </a:lnTo>
                <a:lnTo>
                  <a:pt x="101" y="45"/>
                </a:lnTo>
                <a:lnTo>
                  <a:pt x="106" y="32"/>
                </a:lnTo>
                <a:lnTo>
                  <a:pt x="101" y="19"/>
                </a:lnTo>
                <a:lnTo>
                  <a:pt x="91" y="9"/>
                </a:lnTo>
                <a:lnTo>
                  <a:pt x="76" y="3"/>
                </a:lnTo>
                <a:lnTo>
                  <a:pt x="56" y="0"/>
                </a:lnTo>
                <a:lnTo>
                  <a:pt x="36" y="3"/>
                </a:lnTo>
                <a:lnTo>
                  <a:pt x="15" y="9"/>
                </a:lnTo>
                <a:lnTo>
                  <a:pt x="5" y="19"/>
                </a:lnTo>
                <a:lnTo>
                  <a:pt x="0" y="32"/>
                </a:lnTo>
                <a:lnTo>
                  <a:pt x="5" y="45"/>
                </a:lnTo>
                <a:lnTo>
                  <a:pt x="15" y="58"/>
                </a:lnTo>
                <a:lnTo>
                  <a:pt x="36" y="65"/>
                </a:lnTo>
                <a:lnTo>
                  <a:pt x="56" y="68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83" name="Freeform 183"/>
          <p:cNvSpPr>
            <a:spLocks/>
          </p:cNvSpPr>
          <p:nvPr/>
        </p:nvSpPr>
        <p:spPr bwMode="auto">
          <a:xfrm>
            <a:off x="5721350" y="2525713"/>
            <a:ext cx="146050" cy="138112"/>
          </a:xfrm>
          <a:custGeom>
            <a:avLst/>
            <a:gdLst>
              <a:gd name="T0" fmla="*/ 2147483647 w 106"/>
              <a:gd name="T1" fmla="*/ 2147483647 h 68"/>
              <a:gd name="T2" fmla="*/ 2147483647 w 106"/>
              <a:gd name="T3" fmla="*/ 2147483647 h 68"/>
              <a:gd name="T4" fmla="*/ 2147483647 w 106"/>
              <a:gd name="T5" fmla="*/ 2147483647 h 68"/>
              <a:gd name="T6" fmla="*/ 2147483647 w 106"/>
              <a:gd name="T7" fmla="*/ 2147483647 h 68"/>
              <a:gd name="T8" fmla="*/ 2147483647 w 106"/>
              <a:gd name="T9" fmla="*/ 2147483647 h 68"/>
              <a:gd name="T10" fmla="*/ 2147483647 w 106"/>
              <a:gd name="T11" fmla="*/ 2147483647 h 68"/>
              <a:gd name="T12" fmla="*/ 2147483647 w 106"/>
              <a:gd name="T13" fmla="*/ 2147483647 h 68"/>
              <a:gd name="T14" fmla="*/ 2147483647 w 106"/>
              <a:gd name="T15" fmla="*/ 2147483647 h 68"/>
              <a:gd name="T16" fmla="*/ 2147483647 w 106"/>
              <a:gd name="T17" fmla="*/ 2147483647 h 68"/>
              <a:gd name="T18" fmla="*/ 2147483647 w 106"/>
              <a:gd name="T19" fmla="*/ 2147483647 h 68"/>
              <a:gd name="T20" fmla="*/ 2147483647 w 106"/>
              <a:gd name="T21" fmla="*/ 0 h 68"/>
              <a:gd name="T22" fmla="*/ 2147483647 w 106"/>
              <a:gd name="T23" fmla="*/ 0 h 68"/>
              <a:gd name="T24" fmla="*/ 2147483647 w 106"/>
              <a:gd name="T25" fmla="*/ 2147483647 h 68"/>
              <a:gd name="T26" fmla="*/ 2147483647 w 106"/>
              <a:gd name="T27" fmla="*/ 2147483647 h 68"/>
              <a:gd name="T28" fmla="*/ 2147483647 w 106"/>
              <a:gd name="T29" fmla="*/ 2147483647 h 68"/>
              <a:gd name="T30" fmla="*/ 0 w 106"/>
              <a:gd name="T31" fmla="*/ 2147483647 h 68"/>
              <a:gd name="T32" fmla="*/ 0 w 106"/>
              <a:gd name="T33" fmla="*/ 2147483647 h 68"/>
              <a:gd name="T34" fmla="*/ 2147483647 w 106"/>
              <a:gd name="T35" fmla="*/ 2147483647 h 68"/>
              <a:gd name="T36" fmla="*/ 2147483647 w 106"/>
              <a:gd name="T37" fmla="*/ 2147483647 h 68"/>
              <a:gd name="T38" fmla="*/ 2147483647 w 106"/>
              <a:gd name="T39" fmla="*/ 2147483647 h 68"/>
              <a:gd name="T40" fmla="*/ 2147483647 w 106"/>
              <a:gd name="T41" fmla="*/ 2147483647 h 68"/>
              <a:gd name="T42" fmla="*/ 2147483647 w 106"/>
              <a:gd name="T43" fmla="*/ 2147483647 h 6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06"/>
              <a:gd name="T67" fmla="*/ 0 h 68"/>
              <a:gd name="T68" fmla="*/ 106 w 106"/>
              <a:gd name="T69" fmla="*/ 68 h 68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06" h="68">
                <a:moveTo>
                  <a:pt x="56" y="68"/>
                </a:moveTo>
                <a:lnTo>
                  <a:pt x="56" y="68"/>
                </a:lnTo>
                <a:lnTo>
                  <a:pt x="76" y="65"/>
                </a:lnTo>
                <a:lnTo>
                  <a:pt x="91" y="58"/>
                </a:lnTo>
                <a:lnTo>
                  <a:pt x="101" y="45"/>
                </a:lnTo>
                <a:lnTo>
                  <a:pt x="106" y="32"/>
                </a:lnTo>
                <a:lnTo>
                  <a:pt x="101" y="19"/>
                </a:lnTo>
                <a:lnTo>
                  <a:pt x="91" y="9"/>
                </a:lnTo>
                <a:lnTo>
                  <a:pt x="76" y="3"/>
                </a:lnTo>
                <a:lnTo>
                  <a:pt x="56" y="0"/>
                </a:lnTo>
                <a:lnTo>
                  <a:pt x="36" y="3"/>
                </a:lnTo>
                <a:lnTo>
                  <a:pt x="15" y="9"/>
                </a:lnTo>
                <a:lnTo>
                  <a:pt x="5" y="19"/>
                </a:lnTo>
                <a:lnTo>
                  <a:pt x="0" y="32"/>
                </a:lnTo>
                <a:lnTo>
                  <a:pt x="5" y="45"/>
                </a:lnTo>
                <a:lnTo>
                  <a:pt x="15" y="58"/>
                </a:lnTo>
                <a:lnTo>
                  <a:pt x="36" y="65"/>
                </a:lnTo>
                <a:lnTo>
                  <a:pt x="56" y="68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84" name="Freeform 183"/>
          <p:cNvSpPr>
            <a:spLocks/>
          </p:cNvSpPr>
          <p:nvPr/>
        </p:nvSpPr>
        <p:spPr bwMode="auto">
          <a:xfrm>
            <a:off x="5410200" y="2982913"/>
            <a:ext cx="146050" cy="138112"/>
          </a:xfrm>
          <a:custGeom>
            <a:avLst/>
            <a:gdLst>
              <a:gd name="T0" fmla="*/ 2147483647 w 106"/>
              <a:gd name="T1" fmla="*/ 2147483647 h 68"/>
              <a:gd name="T2" fmla="*/ 2147483647 w 106"/>
              <a:gd name="T3" fmla="*/ 2147483647 h 68"/>
              <a:gd name="T4" fmla="*/ 2147483647 w 106"/>
              <a:gd name="T5" fmla="*/ 2147483647 h 68"/>
              <a:gd name="T6" fmla="*/ 2147483647 w 106"/>
              <a:gd name="T7" fmla="*/ 2147483647 h 68"/>
              <a:gd name="T8" fmla="*/ 2147483647 w 106"/>
              <a:gd name="T9" fmla="*/ 2147483647 h 68"/>
              <a:gd name="T10" fmla="*/ 2147483647 w 106"/>
              <a:gd name="T11" fmla="*/ 2147483647 h 68"/>
              <a:gd name="T12" fmla="*/ 2147483647 w 106"/>
              <a:gd name="T13" fmla="*/ 2147483647 h 68"/>
              <a:gd name="T14" fmla="*/ 2147483647 w 106"/>
              <a:gd name="T15" fmla="*/ 2147483647 h 68"/>
              <a:gd name="T16" fmla="*/ 2147483647 w 106"/>
              <a:gd name="T17" fmla="*/ 2147483647 h 68"/>
              <a:gd name="T18" fmla="*/ 2147483647 w 106"/>
              <a:gd name="T19" fmla="*/ 2147483647 h 68"/>
              <a:gd name="T20" fmla="*/ 2147483647 w 106"/>
              <a:gd name="T21" fmla="*/ 0 h 68"/>
              <a:gd name="T22" fmla="*/ 2147483647 w 106"/>
              <a:gd name="T23" fmla="*/ 0 h 68"/>
              <a:gd name="T24" fmla="*/ 2147483647 w 106"/>
              <a:gd name="T25" fmla="*/ 2147483647 h 68"/>
              <a:gd name="T26" fmla="*/ 2147483647 w 106"/>
              <a:gd name="T27" fmla="*/ 2147483647 h 68"/>
              <a:gd name="T28" fmla="*/ 2147483647 w 106"/>
              <a:gd name="T29" fmla="*/ 2147483647 h 68"/>
              <a:gd name="T30" fmla="*/ 0 w 106"/>
              <a:gd name="T31" fmla="*/ 2147483647 h 68"/>
              <a:gd name="T32" fmla="*/ 0 w 106"/>
              <a:gd name="T33" fmla="*/ 2147483647 h 68"/>
              <a:gd name="T34" fmla="*/ 2147483647 w 106"/>
              <a:gd name="T35" fmla="*/ 2147483647 h 68"/>
              <a:gd name="T36" fmla="*/ 2147483647 w 106"/>
              <a:gd name="T37" fmla="*/ 2147483647 h 68"/>
              <a:gd name="T38" fmla="*/ 2147483647 w 106"/>
              <a:gd name="T39" fmla="*/ 2147483647 h 68"/>
              <a:gd name="T40" fmla="*/ 2147483647 w 106"/>
              <a:gd name="T41" fmla="*/ 2147483647 h 68"/>
              <a:gd name="T42" fmla="*/ 2147483647 w 106"/>
              <a:gd name="T43" fmla="*/ 2147483647 h 6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06"/>
              <a:gd name="T67" fmla="*/ 0 h 68"/>
              <a:gd name="T68" fmla="*/ 106 w 106"/>
              <a:gd name="T69" fmla="*/ 68 h 68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06" h="68">
                <a:moveTo>
                  <a:pt x="56" y="68"/>
                </a:moveTo>
                <a:lnTo>
                  <a:pt x="56" y="68"/>
                </a:lnTo>
                <a:lnTo>
                  <a:pt x="76" y="65"/>
                </a:lnTo>
                <a:lnTo>
                  <a:pt x="91" y="58"/>
                </a:lnTo>
                <a:lnTo>
                  <a:pt x="101" y="45"/>
                </a:lnTo>
                <a:lnTo>
                  <a:pt x="106" y="32"/>
                </a:lnTo>
                <a:lnTo>
                  <a:pt x="101" y="19"/>
                </a:lnTo>
                <a:lnTo>
                  <a:pt x="91" y="9"/>
                </a:lnTo>
                <a:lnTo>
                  <a:pt x="76" y="3"/>
                </a:lnTo>
                <a:lnTo>
                  <a:pt x="56" y="0"/>
                </a:lnTo>
                <a:lnTo>
                  <a:pt x="36" y="3"/>
                </a:lnTo>
                <a:lnTo>
                  <a:pt x="15" y="9"/>
                </a:lnTo>
                <a:lnTo>
                  <a:pt x="5" y="19"/>
                </a:lnTo>
                <a:lnTo>
                  <a:pt x="0" y="32"/>
                </a:lnTo>
                <a:lnTo>
                  <a:pt x="5" y="45"/>
                </a:lnTo>
                <a:lnTo>
                  <a:pt x="15" y="58"/>
                </a:lnTo>
                <a:lnTo>
                  <a:pt x="36" y="65"/>
                </a:lnTo>
                <a:lnTo>
                  <a:pt x="56" y="68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85" name="Freeform 183"/>
          <p:cNvSpPr>
            <a:spLocks/>
          </p:cNvSpPr>
          <p:nvPr/>
        </p:nvSpPr>
        <p:spPr bwMode="auto">
          <a:xfrm>
            <a:off x="5105400" y="3455988"/>
            <a:ext cx="146050" cy="136525"/>
          </a:xfrm>
          <a:custGeom>
            <a:avLst/>
            <a:gdLst>
              <a:gd name="T0" fmla="*/ 2147483647 w 106"/>
              <a:gd name="T1" fmla="*/ 2147483647 h 68"/>
              <a:gd name="T2" fmla="*/ 2147483647 w 106"/>
              <a:gd name="T3" fmla="*/ 2147483647 h 68"/>
              <a:gd name="T4" fmla="*/ 2147483647 w 106"/>
              <a:gd name="T5" fmla="*/ 2147483647 h 68"/>
              <a:gd name="T6" fmla="*/ 2147483647 w 106"/>
              <a:gd name="T7" fmla="*/ 2147483647 h 68"/>
              <a:gd name="T8" fmla="*/ 2147483647 w 106"/>
              <a:gd name="T9" fmla="*/ 2147483647 h 68"/>
              <a:gd name="T10" fmla="*/ 2147483647 w 106"/>
              <a:gd name="T11" fmla="*/ 2147483647 h 68"/>
              <a:gd name="T12" fmla="*/ 2147483647 w 106"/>
              <a:gd name="T13" fmla="*/ 2147483647 h 68"/>
              <a:gd name="T14" fmla="*/ 2147483647 w 106"/>
              <a:gd name="T15" fmla="*/ 2147483647 h 68"/>
              <a:gd name="T16" fmla="*/ 2147483647 w 106"/>
              <a:gd name="T17" fmla="*/ 2147483647 h 68"/>
              <a:gd name="T18" fmla="*/ 2147483647 w 106"/>
              <a:gd name="T19" fmla="*/ 2147483647 h 68"/>
              <a:gd name="T20" fmla="*/ 2147483647 w 106"/>
              <a:gd name="T21" fmla="*/ 0 h 68"/>
              <a:gd name="T22" fmla="*/ 2147483647 w 106"/>
              <a:gd name="T23" fmla="*/ 0 h 68"/>
              <a:gd name="T24" fmla="*/ 2147483647 w 106"/>
              <a:gd name="T25" fmla="*/ 2147483647 h 68"/>
              <a:gd name="T26" fmla="*/ 2147483647 w 106"/>
              <a:gd name="T27" fmla="*/ 2147483647 h 68"/>
              <a:gd name="T28" fmla="*/ 2147483647 w 106"/>
              <a:gd name="T29" fmla="*/ 2147483647 h 68"/>
              <a:gd name="T30" fmla="*/ 0 w 106"/>
              <a:gd name="T31" fmla="*/ 2147483647 h 68"/>
              <a:gd name="T32" fmla="*/ 0 w 106"/>
              <a:gd name="T33" fmla="*/ 2147483647 h 68"/>
              <a:gd name="T34" fmla="*/ 2147483647 w 106"/>
              <a:gd name="T35" fmla="*/ 2147483647 h 68"/>
              <a:gd name="T36" fmla="*/ 2147483647 w 106"/>
              <a:gd name="T37" fmla="*/ 2147483647 h 68"/>
              <a:gd name="T38" fmla="*/ 2147483647 w 106"/>
              <a:gd name="T39" fmla="*/ 2147483647 h 68"/>
              <a:gd name="T40" fmla="*/ 2147483647 w 106"/>
              <a:gd name="T41" fmla="*/ 2147483647 h 68"/>
              <a:gd name="T42" fmla="*/ 2147483647 w 106"/>
              <a:gd name="T43" fmla="*/ 2147483647 h 6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06"/>
              <a:gd name="T67" fmla="*/ 0 h 68"/>
              <a:gd name="T68" fmla="*/ 106 w 106"/>
              <a:gd name="T69" fmla="*/ 68 h 68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06" h="68">
                <a:moveTo>
                  <a:pt x="56" y="68"/>
                </a:moveTo>
                <a:lnTo>
                  <a:pt x="56" y="68"/>
                </a:lnTo>
                <a:lnTo>
                  <a:pt x="76" y="65"/>
                </a:lnTo>
                <a:lnTo>
                  <a:pt x="91" y="58"/>
                </a:lnTo>
                <a:lnTo>
                  <a:pt x="101" y="45"/>
                </a:lnTo>
                <a:lnTo>
                  <a:pt x="106" y="32"/>
                </a:lnTo>
                <a:lnTo>
                  <a:pt x="101" y="19"/>
                </a:lnTo>
                <a:lnTo>
                  <a:pt x="91" y="9"/>
                </a:lnTo>
                <a:lnTo>
                  <a:pt x="76" y="3"/>
                </a:lnTo>
                <a:lnTo>
                  <a:pt x="56" y="0"/>
                </a:lnTo>
                <a:lnTo>
                  <a:pt x="36" y="3"/>
                </a:lnTo>
                <a:lnTo>
                  <a:pt x="15" y="9"/>
                </a:lnTo>
                <a:lnTo>
                  <a:pt x="5" y="19"/>
                </a:lnTo>
                <a:lnTo>
                  <a:pt x="0" y="32"/>
                </a:lnTo>
                <a:lnTo>
                  <a:pt x="5" y="45"/>
                </a:lnTo>
                <a:lnTo>
                  <a:pt x="15" y="58"/>
                </a:lnTo>
                <a:lnTo>
                  <a:pt x="36" y="65"/>
                </a:lnTo>
                <a:lnTo>
                  <a:pt x="56" y="68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86" name="Freeform 183"/>
          <p:cNvSpPr>
            <a:spLocks/>
          </p:cNvSpPr>
          <p:nvPr/>
        </p:nvSpPr>
        <p:spPr bwMode="auto">
          <a:xfrm>
            <a:off x="4800600" y="3913188"/>
            <a:ext cx="146050" cy="136525"/>
          </a:xfrm>
          <a:custGeom>
            <a:avLst/>
            <a:gdLst>
              <a:gd name="T0" fmla="*/ 2147483647 w 106"/>
              <a:gd name="T1" fmla="*/ 2147483647 h 68"/>
              <a:gd name="T2" fmla="*/ 2147483647 w 106"/>
              <a:gd name="T3" fmla="*/ 2147483647 h 68"/>
              <a:gd name="T4" fmla="*/ 2147483647 w 106"/>
              <a:gd name="T5" fmla="*/ 2147483647 h 68"/>
              <a:gd name="T6" fmla="*/ 2147483647 w 106"/>
              <a:gd name="T7" fmla="*/ 2147483647 h 68"/>
              <a:gd name="T8" fmla="*/ 2147483647 w 106"/>
              <a:gd name="T9" fmla="*/ 2147483647 h 68"/>
              <a:gd name="T10" fmla="*/ 2147483647 w 106"/>
              <a:gd name="T11" fmla="*/ 2147483647 h 68"/>
              <a:gd name="T12" fmla="*/ 2147483647 w 106"/>
              <a:gd name="T13" fmla="*/ 2147483647 h 68"/>
              <a:gd name="T14" fmla="*/ 2147483647 w 106"/>
              <a:gd name="T15" fmla="*/ 2147483647 h 68"/>
              <a:gd name="T16" fmla="*/ 2147483647 w 106"/>
              <a:gd name="T17" fmla="*/ 2147483647 h 68"/>
              <a:gd name="T18" fmla="*/ 2147483647 w 106"/>
              <a:gd name="T19" fmla="*/ 2147483647 h 68"/>
              <a:gd name="T20" fmla="*/ 2147483647 w 106"/>
              <a:gd name="T21" fmla="*/ 0 h 68"/>
              <a:gd name="T22" fmla="*/ 2147483647 w 106"/>
              <a:gd name="T23" fmla="*/ 0 h 68"/>
              <a:gd name="T24" fmla="*/ 2147483647 w 106"/>
              <a:gd name="T25" fmla="*/ 2147483647 h 68"/>
              <a:gd name="T26" fmla="*/ 2147483647 w 106"/>
              <a:gd name="T27" fmla="*/ 2147483647 h 68"/>
              <a:gd name="T28" fmla="*/ 2147483647 w 106"/>
              <a:gd name="T29" fmla="*/ 2147483647 h 68"/>
              <a:gd name="T30" fmla="*/ 0 w 106"/>
              <a:gd name="T31" fmla="*/ 2147483647 h 68"/>
              <a:gd name="T32" fmla="*/ 0 w 106"/>
              <a:gd name="T33" fmla="*/ 2147483647 h 68"/>
              <a:gd name="T34" fmla="*/ 2147483647 w 106"/>
              <a:gd name="T35" fmla="*/ 2147483647 h 68"/>
              <a:gd name="T36" fmla="*/ 2147483647 w 106"/>
              <a:gd name="T37" fmla="*/ 2147483647 h 68"/>
              <a:gd name="T38" fmla="*/ 2147483647 w 106"/>
              <a:gd name="T39" fmla="*/ 2147483647 h 68"/>
              <a:gd name="T40" fmla="*/ 2147483647 w 106"/>
              <a:gd name="T41" fmla="*/ 2147483647 h 68"/>
              <a:gd name="T42" fmla="*/ 2147483647 w 106"/>
              <a:gd name="T43" fmla="*/ 2147483647 h 6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06"/>
              <a:gd name="T67" fmla="*/ 0 h 68"/>
              <a:gd name="T68" fmla="*/ 106 w 106"/>
              <a:gd name="T69" fmla="*/ 68 h 68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06" h="68">
                <a:moveTo>
                  <a:pt x="56" y="68"/>
                </a:moveTo>
                <a:lnTo>
                  <a:pt x="56" y="68"/>
                </a:lnTo>
                <a:lnTo>
                  <a:pt x="76" y="65"/>
                </a:lnTo>
                <a:lnTo>
                  <a:pt x="91" y="58"/>
                </a:lnTo>
                <a:lnTo>
                  <a:pt x="101" y="45"/>
                </a:lnTo>
                <a:lnTo>
                  <a:pt x="106" y="32"/>
                </a:lnTo>
                <a:lnTo>
                  <a:pt x="101" y="19"/>
                </a:lnTo>
                <a:lnTo>
                  <a:pt x="91" y="9"/>
                </a:lnTo>
                <a:lnTo>
                  <a:pt x="76" y="3"/>
                </a:lnTo>
                <a:lnTo>
                  <a:pt x="56" y="0"/>
                </a:lnTo>
                <a:lnTo>
                  <a:pt x="36" y="3"/>
                </a:lnTo>
                <a:lnTo>
                  <a:pt x="15" y="9"/>
                </a:lnTo>
                <a:lnTo>
                  <a:pt x="5" y="19"/>
                </a:lnTo>
                <a:lnTo>
                  <a:pt x="0" y="32"/>
                </a:lnTo>
                <a:lnTo>
                  <a:pt x="5" y="45"/>
                </a:lnTo>
                <a:lnTo>
                  <a:pt x="15" y="58"/>
                </a:lnTo>
                <a:lnTo>
                  <a:pt x="36" y="65"/>
                </a:lnTo>
                <a:lnTo>
                  <a:pt x="56" y="68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87" name="Freeform 183"/>
          <p:cNvSpPr>
            <a:spLocks/>
          </p:cNvSpPr>
          <p:nvPr/>
        </p:nvSpPr>
        <p:spPr bwMode="auto">
          <a:xfrm>
            <a:off x="4495800" y="4370388"/>
            <a:ext cx="146050" cy="136525"/>
          </a:xfrm>
          <a:custGeom>
            <a:avLst/>
            <a:gdLst>
              <a:gd name="T0" fmla="*/ 2147483647 w 106"/>
              <a:gd name="T1" fmla="*/ 2147483647 h 68"/>
              <a:gd name="T2" fmla="*/ 2147483647 w 106"/>
              <a:gd name="T3" fmla="*/ 2147483647 h 68"/>
              <a:gd name="T4" fmla="*/ 2147483647 w 106"/>
              <a:gd name="T5" fmla="*/ 2147483647 h 68"/>
              <a:gd name="T6" fmla="*/ 2147483647 w 106"/>
              <a:gd name="T7" fmla="*/ 2147483647 h 68"/>
              <a:gd name="T8" fmla="*/ 2147483647 w 106"/>
              <a:gd name="T9" fmla="*/ 2147483647 h 68"/>
              <a:gd name="T10" fmla="*/ 2147483647 w 106"/>
              <a:gd name="T11" fmla="*/ 2147483647 h 68"/>
              <a:gd name="T12" fmla="*/ 2147483647 w 106"/>
              <a:gd name="T13" fmla="*/ 2147483647 h 68"/>
              <a:gd name="T14" fmla="*/ 2147483647 w 106"/>
              <a:gd name="T15" fmla="*/ 2147483647 h 68"/>
              <a:gd name="T16" fmla="*/ 2147483647 w 106"/>
              <a:gd name="T17" fmla="*/ 2147483647 h 68"/>
              <a:gd name="T18" fmla="*/ 2147483647 w 106"/>
              <a:gd name="T19" fmla="*/ 2147483647 h 68"/>
              <a:gd name="T20" fmla="*/ 2147483647 w 106"/>
              <a:gd name="T21" fmla="*/ 0 h 68"/>
              <a:gd name="T22" fmla="*/ 2147483647 w 106"/>
              <a:gd name="T23" fmla="*/ 0 h 68"/>
              <a:gd name="T24" fmla="*/ 2147483647 w 106"/>
              <a:gd name="T25" fmla="*/ 2147483647 h 68"/>
              <a:gd name="T26" fmla="*/ 2147483647 w 106"/>
              <a:gd name="T27" fmla="*/ 2147483647 h 68"/>
              <a:gd name="T28" fmla="*/ 2147483647 w 106"/>
              <a:gd name="T29" fmla="*/ 2147483647 h 68"/>
              <a:gd name="T30" fmla="*/ 0 w 106"/>
              <a:gd name="T31" fmla="*/ 2147483647 h 68"/>
              <a:gd name="T32" fmla="*/ 0 w 106"/>
              <a:gd name="T33" fmla="*/ 2147483647 h 68"/>
              <a:gd name="T34" fmla="*/ 2147483647 w 106"/>
              <a:gd name="T35" fmla="*/ 2147483647 h 68"/>
              <a:gd name="T36" fmla="*/ 2147483647 w 106"/>
              <a:gd name="T37" fmla="*/ 2147483647 h 68"/>
              <a:gd name="T38" fmla="*/ 2147483647 w 106"/>
              <a:gd name="T39" fmla="*/ 2147483647 h 68"/>
              <a:gd name="T40" fmla="*/ 2147483647 w 106"/>
              <a:gd name="T41" fmla="*/ 2147483647 h 68"/>
              <a:gd name="T42" fmla="*/ 2147483647 w 106"/>
              <a:gd name="T43" fmla="*/ 2147483647 h 6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06"/>
              <a:gd name="T67" fmla="*/ 0 h 68"/>
              <a:gd name="T68" fmla="*/ 106 w 106"/>
              <a:gd name="T69" fmla="*/ 68 h 68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06" h="68">
                <a:moveTo>
                  <a:pt x="56" y="68"/>
                </a:moveTo>
                <a:lnTo>
                  <a:pt x="56" y="68"/>
                </a:lnTo>
                <a:lnTo>
                  <a:pt x="76" y="65"/>
                </a:lnTo>
                <a:lnTo>
                  <a:pt x="91" y="58"/>
                </a:lnTo>
                <a:lnTo>
                  <a:pt x="101" y="45"/>
                </a:lnTo>
                <a:lnTo>
                  <a:pt x="106" y="32"/>
                </a:lnTo>
                <a:lnTo>
                  <a:pt x="101" y="19"/>
                </a:lnTo>
                <a:lnTo>
                  <a:pt x="91" y="9"/>
                </a:lnTo>
                <a:lnTo>
                  <a:pt x="76" y="3"/>
                </a:lnTo>
                <a:lnTo>
                  <a:pt x="56" y="0"/>
                </a:lnTo>
                <a:lnTo>
                  <a:pt x="36" y="3"/>
                </a:lnTo>
                <a:lnTo>
                  <a:pt x="15" y="9"/>
                </a:lnTo>
                <a:lnTo>
                  <a:pt x="5" y="19"/>
                </a:lnTo>
                <a:lnTo>
                  <a:pt x="0" y="32"/>
                </a:lnTo>
                <a:lnTo>
                  <a:pt x="5" y="45"/>
                </a:lnTo>
                <a:lnTo>
                  <a:pt x="15" y="58"/>
                </a:lnTo>
                <a:lnTo>
                  <a:pt x="36" y="65"/>
                </a:lnTo>
                <a:lnTo>
                  <a:pt x="56" y="68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cxnSp>
        <p:nvCxnSpPr>
          <p:cNvPr id="89" name="Straight Arrow Connector 88"/>
          <p:cNvCxnSpPr/>
          <p:nvPr/>
        </p:nvCxnSpPr>
        <p:spPr>
          <a:xfrm rot="5400000">
            <a:off x="4420394" y="2829719"/>
            <a:ext cx="457200" cy="1588"/>
          </a:xfrm>
          <a:prstGeom prst="straightConnector1">
            <a:avLst/>
          </a:prstGeom>
          <a:ln w="19050">
            <a:solidFill>
              <a:srgbClr val="80008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5486400" y="4724400"/>
            <a:ext cx="303213" cy="1588"/>
          </a:xfrm>
          <a:prstGeom prst="straightConnector1">
            <a:avLst/>
          </a:prstGeom>
          <a:ln w="19050">
            <a:solidFill>
              <a:srgbClr val="80008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90"/>
          <p:cNvGrpSpPr>
            <a:grpSpLocks/>
          </p:cNvGrpSpPr>
          <p:nvPr/>
        </p:nvGrpSpPr>
        <p:grpSpPr bwMode="auto">
          <a:xfrm>
            <a:off x="4648200" y="2362200"/>
            <a:ext cx="3236913" cy="584200"/>
            <a:chOff x="4648200" y="2743200"/>
            <a:chExt cx="3237174" cy="584775"/>
          </a:xfrm>
        </p:grpSpPr>
        <p:sp>
          <p:nvSpPr>
            <p:cNvPr id="30757" name="TextBox 91"/>
            <p:cNvSpPr txBox="1">
              <a:spLocks noChangeArrowheads="1"/>
            </p:cNvSpPr>
            <p:nvPr/>
          </p:nvSpPr>
          <p:spPr bwMode="auto">
            <a:xfrm>
              <a:off x="6400800" y="2743200"/>
              <a:ext cx="1484574" cy="584775"/>
            </a:xfrm>
            <a:prstGeom prst="rect">
              <a:avLst/>
            </a:prstGeom>
            <a:solidFill>
              <a:srgbClr val="F8EDEC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800080"/>
                  </a:solidFill>
                  <a:latin typeface="Calibri" pitchFamily="34" charset="0"/>
                </a:rPr>
                <a:t>1. An increase</a:t>
              </a:r>
            </a:p>
            <a:p>
              <a:r>
                <a:rPr lang="en-US" sz="1600">
                  <a:solidFill>
                    <a:srgbClr val="800080"/>
                  </a:solidFill>
                  <a:latin typeface="Calibri" pitchFamily="34" charset="0"/>
                </a:rPr>
                <a:t>in price . . .</a:t>
              </a:r>
            </a:p>
          </p:txBody>
        </p:sp>
        <p:cxnSp>
          <p:nvCxnSpPr>
            <p:cNvPr id="93" name="Straight Connector 92"/>
            <p:cNvCxnSpPr/>
            <p:nvPr/>
          </p:nvCxnSpPr>
          <p:spPr>
            <a:xfrm flipV="1">
              <a:off x="4648200" y="3048300"/>
              <a:ext cx="1828947" cy="152550"/>
            </a:xfrm>
            <a:prstGeom prst="line">
              <a:avLst/>
            </a:prstGeom>
            <a:ln>
              <a:solidFill>
                <a:srgbClr val="80008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93"/>
          <p:cNvGrpSpPr>
            <a:grpSpLocks/>
          </p:cNvGrpSpPr>
          <p:nvPr/>
        </p:nvGrpSpPr>
        <p:grpSpPr bwMode="auto">
          <a:xfrm>
            <a:off x="5562600" y="3505200"/>
            <a:ext cx="3352800" cy="1219200"/>
            <a:chOff x="4343400" y="2438400"/>
            <a:chExt cx="3352800" cy="1219200"/>
          </a:xfrm>
        </p:grpSpPr>
        <p:sp>
          <p:nvSpPr>
            <p:cNvPr id="30755" name="TextBox 94"/>
            <p:cNvSpPr txBox="1">
              <a:spLocks noChangeArrowheads="1"/>
            </p:cNvSpPr>
            <p:nvPr/>
          </p:nvSpPr>
          <p:spPr bwMode="auto">
            <a:xfrm>
              <a:off x="5283360" y="2438400"/>
              <a:ext cx="2412840" cy="584775"/>
            </a:xfrm>
            <a:prstGeom prst="rect">
              <a:avLst/>
            </a:prstGeom>
            <a:solidFill>
              <a:srgbClr val="F8EDEC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800080"/>
                  </a:solidFill>
                  <a:latin typeface="Calibri" pitchFamily="34" charset="0"/>
                </a:rPr>
                <a:t>2. . . . increases quantity</a:t>
              </a:r>
            </a:p>
            <a:p>
              <a:r>
                <a:rPr lang="en-US" sz="1600">
                  <a:solidFill>
                    <a:srgbClr val="800080"/>
                  </a:solidFill>
                  <a:latin typeface="Calibri" pitchFamily="34" charset="0"/>
                </a:rPr>
                <a:t>of cones supplied.</a:t>
              </a:r>
            </a:p>
          </p:txBody>
        </p:sp>
        <p:cxnSp>
          <p:nvCxnSpPr>
            <p:cNvPr id="96" name="Straight Connector 95"/>
            <p:cNvCxnSpPr/>
            <p:nvPr/>
          </p:nvCxnSpPr>
          <p:spPr>
            <a:xfrm flipV="1">
              <a:off x="4343400" y="2895600"/>
              <a:ext cx="914400" cy="762000"/>
            </a:xfrm>
            <a:prstGeom prst="line">
              <a:avLst/>
            </a:prstGeom>
            <a:ln>
              <a:solidFill>
                <a:srgbClr val="80008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2" name="Straight Connector 101"/>
          <p:cNvCxnSpPr/>
          <p:nvPr/>
        </p:nvCxnSpPr>
        <p:spPr>
          <a:xfrm rot="5400000" flipH="1" flipV="1">
            <a:off x="4609307" y="3694906"/>
            <a:ext cx="2362200" cy="1587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rot="5400000" flipH="1" flipV="1">
            <a:off x="4685507" y="3542506"/>
            <a:ext cx="2819400" cy="1587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4572000" y="2133600"/>
            <a:ext cx="1524000" cy="1588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5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000"/>
                            </p:stCondLst>
                            <p:childTnLst>
                              <p:par>
                                <p:cTn id="6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5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80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8500"/>
                            </p:stCondLst>
                            <p:childTnLst>
                              <p:par>
                                <p:cTn id="7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90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9500"/>
                            </p:stCondLst>
                            <p:childTnLst>
                              <p:par>
                                <p:cTn id="8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500"/>
                            </p:stCondLst>
                            <p:childTnLst>
                              <p:par>
                                <p:cTn id="9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1000"/>
                            </p:stCondLst>
                            <p:childTnLst>
                              <p:par>
                                <p:cTn id="9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1371600"/>
          </a:xfrm>
        </p:spPr>
        <p:txBody>
          <a:bodyPr anchor="t"/>
          <a:lstStyle/>
          <a:p>
            <a:pPr algn="ctr"/>
            <a:r>
              <a:rPr lang="en-US" sz="4400" smtClean="0">
                <a:solidFill>
                  <a:schemeClr val="tx1"/>
                </a:solidFill>
                <a:latin typeface="Calibri" pitchFamily="34" charset="0"/>
              </a:rPr>
              <a:t>Market supply and individual supplies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6E557AC7-C9C2-4596-AFA1-983262D34945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95400" y="2514600"/>
          <a:ext cx="6334760" cy="2382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06840"/>
                <a:gridCol w="1195197"/>
                <a:gridCol w="349568"/>
                <a:gridCol w="1076642"/>
                <a:gridCol w="349568"/>
                <a:gridCol w="95694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70"/>
                          </a:solidFill>
                        </a:rPr>
                        <a:t>Price of ice-cream</a:t>
                      </a:r>
                      <a:r>
                        <a:rPr lang="en-US" baseline="0" dirty="0" smtClean="0">
                          <a:solidFill>
                            <a:srgbClr val="000070"/>
                          </a:solidFill>
                        </a:rPr>
                        <a:t> cone</a:t>
                      </a:r>
                      <a:endParaRPr lang="en-US" dirty="0">
                        <a:solidFill>
                          <a:srgbClr val="00007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70"/>
                          </a:solidFill>
                        </a:rPr>
                        <a:t>Ben </a:t>
                      </a:r>
                      <a:endParaRPr lang="en-US" dirty="0">
                        <a:solidFill>
                          <a:srgbClr val="00007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7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70"/>
                          </a:solidFill>
                        </a:rPr>
                        <a:t>Jerry </a:t>
                      </a:r>
                      <a:endParaRPr lang="en-US" dirty="0">
                        <a:solidFill>
                          <a:srgbClr val="00007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7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70"/>
                          </a:solidFill>
                        </a:rPr>
                        <a:t>Market </a:t>
                      </a:r>
                      <a:endParaRPr lang="en-US" dirty="0">
                        <a:solidFill>
                          <a:srgbClr val="00007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$0.00</a:t>
                      </a:r>
                    </a:p>
                    <a:p>
                      <a:pPr algn="ctr"/>
                      <a:r>
                        <a:rPr lang="en-US" dirty="0" smtClean="0"/>
                        <a:t>0.50</a:t>
                      </a:r>
                    </a:p>
                    <a:p>
                      <a:pPr algn="ctr"/>
                      <a:r>
                        <a:rPr lang="en-US" dirty="0" smtClean="0"/>
                        <a:t>1.00</a:t>
                      </a:r>
                    </a:p>
                    <a:p>
                      <a:pPr algn="ctr"/>
                      <a:r>
                        <a:rPr lang="en-US" dirty="0" smtClean="0"/>
                        <a:t>1.50</a:t>
                      </a:r>
                    </a:p>
                    <a:p>
                      <a:pPr algn="ctr"/>
                      <a:r>
                        <a:rPr lang="en-US" dirty="0" smtClean="0"/>
                        <a:t>2.00</a:t>
                      </a:r>
                    </a:p>
                    <a:p>
                      <a:pPr algn="ctr"/>
                      <a:r>
                        <a:rPr lang="en-US" dirty="0" smtClean="0"/>
                        <a:t>2.50</a:t>
                      </a:r>
                    </a:p>
                    <a:p>
                      <a:pPr algn="ctr"/>
                      <a:r>
                        <a:rPr lang="en-US" dirty="0" smtClean="0"/>
                        <a:t>3.00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</a:p>
                    <a:p>
                      <a:pPr algn="ctr"/>
                      <a:r>
                        <a:rPr lang="en-US" dirty="0" smtClean="0"/>
                        <a:t>0</a:t>
                      </a:r>
                    </a:p>
                    <a:p>
                      <a:pPr algn="ctr"/>
                      <a:r>
                        <a:rPr lang="en-US" dirty="0" smtClean="0"/>
                        <a:t>1</a:t>
                      </a:r>
                    </a:p>
                    <a:p>
                      <a:pPr algn="ctr"/>
                      <a:r>
                        <a:rPr lang="en-US" dirty="0" smtClean="0"/>
                        <a:t>2</a:t>
                      </a:r>
                    </a:p>
                    <a:p>
                      <a:pPr algn="ctr"/>
                      <a:r>
                        <a:rPr lang="en-US" dirty="0" smtClean="0"/>
                        <a:t>3</a:t>
                      </a:r>
                    </a:p>
                    <a:p>
                      <a:pPr algn="ctr"/>
                      <a:r>
                        <a:rPr lang="en-US" dirty="0" smtClean="0"/>
                        <a:t>4</a:t>
                      </a:r>
                    </a:p>
                    <a:p>
                      <a:pPr algn="ctr"/>
                      <a:r>
                        <a:rPr lang="en-US" dirty="0" smtClean="0"/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</a:p>
                    <a:p>
                      <a:pPr algn="ctr"/>
                      <a:r>
                        <a:rPr lang="en-US" dirty="0" smtClean="0"/>
                        <a:t>0</a:t>
                      </a:r>
                    </a:p>
                    <a:p>
                      <a:pPr algn="ctr"/>
                      <a:r>
                        <a:rPr lang="en-US" dirty="0" smtClean="0"/>
                        <a:t>0</a:t>
                      </a:r>
                    </a:p>
                    <a:p>
                      <a:pPr algn="ctr"/>
                      <a:r>
                        <a:rPr lang="en-US" dirty="0" smtClean="0"/>
                        <a:t>2</a:t>
                      </a:r>
                    </a:p>
                    <a:p>
                      <a:pPr algn="ctr"/>
                      <a:r>
                        <a:rPr lang="en-US" dirty="0" smtClean="0"/>
                        <a:t>4</a:t>
                      </a:r>
                    </a:p>
                    <a:p>
                      <a:pPr algn="ctr"/>
                      <a:r>
                        <a:rPr lang="en-US" dirty="0" smtClean="0"/>
                        <a:t>6</a:t>
                      </a:r>
                    </a:p>
                    <a:p>
                      <a:pPr algn="ctr"/>
                      <a:r>
                        <a:rPr lang="en-US" dirty="0" smtClean="0"/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=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</a:p>
                    <a:p>
                      <a:pPr algn="ctr"/>
                      <a:r>
                        <a:rPr lang="en-US" dirty="0" smtClean="0"/>
                        <a:t>0</a:t>
                      </a:r>
                    </a:p>
                    <a:p>
                      <a:pPr algn="ctr"/>
                      <a:r>
                        <a:rPr lang="en-US" dirty="0" smtClean="0"/>
                        <a:t>1</a:t>
                      </a:r>
                    </a:p>
                    <a:p>
                      <a:pPr algn="ctr"/>
                      <a:r>
                        <a:rPr lang="en-US" dirty="0" smtClean="0"/>
                        <a:t>4</a:t>
                      </a:r>
                    </a:p>
                    <a:p>
                      <a:pPr algn="ctr"/>
                      <a:r>
                        <a:rPr lang="en-US" dirty="0" smtClean="0"/>
                        <a:t>7</a:t>
                      </a:r>
                    </a:p>
                    <a:p>
                      <a:pPr algn="ctr"/>
                      <a:r>
                        <a:rPr lang="en-US" dirty="0" smtClean="0"/>
                        <a:t>10</a:t>
                      </a:r>
                    </a:p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6858000" cy="533400"/>
          </a:xfrm>
        </p:spPr>
        <p:txBody>
          <a:bodyPr anchor="t"/>
          <a:lstStyle/>
          <a:p>
            <a:r>
              <a:rPr lang="en-US" smtClean="0"/>
              <a:t>Market supply and individual supplies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06A793E5-8571-4ED9-8E3C-F17148FBE81F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49288" y="2100263"/>
            <a:ext cx="2749550" cy="3429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35000" y="2252663"/>
            <a:ext cx="1600200" cy="2852737"/>
            <a:chOff x="4412430" y="1481554"/>
            <a:chExt cx="1600199" cy="2853160"/>
          </a:xfrm>
        </p:grpSpPr>
        <p:cxnSp>
          <p:nvCxnSpPr>
            <p:cNvPr id="9" name="Straight Connector 8"/>
            <p:cNvCxnSpPr/>
            <p:nvPr/>
          </p:nvCxnSpPr>
          <p:spPr>
            <a:xfrm rot="5400000" flipH="1" flipV="1">
              <a:off x="3840766" y="2696251"/>
              <a:ext cx="2210128" cy="1066799"/>
            </a:xfrm>
            <a:prstGeom prst="line">
              <a:avLst/>
            </a:prstGeom>
            <a:ln w="38100">
              <a:solidFill>
                <a:srgbClr val="00007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963" name="TextBox 9"/>
            <p:cNvSpPr txBox="1">
              <a:spLocks noChangeArrowheads="1"/>
            </p:cNvSpPr>
            <p:nvPr/>
          </p:nvSpPr>
          <p:spPr bwMode="auto">
            <a:xfrm>
              <a:off x="5449654" y="1481554"/>
              <a:ext cx="56297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alibri" pitchFamily="34" charset="0"/>
                </a:rPr>
                <a:t>S</a:t>
              </a:r>
              <a:r>
                <a:rPr lang="en-US" sz="1600" baseline="-25000">
                  <a:latin typeface="Calibri" pitchFamily="34" charset="0"/>
                </a:rPr>
                <a:t>Ben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20688" y="5376863"/>
            <a:ext cx="3109912" cy="841375"/>
            <a:chOff x="680076" y="5147846"/>
            <a:chExt cx="3109908" cy="841177"/>
          </a:xfrm>
        </p:grpSpPr>
        <p:sp>
          <p:nvSpPr>
            <p:cNvPr id="32921" name="TextBox 11"/>
            <p:cNvSpPr txBox="1">
              <a:spLocks noChangeArrowheads="1"/>
            </p:cNvSpPr>
            <p:nvPr/>
          </p:nvSpPr>
          <p:spPr bwMode="auto">
            <a:xfrm>
              <a:off x="680076" y="5300246"/>
              <a:ext cx="2840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0</a:t>
              </a:r>
            </a:p>
          </p:txBody>
        </p:sp>
        <p:grpSp>
          <p:nvGrpSpPr>
            <p:cNvPr id="32922" name="Group 99"/>
            <p:cNvGrpSpPr>
              <a:grpSpLocks/>
            </p:cNvGrpSpPr>
            <p:nvPr/>
          </p:nvGrpSpPr>
          <p:grpSpPr bwMode="auto">
            <a:xfrm>
              <a:off x="914400" y="5147846"/>
              <a:ext cx="2875584" cy="460177"/>
              <a:chOff x="936854" y="5147846"/>
              <a:chExt cx="2875584" cy="460177"/>
            </a:xfrm>
          </p:grpSpPr>
          <p:cxnSp>
            <p:nvCxnSpPr>
              <p:cNvPr id="15" name="Straight Connector 14"/>
              <p:cNvCxnSpPr/>
              <p:nvPr/>
            </p:nvCxnSpPr>
            <p:spPr>
              <a:xfrm>
                <a:off x="937480" y="5300210"/>
                <a:ext cx="2719383" cy="158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925" name="Group 96"/>
              <p:cNvGrpSpPr>
                <a:grpSpLocks/>
              </p:cNvGrpSpPr>
              <p:nvPr/>
            </p:nvGrpSpPr>
            <p:grpSpPr bwMode="auto">
              <a:xfrm>
                <a:off x="996920" y="5147846"/>
                <a:ext cx="2815518" cy="460177"/>
                <a:chOff x="996920" y="5147846"/>
                <a:chExt cx="2815518" cy="460177"/>
              </a:xfrm>
            </p:grpSpPr>
            <p:grpSp>
              <p:nvGrpSpPr>
                <p:cNvPr id="32926" name="Group 14"/>
                <p:cNvGrpSpPr>
                  <a:grpSpLocks/>
                </p:cNvGrpSpPr>
                <p:nvPr/>
              </p:nvGrpSpPr>
              <p:grpSpPr bwMode="auto">
                <a:xfrm>
                  <a:off x="3429000" y="5147846"/>
                  <a:ext cx="383438" cy="460177"/>
                  <a:chOff x="8001000" y="4648200"/>
                  <a:chExt cx="383438" cy="460177"/>
                </a:xfrm>
              </p:grpSpPr>
              <p:cxnSp>
                <p:nvCxnSpPr>
                  <p:cNvPr id="51" name="Straight Connector 12"/>
                  <p:cNvCxnSpPr/>
                  <p:nvPr/>
                </p:nvCxnSpPr>
                <p:spPr>
                  <a:xfrm rot="5400000">
                    <a:off x="8153475" y="4723588"/>
                    <a:ext cx="152364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961" name="TextBox 1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01000" y="4800600"/>
                    <a:ext cx="383438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12</a:t>
                    </a:r>
                  </a:p>
                </p:txBody>
              </p:sp>
            </p:grpSp>
            <p:grpSp>
              <p:nvGrpSpPr>
                <p:cNvPr id="32927" name="Group 15"/>
                <p:cNvGrpSpPr>
                  <a:grpSpLocks/>
                </p:cNvGrpSpPr>
                <p:nvPr/>
              </p:nvGrpSpPr>
              <p:grpSpPr bwMode="auto">
                <a:xfrm>
                  <a:off x="2971800" y="5147846"/>
                  <a:ext cx="383438" cy="460177"/>
                  <a:chOff x="8001000" y="4648200"/>
                  <a:chExt cx="383438" cy="460177"/>
                </a:xfrm>
              </p:grpSpPr>
              <p:cxnSp>
                <p:nvCxnSpPr>
                  <p:cNvPr id="49" name="Straight Connector 16"/>
                  <p:cNvCxnSpPr/>
                  <p:nvPr/>
                </p:nvCxnSpPr>
                <p:spPr>
                  <a:xfrm rot="5400000">
                    <a:off x="8153475" y="4723588"/>
                    <a:ext cx="152364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959" name="Text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01000" y="4800600"/>
                    <a:ext cx="383438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10</a:t>
                    </a:r>
                  </a:p>
                </p:txBody>
              </p:sp>
            </p:grpSp>
            <p:grpSp>
              <p:nvGrpSpPr>
                <p:cNvPr id="32928" name="Group 18"/>
                <p:cNvGrpSpPr>
                  <a:grpSpLocks/>
                </p:cNvGrpSpPr>
                <p:nvPr/>
              </p:nvGrpSpPr>
              <p:grpSpPr bwMode="auto">
                <a:xfrm>
                  <a:off x="3200400" y="5147846"/>
                  <a:ext cx="370101" cy="460177"/>
                  <a:chOff x="8001000" y="4648200"/>
                  <a:chExt cx="370101" cy="460177"/>
                </a:xfrm>
              </p:grpSpPr>
              <p:cxnSp>
                <p:nvCxnSpPr>
                  <p:cNvPr id="47" name="Straight Connector 19"/>
                  <p:cNvCxnSpPr/>
                  <p:nvPr/>
                </p:nvCxnSpPr>
                <p:spPr>
                  <a:xfrm rot="5400000">
                    <a:off x="8153475" y="4723588"/>
                    <a:ext cx="152364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957" name="TextBox 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01000" y="4800600"/>
                    <a:ext cx="370101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11</a:t>
                    </a:r>
                  </a:p>
                </p:txBody>
              </p:sp>
            </p:grpSp>
            <p:grpSp>
              <p:nvGrpSpPr>
                <p:cNvPr id="32929" name="Group 21"/>
                <p:cNvGrpSpPr>
                  <a:grpSpLocks/>
                </p:cNvGrpSpPr>
                <p:nvPr/>
              </p:nvGrpSpPr>
              <p:grpSpPr bwMode="auto">
                <a:xfrm>
                  <a:off x="2825720" y="5147846"/>
                  <a:ext cx="284052" cy="460177"/>
                  <a:chOff x="8069094" y="4648200"/>
                  <a:chExt cx="284052" cy="460177"/>
                </a:xfrm>
              </p:grpSpPr>
              <p:cxnSp>
                <p:nvCxnSpPr>
                  <p:cNvPr id="45" name="Straight Connector 44"/>
                  <p:cNvCxnSpPr/>
                  <p:nvPr/>
                </p:nvCxnSpPr>
                <p:spPr>
                  <a:xfrm rot="5400000">
                    <a:off x="8158100" y="4723588"/>
                    <a:ext cx="152364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955" name="TextBox 4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284052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9</a:t>
                    </a:r>
                  </a:p>
                </p:txBody>
              </p:sp>
            </p:grpSp>
            <p:grpSp>
              <p:nvGrpSpPr>
                <p:cNvPr id="32930" name="Group 27"/>
                <p:cNvGrpSpPr>
                  <a:grpSpLocks/>
                </p:cNvGrpSpPr>
                <p:nvPr/>
              </p:nvGrpSpPr>
              <p:grpSpPr bwMode="auto">
                <a:xfrm>
                  <a:off x="996920" y="5147846"/>
                  <a:ext cx="284052" cy="460177"/>
                  <a:chOff x="8069094" y="4648200"/>
                  <a:chExt cx="284052" cy="460177"/>
                </a:xfrm>
              </p:grpSpPr>
              <p:cxnSp>
                <p:nvCxnSpPr>
                  <p:cNvPr id="43" name="Straight Connector 42"/>
                  <p:cNvCxnSpPr/>
                  <p:nvPr/>
                </p:nvCxnSpPr>
                <p:spPr>
                  <a:xfrm rot="5400000">
                    <a:off x="8158103" y="4723588"/>
                    <a:ext cx="152364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953" name="TextBox 4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284052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1</a:t>
                    </a:r>
                  </a:p>
                </p:txBody>
              </p:sp>
            </p:grpSp>
            <p:grpSp>
              <p:nvGrpSpPr>
                <p:cNvPr id="32931" name="Group 30"/>
                <p:cNvGrpSpPr>
                  <a:grpSpLocks/>
                </p:cNvGrpSpPr>
                <p:nvPr/>
              </p:nvGrpSpPr>
              <p:grpSpPr bwMode="auto">
                <a:xfrm>
                  <a:off x="1225520" y="5147846"/>
                  <a:ext cx="284052" cy="460177"/>
                  <a:chOff x="8069094" y="4648200"/>
                  <a:chExt cx="284052" cy="460177"/>
                </a:xfrm>
              </p:grpSpPr>
              <p:cxnSp>
                <p:nvCxnSpPr>
                  <p:cNvPr id="41" name="Straight Connector 40"/>
                  <p:cNvCxnSpPr/>
                  <p:nvPr/>
                </p:nvCxnSpPr>
                <p:spPr>
                  <a:xfrm rot="5400000">
                    <a:off x="8158103" y="4723588"/>
                    <a:ext cx="152364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951" name="TextBox 4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284052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2</a:t>
                    </a:r>
                  </a:p>
                </p:txBody>
              </p:sp>
            </p:grpSp>
            <p:grpSp>
              <p:nvGrpSpPr>
                <p:cNvPr id="32932" name="Group 33"/>
                <p:cNvGrpSpPr>
                  <a:grpSpLocks/>
                </p:cNvGrpSpPr>
                <p:nvPr/>
              </p:nvGrpSpPr>
              <p:grpSpPr bwMode="auto">
                <a:xfrm>
                  <a:off x="1454120" y="5147846"/>
                  <a:ext cx="284052" cy="460177"/>
                  <a:chOff x="8069094" y="4648200"/>
                  <a:chExt cx="284052" cy="460177"/>
                </a:xfrm>
              </p:grpSpPr>
              <p:cxnSp>
                <p:nvCxnSpPr>
                  <p:cNvPr id="39" name="Straight Connector 38"/>
                  <p:cNvCxnSpPr/>
                  <p:nvPr/>
                </p:nvCxnSpPr>
                <p:spPr>
                  <a:xfrm rot="5400000">
                    <a:off x="8158102" y="4723588"/>
                    <a:ext cx="152364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949" name="TextBox 3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284052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3</a:t>
                    </a:r>
                  </a:p>
                </p:txBody>
              </p:sp>
            </p:grpSp>
            <p:grpSp>
              <p:nvGrpSpPr>
                <p:cNvPr id="32933" name="Group 36"/>
                <p:cNvGrpSpPr>
                  <a:grpSpLocks/>
                </p:cNvGrpSpPr>
                <p:nvPr/>
              </p:nvGrpSpPr>
              <p:grpSpPr bwMode="auto">
                <a:xfrm>
                  <a:off x="1682720" y="5147846"/>
                  <a:ext cx="284052" cy="460177"/>
                  <a:chOff x="8069094" y="4648200"/>
                  <a:chExt cx="284052" cy="460177"/>
                </a:xfrm>
              </p:grpSpPr>
              <p:cxnSp>
                <p:nvCxnSpPr>
                  <p:cNvPr id="37" name="Straight Connector 36"/>
                  <p:cNvCxnSpPr/>
                  <p:nvPr/>
                </p:nvCxnSpPr>
                <p:spPr>
                  <a:xfrm rot="5400000">
                    <a:off x="8158102" y="4723588"/>
                    <a:ext cx="152364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947" name="TextBox 3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284052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4</a:t>
                    </a:r>
                  </a:p>
                </p:txBody>
              </p:sp>
            </p:grpSp>
            <p:grpSp>
              <p:nvGrpSpPr>
                <p:cNvPr id="32934" name="Group 39"/>
                <p:cNvGrpSpPr>
                  <a:grpSpLocks/>
                </p:cNvGrpSpPr>
                <p:nvPr/>
              </p:nvGrpSpPr>
              <p:grpSpPr bwMode="auto">
                <a:xfrm>
                  <a:off x="1911320" y="5147846"/>
                  <a:ext cx="284052" cy="460177"/>
                  <a:chOff x="8069094" y="4648200"/>
                  <a:chExt cx="284052" cy="460177"/>
                </a:xfrm>
              </p:grpSpPr>
              <p:cxnSp>
                <p:nvCxnSpPr>
                  <p:cNvPr id="35" name="Straight Connector 34"/>
                  <p:cNvCxnSpPr/>
                  <p:nvPr/>
                </p:nvCxnSpPr>
                <p:spPr>
                  <a:xfrm rot="5400000">
                    <a:off x="8158102" y="4723588"/>
                    <a:ext cx="152364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945" name="TextBox 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284052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5</a:t>
                    </a:r>
                  </a:p>
                </p:txBody>
              </p:sp>
            </p:grpSp>
            <p:grpSp>
              <p:nvGrpSpPr>
                <p:cNvPr id="32935" name="Group 42"/>
                <p:cNvGrpSpPr>
                  <a:grpSpLocks/>
                </p:cNvGrpSpPr>
                <p:nvPr/>
              </p:nvGrpSpPr>
              <p:grpSpPr bwMode="auto">
                <a:xfrm>
                  <a:off x="2139920" y="5147846"/>
                  <a:ext cx="284052" cy="460177"/>
                  <a:chOff x="8069094" y="4648200"/>
                  <a:chExt cx="284052" cy="460177"/>
                </a:xfrm>
              </p:grpSpPr>
              <p:cxnSp>
                <p:nvCxnSpPr>
                  <p:cNvPr id="33" name="Straight Connector 32"/>
                  <p:cNvCxnSpPr/>
                  <p:nvPr/>
                </p:nvCxnSpPr>
                <p:spPr>
                  <a:xfrm rot="5400000">
                    <a:off x="8158101" y="4723588"/>
                    <a:ext cx="152364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943" name="TextBox 3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284052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6</a:t>
                    </a:r>
                  </a:p>
                </p:txBody>
              </p:sp>
            </p:grpSp>
            <p:grpSp>
              <p:nvGrpSpPr>
                <p:cNvPr id="32936" name="Group 45"/>
                <p:cNvGrpSpPr>
                  <a:grpSpLocks/>
                </p:cNvGrpSpPr>
                <p:nvPr/>
              </p:nvGrpSpPr>
              <p:grpSpPr bwMode="auto">
                <a:xfrm>
                  <a:off x="2368520" y="5147846"/>
                  <a:ext cx="284052" cy="460177"/>
                  <a:chOff x="8069094" y="4648200"/>
                  <a:chExt cx="284052" cy="460177"/>
                </a:xfrm>
              </p:grpSpPr>
              <p:cxnSp>
                <p:nvCxnSpPr>
                  <p:cNvPr id="31" name="Straight Connector 30"/>
                  <p:cNvCxnSpPr/>
                  <p:nvPr/>
                </p:nvCxnSpPr>
                <p:spPr>
                  <a:xfrm rot="5400000">
                    <a:off x="8158101" y="4723588"/>
                    <a:ext cx="152364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941" name="TextBox 3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284052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7</a:t>
                    </a:r>
                  </a:p>
                </p:txBody>
              </p:sp>
            </p:grpSp>
            <p:grpSp>
              <p:nvGrpSpPr>
                <p:cNvPr id="32937" name="Group 48"/>
                <p:cNvGrpSpPr>
                  <a:grpSpLocks/>
                </p:cNvGrpSpPr>
                <p:nvPr/>
              </p:nvGrpSpPr>
              <p:grpSpPr bwMode="auto">
                <a:xfrm>
                  <a:off x="2597120" y="5147846"/>
                  <a:ext cx="284052" cy="460177"/>
                  <a:chOff x="8069094" y="4648200"/>
                  <a:chExt cx="284052" cy="460177"/>
                </a:xfrm>
              </p:grpSpPr>
              <p:cxnSp>
                <p:nvCxnSpPr>
                  <p:cNvPr id="29" name="Straight Connector 24"/>
                  <p:cNvCxnSpPr/>
                  <p:nvPr/>
                </p:nvCxnSpPr>
                <p:spPr>
                  <a:xfrm rot="5400000">
                    <a:off x="8158101" y="4723588"/>
                    <a:ext cx="152364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939" name="TextBox 2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284052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8</a:t>
                    </a:r>
                  </a:p>
                </p:txBody>
              </p:sp>
            </p:grpSp>
          </p:grpSp>
        </p:grpSp>
        <p:sp>
          <p:nvSpPr>
            <p:cNvPr id="32923" name="TextBox 13"/>
            <p:cNvSpPr txBox="1">
              <a:spLocks noChangeArrowheads="1"/>
            </p:cNvSpPr>
            <p:nvPr/>
          </p:nvSpPr>
          <p:spPr bwMode="auto">
            <a:xfrm>
              <a:off x="914400" y="5681246"/>
              <a:ext cx="25523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Quantity of Ice-Cream Cones </a:t>
              </a:r>
            </a:p>
          </p:txBody>
        </p:sp>
      </p:grpSp>
      <p:grpSp>
        <p:nvGrpSpPr>
          <p:cNvPr id="22" name="Group 52"/>
          <p:cNvGrpSpPr>
            <a:grpSpLocks/>
          </p:cNvGrpSpPr>
          <p:nvPr/>
        </p:nvGrpSpPr>
        <p:grpSpPr bwMode="auto">
          <a:xfrm>
            <a:off x="-100013" y="1655763"/>
            <a:ext cx="901701" cy="3873500"/>
            <a:chOff x="3821556" y="927821"/>
            <a:chExt cx="902591" cy="3873572"/>
          </a:xfrm>
        </p:grpSpPr>
        <p:cxnSp>
          <p:nvCxnSpPr>
            <p:cNvPr id="54" name="Straight Connector 53"/>
            <p:cNvCxnSpPr/>
            <p:nvPr/>
          </p:nvCxnSpPr>
          <p:spPr>
            <a:xfrm rot="5400000">
              <a:off x="2895960" y="3124167"/>
              <a:ext cx="3352862" cy="158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902" name="Group 56"/>
            <p:cNvGrpSpPr>
              <a:grpSpLocks/>
            </p:cNvGrpSpPr>
            <p:nvPr/>
          </p:nvGrpSpPr>
          <p:grpSpPr bwMode="auto">
            <a:xfrm>
              <a:off x="3983925" y="1828800"/>
              <a:ext cx="740222" cy="307777"/>
              <a:chOff x="6117778" y="2286000"/>
              <a:chExt cx="740222" cy="307777"/>
            </a:xfrm>
          </p:grpSpPr>
          <p:sp>
            <p:nvSpPr>
              <p:cNvPr id="32919" name="TextBox 53"/>
              <p:cNvSpPr txBox="1">
                <a:spLocks noChangeArrowheads="1"/>
              </p:cNvSpPr>
              <p:nvPr/>
            </p:nvSpPr>
            <p:spPr bwMode="auto">
              <a:xfrm>
                <a:off x="6117778" y="2286000"/>
                <a:ext cx="631904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latin typeface="Calibri" pitchFamily="34" charset="0"/>
                  </a:rPr>
                  <a:t>$3.00</a:t>
                </a:r>
              </a:p>
            </p:txBody>
          </p:sp>
          <p:cxnSp>
            <p:nvCxnSpPr>
              <p:cNvPr id="73" name="Straight Connector 55"/>
              <p:cNvCxnSpPr/>
              <p:nvPr/>
            </p:nvCxnSpPr>
            <p:spPr>
              <a:xfrm>
                <a:off x="6705450" y="2513754"/>
                <a:ext cx="15255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903" name="Group 57"/>
            <p:cNvGrpSpPr>
              <a:grpSpLocks/>
            </p:cNvGrpSpPr>
            <p:nvPr/>
          </p:nvGrpSpPr>
          <p:grpSpPr bwMode="auto">
            <a:xfrm>
              <a:off x="4097738" y="2297668"/>
              <a:ext cx="626409" cy="307777"/>
              <a:chOff x="6231591" y="2286000"/>
              <a:chExt cx="626409" cy="307777"/>
            </a:xfrm>
          </p:grpSpPr>
          <p:sp>
            <p:nvSpPr>
              <p:cNvPr id="32917" name="TextBox 69"/>
              <p:cNvSpPr txBox="1">
                <a:spLocks noChangeArrowheads="1"/>
              </p:cNvSpPr>
              <p:nvPr/>
            </p:nvSpPr>
            <p:spPr bwMode="auto">
              <a:xfrm>
                <a:off x="6231591" y="2286000"/>
                <a:ext cx="5325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latin typeface="Calibri" pitchFamily="34" charset="0"/>
                  </a:rPr>
                  <a:t>2.50</a:t>
                </a:r>
              </a:p>
            </p:txBody>
          </p:sp>
          <p:cxnSp>
            <p:nvCxnSpPr>
              <p:cNvPr id="71" name="Straight Connector 70"/>
              <p:cNvCxnSpPr/>
              <p:nvPr/>
            </p:nvCxnSpPr>
            <p:spPr>
              <a:xfrm>
                <a:off x="6705449" y="2514794"/>
                <a:ext cx="152551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904" name="Group 60"/>
            <p:cNvGrpSpPr>
              <a:grpSpLocks/>
            </p:cNvGrpSpPr>
            <p:nvPr/>
          </p:nvGrpSpPr>
          <p:grpSpPr bwMode="auto">
            <a:xfrm>
              <a:off x="4097738" y="2754868"/>
              <a:ext cx="626409" cy="307777"/>
              <a:chOff x="6231591" y="2286000"/>
              <a:chExt cx="626409" cy="307777"/>
            </a:xfrm>
          </p:grpSpPr>
          <p:sp>
            <p:nvSpPr>
              <p:cNvPr id="32915" name="TextBox 67"/>
              <p:cNvSpPr txBox="1">
                <a:spLocks noChangeArrowheads="1"/>
              </p:cNvSpPr>
              <p:nvPr/>
            </p:nvSpPr>
            <p:spPr bwMode="auto">
              <a:xfrm>
                <a:off x="6231591" y="2286000"/>
                <a:ext cx="5325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latin typeface="Calibri" pitchFamily="34" charset="0"/>
                  </a:rPr>
                  <a:t>2.00</a:t>
                </a:r>
              </a:p>
            </p:txBody>
          </p:sp>
          <p:cxnSp>
            <p:nvCxnSpPr>
              <p:cNvPr id="69" name="Straight Connector 68"/>
              <p:cNvCxnSpPr/>
              <p:nvPr/>
            </p:nvCxnSpPr>
            <p:spPr>
              <a:xfrm>
                <a:off x="6705449" y="2514803"/>
                <a:ext cx="152551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905" name="Group 63"/>
            <p:cNvGrpSpPr>
              <a:grpSpLocks/>
            </p:cNvGrpSpPr>
            <p:nvPr/>
          </p:nvGrpSpPr>
          <p:grpSpPr bwMode="auto">
            <a:xfrm>
              <a:off x="4097738" y="3212068"/>
              <a:ext cx="626409" cy="307777"/>
              <a:chOff x="6231591" y="2286000"/>
              <a:chExt cx="626409" cy="307777"/>
            </a:xfrm>
          </p:grpSpPr>
          <p:sp>
            <p:nvSpPr>
              <p:cNvPr id="32913" name="TextBox 65"/>
              <p:cNvSpPr txBox="1">
                <a:spLocks noChangeArrowheads="1"/>
              </p:cNvSpPr>
              <p:nvPr/>
            </p:nvSpPr>
            <p:spPr bwMode="auto">
              <a:xfrm>
                <a:off x="6231591" y="2286000"/>
                <a:ext cx="5325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latin typeface="Calibri" pitchFamily="34" charset="0"/>
                  </a:rPr>
                  <a:t>1.50</a:t>
                </a:r>
              </a:p>
            </p:txBody>
          </p:sp>
          <p:cxnSp>
            <p:nvCxnSpPr>
              <p:cNvPr id="67" name="Straight Connector 66"/>
              <p:cNvCxnSpPr/>
              <p:nvPr/>
            </p:nvCxnSpPr>
            <p:spPr>
              <a:xfrm>
                <a:off x="6705449" y="2514811"/>
                <a:ext cx="152551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906" name="Group 66"/>
            <p:cNvGrpSpPr>
              <a:grpSpLocks/>
            </p:cNvGrpSpPr>
            <p:nvPr/>
          </p:nvGrpSpPr>
          <p:grpSpPr bwMode="auto">
            <a:xfrm>
              <a:off x="4097738" y="3669268"/>
              <a:ext cx="626409" cy="307777"/>
              <a:chOff x="6231591" y="2286000"/>
              <a:chExt cx="626409" cy="307777"/>
            </a:xfrm>
          </p:grpSpPr>
          <p:sp>
            <p:nvSpPr>
              <p:cNvPr id="32911" name="TextBox 63"/>
              <p:cNvSpPr txBox="1">
                <a:spLocks noChangeArrowheads="1"/>
              </p:cNvSpPr>
              <p:nvPr/>
            </p:nvSpPr>
            <p:spPr bwMode="auto">
              <a:xfrm>
                <a:off x="6231591" y="2286000"/>
                <a:ext cx="5325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latin typeface="Calibri" pitchFamily="34" charset="0"/>
                  </a:rPr>
                  <a:t>1.00</a:t>
                </a:r>
              </a:p>
            </p:txBody>
          </p:sp>
          <p:cxnSp>
            <p:nvCxnSpPr>
              <p:cNvPr id="65" name="Straight Connector 64"/>
              <p:cNvCxnSpPr/>
              <p:nvPr/>
            </p:nvCxnSpPr>
            <p:spPr>
              <a:xfrm>
                <a:off x="6705449" y="2514820"/>
                <a:ext cx="152551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907" name="Group 69"/>
            <p:cNvGrpSpPr>
              <a:grpSpLocks/>
            </p:cNvGrpSpPr>
            <p:nvPr/>
          </p:nvGrpSpPr>
          <p:grpSpPr bwMode="auto">
            <a:xfrm>
              <a:off x="4097738" y="4126468"/>
              <a:ext cx="626409" cy="307777"/>
              <a:chOff x="6231591" y="2286000"/>
              <a:chExt cx="626409" cy="307777"/>
            </a:xfrm>
          </p:grpSpPr>
          <p:sp>
            <p:nvSpPr>
              <p:cNvPr id="32909" name="TextBox 61"/>
              <p:cNvSpPr txBox="1">
                <a:spLocks noChangeArrowheads="1"/>
              </p:cNvSpPr>
              <p:nvPr/>
            </p:nvSpPr>
            <p:spPr bwMode="auto">
              <a:xfrm>
                <a:off x="6231591" y="2286000"/>
                <a:ext cx="5325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latin typeface="Calibri" pitchFamily="34" charset="0"/>
                  </a:rPr>
                  <a:t>0.50</a:t>
                </a:r>
              </a:p>
            </p:txBody>
          </p:sp>
          <p:cxnSp>
            <p:nvCxnSpPr>
              <p:cNvPr id="63" name="Straight Connector 62"/>
              <p:cNvCxnSpPr/>
              <p:nvPr/>
            </p:nvCxnSpPr>
            <p:spPr>
              <a:xfrm>
                <a:off x="6705449" y="2514828"/>
                <a:ext cx="152551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908" name="TextBox 60"/>
            <p:cNvSpPr txBox="1">
              <a:spLocks noChangeArrowheads="1"/>
            </p:cNvSpPr>
            <p:nvPr/>
          </p:nvSpPr>
          <p:spPr bwMode="auto">
            <a:xfrm>
              <a:off x="3821556" y="927821"/>
              <a:ext cx="802418" cy="954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400">
                  <a:latin typeface="Calibri" pitchFamily="34" charset="0"/>
                </a:rPr>
                <a:t>Price of</a:t>
              </a:r>
            </a:p>
            <a:p>
              <a:pPr algn="r"/>
              <a:r>
                <a:rPr lang="en-US" sz="1400">
                  <a:latin typeface="Calibri" pitchFamily="34" charset="0"/>
                </a:rPr>
                <a:t> Ice</a:t>
              </a:r>
            </a:p>
            <a:p>
              <a:pPr algn="r"/>
              <a:r>
                <a:rPr lang="en-US" sz="1400">
                  <a:latin typeface="Calibri" pitchFamily="34" charset="0"/>
                </a:rPr>
                <a:t>Cream</a:t>
              </a:r>
            </a:p>
            <a:p>
              <a:pPr algn="r"/>
              <a:r>
                <a:rPr lang="en-US" sz="1400">
                  <a:latin typeface="Calibri" pitchFamily="34" charset="0"/>
                </a:rPr>
                <a:t>Cones</a:t>
              </a:r>
            </a:p>
          </p:txBody>
        </p:sp>
      </p:grpSp>
      <p:cxnSp>
        <p:nvCxnSpPr>
          <p:cNvPr id="74" name="Straight Connector 73"/>
          <p:cNvCxnSpPr/>
          <p:nvPr/>
        </p:nvCxnSpPr>
        <p:spPr>
          <a:xfrm>
            <a:off x="655638" y="3721100"/>
            <a:ext cx="665162" cy="1588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5400000" flipH="1" flipV="1">
            <a:off x="419894" y="4647406"/>
            <a:ext cx="1828800" cy="1588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Freeform 183"/>
          <p:cNvSpPr>
            <a:spLocks/>
          </p:cNvSpPr>
          <p:nvPr/>
        </p:nvSpPr>
        <p:spPr bwMode="auto">
          <a:xfrm>
            <a:off x="1244600" y="3657600"/>
            <a:ext cx="146050" cy="136525"/>
          </a:xfrm>
          <a:custGeom>
            <a:avLst/>
            <a:gdLst>
              <a:gd name="T0" fmla="*/ 2147483647 w 106"/>
              <a:gd name="T1" fmla="*/ 2147483647 h 68"/>
              <a:gd name="T2" fmla="*/ 2147483647 w 106"/>
              <a:gd name="T3" fmla="*/ 2147483647 h 68"/>
              <a:gd name="T4" fmla="*/ 2147483647 w 106"/>
              <a:gd name="T5" fmla="*/ 2147483647 h 68"/>
              <a:gd name="T6" fmla="*/ 2147483647 w 106"/>
              <a:gd name="T7" fmla="*/ 2147483647 h 68"/>
              <a:gd name="T8" fmla="*/ 2147483647 w 106"/>
              <a:gd name="T9" fmla="*/ 2147483647 h 68"/>
              <a:gd name="T10" fmla="*/ 2147483647 w 106"/>
              <a:gd name="T11" fmla="*/ 2147483647 h 68"/>
              <a:gd name="T12" fmla="*/ 2147483647 w 106"/>
              <a:gd name="T13" fmla="*/ 2147483647 h 68"/>
              <a:gd name="T14" fmla="*/ 2147483647 w 106"/>
              <a:gd name="T15" fmla="*/ 2147483647 h 68"/>
              <a:gd name="T16" fmla="*/ 2147483647 w 106"/>
              <a:gd name="T17" fmla="*/ 2147483647 h 68"/>
              <a:gd name="T18" fmla="*/ 2147483647 w 106"/>
              <a:gd name="T19" fmla="*/ 2147483647 h 68"/>
              <a:gd name="T20" fmla="*/ 2147483647 w 106"/>
              <a:gd name="T21" fmla="*/ 0 h 68"/>
              <a:gd name="T22" fmla="*/ 2147483647 w 106"/>
              <a:gd name="T23" fmla="*/ 0 h 68"/>
              <a:gd name="T24" fmla="*/ 2147483647 w 106"/>
              <a:gd name="T25" fmla="*/ 2147483647 h 68"/>
              <a:gd name="T26" fmla="*/ 2147483647 w 106"/>
              <a:gd name="T27" fmla="*/ 2147483647 h 68"/>
              <a:gd name="T28" fmla="*/ 2147483647 w 106"/>
              <a:gd name="T29" fmla="*/ 2147483647 h 68"/>
              <a:gd name="T30" fmla="*/ 0 w 106"/>
              <a:gd name="T31" fmla="*/ 2147483647 h 68"/>
              <a:gd name="T32" fmla="*/ 0 w 106"/>
              <a:gd name="T33" fmla="*/ 2147483647 h 68"/>
              <a:gd name="T34" fmla="*/ 2147483647 w 106"/>
              <a:gd name="T35" fmla="*/ 2147483647 h 68"/>
              <a:gd name="T36" fmla="*/ 2147483647 w 106"/>
              <a:gd name="T37" fmla="*/ 2147483647 h 68"/>
              <a:gd name="T38" fmla="*/ 2147483647 w 106"/>
              <a:gd name="T39" fmla="*/ 2147483647 h 68"/>
              <a:gd name="T40" fmla="*/ 2147483647 w 106"/>
              <a:gd name="T41" fmla="*/ 2147483647 h 68"/>
              <a:gd name="T42" fmla="*/ 2147483647 w 106"/>
              <a:gd name="T43" fmla="*/ 2147483647 h 6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06"/>
              <a:gd name="T67" fmla="*/ 0 h 68"/>
              <a:gd name="T68" fmla="*/ 106 w 106"/>
              <a:gd name="T69" fmla="*/ 68 h 68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06" h="68">
                <a:moveTo>
                  <a:pt x="56" y="68"/>
                </a:moveTo>
                <a:lnTo>
                  <a:pt x="56" y="68"/>
                </a:lnTo>
                <a:lnTo>
                  <a:pt x="76" y="65"/>
                </a:lnTo>
                <a:lnTo>
                  <a:pt x="91" y="58"/>
                </a:lnTo>
                <a:lnTo>
                  <a:pt x="101" y="45"/>
                </a:lnTo>
                <a:lnTo>
                  <a:pt x="106" y="32"/>
                </a:lnTo>
                <a:lnTo>
                  <a:pt x="101" y="19"/>
                </a:lnTo>
                <a:lnTo>
                  <a:pt x="91" y="9"/>
                </a:lnTo>
                <a:lnTo>
                  <a:pt x="76" y="3"/>
                </a:lnTo>
                <a:lnTo>
                  <a:pt x="56" y="0"/>
                </a:lnTo>
                <a:lnTo>
                  <a:pt x="36" y="3"/>
                </a:lnTo>
                <a:lnTo>
                  <a:pt x="15" y="9"/>
                </a:lnTo>
                <a:lnTo>
                  <a:pt x="5" y="19"/>
                </a:lnTo>
                <a:lnTo>
                  <a:pt x="0" y="32"/>
                </a:lnTo>
                <a:lnTo>
                  <a:pt x="5" y="45"/>
                </a:lnTo>
                <a:lnTo>
                  <a:pt x="15" y="58"/>
                </a:lnTo>
                <a:lnTo>
                  <a:pt x="36" y="65"/>
                </a:lnTo>
                <a:lnTo>
                  <a:pt x="56" y="68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1554163" y="1271588"/>
            <a:ext cx="7762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800080"/>
                </a:solidFill>
                <a:latin typeface="Calibri" pitchFamily="34" charset="0"/>
              </a:rPr>
              <a:t>Ben’s</a:t>
            </a:r>
          </a:p>
          <a:p>
            <a:pPr algn="ctr"/>
            <a:r>
              <a:rPr lang="en-US" sz="1600">
                <a:solidFill>
                  <a:srgbClr val="800080"/>
                </a:solidFill>
                <a:latin typeface="Calibri" pitchFamily="34" charset="0"/>
              </a:rPr>
              <a:t>supply</a:t>
            </a:r>
          </a:p>
        </p:txBody>
      </p:sp>
      <p:sp>
        <p:nvSpPr>
          <p:cNvPr id="78" name="Rectangle 77"/>
          <p:cNvSpPr/>
          <p:nvPr/>
        </p:nvSpPr>
        <p:spPr>
          <a:xfrm>
            <a:off x="4164013" y="2109788"/>
            <a:ext cx="1738312" cy="3429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/>
          </a:p>
        </p:txBody>
      </p:sp>
      <p:grpSp>
        <p:nvGrpSpPr>
          <p:cNvPr id="30" name="Group 78"/>
          <p:cNvGrpSpPr>
            <a:grpSpLocks/>
          </p:cNvGrpSpPr>
          <p:nvPr/>
        </p:nvGrpSpPr>
        <p:grpSpPr bwMode="auto">
          <a:xfrm>
            <a:off x="4149725" y="2667000"/>
            <a:ext cx="1614488" cy="1981200"/>
            <a:chOff x="4459054" y="1928336"/>
            <a:chExt cx="1614489" cy="1981202"/>
          </a:xfrm>
        </p:grpSpPr>
        <p:cxnSp>
          <p:nvCxnSpPr>
            <p:cNvPr id="80" name="Straight Connector 79"/>
            <p:cNvCxnSpPr/>
            <p:nvPr/>
          </p:nvCxnSpPr>
          <p:spPr>
            <a:xfrm rot="5400000" flipH="1" flipV="1">
              <a:off x="4459054" y="2309337"/>
              <a:ext cx="1600202" cy="1600201"/>
            </a:xfrm>
            <a:prstGeom prst="line">
              <a:avLst/>
            </a:prstGeom>
            <a:ln w="38100">
              <a:solidFill>
                <a:srgbClr val="00007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900" name="TextBox 80"/>
            <p:cNvSpPr txBox="1">
              <a:spLocks noChangeArrowheads="1"/>
            </p:cNvSpPr>
            <p:nvPr/>
          </p:nvSpPr>
          <p:spPr bwMode="auto">
            <a:xfrm>
              <a:off x="5449654" y="1928336"/>
              <a:ext cx="62388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alibri" pitchFamily="34" charset="0"/>
                </a:rPr>
                <a:t>S</a:t>
              </a:r>
              <a:r>
                <a:rPr lang="en-US" sz="1600" baseline="-25000">
                  <a:latin typeface="Calibri" pitchFamily="34" charset="0"/>
                </a:rPr>
                <a:t>Jerry</a:t>
              </a:r>
            </a:p>
          </p:txBody>
        </p:sp>
      </p:grpSp>
      <p:grpSp>
        <p:nvGrpSpPr>
          <p:cNvPr id="32" name="Group 81"/>
          <p:cNvGrpSpPr>
            <a:grpSpLocks/>
          </p:cNvGrpSpPr>
          <p:nvPr/>
        </p:nvGrpSpPr>
        <p:grpSpPr bwMode="auto">
          <a:xfrm>
            <a:off x="3935413" y="5386388"/>
            <a:ext cx="1966912" cy="1057275"/>
            <a:chOff x="680076" y="5147846"/>
            <a:chExt cx="1966908" cy="1056620"/>
          </a:xfrm>
        </p:grpSpPr>
        <p:sp>
          <p:nvSpPr>
            <p:cNvPr id="32873" name="TextBox 82"/>
            <p:cNvSpPr txBox="1">
              <a:spLocks noChangeArrowheads="1"/>
            </p:cNvSpPr>
            <p:nvPr/>
          </p:nvSpPr>
          <p:spPr bwMode="auto">
            <a:xfrm>
              <a:off x="680076" y="5300246"/>
              <a:ext cx="2840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0</a:t>
              </a:r>
            </a:p>
          </p:txBody>
        </p:sp>
        <p:grpSp>
          <p:nvGrpSpPr>
            <p:cNvPr id="32874" name="Group 99"/>
            <p:cNvGrpSpPr>
              <a:grpSpLocks/>
            </p:cNvGrpSpPr>
            <p:nvPr/>
          </p:nvGrpSpPr>
          <p:grpSpPr bwMode="auto">
            <a:xfrm>
              <a:off x="914400" y="5147846"/>
              <a:ext cx="1732584" cy="460177"/>
              <a:chOff x="936854" y="5147846"/>
              <a:chExt cx="1732584" cy="460177"/>
            </a:xfrm>
          </p:grpSpPr>
          <p:cxnSp>
            <p:nvCxnSpPr>
              <p:cNvPr id="86" name="Straight Connector 85"/>
              <p:cNvCxnSpPr/>
              <p:nvPr/>
            </p:nvCxnSpPr>
            <p:spPr>
              <a:xfrm>
                <a:off x="937480" y="5300152"/>
                <a:ext cx="1731958" cy="237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877" name="Group 96"/>
              <p:cNvGrpSpPr>
                <a:grpSpLocks/>
              </p:cNvGrpSpPr>
              <p:nvPr/>
            </p:nvGrpSpPr>
            <p:grpSpPr bwMode="auto">
              <a:xfrm>
                <a:off x="996920" y="5147846"/>
                <a:ext cx="1655652" cy="460177"/>
                <a:chOff x="996920" y="5147846"/>
                <a:chExt cx="1655652" cy="460177"/>
              </a:xfrm>
            </p:grpSpPr>
            <p:grpSp>
              <p:nvGrpSpPr>
                <p:cNvPr id="32878" name="Group 27"/>
                <p:cNvGrpSpPr>
                  <a:grpSpLocks/>
                </p:cNvGrpSpPr>
                <p:nvPr/>
              </p:nvGrpSpPr>
              <p:grpSpPr bwMode="auto">
                <a:xfrm>
                  <a:off x="996920" y="5147846"/>
                  <a:ext cx="284052" cy="460177"/>
                  <a:chOff x="8069094" y="4648200"/>
                  <a:chExt cx="284052" cy="460177"/>
                </a:xfrm>
              </p:grpSpPr>
              <p:cxnSp>
                <p:nvCxnSpPr>
                  <p:cNvPr id="107" name="Straight Connector 106"/>
                  <p:cNvCxnSpPr/>
                  <p:nvPr/>
                </p:nvCxnSpPr>
                <p:spPr>
                  <a:xfrm rot="5400000">
                    <a:off x="8158132" y="4723559"/>
                    <a:ext cx="152306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898" name="TextBox 10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284052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1</a:t>
                    </a:r>
                  </a:p>
                </p:txBody>
              </p:sp>
            </p:grpSp>
            <p:grpSp>
              <p:nvGrpSpPr>
                <p:cNvPr id="32879" name="Group 30"/>
                <p:cNvGrpSpPr>
                  <a:grpSpLocks/>
                </p:cNvGrpSpPr>
                <p:nvPr/>
              </p:nvGrpSpPr>
              <p:grpSpPr bwMode="auto">
                <a:xfrm>
                  <a:off x="1225520" y="5147846"/>
                  <a:ext cx="284052" cy="460177"/>
                  <a:chOff x="8069094" y="4648200"/>
                  <a:chExt cx="284052" cy="460177"/>
                </a:xfrm>
              </p:grpSpPr>
              <p:cxnSp>
                <p:nvCxnSpPr>
                  <p:cNvPr id="105" name="Straight Connector 104"/>
                  <p:cNvCxnSpPr/>
                  <p:nvPr/>
                </p:nvCxnSpPr>
                <p:spPr>
                  <a:xfrm rot="5400000">
                    <a:off x="8158131" y="4723559"/>
                    <a:ext cx="152306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896" name="TextBox 10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284052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2</a:t>
                    </a:r>
                  </a:p>
                </p:txBody>
              </p:sp>
            </p:grpSp>
            <p:grpSp>
              <p:nvGrpSpPr>
                <p:cNvPr id="32880" name="Group 33"/>
                <p:cNvGrpSpPr>
                  <a:grpSpLocks/>
                </p:cNvGrpSpPr>
                <p:nvPr/>
              </p:nvGrpSpPr>
              <p:grpSpPr bwMode="auto">
                <a:xfrm>
                  <a:off x="1454120" y="5147846"/>
                  <a:ext cx="284052" cy="460177"/>
                  <a:chOff x="8069094" y="4648200"/>
                  <a:chExt cx="284052" cy="460177"/>
                </a:xfrm>
              </p:grpSpPr>
              <p:cxnSp>
                <p:nvCxnSpPr>
                  <p:cNvPr id="103" name="Straight Connector 102"/>
                  <p:cNvCxnSpPr/>
                  <p:nvPr/>
                </p:nvCxnSpPr>
                <p:spPr>
                  <a:xfrm rot="5400000">
                    <a:off x="8158131" y="4723559"/>
                    <a:ext cx="152306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894" name="TextBox 10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284052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3</a:t>
                    </a:r>
                  </a:p>
                </p:txBody>
              </p:sp>
            </p:grpSp>
            <p:grpSp>
              <p:nvGrpSpPr>
                <p:cNvPr id="32881" name="Group 36"/>
                <p:cNvGrpSpPr>
                  <a:grpSpLocks/>
                </p:cNvGrpSpPr>
                <p:nvPr/>
              </p:nvGrpSpPr>
              <p:grpSpPr bwMode="auto">
                <a:xfrm>
                  <a:off x="1682720" y="5147846"/>
                  <a:ext cx="284052" cy="460177"/>
                  <a:chOff x="8069094" y="4648200"/>
                  <a:chExt cx="284052" cy="460177"/>
                </a:xfrm>
              </p:grpSpPr>
              <p:cxnSp>
                <p:nvCxnSpPr>
                  <p:cNvPr id="101" name="Straight Connector 100"/>
                  <p:cNvCxnSpPr/>
                  <p:nvPr/>
                </p:nvCxnSpPr>
                <p:spPr>
                  <a:xfrm rot="5400000">
                    <a:off x="8153368" y="4723559"/>
                    <a:ext cx="152306" cy="1587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892" name="TextBox 10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284052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4</a:t>
                    </a:r>
                  </a:p>
                </p:txBody>
              </p:sp>
            </p:grpSp>
            <p:grpSp>
              <p:nvGrpSpPr>
                <p:cNvPr id="32882" name="Group 39"/>
                <p:cNvGrpSpPr>
                  <a:grpSpLocks/>
                </p:cNvGrpSpPr>
                <p:nvPr/>
              </p:nvGrpSpPr>
              <p:grpSpPr bwMode="auto">
                <a:xfrm>
                  <a:off x="1911320" y="5147846"/>
                  <a:ext cx="284052" cy="460177"/>
                  <a:chOff x="8069094" y="4648200"/>
                  <a:chExt cx="284052" cy="460177"/>
                </a:xfrm>
              </p:grpSpPr>
              <p:cxnSp>
                <p:nvCxnSpPr>
                  <p:cNvPr id="99" name="Straight Connector 98"/>
                  <p:cNvCxnSpPr/>
                  <p:nvPr/>
                </p:nvCxnSpPr>
                <p:spPr>
                  <a:xfrm rot="5400000">
                    <a:off x="8151780" y="4723559"/>
                    <a:ext cx="152306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890" name="TextBox 9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284052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5</a:t>
                    </a:r>
                  </a:p>
                </p:txBody>
              </p:sp>
            </p:grpSp>
            <p:grpSp>
              <p:nvGrpSpPr>
                <p:cNvPr id="32883" name="Group 42"/>
                <p:cNvGrpSpPr>
                  <a:grpSpLocks/>
                </p:cNvGrpSpPr>
                <p:nvPr/>
              </p:nvGrpSpPr>
              <p:grpSpPr bwMode="auto">
                <a:xfrm>
                  <a:off x="2139920" y="5147846"/>
                  <a:ext cx="284052" cy="460177"/>
                  <a:chOff x="8069094" y="4648200"/>
                  <a:chExt cx="284052" cy="460177"/>
                </a:xfrm>
              </p:grpSpPr>
              <p:cxnSp>
                <p:nvCxnSpPr>
                  <p:cNvPr id="97" name="Straight Connector 96"/>
                  <p:cNvCxnSpPr/>
                  <p:nvPr/>
                </p:nvCxnSpPr>
                <p:spPr>
                  <a:xfrm rot="5400000">
                    <a:off x="8151779" y="4723559"/>
                    <a:ext cx="152306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888" name="TextBox 9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284052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6</a:t>
                    </a:r>
                  </a:p>
                </p:txBody>
              </p:sp>
            </p:grpSp>
            <p:grpSp>
              <p:nvGrpSpPr>
                <p:cNvPr id="32884" name="Group 45"/>
                <p:cNvGrpSpPr>
                  <a:grpSpLocks/>
                </p:cNvGrpSpPr>
                <p:nvPr/>
              </p:nvGrpSpPr>
              <p:grpSpPr bwMode="auto">
                <a:xfrm>
                  <a:off x="2368520" y="5147846"/>
                  <a:ext cx="284052" cy="460177"/>
                  <a:chOff x="8069094" y="4648200"/>
                  <a:chExt cx="284052" cy="460177"/>
                </a:xfrm>
              </p:grpSpPr>
              <p:cxnSp>
                <p:nvCxnSpPr>
                  <p:cNvPr id="95" name="Straight Connector 94"/>
                  <p:cNvCxnSpPr/>
                  <p:nvPr/>
                </p:nvCxnSpPr>
                <p:spPr>
                  <a:xfrm rot="5400000">
                    <a:off x="8151779" y="4723559"/>
                    <a:ext cx="152306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886" name="TextBox 9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284052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7</a:t>
                    </a:r>
                  </a:p>
                </p:txBody>
              </p:sp>
            </p:grpSp>
          </p:grpSp>
        </p:grpSp>
        <p:sp>
          <p:nvSpPr>
            <p:cNvPr id="32875" name="TextBox 84"/>
            <p:cNvSpPr txBox="1">
              <a:spLocks noChangeArrowheads="1"/>
            </p:cNvSpPr>
            <p:nvPr/>
          </p:nvSpPr>
          <p:spPr bwMode="auto">
            <a:xfrm>
              <a:off x="884104" y="5681246"/>
              <a:ext cx="168668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>
                  <a:latin typeface="Calibri" pitchFamily="34" charset="0"/>
                </a:rPr>
                <a:t>Quantity of</a:t>
              </a:r>
            </a:p>
            <a:p>
              <a:pPr algn="ctr"/>
              <a:r>
                <a:rPr lang="en-US" sz="1400">
                  <a:latin typeface="Calibri" pitchFamily="34" charset="0"/>
                </a:rPr>
                <a:t> Ice-Cream Cones </a:t>
              </a:r>
            </a:p>
          </p:txBody>
        </p:sp>
      </p:grpSp>
      <p:grpSp>
        <p:nvGrpSpPr>
          <p:cNvPr id="52" name="Group 108"/>
          <p:cNvGrpSpPr>
            <a:grpSpLocks/>
          </p:cNvGrpSpPr>
          <p:nvPr/>
        </p:nvGrpSpPr>
        <p:grpSpPr bwMode="auto">
          <a:xfrm>
            <a:off x="3402013" y="1677988"/>
            <a:ext cx="914400" cy="3862387"/>
            <a:chOff x="3809653" y="939702"/>
            <a:chExt cx="914494" cy="3861691"/>
          </a:xfrm>
        </p:grpSpPr>
        <p:cxnSp>
          <p:nvCxnSpPr>
            <p:cNvPr id="110" name="Straight Connector 109"/>
            <p:cNvCxnSpPr/>
            <p:nvPr/>
          </p:nvCxnSpPr>
          <p:spPr>
            <a:xfrm rot="5400000">
              <a:off x="2896428" y="3124501"/>
              <a:ext cx="3352196" cy="158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854" name="Group 56"/>
            <p:cNvGrpSpPr>
              <a:grpSpLocks/>
            </p:cNvGrpSpPr>
            <p:nvPr/>
          </p:nvGrpSpPr>
          <p:grpSpPr bwMode="auto">
            <a:xfrm>
              <a:off x="3983925" y="1828800"/>
              <a:ext cx="740222" cy="307777"/>
              <a:chOff x="6117778" y="2286000"/>
              <a:chExt cx="740222" cy="307777"/>
            </a:xfrm>
          </p:grpSpPr>
          <p:sp>
            <p:nvSpPr>
              <p:cNvPr id="32871" name="TextBox 53"/>
              <p:cNvSpPr txBox="1">
                <a:spLocks noChangeArrowheads="1"/>
              </p:cNvSpPr>
              <p:nvPr/>
            </p:nvSpPr>
            <p:spPr bwMode="auto">
              <a:xfrm>
                <a:off x="6117778" y="2286000"/>
                <a:ext cx="631904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latin typeface="Calibri" pitchFamily="34" charset="0"/>
                  </a:rPr>
                  <a:t>$3.00</a:t>
                </a:r>
              </a:p>
            </p:txBody>
          </p:sp>
          <p:cxnSp>
            <p:nvCxnSpPr>
              <p:cNvPr id="129" name="Straight Connector 55"/>
              <p:cNvCxnSpPr/>
              <p:nvPr/>
            </p:nvCxnSpPr>
            <p:spPr>
              <a:xfrm>
                <a:off x="6705584" y="2514301"/>
                <a:ext cx="152416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855" name="Group 57"/>
            <p:cNvGrpSpPr>
              <a:grpSpLocks/>
            </p:cNvGrpSpPr>
            <p:nvPr/>
          </p:nvGrpSpPr>
          <p:grpSpPr bwMode="auto">
            <a:xfrm>
              <a:off x="4097738" y="2297668"/>
              <a:ext cx="626409" cy="307777"/>
              <a:chOff x="6231591" y="2286000"/>
              <a:chExt cx="626409" cy="307777"/>
            </a:xfrm>
          </p:grpSpPr>
          <p:sp>
            <p:nvSpPr>
              <p:cNvPr id="32869" name="TextBox 125"/>
              <p:cNvSpPr txBox="1">
                <a:spLocks noChangeArrowheads="1"/>
              </p:cNvSpPr>
              <p:nvPr/>
            </p:nvSpPr>
            <p:spPr bwMode="auto">
              <a:xfrm>
                <a:off x="6231591" y="2286000"/>
                <a:ext cx="5325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latin typeface="Calibri" pitchFamily="34" charset="0"/>
                  </a:rPr>
                  <a:t>2.50</a:t>
                </a:r>
              </a:p>
            </p:txBody>
          </p:sp>
          <p:cxnSp>
            <p:nvCxnSpPr>
              <p:cNvPr id="127" name="Straight Connector 126"/>
              <p:cNvCxnSpPr/>
              <p:nvPr/>
            </p:nvCxnSpPr>
            <p:spPr>
              <a:xfrm>
                <a:off x="6705584" y="2515248"/>
                <a:ext cx="152416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856" name="Group 60"/>
            <p:cNvGrpSpPr>
              <a:grpSpLocks/>
            </p:cNvGrpSpPr>
            <p:nvPr/>
          </p:nvGrpSpPr>
          <p:grpSpPr bwMode="auto">
            <a:xfrm>
              <a:off x="4097738" y="2754868"/>
              <a:ext cx="626409" cy="307777"/>
              <a:chOff x="6231591" y="2286000"/>
              <a:chExt cx="626409" cy="307777"/>
            </a:xfrm>
          </p:grpSpPr>
          <p:sp>
            <p:nvSpPr>
              <p:cNvPr id="32867" name="TextBox 123"/>
              <p:cNvSpPr txBox="1">
                <a:spLocks noChangeArrowheads="1"/>
              </p:cNvSpPr>
              <p:nvPr/>
            </p:nvSpPr>
            <p:spPr bwMode="auto">
              <a:xfrm>
                <a:off x="6231591" y="2286000"/>
                <a:ext cx="5325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latin typeface="Calibri" pitchFamily="34" charset="0"/>
                  </a:rPr>
                  <a:t>2.00</a:t>
                </a:r>
              </a:p>
            </p:txBody>
          </p:sp>
          <p:cxnSp>
            <p:nvCxnSpPr>
              <p:cNvPr id="125" name="Straight Connector 124"/>
              <p:cNvCxnSpPr/>
              <p:nvPr/>
            </p:nvCxnSpPr>
            <p:spPr>
              <a:xfrm>
                <a:off x="6705584" y="2515166"/>
                <a:ext cx="152416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857" name="Group 63"/>
            <p:cNvGrpSpPr>
              <a:grpSpLocks/>
            </p:cNvGrpSpPr>
            <p:nvPr/>
          </p:nvGrpSpPr>
          <p:grpSpPr bwMode="auto">
            <a:xfrm>
              <a:off x="4097738" y="3212068"/>
              <a:ext cx="626409" cy="307777"/>
              <a:chOff x="6231591" y="2286000"/>
              <a:chExt cx="626409" cy="307777"/>
            </a:xfrm>
          </p:grpSpPr>
          <p:sp>
            <p:nvSpPr>
              <p:cNvPr id="32865" name="TextBox 121"/>
              <p:cNvSpPr txBox="1">
                <a:spLocks noChangeArrowheads="1"/>
              </p:cNvSpPr>
              <p:nvPr/>
            </p:nvSpPr>
            <p:spPr bwMode="auto">
              <a:xfrm>
                <a:off x="6231591" y="2286000"/>
                <a:ext cx="5325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latin typeface="Calibri" pitchFamily="34" charset="0"/>
                  </a:rPr>
                  <a:t>1.50</a:t>
                </a:r>
              </a:p>
            </p:txBody>
          </p:sp>
          <p:cxnSp>
            <p:nvCxnSpPr>
              <p:cNvPr id="123" name="Straight Connector 122"/>
              <p:cNvCxnSpPr/>
              <p:nvPr/>
            </p:nvCxnSpPr>
            <p:spPr>
              <a:xfrm>
                <a:off x="6705584" y="2515083"/>
                <a:ext cx="152416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858" name="Group 66"/>
            <p:cNvGrpSpPr>
              <a:grpSpLocks/>
            </p:cNvGrpSpPr>
            <p:nvPr/>
          </p:nvGrpSpPr>
          <p:grpSpPr bwMode="auto">
            <a:xfrm>
              <a:off x="4097738" y="3669268"/>
              <a:ext cx="626409" cy="307777"/>
              <a:chOff x="6231591" y="2286000"/>
              <a:chExt cx="626409" cy="307777"/>
            </a:xfrm>
          </p:grpSpPr>
          <p:sp>
            <p:nvSpPr>
              <p:cNvPr id="32863" name="TextBox 119"/>
              <p:cNvSpPr txBox="1">
                <a:spLocks noChangeArrowheads="1"/>
              </p:cNvSpPr>
              <p:nvPr/>
            </p:nvSpPr>
            <p:spPr bwMode="auto">
              <a:xfrm>
                <a:off x="6231591" y="2286000"/>
                <a:ext cx="5325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latin typeface="Calibri" pitchFamily="34" charset="0"/>
                  </a:rPr>
                  <a:t>1.00</a:t>
                </a:r>
              </a:p>
            </p:txBody>
          </p:sp>
          <p:cxnSp>
            <p:nvCxnSpPr>
              <p:cNvPr id="121" name="Straight Connector 120"/>
              <p:cNvCxnSpPr/>
              <p:nvPr/>
            </p:nvCxnSpPr>
            <p:spPr>
              <a:xfrm>
                <a:off x="6705584" y="2515001"/>
                <a:ext cx="152416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859" name="Group 69"/>
            <p:cNvGrpSpPr>
              <a:grpSpLocks/>
            </p:cNvGrpSpPr>
            <p:nvPr/>
          </p:nvGrpSpPr>
          <p:grpSpPr bwMode="auto">
            <a:xfrm>
              <a:off x="4097738" y="4126468"/>
              <a:ext cx="626409" cy="307777"/>
              <a:chOff x="6231591" y="2286000"/>
              <a:chExt cx="626409" cy="307777"/>
            </a:xfrm>
          </p:grpSpPr>
          <p:sp>
            <p:nvSpPr>
              <p:cNvPr id="32861" name="TextBox 117"/>
              <p:cNvSpPr txBox="1">
                <a:spLocks noChangeArrowheads="1"/>
              </p:cNvSpPr>
              <p:nvPr/>
            </p:nvSpPr>
            <p:spPr bwMode="auto">
              <a:xfrm>
                <a:off x="6231591" y="2286000"/>
                <a:ext cx="5325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latin typeface="Calibri" pitchFamily="34" charset="0"/>
                  </a:rPr>
                  <a:t>0.50</a:t>
                </a:r>
              </a:p>
            </p:txBody>
          </p:sp>
          <p:cxnSp>
            <p:nvCxnSpPr>
              <p:cNvPr id="119" name="Straight Connector 118"/>
              <p:cNvCxnSpPr/>
              <p:nvPr/>
            </p:nvCxnSpPr>
            <p:spPr>
              <a:xfrm>
                <a:off x="6705584" y="2514919"/>
                <a:ext cx="152416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860" name="TextBox 116"/>
            <p:cNvSpPr txBox="1">
              <a:spLocks noChangeArrowheads="1"/>
            </p:cNvSpPr>
            <p:nvPr/>
          </p:nvSpPr>
          <p:spPr bwMode="auto">
            <a:xfrm>
              <a:off x="3809653" y="939702"/>
              <a:ext cx="802417" cy="954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400">
                  <a:latin typeface="Calibri" pitchFamily="34" charset="0"/>
                </a:rPr>
                <a:t>Price of</a:t>
              </a:r>
            </a:p>
            <a:p>
              <a:pPr algn="r"/>
              <a:r>
                <a:rPr lang="en-US" sz="1400">
                  <a:latin typeface="Calibri" pitchFamily="34" charset="0"/>
                </a:rPr>
                <a:t> Ice</a:t>
              </a:r>
            </a:p>
            <a:p>
              <a:pPr algn="r"/>
              <a:r>
                <a:rPr lang="en-US" sz="1400">
                  <a:latin typeface="Calibri" pitchFamily="34" charset="0"/>
                </a:rPr>
                <a:t>Cream</a:t>
              </a:r>
            </a:p>
            <a:p>
              <a:pPr algn="r"/>
              <a:r>
                <a:rPr lang="en-US" sz="1400">
                  <a:latin typeface="Calibri" pitchFamily="34" charset="0"/>
                </a:rPr>
                <a:t>Cones</a:t>
              </a:r>
            </a:p>
          </p:txBody>
        </p:sp>
      </p:grpSp>
      <p:cxnSp>
        <p:nvCxnSpPr>
          <p:cNvPr id="130" name="Straight Connector 129"/>
          <p:cNvCxnSpPr/>
          <p:nvPr/>
        </p:nvCxnSpPr>
        <p:spPr>
          <a:xfrm flipV="1">
            <a:off x="4175125" y="3721100"/>
            <a:ext cx="885825" cy="1588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 rot="5400000" flipH="1" flipV="1">
            <a:off x="4160044" y="4658519"/>
            <a:ext cx="1828800" cy="1588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Freeform 183"/>
          <p:cNvSpPr>
            <a:spLocks/>
          </p:cNvSpPr>
          <p:nvPr/>
        </p:nvSpPr>
        <p:spPr bwMode="auto">
          <a:xfrm>
            <a:off x="4994275" y="3668713"/>
            <a:ext cx="146050" cy="136525"/>
          </a:xfrm>
          <a:custGeom>
            <a:avLst/>
            <a:gdLst>
              <a:gd name="T0" fmla="*/ 2147483647 w 106"/>
              <a:gd name="T1" fmla="*/ 2147483647 h 68"/>
              <a:gd name="T2" fmla="*/ 2147483647 w 106"/>
              <a:gd name="T3" fmla="*/ 2147483647 h 68"/>
              <a:gd name="T4" fmla="*/ 2147483647 w 106"/>
              <a:gd name="T5" fmla="*/ 2147483647 h 68"/>
              <a:gd name="T6" fmla="*/ 2147483647 w 106"/>
              <a:gd name="T7" fmla="*/ 2147483647 h 68"/>
              <a:gd name="T8" fmla="*/ 2147483647 w 106"/>
              <a:gd name="T9" fmla="*/ 2147483647 h 68"/>
              <a:gd name="T10" fmla="*/ 2147483647 w 106"/>
              <a:gd name="T11" fmla="*/ 2147483647 h 68"/>
              <a:gd name="T12" fmla="*/ 2147483647 w 106"/>
              <a:gd name="T13" fmla="*/ 2147483647 h 68"/>
              <a:gd name="T14" fmla="*/ 2147483647 w 106"/>
              <a:gd name="T15" fmla="*/ 2147483647 h 68"/>
              <a:gd name="T16" fmla="*/ 2147483647 w 106"/>
              <a:gd name="T17" fmla="*/ 2147483647 h 68"/>
              <a:gd name="T18" fmla="*/ 2147483647 w 106"/>
              <a:gd name="T19" fmla="*/ 2147483647 h 68"/>
              <a:gd name="T20" fmla="*/ 2147483647 w 106"/>
              <a:gd name="T21" fmla="*/ 0 h 68"/>
              <a:gd name="T22" fmla="*/ 2147483647 w 106"/>
              <a:gd name="T23" fmla="*/ 0 h 68"/>
              <a:gd name="T24" fmla="*/ 2147483647 w 106"/>
              <a:gd name="T25" fmla="*/ 2147483647 h 68"/>
              <a:gd name="T26" fmla="*/ 2147483647 w 106"/>
              <a:gd name="T27" fmla="*/ 2147483647 h 68"/>
              <a:gd name="T28" fmla="*/ 2147483647 w 106"/>
              <a:gd name="T29" fmla="*/ 2147483647 h 68"/>
              <a:gd name="T30" fmla="*/ 0 w 106"/>
              <a:gd name="T31" fmla="*/ 2147483647 h 68"/>
              <a:gd name="T32" fmla="*/ 0 w 106"/>
              <a:gd name="T33" fmla="*/ 2147483647 h 68"/>
              <a:gd name="T34" fmla="*/ 2147483647 w 106"/>
              <a:gd name="T35" fmla="*/ 2147483647 h 68"/>
              <a:gd name="T36" fmla="*/ 2147483647 w 106"/>
              <a:gd name="T37" fmla="*/ 2147483647 h 68"/>
              <a:gd name="T38" fmla="*/ 2147483647 w 106"/>
              <a:gd name="T39" fmla="*/ 2147483647 h 68"/>
              <a:gd name="T40" fmla="*/ 2147483647 w 106"/>
              <a:gd name="T41" fmla="*/ 2147483647 h 68"/>
              <a:gd name="T42" fmla="*/ 2147483647 w 106"/>
              <a:gd name="T43" fmla="*/ 2147483647 h 6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06"/>
              <a:gd name="T67" fmla="*/ 0 h 68"/>
              <a:gd name="T68" fmla="*/ 106 w 106"/>
              <a:gd name="T69" fmla="*/ 68 h 68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06" h="68">
                <a:moveTo>
                  <a:pt x="56" y="68"/>
                </a:moveTo>
                <a:lnTo>
                  <a:pt x="56" y="68"/>
                </a:lnTo>
                <a:lnTo>
                  <a:pt x="76" y="65"/>
                </a:lnTo>
                <a:lnTo>
                  <a:pt x="91" y="58"/>
                </a:lnTo>
                <a:lnTo>
                  <a:pt x="101" y="45"/>
                </a:lnTo>
                <a:lnTo>
                  <a:pt x="106" y="32"/>
                </a:lnTo>
                <a:lnTo>
                  <a:pt x="101" y="19"/>
                </a:lnTo>
                <a:lnTo>
                  <a:pt x="91" y="9"/>
                </a:lnTo>
                <a:lnTo>
                  <a:pt x="76" y="3"/>
                </a:lnTo>
                <a:lnTo>
                  <a:pt x="56" y="0"/>
                </a:lnTo>
                <a:lnTo>
                  <a:pt x="36" y="3"/>
                </a:lnTo>
                <a:lnTo>
                  <a:pt x="15" y="9"/>
                </a:lnTo>
                <a:lnTo>
                  <a:pt x="5" y="19"/>
                </a:lnTo>
                <a:lnTo>
                  <a:pt x="0" y="32"/>
                </a:lnTo>
                <a:lnTo>
                  <a:pt x="5" y="45"/>
                </a:lnTo>
                <a:lnTo>
                  <a:pt x="15" y="58"/>
                </a:lnTo>
                <a:lnTo>
                  <a:pt x="36" y="65"/>
                </a:lnTo>
                <a:lnTo>
                  <a:pt x="56" y="68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33" name="TextBox 132"/>
          <p:cNvSpPr txBox="1">
            <a:spLocks noChangeArrowheads="1"/>
          </p:cNvSpPr>
          <p:nvPr/>
        </p:nvSpPr>
        <p:spPr bwMode="auto">
          <a:xfrm>
            <a:off x="4438650" y="1271588"/>
            <a:ext cx="7842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800080"/>
                </a:solidFill>
                <a:latin typeface="Calibri" pitchFamily="34" charset="0"/>
              </a:rPr>
              <a:t>Jerry’s</a:t>
            </a:r>
          </a:p>
          <a:p>
            <a:pPr algn="ctr"/>
            <a:r>
              <a:rPr lang="en-US" sz="1600">
                <a:solidFill>
                  <a:srgbClr val="800080"/>
                </a:solidFill>
                <a:latin typeface="Calibri" pitchFamily="34" charset="0"/>
              </a:rPr>
              <a:t>supply</a:t>
            </a:r>
          </a:p>
        </p:txBody>
      </p:sp>
      <p:sp>
        <p:nvSpPr>
          <p:cNvPr id="134" name="TextBox 133"/>
          <p:cNvSpPr txBox="1">
            <a:spLocks noChangeArrowheads="1"/>
          </p:cNvSpPr>
          <p:nvPr/>
        </p:nvSpPr>
        <p:spPr bwMode="auto">
          <a:xfrm>
            <a:off x="3171825" y="1271588"/>
            <a:ext cx="3952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rgbClr val="800080"/>
                </a:solidFill>
                <a:latin typeface="Calibri" pitchFamily="34" charset="0"/>
              </a:rPr>
              <a:t>+</a:t>
            </a:r>
          </a:p>
        </p:txBody>
      </p:sp>
      <p:sp>
        <p:nvSpPr>
          <p:cNvPr id="135" name="TextBox 134"/>
          <p:cNvSpPr txBox="1">
            <a:spLocks noChangeArrowheads="1"/>
          </p:cNvSpPr>
          <p:nvPr/>
        </p:nvSpPr>
        <p:spPr bwMode="auto">
          <a:xfrm>
            <a:off x="5735638" y="1271588"/>
            <a:ext cx="3952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rgbClr val="800080"/>
                </a:solidFill>
                <a:latin typeface="Calibri" pitchFamily="34" charset="0"/>
              </a:rPr>
              <a:t>=</a:t>
            </a:r>
          </a:p>
        </p:txBody>
      </p:sp>
      <p:sp>
        <p:nvSpPr>
          <p:cNvPr id="136" name="Rectangle 135"/>
          <p:cNvSpPr/>
          <p:nvPr/>
        </p:nvSpPr>
        <p:spPr>
          <a:xfrm>
            <a:off x="6672263" y="2133600"/>
            <a:ext cx="2270125" cy="3429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/>
          </a:p>
        </p:txBody>
      </p:sp>
      <p:grpSp>
        <p:nvGrpSpPr>
          <p:cNvPr id="60" name="Group 136"/>
          <p:cNvGrpSpPr>
            <a:grpSpLocks/>
          </p:cNvGrpSpPr>
          <p:nvPr/>
        </p:nvGrpSpPr>
        <p:grpSpPr bwMode="auto">
          <a:xfrm>
            <a:off x="6734175" y="2481263"/>
            <a:ext cx="1882775" cy="2166937"/>
            <a:chOff x="4535256" y="1718953"/>
            <a:chExt cx="1882636" cy="2167247"/>
          </a:xfrm>
        </p:grpSpPr>
        <p:cxnSp>
          <p:nvCxnSpPr>
            <p:cNvPr id="138" name="Straight Connector 137"/>
            <p:cNvCxnSpPr/>
            <p:nvPr/>
          </p:nvCxnSpPr>
          <p:spPr>
            <a:xfrm rot="5400000" flipH="1" flipV="1">
              <a:off x="4382677" y="2285928"/>
              <a:ext cx="1752851" cy="1447693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852" name="TextBox 138"/>
            <p:cNvSpPr txBox="1">
              <a:spLocks noChangeArrowheads="1"/>
            </p:cNvSpPr>
            <p:nvPr/>
          </p:nvSpPr>
          <p:spPr bwMode="auto">
            <a:xfrm>
              <a:off x="5680190" y="1718953"/>
              <a:ext cx="73770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alibri" pitchFamily="34" charset="0"/>
                </a:rPr>
                <a:t>S</a:t>
              </a:r>
              <a:r>
                <a:rPr lang="en-US" sz="1600" baseline="-25000">
                  <a:latin typeface="Calibri" pitchFamily="34" charset="0"/>
                </a:rPr>
                <a:t>Market</a:t>
              </a:r>
            </a:p>
          </p:txBody>
        </p:sp>
      </p:grpSp>
      <p:grpSp>
        <p:nvGrpSpPr>
          <p:cNvPr id="61" name="Group 139"/>
          <p:cNvGrpSpPr>
            <a:grpSpLocks/>
          </p:cNvGrpSpPr>
          <p:nvPr/>
        </p:nvGrpSpPr>
        <p:grpSpPr bwMode="auto">
          <a:xfrm>
            <a:off x="6443663" y="5410200"/>
            <a:ext cx="2786062" cy="841375"/>
            <a:chOff x="680076" y="5147846"/>
            <a:chExt cx="2786626" cy="841177"/>
          </a:xfrm>
        </p:grpSpPr>
        <p:sp>
          <p:nvSpPr>
            <p:cNvPr id="32819" name="TextBox 140"/>
            <p:cNvSpPr txBox="1">
              <a:spLocks noChangeArrowheads="1"/>
            </p:cNvSpPr>
            <p:nvPr/>
          </p:nvSpPr>
          <p:spPr bwMode="auto">
            <a:xfrm>
              <a:off x="680076" y="5300246"/>
              <a:ext cx="2840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0</a:t>
              </a:r>
            </a:p>
          </p:txBody>
        </p:sp>
        <p:grpSp>
          <p:nvGrpSpPr>
            <p:cNvPr id="32820" name="Group 99"/>
            <p:cNvGrpSpPr>
              <a:grpSpLocks/>
            </p:cNvGrpSpPr>
            <p:nvPr/>
          </p:nvGrpSpPr>
          <p:grpSpPr bwMode="auto">
            <a:xfrm>
              <a:off x="915084" y="5147846"/>
              <a:ext cx="2369859" cy="460177"/>
              <a:chOff x="937538" y="5147846"/>
              <a:chExt cx="2369859" cy="460177"/>
            </a:xfrm>
          </p:grpSpPr>
          <p:cxnSp>
            <p:nvCxnSpPr>
              <p:cNvPr id="144" name="Straight Connector 143"/>
              <p:cNvCxnSpPr/>
              <p:nvPr/>
            </p:nvCxnSpPr>
            <p:spPr>
              <a:xfrm>
                <a:off x="937528" y="5300210"/>
                <a:ext cx="2370617" cy="634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823" name="Group 96"/>
              <p:cNvGrpSpPr>
                <a:grpSpLocks/>
              </p:cNvGrpSpPr>
              <p:nvPr/>
            </p:nvGrpSpPr>
            <p:grpSpPr bwMode="auto">
              <a:xfrm>
                <a:off x="996920" y="5147846"/>
                <a:ext cx="2212238" cy="460177"/>
                <a:chOff x="996920" y="5147846"/>
                <a:chExt cx="2212238" cy="460177"/>
              </a:xfrm>
            </p:grpSpPr>
            <p:grpSp>
              <p:nvGrpSpPr>
                <p:cNvPr id="32824" name="Group 21"/>
                <p:cNvGrpSpPr>
                  <a:grpSpLocks/>
                </p:cNvGrpSpPr>
                <p:nvPr/>
              </p:nvGrpSpPr>
              <p:grpSpPr bwMode="auto">
                <a:xfrm>
                  <a:off x="2825720" y="5147846"/>
                  <a:ext cx="383438" cy="460177"/>
                  <a:chOff x="8069094" y="4648200"/>
                  <a:chExt cx="383438" cy="460177"/>
                </a:xfrm>
              </p:grpSpPr>
              <p:cxnSp>
                <p:nvCxnSpPr>
                  <p:cNvPr id="172" name="Straight Connector 171"/>
                  <p:cNvCxnSpPr/>
                  <p:nvPr/>
                </p:nvCxnSpPr>
                <p:spPr>
                  <a:xfrm rot="5400000">
                    <a:off x="8153804" y="4723588"/>
                    <a:ext cx="152364" cy="1587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850" name="TextBox 17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383438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18</a:t>
                    </a:r>
                  </a:p>
                </p:txBody>
              </p:sp>
            </p:grpSp>
            <p:grpSp>
              <p:nvGrpSpPr>
                <p:cNvPr id="32825" name="Group 27"/>
                <p:cNvGrpSpPr>
                  <a:grpSpLocks/>
                </p:cNvGrpSpPr>
                <p:nvPr/>
              </p:nvGrpSpPr>
              <p:grpSpPr bwMode="auto">
                <a:xfrm>
                  <a:off x="996920" y="5147846"/>
                  <a:ext cx="284052" cy="460177"/>
                  <a:chOff x="8069094" y="4648200"/>
                  <a:chExt cx="284052" cy="460177"/>
                </a:xfrm>
              </p:grpSpPr>
              <p:cxnSp>
                <p:nvCxnSpPr>
                  <p:cNvPr id="170" name="Straight Connector 169"/>
                  <p:cNvCxnSpPr/>
                  <p:nvPr/>
                </p:nvCxnSpPr>
                <p:spPr>
                  <a:xfrm rot="5400000">
                    <a:off x="8153434" y="4723588"/>
                    <a:ext cx="152364" cy="1587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848" name="TextBox 17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284052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2</a:t>
                    </a:r>
                  </a:p>
                </p:txBody>
              </p:sp>
            </p:grpSp>
            <p:grpSp>
              <p:nvGrpSpPr>
                <p:cNvPr id="32826" name="Group 30"/>
                <p:cNvGrpSpPr>
                  <a:grpSpLocks/>
                </p:cNvGrpSpPr>
                <p:nvPr/>
              </p:nvGrpSpPr>
              <p:grpSpPr bwMode="auto">
                <a:xfrm>
                  <a:off x="1225520" y="5147846"/>
                  <a:ext cx="284052" cy="460177"/>
                  <a:chOff x="8069094" y="4648200"/>
                  <a:chExt cx="284052" cy="460177"/>
                </a:xfrm>
              </p:grpSpPr>
              <p:cxnSp>
                <p:nvCxnSpPr>
                  <p:cNvPr id="168" name="Straight Connector 167"/>
                  <p:cNvCxnSpPr/>
                  <p:nvPr/>
                </p:nvCxnSpPr>
                <p:spPr>
                  <a:xfrm rot="5400000">
                    <a:off x="8153480" y="4723588"/>
                    <a:ext cx="152364" cy="1587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846" name="TextBox 16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284052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4</a:t>
                    </a:r>
                  </a:p>
                </p:txBody>
              </p:sp>
            </p:grpSp>
            <p:grpSp>
              <p:nvGrpSpPr>
                <p:cNvPr id="32827" name="Group 33"/>
                <p:cNvGrpSpPr>
                  <a:grpSpLocks/>
                </p:cNvGrpSpPr>
                <p:nvPr/>
              </p:nvGrpSpPr>
              <p:grpSpPr bwMode="auto">
                <a:xfrm>
                  <a:off x="1454120" y="5147846"/>
                  <a:ext cx="284052" cy="460177"/>
                  <a:chOff x="8069094" y="4648200"/>
                  <a:chExt cx="284052" cy="460177"/>
                </a:xfrm>
              </p:grpSpPr>
              <p:cxnSp>
                <p:nvCxnSpPr>
                  <p:cNvPr id="166" name="Straight Connector 165"/>
                  <p:cNvCxnSpPr/>
                  <p:nvPr/>
                </p:nvCxnSpPr>
                <p:spPr>
                  <a:xfrm rot="5400000">
                    <a:off x="8153527" y="4723588"/>
                    <a:ext cx="152364" cy="1587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844" name="TextBox 16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284052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6</a:t>
                    </a:r>
                  </a:p>
                </p:txBody>
              </p:sp>
            </p:grpSp>
            <p:grpSp>
              <p:nvGrpSpPr>
                <p:cNvPr id="32828" name="Group 36"/>
                <p:cNvGrpSpPr>
                  <a:grpSpLocks/>
                </p:cNvGrpSpPr>
                <p:nvPr/>
              </p:nvGrpSpPr>
              <p:grpSpPr bwMode="auto">
                <a:xfrm>
                  <a:off x="1682720" y="5147846"/>
                  <a:ext cx="284052" cy="460177"/>
                  <a:chOff x="8069094" y="4648200"/>
                  <a:chExt cx="284052" cy="460177"/>
                </a:xfrm>
              </p:grpSpPr>
              <p:cxnSp>
                <p:nvCxnSpPr>
                  <p:cNvPr id="164" name="Straight Connector 163"/>
                  <p:cNvCxnSpPr/>
                  <p:nvPr/>
                </p:nvCxnSpPr>
                <p:spPr>
                  <a:xfrm rot="5400000">
                    <a:off x="8153573" y="4723588"/>
                    <a:ext cx="152364" cy="1587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842" name="TextBox 16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284052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8</a:t>
                    </a:r>
                  </a:p>
                </p:txBody>
              </p:sp>
            </p:grpSp>
            <p:grpSp>
              <p:nvGrpSpPr>
                <p:cNvPr id="32829" name="Group 39"/>
                <p:cNvGrpSpPr>
                  <a:grpSpLocks/>
                </p:cNvGrpSpPr>
                <p:nvPr/>
              </p:nvGrpSpPr>
              <p:grpSpPr bwMode="auto">
                <a:xfrm>
                  <a:off x="1905000" y="5147846"/>
                  <a:ext cx="383438" cy="460177"/>
                  <a:chOff x="8062774" y="4648200"/>
                  <a:chExt cx="383438" cy="460177"/>
                </a:xfrm>
              </p:grpSpPr>
              <p:cxnSp>
                <p:nvCxnSpPr>
                  <p:cNvPr id="162" name="Straight Connector 161"/>
                  <p:cNvCxnSpPr/>
                  <p:nvPr/>
                </p:nvCxnSpPr>
                <p:spPr>
                  <a:xfrm rot="5400000">
                    <a:off x="8153619" y="4723588"/>
                    <a:ext cx="152364" cy="1587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840" name="TextBox 16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2774" y="4800600"/>
                    <a:ext cx="383438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10</a:t>
                    </a:r>
                  </a:p>
                </p:txBody>
              </p:sp>
            </p:grpSp>
            <p:grpSp>
              <p:nvGrpSpPr>
                <p:cNvPr id="32830" name="Group 42"/>
                <p:cNvGrpSpPr>
                  <a:grpSpLocks/>
                </p:cNvGrpSpPr>
                <p:nvPr/>
              </p:nvGrpSpPr>
              <p:grpSpPr bwMode="auto">
                <a:xfrm>
                  <a:off x="2139920" y="5147846"/>
                  <a:ext cx="383438" cy="460177"/>
                  <a:chOff x="8069094" y="4648200"/>
                  <a:chExt cx="383438" cy="460177"/>
                </a:xfrm>
              </p:grpSpPr>
              <p:cxnSp>
                <p:nvCxnSpPr>
                  <p:cNvPr id="160" name="Straight Connector 159"/>
                  <p:cNvCxnSpPr/>
                  <p:nvPr/>
                </p:nvCxnSpPr>
                <p:spPr>
                  <a:xfrm rot="5400000">
                    <a:off x="8153665" y="4723588"/>
                    <a:ext cx="152364" cy="1587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838" name="TextBox 16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383438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12</a:t>
                    </a:r>
                  </a:p>
                </p:txBody>
              </p:sp>
            </p:grpSp>
            <p:grpSp>
              <p:nvGrpSpPr>
                <p:cNvPr id="32831" name="Group 45"/>
                <p:cNvGrpSpPr>
                  <a:grpSpLocks/>
                </p:cNvGrpSpPr>
                <p:nvPr/>
              </p:nvGrpSpPr>
              <p:grpSpPr bwMode="auto">
                <a:xfrm>
                  <a:off x="2368520" y="5147846"/>
                  <a:ext cx="383438" cy="460177"/>
                  <a:chOff x="8069094" y="4648200"/>
                  <a:chExt cx="383438" cy="460177"/>
                </a:xfrm>
              </p:grpSpPr>
              <p:cxnSp>
                <p:nvCxnSpPr>
                  <p:cNvPr id="158" name="Straight Connector 157"/>
                  <p:cNvCxnSpPr/>
                  <p:nvPr/>
                </p:nvCxnSpPr>
                <p:spPr>
                  <a:xfrm rot="5400000">
                    <a:off x="8153712" y="4723588"/>
                    <a:ext cx="152364" cy="1587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836" name="TextBox 15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383438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14</a:t>
                    </a:r>
                  </a:p>
                </p:txBody>
              </p:sp>
            </p:grpSp>
            <p:grpSp>
              <p:nvGrpSpPr>
                <p:cNvPr id="32832" name="Group 48"/>
                <p:cNvGrpSpPr>
                  <a:grpSpLocks/>
                </p:cNvGrpSpPr>
                <p:nvPr/>
              </p:nvGrpSpPr>
              <p:grpSpPr bwMode="auto">
                <a:xfrm>
                  <a:off x="2597120" y="5147846"/>
                  <a:ext cx="383438" cy="460177"/>
                  <a:chOff x="8069094" y="4648200"/>
                  <a:chExt cx="383438" cy="460177"/>
                </a:xfrm>
              </p:grpSpPr>
              <p:cxnSp>
                <p:nvCxnSpPr>
                  <p:cNvPr id="156" name="Straight Connector 24"/>
                  <p:cNvCxnSpPr/>
                  <p:nvPr/>
                </p:nvCxnSpPr>
                <p:spPr>
                  <a:xfrm rot="5400000">
                    <a:off x="8153758" y="4723588"/>
                    <a:ext cx="152364" cy="1587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834" name="TextBox 15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383438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16</a:t>
                    </a:r>
                  </a:p>
                </p:txBody>
              </p:sp>
            </p:grpSp>
          </p:grpSp>
        </p:grpSp>
        <p:sp>
          <p:nvSpPr>
            <p:cNvPr id="32821" name="TextBox 142"/>
            <p:cNvSpPr txBox="1">
              <a:spLocks noChangeArrowheads="1"/>
            </p:cNvSpPr>
            <p:nvPr/>
          </p:nvSpPr>
          <p:spPr bwMode="auto">
            <a:xfrm>
              <a:off x="914400" y="5681246"/>
              <a:ext cx="25523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Quantity of Ice-Cream Cones </a:t>
              </a:r>
            </a:p>
          </p:txBody>
        </p:sp>
      </p:grpSp>
      <p:grpSp>
        <p:nvGrpSpPr>
          <p:cNvPr id="85" name="Group 173"/>
          <p:cNvGrpSpPr>
            <a:grpSpLocks/>
          </p:cNvGrpSpPr>
          <p:nvPr/>
        </p:nvGrpSpPr>
        <p:grpSpPr bwMode="auto">
          <a:xfrm>
            <a:off x="5899150" y="1666875"/>
            <a:ext cx="925513" cy="3897313"/>
            <a:chOff x="3797775" y="904083"/>
            <a:chExt cx="926372" cy="3897310"/>
          </a:xfrm>
        </p:grpSpPr>
        <p:cxnSp>
          <p:nvCxnSpPr>
            <p:cNvPr id="175" name="Straight Connector 174"/>
            <p:cNvCxnSpPr/>
            <p:nvPr/>
          </p:nvCxnSpPr>
          <p:spPr>
            <a:xfrm rot="5400000">
              <a:off x="2896002" y="3124200"/>
              <a:ext cx="3352797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800" name="Group 56"/>
            <p:cNvGrpSpPr>
              <a:grpSpLocks/>
            </p:cNvGrpSpPr>
            <p:nvPr/>
          </p:nvGrpSpPr>
          <p:grpSpPr bwMode="auto">
            <a:xfrm>
              <a:off x="3983925" y="1828800"/>
              <a:ext cx="740222" cy="307777"/>
              <a:chOff x="6117778" y="2286000"/>
              <a:chExt cx="740222" cy="307777"/>
            </a:xfrm>
          </p:grpSpPr>
          <p:sp>
            <p:nvSpPr>
              <p:cNvPr id="32817" name="TextBox 53"/>
              <p:cNvSpPr txBox="1">
                <a:spLocks noChangeArrowheads="1"/>
              </p:cNvSpPr>
              <p:nvPr/>
            </p:nvSpPr>
            <p:spPr bwMode="auto">
              <a:xfrm>
                <a:off x="6117778" y="2286000"/>
                <a:ext cx="631904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latin typeface="Calibri" pitchFamily="34" charset="0"/>
                  </a:rPr>
                  <a:t>$3.00</a:t>
                </a:r>
              </a:p>
            </p:txBody>
          </p:sp>
          <p:cxnSp>
            <p:nvCxnSpPr>
              <p:cNvPr id="194" name="Straight Connector 55"/>
              <p:cNvCxnSpPr/>
              <p:nvPr/>
            </p:nvCxnSpPr>
            <p:spPr>
              <a:xfrm>
                <a:off x="6705459" y="2513807"/>
                <a:ext cx="152541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801" name="Group 57"/>
            <p:cNvGrpSpPr>
              <a:grpSpLocks/>
            </p:cNvGrpSpPr>
            <p:nvPr/>
          </p:nvGrpSpPr>
          <p:grpSpPr bwMode="auto">
            <a:xfrm>
              <a:off x="4097738" y="2297668"/>
              <a:ext cx="626409" cy="307777"/>
              <a:chOff x="6231591" y="2286000"/>
              <a:chExt cx="626409" cy="307777"/>
            </a:xfrm>
          </p:grpSpPr>
          <p:sp>
            <p:nvSpPr>
              <p:cNvPr id="32815" name="TextBox 190"/>
              <p:cNvSpPr txBox="1">
                <a:spLocks noChangeArrowheads="1"/>
              </p:cNvSpPr>
              <p:nvPr/>
            </p:nvSpPr>
            <p:spPr bwMode="auto">
              <a:xfrm>
                <a:off x="6231591" y="2286000"/>
                <a:ext cx="5325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latin typeface="Calibri" pitchFamily="34" charset="0"/>
                  </a:rPr>
                  <a:t>2.50</a:t>
                </a:r>
              </a:p>
            </p:txBody>
          </p:sp>
          <p:cxnSp>
            <p:nvCxnSpPr>
              <p:cNvPr id="192" name="Straight Connector 191"/>
              <p:cNvCxnSpPr/>
              <p:nvPr/>
            </p:nvCxnSpPr>
            <p:spPr>
              <a:xfrm>
                <a:off x="6705459" y="2514839"/>
                <a:ext cx="152541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802" name="Group 60"/>
            <p:cNvGrpSpPr>
              <a:grpSpLocks/>
            </p:cNvGrpSpPr>
            <p:nvPr/>
          </p:nvGrpSpPr>
          <p:grpSpPr bwMode="auto">
            <a:xfrm>
              <a:off x="4097738" y="2754868"/>
              <a:ext cx="626409" cy="307777"/>
              <a:chOff x="6231591" y="2286000"/>
              <a:chExt cx="626409" cy="307777"/>
            </a:xfrm>
          </p:grpSpPr>
          <p:sp>
            <p:nvSpPr>
              <p:cNvPr id="32813" name="TextBox 188"/>
              <p:cNvSpPr txBox="1">
                <a:spLocks noChangeArrowheads="1"/>
              </p:cNvSpPr>
              <p:nvPr/>
            </p:nvSpPr>
            <p:spPr bwMode="auto">
              <a:xfrm>
                <a:off x="6231591" y="2286000"/>
                <a:ext cx="5325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latin typeface="Calibri" pitchFamily="34" charset="0"/>
                  </a:rPr>
                  <a:t>2.00</a:t>
                </a:r>
              </a:p>
            </p:txBody>
          </p:sp>
          <p:cxnSp>
            <p:nvCxnSpPr>
              <p:cNvPr id="190" name="Straight Connector 189"/>
              <p:cNvCxnSpPr/>
              <p:nvPr/>
            </p:nvCxnSpPr>
            <p:spPr>
              <a:xfrm>
                <a:off x="6705459" y="2514839"/>
                <a:ext cx="152541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803" name="Group 63"/>
            <p:cNvGrpSpPr>
              <a:grpSpLocks/>
            </p:cNvGrpSpPr>
            <p:nvPr/>
          </p:nvGrpSpPr>
          <p:grpSpPr bwMode="auto">
            <a:xfrm>
              <a:off x="4097738" y="3212068"/>
              <a:ext cx="626409" cy="307777"/>
              <a:chOff x="6231591" y="2286000"/>
              <a:chExt cx="626409" cy="307777"/>
            </a:xfrm>
          </p:grpSpPr>
          <p:sp>
            <p:nvSpPr>
              <p:cNvPr id="32811" name="TextBox 186"/>
              <p:cNvSpPr txBox="1">
                <a:spLocks noChangeArrowheads="1"/>
              </p:cNvSpPr>
              <p:nvPr/>
            </p:nvSpPr>
            <p:spPr bwMode="auto">
              <a:xfrm>
                <a:off x="6231591" y="2286000"/>
                <a:ext cx="5325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latin typeface="Calibri" pitchFamily="34" charset="0"/>
                  </a:rPr>
                  <a:t>1.50</a:t>
                </a:r>
              </a:p>
            </p:txBody>
          </p:sp>
          <p:cxnSp>
            <p:nvCxnSpPr>
              <p:cNvPr id="188" name="Straight Connector 187"/>
              <p:cNvCxnSpPr/>
              <p:nvPr/>
            </p:nvCxnSpPr>
            <p:spPr>
              <a:xfrm>
                <a:off x="6705459" y="2514838"/>
                <a:ext cx="152541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804" name="Group 66"/>
            <p:cNvGrpSpPr>
              <a:grpSpLocks/>
            </p:cNvGrpSpPr>
            <p:nvPr/>
          </p:nvGrpSpPr>
          <p:grpSpPr bwMode="auto">
            <a:xfrm>
              <a:off x="4097738" y="3669268"/>
              <a:ext cx="626409" cy="307777"/>
              <a:chOff x="6231591" y="2286000"/>
              <a:chExt cx="626409" cy="307777"/>
            </a:xfrm>
          </p:grpSpPr>
          <p:sp>
            <p:nvSpPr>
              <p:cNvPr id="32809" name="TextBox 184"/>
              <p:cNvSpPr txBox="1">
                <a:spLocks noChangeArrowheads="1"/>
              </p:cNvSpPr>
              <p:nvPr/>
            </p:nvSpPr>
            <p:spPr bwMode="auto">
              <a:xfrm>
                <a:off x="6231591" y="2286000"/>
                <a:ext cx="5325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latin typeface="Calibri" pitchFamily="34" charset="0"/>
                  </a:rPr>
                  <a:t>1.00</a:t>
                </a:r>
              </a:p>
            </p:txBody>
          </p:sp>
          <p:cxnSp>
            <p:nvCxnSpPr>
              <p:cNvPr id="186" name="Straight Connector 185"/>
              <p:cNvCxnSpPr/>
              <p:nvPr/>
            </p:nvCxnSpPr>
            <p:spPr>
              <a:xfrm>
                <a:off x="6705459" y="2514838"/>
                <a:ext cx="152541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805" name="Group 69"/>
            <p:cNvGrpSpPr>
              <a:grpSpLocks/>
            </p:cNvGrpSpPr>
            <p:nvPr/>
          </p:nvGrpSpPr>
          <p:grpSpPr bwMode="auto">
            <a:xfrm>
              <a:off x="4097738" y="4126468"/>
              <a:ext cx="626409" cy="307777"/>
              <a:chOff x="6231591" y="2286000"/>
              <a:chExt cx="626409" cy="307777"/>
            </a:xfrm>
          </p:grpSpPr>
          <p:sp>
            <p:nvSpPr>
              <p:cNvPr id="32807" name="TextBox 182"/>
              <p:cNvSpPr txBox="1">
                <a:spLocks noChangeArrowheads="1"/>
              </p:cNvSpPr>
              <p:nvPr/>
            </p:nvSpPr>
            <p:spPr bwMode="auto">
              <a:xfrm>
                <a:off x="6231591" y="2286000"/>
                <a:ext cx="5325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latin typeface="Calibri" pitchFamily="34" charset="0"/>
                  </a:rPr>
                  <a:t>0.50</a:t>
                </a:r>
              </a:p>
            </p:txBody>
          </p:sp>
          <p:cxnSp>
            <p:nvCxnSpPr>
              <p:cNvPr id="184" name="Straight Connector 183"/>
              <p:cNvCxnSpPr/>
              <p:nvPr/>
            </p:nvCxnSpPr>
            <p:spPr>
              <a:xfrm>
                <a:off x="6705459" y="2514838"/>
                <a:ext cx="152541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806" name="TextBox 181"/>
            <p:cNvSpPr txBox="1">
              <a:spLocks noChangeArrowheads="1"/>
            </p:cNvSpPr>
            <p:nvPr/>
          </p:nvSpPr>
          <p:spPr bwMode="auto">
            <a:xfrm>
              <a:off x="3797775" y="904083"/>
              <a:ext cx="802418" cy="954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400">
                  <a:latin typeface="Calibri" pitchFamily="34" charset="0"/>
                </a:rPr>
                <a:t>Price of</a:t>
              </a:r>
            </a:p>
            <a:p>
              <a:pPr algn="r"/>
              <a:r>
                <a:rPr lang="en-US" sz="1400">
                  <a:latin typeface="Calibri" pitchFamily="34" charset="0"/>
                </a:rPr>
                <a:t> Ice</a:t>
              </a:r>
            </a:p>
            <a:p>
              <a:pPr algn="r"/>
              <a:r>
                <a:rPr lang="en-US" sz="1400">
                  <a:latin typeface="Calibri" pitchFamily="34" charset="0"/>
                </a:rPr>
                <a:t>Cream</a:t>
              </a:r>
            </a:p>
            <a:p>
              <a:pPr algn="r"/>
              <a:r>
                <a:rPr lang="en-US" sz="1400">
                  <a:latin typeface="Calibri" pitchFamily="34" charset="0"/>
                </a:rPr>
                <a:t>Cones</a:t>
              </a:r>
            </a:p>
          </p:txBody>
        </p:sp>
      </p:grpSp>
      <p:cxnSp>
        <p:nvCxnSpPr>
          <p:cNvPr id="195" name="Straight Connector 194"/>
          <p:cNvCxnSpPr/>
          <p:nvPr/>
        </p:nvCxnSpPr>
        <p:spPr>
          <a:xfrm>
            <a:off x="6678613" y="3744913"/>
            <a:ext cx="817562" cy="1587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 rot="5400000" flipH="1" flipV="1">
            <a:off x="6557169" y="4647406"/>
            <a:ext cx="1828800" cy="1588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Freeform 183"/>
          <p:cNvSpPr>
            <a:spLocks/>
          </p:cNvSpPr>
          <p:nvPr/>
        </p:nvSpPr>
        <p:spPr bwMode="auto">
          <a:xfrm>
            <a:off x="7408863" y="3690938"/>
            <a:ext cx="146050" cy="136525"/>
          </a:xfrm>
          <a:custGeom>
            <a:avLst/>
            <a:gdLst>
              <a:gd name="T0" fmla="*/ 2147483647 w 106"/>
              <a:gd name="T1" fmla="*/ 2147483647 h 68"/>
              <a:gd name="T2" fmla="*/ 2147483647 w 106"/>
              <a:gd name="T3" fmla="*/ 2147483647 h 68"/>
              <a:gd name="T4" fmla="*/ 2147483647 w 106"/>
              <a:gd name="T5" fmla="*/ 2147483647 h 68"/>
              <a:gd name="T6" fmla="*/ 2147483647 w 106"/>
              <a:gd name="T7" fmla="*/ 2147483647 h 68"/>
              <a:gd name="T8" fmla="*/ 2147483647 w 106"/>
              <a:gd name="T9" fmla="*/ 2147483647 h 68"/>
              <a:gd name="T10" fmla="*/ 2147483647 w 106"/>
              <a:gd name="T11" fmla="*/ 2147483647 h 68"/>
              <a:gd name="T12" fmla="*/ 2147483647 w 106"/>
              <a:gd name="T13" fmla="*/ 2147483647 h 68"/>
              <a:gd name="T14" fmla="*/ 2147483647 w 106"/>
              <a:gd name="T15" fmla="*/ 2147483647 h 68"/>
              <a:gd name="T16" fmla="*/ 2147483647 w 106"/>
              <a:gd name="T17" fmla="*/ 2147483647 h 68"/>
              <a:gd name="T18" fmla="*/ 2147483647 w 106"/>
              <a:gd name="T19" fmla="*/ 2147483647 h 68"/>
              <a:gd name="T20" fmla="*/ 2147483647 w 106"/>
              <a:gd name="T21" fmla="*/ 0 h 68"/>
              <a:gd name="T22" fmla="*/ 2147483647 w 106"/>
              <a:gd name="T23" fmla="*/ 0 h 68"/>
              <a:gd name="T24" fmla="*/ 2147483647 w 106"/>
              <a:gd name="T25" fmla="*/ 2147483647 h 68"/>
              <a:gd name="T26" fmla="*/ 2147483647 w 106"/>
              <a:gd name="T27" fmla="*/ 2147483647 h 68"/>
              <a:gd name="T28" fmla="*/ 2147483647 w 106"/>
              <a:gd name="T29" fmla="*/ 2147483647 h 68"/>
              <a:gd name="T30" fmla="*/ 0 w 106"/>
              <a:gd name="T31" fmla="*/ 2147483647 h 68"/>
              <a:gd name="T32" fmla="*/ 0 w 106"/>
              <a:gd name="T33" fmla="*/ 2147483647 h 68"/>
              <a:gd name="T34" fmla="*/ 2147483647 w 106"/>
              <a:gd name="T35" fmla="*/ 2147483647 h 68"/>
              <a:gd name="T36" fmla="*/ 2147483647 w 106"/>
              <a:gd name="T37" fmla="*/ 2147483647 h 68"/>
              <a:gd name="T38" fmla="*/ 2147483647 w 106"/>
              <a:gd name="T39" fmla="*/ 2147483647 h 68"/>
              <a:gd name="T40" fmla="*/ 2147483647 w 106"/>
              <a:gd name="T41" fmla="*/ 2147483647 h 68"/>
              <a:gd name="T42" fmla="*/ 2147483647 w 106"/>
              <a:gd name="T43" fmla="*/ 2147483647 h 6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06"/>
              <a:gd name="T67" fmla="*/ 0 h 68"/>
              <a:gd name="T68" fmla="*/ 106 w 106"/>
              <a:gd name="T69" fmla="*/ 68 h 68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06" h="68">
                <a:moveTo>
                  <a:pt x="56" y="68"/>
                </a:moveTo>
                <a:lnTo>
                  <a:pt x="56" y="68"/>
                </a:lnTo>
                <a:lnTo>
                  <a:pt x="76" y="65"/>
                </a:lnTo>
                <a:lnTo>
                  <a:pt x="91" y="58"/>
                </a:lnTo>
                <a:lnTo>
                  <a:pt x="101" y="45"/>
                </a:lnTo>
                <a:lnTo>
                  <a:pt x="106" y="32"/>
                </a:lnTo>
                <a:lnTo>
                  <a:pt x="101" y="19"/>
                </a:lnTo>
                <a:lnTo>
                  <a:pt x="91" y="9"/>
                </a:lnTo>
                <a:lnTo>
                  <a:pt x="76" y="3"/>
                </a:lnTo>
                <a:lnTo>
                  <a:pt x="56" y="0"/>
                </a:lnTo>
                <a:lnTo>
                  <a:pt x="36" y="3"/>
                </a:lnTo>
                <a:lnTo>
                  <a:pt x="15" y="9"/>
                </a:lnTo>
                <a:lnTo>
                  <a:pt x="5" y="19"/>
                </a:lnTo>
                <a:lnTo>
                  <a:pt x="0" y="32"/>
                </a:lnTo>
                <a:lnTo>
                  <a:pt x="5" y="45"/>
                </a:lnTo>
                <a:lnTo>
                  <a:pt x="15" y="58"/>
                </a:lnTo>
                <a:lnTo>
                  <a:pt x="36" y="65"/>
                </a:lnTo>
                <a:lnTo>
                  <a:pt x="56" y="68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98" name="TextBox 197"/>
          <p:cNvSpPr txBox="1">
            <a:spLocks noChangeArrowheads="1"/>
          </p:cNvSpPr>
          <p:nvPr/>
        </p:nvSpPr>
        <p:spPr bwMode="auto">
          <a:xfrm>
            <a:off x="7113588" y="1271588"/>
            <a:ext cx="8143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800080"/>
                </a:solidFill>
                <a:latin typeface="Calibri" pitchFamily="34" charset="0"/>
              </a:rPr>
              <a:t>Market</a:t>
            </a:r>
          </a:p>
          <a:p>
            <a:pPr algn="ctr"/>
            <a:r>
              <a:rPr lang="en-US" sz="1600">
                <a:solidFill>
                  <a:srgbClr val="800080"/>
                </a:solidFill>
                <a:latin typeface="Calibri" pitchFamily="34" charset="0"/>
              </a:rPr>
              <a:t>supply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500"/>
                            </p:stCondLst>
                            <p:childTnLst>
                              <p:par>
                                <p:cTn id="6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9500"/>
                            </p:stCondLst>
                            <p:childTnLst>
                              <p:par>
                                <p:cTn id="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500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1000"/>
                            </p:stCondLst>
                            <p:childTnLst>
                              <p:par>
                                <p:cTn id="9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6" grpId="0" animBg="1"/>
      <p:bldP spid="77" grpId="0"/>
      <p:bldP spid="78" grpId="0" animBg="1"/>
      <p:bldP spid="132" grpId="0" animBg="1"/>
      <p:bldP spid="133" grpId="0"/>
      <p:bldP spid="134" grpId="0"/>
      <p:bldP spid="135" grpId="0"/>
      <p:bldP spid="136" grpId="0" animBg="1"/>
      <p:bldP spid="197" grpId="0" animBg="1"/>
      <p:bldP spid="19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A95C6B-23E2-4477-BB6D-7140F5AA9AED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Law of Supply</a:t>
            </a:r>
            <a:endParaRPr lang="en-US" smtClean="0"/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The </a:t>
            </a:r>
            <a:r>
              <a:rPr lang="en-US" altLang="en-US" i="1" smtClean="0">
                <a:solidFill>
                  <a:srgbClr val="25A9A6"/>
                </a:solidFill>
              </a:rPr>
              <a:t>law of supply</a:t>
            </a:r>
            <a:r>
              <a:rPr lang="en-US" altLang="en-US" smtClean="0"/>
              <a:t> states that, </a:t>
            </a:r>
            <a:r>
              <a:rPr lang="en-US" altLang="en-US" b="1" smtClean="0"/>
              <a:t>the quantity supplied of a good rises when the price of the good rises</a:t>
            </a:r>
            <a:r>
              <a:rPr lang="en-US" altLang="en-US" smtClean="0"/>
              <a:t>, as long as all other factors that affect suppliers’ decisions are unchanged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 to Supply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382000" cy="5105400"/>
          </a:xfrm>
        </p:spPr>
        <p:txBody>
          <a:bodyPr/>
          <a:lstStyle/>
          <a:p>
            <a:pPr eaLnBrk="1" hangingPunct="1"/>
            <a:r>
              <a:rPr lang="en-US" smtClean="0"/>
              <a:t>The reason the supply curve slopes upward is due to costs and profit. </a:t>
            </a:r>
          </a:p>
          <a:p>
            <a:pPr eaLnBrk="1" hangingPunct="1"/>
            <a:r>
              <a:rPr lang="en-US" smtClean="0"/>
              <a:t>Producers purchase resources and use them to produce output.</a:t>
            </a:r>
          </a:p>
          <a:p>
            <a:pPr lvl="1" eaLnBrk="1" hangingPunct="1"/>
            <a:r>
              <a:rPr lang="en-US" smtClean="0"/>
              <a:t>Producers will incur costs as they bid resources away from their alternative uses.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pic>
        <p:nvPicPr>
          <p:cNvPr id="34820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4859338"/>
            <a:ext cx="2743200" cy="199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1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2400" y="4978400"/>
            <a:ext cx="1638300" cy="187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2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4992688"/>
            <a:ext cx="2819400" cy="186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3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39000" y="2286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We need a theory of prices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smtClean="0"/>
              <a:t>The theory of demand and supply is a simple example of an economic theory</a:t>
            </a:r>
          </a:p>
          <a:p>
            <a:r>
              <a:rPr lang="en-US" smtClean="0"/>
              <a:t>It can be used to make predictions about the price and quantity of some commodity</a:t>
            </a:r>
          </a:p>
          <a:p>
            <a:r>
              <a:rPr lang="en-US" smtClean="0"/>
              <a:t>In a free-market economy, most economic decisions are guided by prices</a:t>
            </a:r>
          </a:p>
          <a:p>
            <a:r>
              <a:rPr lang="en-US" smtClean="0"/>
              <a:t>Therefore, without a reliable theory of prices, you will get nowhere in economic analysis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6DEAB4-3405-46D6-9567-2965D4373FCF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 to Supply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Businesses provide goods and services hoping to make a profit. </a:t>
            </a:r>
          </a:p>
          <a:p>
            <a:pPr marL="971550" lvl="1" indent="-514350" eaLnBrk="1" hangingPunct="1"/>
            <a:r>
              <a:rPr lang="en-US" sz="2600" b="1" smtClean="0"/>
              <a:t>Profit</a:t>
            </a:r>
            <a:r>
              <a:rPr lang="en-US" sz="2600" smtClean="0"/>
              <a:t> is the money a business has left over after it covers its costs.</a:t>
            </a:r>
          </a:p>
          <a:p>
            <a:pPr marL="971550" lvl="1" indent="-514350" eaLnBrk="1" hangingPunct="1"/>
            <a:r>
              <a:rPr lang="en-US" sz="2600" smtClean="0"/>
              <a:t>Businesses try to sell at prices high enough to cover their costs with some profit left over. </a:t>
            </a:r>
          </a:p>
          <a:p>
            <a:pPr marL="971550" lvl="1" indent="-514350" eaLnBrk="1" hangingPunct="1"/>
            <a:r>
              <a:rPr lang="en-US" sz="2600" smtClean="0"/>
              <a:t>The higher the price for a good, the more profit a business will make after paying the cost for resources.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0" y="617220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4403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FDF4B5-6025-4425-8EC0-13C3F9E7FA11}" type="slidenum">
              <a:rPr lang="en-US" smtClean="0"/>
              <a:pPr>
                <a:defRPr/>
              </a:pPr>
              <a:t>31</a:t>
            </a:fld>
            <a:endParaRPr lang="en-US" smtClean="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Law of Supply—Explanation </a:t>
            </a:r>
          </a:p>
        </p:txBody>
      </p:sp>
      <p:sp>
        <p:nvSpPr>
          <p:cNvPr id="605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5138" y="1216025"/>
            <a:ext cx="4114800" cy="24733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How can we make sense of the numbers in Ben’s supply schedule?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The best guess is that his costs must be something like the cost schedule below.</a:t>
            </a:r>
          </a:p>
        </p:txBody>
      </p:sp>
      <p:graphicFrame>
        <p:nvGraphicFramePr>
          <p:cNvPr id="605191" name="Group 7"/>
          <p:cNvGraphicFramePr>
            <a:graphicFrameLocks noGrp="1"/>
          </p:cNvGraphicFramePr>
          <p:nvPr>
            <p:ph sz="half" idx="2"/>
          </p:nvPr>
        </p:nvGraphicFramePr>
        <p:xfrm>
          <a:off x="812800" y="3652838"/>
          <a:ext cx="3549650" cy="3078480"/>
        </p:xfrm>
        <a:graphic>
          <a:graphicData uri="http://schemas.openxmlformats.org/drawingml/2006/table">
            <a:tbl>
              <a:tblPr/>
              <a:tblGrid>
                <a:gridCol w="2057400"/>
                <a:gridCol w="149225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specific ice-cream cone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It’s cost ($)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nd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rd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05217" name="Text Box 33"/>
          <p:cNvSpPr txBox="1">
            <a:spLocks noChangeArrowheads="1"/>
          </p:cNvSpPr>
          <p:nvPr/>
        </p:nvSpPr>
        <p:spPr bwMode="auto">
          <a:xfrm>
            <a:off x="5326063" y="4732338"/>
            <a:ext cx="3643312" cy="11906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Calibri" pitchFamily="34" charset="0"/>
              </a:rPr>
              <a:t>In this way, the Law of Supply follows from the assumption of Increasing Costs (or, Diminishing Returns)</a:t>
            </a:r>
          </a:p>
        </p:txBody>
      </p:sp>
      <p:pic>
        <p:nvPicPr>
          <p:cNvPr id="34849" name="Picture 7241411" descr="S27Picture 7241411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572000" y="1447800"/>
            <a:ext cx="4424363" cy="3079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05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05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5187" grpId="0" build="p"/>
      <p:bldP spid="60521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type="title"/>
          </p:nvPr>
        </p:nvSpPr>
        <p:spPr>
          <a:xfrm>
            <a:off x="606425" y="346075"/>
            <a:ext cx="8080375" cy="7969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200" smtClean="0"/>
              <a:t>Shifts in the Supply Curve: What causes them?</a:t>
            </a:r>
          </a:p>
        </p:txBody>
      </p:sp>
      <p:sp>
        <p:nvSpPr>
          <p:cNvPr id="35843" name="Freeform 17"/>
          <p:cNvSpPr>
            <a:spLocks/>
          </p:cNvSpPr>
          <p:nvPr/>
        </p:nvSpPr>
        <p:spPr bwMode="auto">
          <a:xfrm>
            <a:off x="1462088" y="1112838"/>
            <a:ext cx="7027862" cy="4806950"/>
          </a:xfrm>
          <a:custGeom>
            <a:avLst/>
            <a:gdLst>
              <a:gd name="T0" fmla="*/ 0 w 4427"/>
              <a:gd name="T1" fmla="*/ 0 h 3028"/>
              <a:gd name="T2" fmla="*/ 0 w 4427"/>
              <a:gd name="T3" fmla="*/ 2147483647 h 3028"/>
              <a:gd name="T4" fmla="*/ 2147483647 w 4427"/>
              <a:gd name="T5" fmla="*/ 2147483647 h 3028"/>
              <a:gd name="T6" fmla="*/ 0 60000 65536"/>
              <a:gd name="T7" fmla="*/ 0 60000 65536"/>
              <a:gd name="T8" fmla="*/ 0 60000 65536"/>
              <a:gd name="T9" fmla="*/ 0 w 4427"/>
              <a:gd name="T10" fmla="*/ 0 h 3028"/>
              <a:gd name="T11" fmla="*/ 4427 w 4427"/>
              <a:gd name="T12" fmla="*/ 3028 h 30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427" h="3028">
                <a:moveTo>
                  <a:pt x="0" y="0"/>
                </a:moveTo>
                <a:lnTo>
                  <a:pt x="0" y="3028"/>
                </a:lnTo>
                <a:lnTo>
                  <a:pt x="4427" y="3028"/>
                </a:lnTo>
              </a:path>
            </a:pathLst>
          </a:cu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43762" name="Line 18"/>
          <p:cNvSpPr>
            <a:spLocks noChangeShapeType="1"/>
          </p:cNvSpPr>
          <p:nvPr/>
        </p:nvSpPr>
        <p:spPr bwMode="auto">
          <a:xfrm flipV="1">
            <a:off x="3290888" y="2105025"/>
            <a:ext cx="3282950" cy="3152775"/>
          </a:xfrm>
          <a:prstGeom prst="line">
            <a:avLst/>
          </a:prstGeom>
          <a:noFill/>
          <a:ln w="66675">
            <a:solidFill>
              <a:srgbClr val="004C9F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43763" name="Line 19"/>
          <p:cNvSpPr>
            <a:spLocks noChangeShapeType="1"/>
          </p:cNvSpPr>
          <p:nvPr/>
        </p:nvSpPr>
        <p:spPr bwMode="auto">
          <a:xfrm flipH="1">
            <a:off x="3643313" y="3052763"/>
            <a:ext cx="1851025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543764" name="Line 20"/>
          <p:cNvSpPr>
            <a:spLocks noChangeShapeType="1"/>
          </p:cNvSpPr>
          <p:nvPr/>
        </p:nvSpPr>
        <p:spPr bwMode="auto">
          <a:xfrm flipH="1">
            <a:off x="4603750" y="4111625"/>
            <a:ext cx="1871663" cy="15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 type="stealth" w="med" len="med"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35847" name="Rectangle 21"/>
          <p:cNvSpPr>
            <a:spLocks noChangeArrowheads="1"/>
          </p:cNvSpPr>
          <p:nvPr/>
        </p:nvSpPr>
        <p:spPr bwMode="auto">
          <a:xfrm>
            <a:off x="477838" y="1135063"/>
            <a:ext cx="995362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 b="1">
                <a:solidFill>
                  <a:srgbClr val="000000"/>
                </a:solidFill>
                <a:latin typeface="Calibri" pitchFamily="34" charset="0"/>
              </a:rPr>
              <a:t>Price of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5848" name="Rectangle 22"/>
          <p:cNvSpPr>
            <a:spLocks noChangeArrowheads="1"/>
          </p:cNvSpPr>
          <p:nvPr/>
        </p:nvSpPr>
        <p:spPr bwMode="auto">
          <a:xfrm>
            <a:off x="204788" y="1430338"/>
            <a:ext cx="1284287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 b="1">
                <a:solidFill>
                  <a:srgbClr val="000000"/>
                </a:solidFill>
                <a:latin typeface="Calibri" pitchFamily="34" charset="0"/>
              </a:rPr>
              <a:t>Ice-Cream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5849" name="Rectangle 23"/>
          <p:cNvSpPr>
            <a:spLocks noChangeArrowheads="1"/>
          </p:cNvSpPr>
          <p:nvPr/>
        </p:nvSpPr>
        <p:spPr bwMode="auto">
          <a:xfrm>
            <a:off x="750888" y="1725613"/>
            <a:ext cx="72390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 b="1">
                <a:solidFill>
                  <a:srgbClr val="000000"/>
                </a:solidFill>
                <a:latin typeface="Calibri" pitchFamily="34" charset="0"/>
              </a:rPr>
              <a:t>Cone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5850" name="Rectangle 24"/>
          <p:cNvSpPr>
            <a:spLocks noChangeArrowheads="1"/>
          </p:cNvSpPr>
          <p:nvPr/>
        </p:nvSpPr>
        <p:spPr bwMode="auto">
          <a:xfrm>
            <a:off x="7265988" y="6005513"/>
            <a:ext cx="1393825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 b="1">
                <a:solidFill>
                  <a:srgbClr val="000000"/>
                </a:solidFill>
                <a:latin typeface="Calibri" pitchFamily="34" charset="0"/>
              </a:rPr>
              <a:t>Quantity of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5851" name="Rectangle 25"/>
          <p:cNvSpPr>
            <a:spLocks noChangeArrowheads="1"/>
          </p:cNvSpPr>
          <p:nvPr/>
        </p:nvSpPr>
        <p:spPr bwMode="auto">
          <a:xfrm>
            <a:off x="6580188" y="6300788"/>
            <a:ext cx="2087562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 b="1">
                <a:solidFill>
                  <a:srgbClr val="000000"/>
                </a:solidFill>
                <a:latin typeface="Calibri" pitchFamily="34" charset="0"/>
              </a:rPr>
              <a:t>Ice-Cream Cones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5852" name="Rectangle 26"/>
          <p:cNvSpPr>
            <a:spLocks noChangeArrowheads="1"/>
          </p:cNvSpPr>
          <p:nvPr/>
        </p:nvSpPr>
        <p:spPr bwMode="auto">
          <a:xfrm>
            <a:off x="1414463" y="6011863"/>
            <a:ext cx="242887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Calibri" pitchFamily="34" charset="0"/>
              </a:rPr>
              <a:t>0</a:t>
            </a:r>
            <a:endParaRPr lang="en-US" sz="2400">
              <a:latin typeface="Times New Roman" pitchFamily="18" charset="0"/>
            </a:endParaRP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4610100" y="4200525"/>
            <a:ext cx="1079500" cy="660400"/>
            <a:chOff x="3016" y="2646"/>
            <a:chExt cx="680" cy="416"/>
          </a:xfrm>
        </p:grpSpPr>
        <p:sp>
          <p:nvSpPr>
            <p:cNvPr id="35879" name="Rectangle 28"/>
            <p:cNvSpPr>
              <a:spLocks noChangeArrowheads="1"/>
            </p:cNvSpPr>
            <p:nvPr/>
          </p:nvSpPr>
          <p:spPr bwMode="auto">
            <a:xfrm>
              <a:off x="3016" y="2646"/>
              <a:ext cx="680" cy="416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d-ID">
                <a:latin typeface="Calibri" pitchFamily="34" charset="0"/>
              </a:endParaRPr>
            </a:p>
          </p:txBody>
        </p:sp>
        <p:sp>
          <p:nvSpPr>
            <p:cNvPr id="35880" name="Rectangle 29"/>
            <p:cNvSpPr>
              <a:spLocks noChangeArrowheads="1"/>
            </p:cNvSpPr>
            <p:nvPr/>
          </p:nvSpPr>
          <p:spPr bwMode="auto">
            <a:xfrm>
              <a:off x="3062" y="2675"/>
              <a:ext cx="585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>
                  <a:solidFill>
                    <a:srgbClr val="000000"/>
                  </a:solidFill>
                  <a:latin typeface="Calibri" pitchFamily="34" charset="0"/>
                </a:rPr>
                <a:t>Increase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5881" name="Rectangle 30"/>
            <p:cNvSpPr>
              <a:spLocks noChangeArrowheads="1"/>
            </p:cNvSpPr>
            <p:nvPr/>
          </p:nvSpPr>
          <p:spPr bwMode="auto">
            <a:xfrm>
              <a:off x="3058" y="2861"/>
              <a:ext cx="602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>
                  <a:solidFill>
                    <a:srgbClr val="000000"/>
                  </a:solidFill>
                  <a:latin typeface="Calibri" pitchFamily="34" charset="0"/>
                </a:rPr>
                <a:t>in supply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4327525" y="2335213"/>
            <a:ext cx="1122363" cy="660400"/>
            <a:chOff x="2642" y="1507"/>
            <a:chExt cx="707" cy="416"/>
          </a:xfrm>
        </p:grpSpPr>
        <p:sp>
          <p:nvSpPr>
            <p:cNvPr id="35876" name="Rectangle 32"/>
            <p:cNvSpPr>
              <a:spLocks noChangeArrowheads="1"/>
            </p:cNvSpPr>
            <p:nvPr/>
          </p:nvSpPr>
          <p:spPr bwMode="auto">
            <a:xfrm>
              <a:off x="2642" y="1507"/>
              <a:ext cx="707" cy="416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d-ID">
                <a:latin typeface="Calibri" pitchFamily="34" charset="0"/>
              </a:endParaRPr>
            </a:p>
          </p:txBody>
        </p:sp>
        <p:sp>
          <p:nvSpPr>
            <p:cNvPr id="35877" name="Rectangle 33"/>
            <p:cNvSpPr>
              <a:spLocks noChangeArrowheads="1"/>
            </p:cNvSpPr>
            <p:nvPr/>
          </p:nvSpPr>
          <p:spPr bwMode="auto">
            <a:xfrm>
              <a:off x="2675" y="1532"/>
              <a:ext cx="653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>
                  <a:solidFill>
                    <a:srgbClr val="000000"/>
                  </a:solidFill>
                  <a:latin typeface="Calibri" pitchFamily="34" charset="0"/>
                </a:rPr>
                <a:t>Decrease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5878" name="Rectangle 34"/>
            <p:cNvSpPr>
              <a:spLocks noChangeArrowheads="1"/>
            </p:cNvSpPr>
            <p:nvPr/>
          </p:nvSpPr>
          <p:spPr bwMode="auto">
            <a:xfrm>
              <a:off x="2699" y="1718"/>
              <a:ext cx="602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>
                  <a:solidFill>
                    <a:srgbClr val="000000"/>
                  </a:solidFill>
                  <a:latin typeface="Calibri" pitchFamily="34" charset="0"/>
                </a:rPr>
                <a:t>in supply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1725613" y="1317625"/>
            <a:ext cx="4227512" cy="3411538"/>
            <a:chOff x="1087" y="830"/>
            <a:chExt cx="2663" cy="2149"/>
          </a:xfrm>
        </p:grpSpPr>
        <p:sp>
          <p:nvSpPr>
            <p:cNvPr id="35871" name="Line 36"/>
            <p:cNvSpPr>
              <a:spLocks noChangeShapeType="1"/>
            </p:cNvSpPr>
            <p:nvPr/>
          </p:nvSpPr>
          <p:spPr bwMode="auto">
            <a:xfrm flipV="1">
              <a:off x="1087" y="993"/>
              <a:ext cx="2054" cy="1986"/>
            </a:xfrm>
            <a:prstGeom prst="line">
              <a:avLst/>
            </a:prstGeom>
            <a:noFill/>
            <a:ln w="66675">
              <a:solidFill>
                <a:srgbClr val="5F161D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grpSp>
          <p:nvGrpSpPr>
            <p:cNvPr id="35872" name="Group 37"/>
            <p:cNvGrpSpPr>
              <a:grpSpLocks/>
            </p:cNvGrpSpPr>
            <p:nvPr/>
          </p:nvGrpSpPr>
          <p:grpSpPr bwMode="auto">
            <a:xfrm>
              <a:off x="2597" y="830"/>
              <a:ext cx="1153" cy="228"/>
              <a:chOff x="2597" y="830"/>
              <a:chExt cx="1153" cy="228"/>
            </a:xfrm>
          </p:grpSpPr>
          <p:sp>
            <p:nvSpPr>
              <p:cNvPr id="35873" name="Rectangle 38"/>
              <p:cNvSpPr>
                <a:spLocks noChangeArrowheads="1"/>
              </p:cNvSpPr>
              <p:nvPr/>
            </p:nvSpPr>
            <p:spPr bwMode="auto">
              <a:xfrm>
                <a:off x="2597" y="830"/>
                <a:ext cx="1013" cy="2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900">
                    <a:solidFill>
                      <a:srgbClr val="000000"/>
                    </a:solidFill>
                    <a:latin typeface="Calibri" pitchFamily="34" charset="0"/>
                  </a:rPr>
                  <a:t>Supply curve, </a:t>
                </a: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5874" name="Rectangle 39"/>
              <p:cNvSpPr>
                <a:spLocks noChangeArrowheads="1"/>
              </p:cNvSpPr>
              <p:nvPr/>
            </p:nvSpPr>
            <p:spPr bwMode="auto">
              <a:xfrm>
                <a:off x="3541" y="830"/>
                <a:ext cx="172" cy="2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900" i="1">
                    <a:solidFill>
                      <a:srgbClr val="000000"/>
                    </a:solidFill>
                    <a:latin typeface="Calibri" pitchFamily="34" charset="0"/>
                  </a:rPr>
                  <a:t>S</a:t>
                </a: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5875" name="Rectangle 40"/>
              <p:cNvSpPr>
                <a:spLocks noChangeArrowheads="1"/>
              </p:cNvSpPr>
              <p:nvPr/>
            </p:nvSpPr>
            <p:spPr bwMode="auto">
              <a:xfrm>
                <a:off x="3638" y="905"/>
                <a:ext cx="112" cy="1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400">
                    <a:solidFill>
                      <a:srgbClr val="000000"/>
                    </a:solidFill>
                    <a:latin typeface="Calibri" pitchFamily="34" charset="0"/>
                  </a:rPr>
                  <a:t>3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6107113" y="1576388"/>
            <a:ext cx="1041400" cy="655637"/>
            <a:chOff x="3847" y="993"/>
            <a:chExt cx="656" cy="413"/>
          </a:xfrm>
        </p:grpSpPr>
        <p:sp>
          <p:nvSpPr>
            <p:cNvPr id="35866" name="Rectangle 42"/>
            <p:cNvSpPr>
              <a:spLocks noChangeArrowheads="1"/>
            </p:cNvSpPr>
            <p:nvPr/>
          </p:nvSpPr>
          <p:spPr bwMode="auto">
            <a:xfrm>
              <a:off x="3847" y="1179"/>
              <a:ext cx="516" cy="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>
                  <a:solidFill>
                    <a:srgbClr val="000000"/>
                  </a:solidFill>
                  <a:latin typeface="Calibri" pitchFamily="34" charset="0"/>
                </a:rPr>
                <a:t>curve, </a:t>
              </a: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35867" name="Group 43"/>
            <p:cNvGrpSpPr>
              <a:grpSpLocks/>
            </p:cNvGrpSpPr>
            <p:nvPr/>
          </p:nvGrpSpPr>
          <p:grpSpPr bwMode="auto">
            <a:xfrm>
              <a:off x="3922" y="993"/>
              <a:ext cx="581" cy="413"/>
              <a:chOff x="3922" y="993"/>
              <a:chExt cx="581" cy="413"/>
            </a:xfrm>
          </p:grpSpPr>
          <p:sp>
            <p:nvSpPr>
              <p:cNvPr id="35868" name="Rectangle 44"/>
              <p:cNvSpPr>
                <a:spLocks noChangeArrowheads="1"/>
              </p:cNvSpPr>
              <p:nvPr/>
            </p:nvSpPr>
            <p:spPr bwMode="auto">
              <a:xfrm>
                <a:off x="3922" y="993"/>
                <a:ext cx="525" cy="2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900">
                    <a:solidFill>
                      <a:srgbClr val="000000"/>
                    </a:solidFill>
                    <a:latin typeface="Calibri" pitchFamily="34" charset="0"/>
                  </a:rPr>
                  <a:t>Supply</a:t>
                </a: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5869" name="Rectangle 45"/>
              <p:cNvSpPr>
                <a:spLocks noChangeArrowheads="1"/>
              </p:cNvSpPr>
              <p:nvPr/>
            </p:nvSpPr>
            <p:spPr bwMode="auto">
              <a:xfrm>
                <a:off x="4294" y="1179"/>
                <a:ext cx="172" cy="2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900" i="1">
                    <a:solidFill>
                      <a:srgbClr val="000000"/>
                    </a:solidFill>
                    <a:latin typeface="Calibri" pitchFamily="34" charset="0"/>
                  </a:rPr>
                  <a:t>S</a:t>
                </a: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5870" name="Rectangle 46"/>
              <p:cNvSpPr>
                <a:spLocks noChangeArrowheads="1"/>
              </p:cNvSpPr>
              <p:nvPr/>
            </p:nvSpPr>
            <p:spPr bwMode="auto">
              <a:xfrm>
                <a:off x="4391" y="1253"/>
                <a:ext cx="112" cy="1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400">
                    <a:solidFill>
                      <a:srgbClr val="000000"/>
                    </a:solidFill>
                    <a:latin typeface="Calibri" pitchFamily="34" charset="0"/>
                  </a:rPr>
                  <a:t>1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grpSp>
        <p:nvGrpSpPr>
          <p:cNvPr id="8" name="Group 47"/>
          <p:cNvGrpSpPr>
            <a:grpSpLocks/>
          </p:cNvGrpSpPr>
          <p:nvPr/>
        </p:nvGrpSpPr>
        <p:grpSpPr bwMode="auto">
          <a:xfrm>
            <a:off x="4854575" y="2108200"/>
            <a:ext cx="3778250" cy="3679825"/>
            <a:chOff x="3058" y="1328"/>
            <a:chExt cx="2380" cy="2318"/>
          </a:xfrm>
        </p:grpSpPr>
        <p:sp>
          <p:nvSpPr>
            <p:cNvPr id="35860" name="Line 48"/>
            <p:cNvSpPr>
              <a:spLocks noChangeShapeType="1"/>
            </p:cNvSpPr>
            <p:nvPr/>
          </p:nvSpPr>
          <p:spPr bwMode="auto">
            <a:xfrm flipV="1">
              <a:off x="3058" y="1660"/>
              <a:ext cx="2068" cy="1986"/>
            </a:xfrm>
            <a:prstGeom prst="line">
              <a:avLst/>
            </a:prstGeom>
            <a:noFill/>
            <a:ln w="66675">
              <a:solidFill>
                <a:srgbClr val="5F161D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grpSp>
          <p:nvGrpSpPr>
            <p:cNvPr id="35861" name="Group 49"/>
            <p:cNvGrpSpPr>
              <a:grpSpLocks/>
            </p:cNvGrpSpPr>
            <p:nvPr/>
          </p:nvGrpSpPr>
          <p:grpSpPr bwMode="auto">
            <a:xfrm>
              <a:off x="4782" y="1328"/>
              <a:ext cx="656" cy="413"/>
              <a:chOff x="4782" y="1328"/>
              <a:chExt cx="656" cy="413"/>
            </a:xfrm>
          </p:grpSpPr>
          <p:sp>
            <p:nvSpPr>
              <p:cNvPr id="35862" name="Rectangle 50"/>
              <p:cNvSpPr>
                <a:spLocks noChangeArrowheads="1"/>
              </p:cNvSpPr>
              <p:nvPr/>
            </p:nvSpPr>
            <p:spPr bwMode="auto">
              <a:xfrm>
                <a:off x="4856" y="1328"/>
                <a:ext cx="525" cy="2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900">
                    <a:solidFill>
                      <a:srgbClr val="000000"/>
                    </a:solidFill>
                    <a:latin typeface="Calibri" pitchFamily="34" charset="0"/>
                  </a:rPr>
                  <a:t>Supply</a:t>
                </a: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5863" name="Rectangle 51"/>
              <p:cNvSpPr>
                <a:spLocks noChangeArrowheads="1"/>
              </p:cNvSpPr>
              <p:nvPr/>
            </p:nvSpPr>
            <p:spPr bwMode="auto">
              <a:xfrm>
                <a:off x="4782" y="1514"/>
                <a:ext cx="516" cy="2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900">
                    <a:solidFill>
                      <a:srgbClr val="000000"/>
                    </a:solidFill>
                    <a:latin typeface="Calibri" pitchFamily="34" charset="0"/>
                  </a:rPr>
                  <a:t>curve, </a:t>
                </a: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5864" name="Rectangle 52"/>
              <p:cNvSpPr>
                <a:spLocks noChangeArrowheads="1"/>
              </p:cNvSpPr>
              <p:nvPr/>
            </p:nvSpPr>
            <p:spPr bwMode="auto">
              <a:xfrm>
                <a:off x="5228" y="1514"/>
                <a:ext cx="172" cy="2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900" i="1">
                    <a:solidFill>
                      <a:srgbClr val="000000"/>
                    </a:solidFill>
                    <a:latin typeface="Calibri" pitchFamily="34" charset="0"/>
                  </a:rPr>
                  <a:t>S</a:t>
                </a: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5865" name="Rectangle 53"/>
              <p:cNvSpPr>
                <a:spLocks noChangeArrowheads="1"/>
              </p:cNvSpPr>
              <p:nvPr/>
            </p:nvSpPr>
            <p:spPr bwMode="auto">
              <a:xfrm>
                <a:off x="5326" y="1588"/>
                <a:ext cx="112" cy="1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400">
                    <a:solidFill>
                      <a:srgbClr val="000000"/>
                    </a:solidFill>
                    <a:latin typeface="Calibri" pitchFamily="34" charset="0"/>
                  </a:rPr>
                  <a:t>2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40" name="Slide Number Placeholder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17FD34-E127-4E0B-AE6C-A30ABA4142F1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41" name="Footer Placeholder 4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543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43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543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762" grpId="0" animBg="1"/>
      <p:bldP spid="543763" grpId="0" animBg="1"/>
      <p:bldP spid="54376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51203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3F7324-2082-4291-BC2B-648E9CAB8D5A}" type="slidenum">
              <a:rPr lang="en-US" smtClean="0"/>
              <a:pPr>
                <a:defRPr/>
              </a:pPr>
              <a:t>33</a:t>
            </a:fld>
            <a:endParaRPr lang="en-US" smtClean="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smtClean="0"/>
              <a:t>Supply Shift</a:t>
            </a:r>
          </a:p>
        </p:txBody>
      </p:sp>
      <p:sp>
        <p:nvSpPr>
          <p:cNvPr id="607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31775" y="1376363"/>
            <a:ext cx="4114800" cy="1065212"/>
          </a:xfrm>
        </p:spPr>
        <p:txBody>
          <a:bodyPr/>
          <a:lstStyle/>
          <a:p>
            <a:r>
              <a:rPr lang="en-US" sz="2800" smtClean="0"/>
              <a:t>How could Ben’s supply have increased?</a:t>
            </a:r>
          </a:p>
        </p:txBody>
      </p:sp>
      <p:graphicFrame>
        <p:nvGraphicFramePr>
          <p:cNvPr id="607236" name="Group 4"/>
          <p:cNvGraphicFramePr>
            <a:graphicFrameLocks noGrp="1"/>
          </p:cNvGraphicFramePr>
          <p:nvPr>
            <p:ph sz="quarter" idx="2"/>
          </p:nvPr>
        </p:nvGraphicFramePr>
        <p:xfrm>
          <a:off x="4605338" y="1371600"/>
          <a:ext cx="4038600" cy="3657600"/>
        </p:xfrm>
        <a:graphic>
          <a:graphicData uri="http://schemas.openxmlformats.org/drawingml/2006/table">
            <a:tbl>
              <a:tblPr/>
              <a:tblGrid>
                <a:gridCol w="1470025"/>
                <a:gridCol w="1219200"/>
                <a:gridCol w="1349375"/>
              </a:tblGrid>
              <a:tr h="18097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Ben’s Supply Schedule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Price ($)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Quantity Supplied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Before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After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07279" name="Group 47"/>
          <p:cNvGraphicFramePr>
            <a:graphicFrameLocks noGrp="1"/>
          </p:cNvGraphicFramePr>
          <p:nvPr>
            <p:ph sz="quarter" idx="3"/>
          </p:nvPr>
        </p:nvGraphicFramePr>
        <p:xfrm>
          <a:off x="228600" y="3048000"/>
          <a:ext cx="4114800" cy="3200400"/>
        </p:xfrm>
        <a:graphic>
          <a:graphicData uri="http://schemas.openxmlformats.org/drawingml/2006/table">
            <a:tbl>
              <a:tblPr/>
              <a:tblGrid>
                <a:gridCol w="1497013"/>
                <a:gridCol w="1243012"/>
                <a:gridCol w="1374775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Ice-cream cone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It’s cost ($)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Before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After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nd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rd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07316" name="Text Box 84"/>
          <p:cNvSpPr txBox="1">
            <a:spLocks noChangeArrowheads="1"/>
          </p:cNvSpPr>
          <p:nvPr/>
        </p:nvSpPr>
        <p:spPr bwMode="auto">
          <a:xfrm>
            <a:off x="4572000" y="5334000"/>
            <a:ext cx="28194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chemeClr val="accent2"/>
                </a:solidFill>
                <a:latin typeface="Calibri" pitchFamily="34" charset="0"/>
              </a:rPr>
              <a:t>Anything that reduces production costs, shifts supply to the right.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rot="5400000">
            <a:off x="6743701" y="5753100"/>
            <a:ext cx="1143000" cy="3175"/>
          </a:xfrm>
          <a:prstGeom prst="straightConnector1">
            <a:avLst/>
          </a:prstGeom>
          <a:ln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7315200" y="6324600"/>
            <a:ext cx="1524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7467600" y="5410200"/>
            <a:ext cx="8382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7924800" y="5410200"/>
            <a:ext cx="8382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8001000" y="56388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07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07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7235" grpId="0" build="p"/>
      <p:bldP spid="60731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/>
          <a:lstStyle/>
          <a:p>
            <a:pPr eaLnBrk="1" hangingPunct="1"/>
            <a:r>
              <a:rPr lang="en-US" smtClean="0"/>
              <a:t>Changes in Supply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219200"/>
            <a:ext cx="8229600" cy="4906963"/>
          </a:xfrm>
        </p:spPr>
        <p:txBody>
          <a:bodyPr rtlCol="0">
            <a:normAutofit fontScale="85000" lnSpcReduction="2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Supply Curves can also shift in response to the following factors:</a:t>
            </a:r>
          </a:p>
          <a:p>
            <a:pPr marL="548640" lvl="1" eaLnBrk="1" fontAlgn="auto" hangingPunct="1">
              <a:spcBef>
                <a:spcPts val="37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b="1" dirty="0" smtClean="0"/>
              <a:t>S</a:t>
            </a:r>
            <a:r>
              <a:rPr lang="en-GB" dirty="0" smtClean="0"/>
              <a:t>ubsidies and taxes: government subsides encourage production, while taxes discourage production</a:t>
            </a:r>
          </a:p>
          <a:p>
            <a:pPr marL="548640" lvl="1" eaLnBrk="1" fontAlgn="auto" hangingPunct="1">
              <a:spcBef>
                <a:spcPts val="37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b="1" dirty="0" smtClean="0"/>
              <a:t>T</a:t>
            </a:r>
            <a:r>
              <a:rPr lang="en-GB" dirty="0" smtClean="0"/>
              <a:t>echnology: improvements in production increase ability of firms to supply</a:t>
            </a:r>
          </a:p>
          <a:p>
            <a:pPr marL="548640" lvl="1" eaLnBrk="1" fontAlgn="auto" hangingPunct="1">
              <a:spcBef>
                <a:spcPts val="37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b="1" dirty="0" smtClean="0"/>
              <a:t>O</a:t>
            </a:r>
            <a:r>
              <a:rPr lang="en-GB" dirty="0" smtClean="0"/>
              <a:t>ther goods: businesses consider the price of goods they could be producing</a:t>
            </a:r>
          </a:p>
          <a:p>
            <a:pPr marL="548640" lvl="1" eaLnBrk="1" fontAlgn="auto" hangingPunct="1">
              <a:spcBef>
                <a:spcPts val="37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b="1" dirty="0" smtClean="0"/>
              <a:t>N</a:t>
            </a:r>
            <a:r>
              <a:rPr lang="en-GB" dirty="0" smtClean="0"/>
              <a:t>umber of sellers: how many firms are in the market</a:t>
            </a:r>
          </a:p>
          <a:p>
            <a:pPr marL="548640" lvl="1" eaLnBrk="1" fontAlgn="auto" hangingPunct="1">
              <a:spcBef>
                <a:spcPts val="37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b="1" dirty="0" smtClean="0"/>
              <a:t>E</a:t>
            </a:r>
            <a:r>
              <a:rPr lang="en-GB" dirty="0" smtClean="0"/>
              <a:t>xpectations: businesses consider future prices and economic conditions</a:t>
            </a:r>
          </a:p>
          <a:p>
            <a:pPr marL="548640" lvl="1" eaLnBrk="1" fontAlgn="auto" hangingPunct="1">
              <a:spcBef>
                <a:spcPts val="37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b="1" dirty="0" smtClean="0"/>
              <a:t>R</a:t>
            </a:r>
            <a:r>
              <a:rPr lang="en-GB" dirty="0" smtClean="0"/>
              <a:t>esource costs: cost to purchase factors of production will influence business decisions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b="1" dirty="0" smtClean="0"/>
              <a:t>STONER</a:t>
            </a:r>
            <a:r>
              <a:rPr lang="en-GB" dirty="0" smtClean="0"/>
              <a:t>: factors that shift the supply curve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Changes in Supply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graphicFrame>
        <p:nvGraphicFramePr>
          <p:cNvPr id="5" name="Chart 4"/>
          <p:cNvGraphicFramePr/>
          <p:nvPr/>
        </p:nvGraphicFramePr>
        <p:xfrm>
          <a:off x="304800" y="1524000"/>
          <a:ext cx="84582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304800" y="1524000"/>
          <a:ext cx="84582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8" name="Text Box 23"/>
          <p:cNvSpPr txBox="1">
            <a:spLocks noChangeArrowheads="1"/>
          </p:cNvSpPr>
          <p:nvPr/>
        </p:nvSpPr>
        <p:spPr bwMode="auto">
          <a:xfrm>
            <a:off x="6858000" y="1524000"/>
            <a:ext cx="1905000" cy="708025"/>
          </a:xfrm>
          <a:prstGeom prst="rect">
            <a:avLst/>
          </a:prstGeom>
          <a:solidFill>
            <a:srgbClr val="7E9CE8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US" sz="1000">
                <a:latin typeface="Verdana" pitchFamily="34" charset="0"/>
                <a:cs typeface="Times New Roman" pitchFamily="18" charset="0"/>
              </a:rPr>
              <a:t>Several factors will change the demand for the good (shift the entire demand curve)</a:t>
            </a:r>
            <a:endParaRPr lang="en-GB" sz="1000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6858000" y="2362200"/>
            <a:ext cx="1905000" cy="862013"/>
          </a:xfrm>
          <a:prstGeom prst="rect">
            <a:avLst/>
          </a:prstGeom>
          <a:solidFill>
            <a:srgbClr val="7E9CE8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US" sz="1000">
                <a:latin typeface="Verdana" pitchFamily="34" charset="0"/>
                <a:cs typeface="Times New Roman" pitchFamily="18" charset="0"/>
              </a:rPr>
              <a:t>As an example, suppose that there is an improvement in the technology used to produce widgets.</a:t>
            </a:r>
            <a:endParaRPr lang="en-GB" sz="1000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11" name="Right Arrow 10"/>
          <p:cNvSpPr/>
          <p:nvPr/>
        </p:nvSpPr>
        <p:spPr>
          <a:xfrm rot="1514686">
            <a:off x="5056188" y="2982913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ight Arrow 12"/>
          <p:cNvSpPr/>
          <p:nvPr/>
        </p:nvSpPr>
        <p:spPr>
          <a:xfrm rot="1514686">
            <a:off x="3227388" y="4430713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3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Changes in Supply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graphicFrame>
        <p:nvGraphicFramePr>
          <p:cNvPr id="4" name="Chart 3"/>
          <p:cNvGraphicFramePr/>
          <p:nvPr/>
        </p:nvGraphicFramePr>
        <p:xfrm>
          <a:off x="304800" y="1524000"/>
          <a:ext cx="84582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304800" y="1524000"/>
          <a:ext cx="84582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9942" name="Text Box 23"/>
          <p:cNvSpPr txBox="1">
            <a:spLocks noChangeArrowheads="1"/>
          </p:cNvSpPr>
          <p:nvPr/>
        </p:nvSpPr>
        <p:spPr bwMode="auto">
          <a:xfrm>
            <a:off x="6858000" y="1524000"/>
            <a:ext cx="1905000" cy="554038"/>
          </a:xfrm>
          <a:prstGeom prst="rect">
            <a:avLst/>
          </a:prstGeom>
          <a:solidFill>
            <a:srgbClr val="7E9CE8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GB" sz="1000">
                <a:latin typeface="Verdana" pitchFamily="34" charset="0"/>
                <a:cs typeface="Times New Roman" pitchFamily="18" charset="0"/>
              </a:rPr>
              <a:t>Supply can also decrease due to factors other than a change in price.</a:t>
            </a:r>
          </a:p>
        </p:txBody>
      </p:sp>
      <p:sp>
        <p:nvSpPr>
          <p:cNvPr id="6" name="Text Box 23"/>
          <p:cNvSpPr txBox="1">
            <a:spLocks noChangeArrowheads="1"/>
          </p:cNvSpPr>
          <p:nvPr/>
        </p:nvSpPr>
        <p:spPr bwMode="auto">
          <a:xfrm>
            <a:off x="6858000" y="2286000"/>
            <a:ext cx="1905000" cy="862013"/>
          </a:xfrm>
          <a:prstGeom prst="rect">
            <a:avLst/>
          </a:prstGeom>
          <a:solidFill>
            <a:srgbClr val="7E9CE8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GB" sz="1000">
                <a:latin typeface="Verdana" pitchFamily="34" charset="0"/>
                <a:cs typeface="Times New Roman" pitchFamily="18" charset="0"/>
              </a:rPr>
              <a:t>As an example, suppose that a large number of Widget producers go out of business, decreasing the number of suppliers.</a:t>
            </a:r>
          </a:p>
        </p:txBody>
      </p:sp>
      <p:sp>
        <p:nvSpPr>
          <p:cNvPr id="8" name="Right Arrow 7"/>
          <p:cNvSpPr/>
          <p:nvPr/>
        </p:nvSpPr>
        <p:spPr>
          <a:xfrm rot="12660172">
            <a:off x="4598988" y="3073400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ight Arrow 8"/>
          <p:cNvSpPr/>
          <p:nvPr/>
        </p:nvSpPr>
        <p:spPr>
          <a:xfrm rot="12295285">
            <a:off x="2693988" y="4352925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671" name="Group 239"/>
          <p:cNvGraphicFramePr>
            <a:graphicFrameLocks noGrp="1"/>
          </p:cNvGraphicFramePr>
          <p:nvPr>
            <p:ph type="tbl" idx="1"/>
          </p:nvPr>
        </p:nvGraphicFramePr>
        <p:xfrm>
          <a:off x="304800" y="533400"/>
          <a:ext cx="8458200" cy="5943601"/>
        </p:xfrm>
        <a:graphic>
          <a:graphicData uri="http://schemas.openxmlformats.org/drawingml/2006/table">
            <a:tbl>
              <a:tblPr/>
              <a:tblGrid>
                <a:gridCol w="2114550"/>
                <a:gridCol w="2114550"/>
                <a:gridCol w="2114550"/>
                <a:gridCol w="2114550"/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Cost to Produce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Amount of Supply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Supply Curve Shifts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</a:tr>
              <a:tr h="6588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Cost of Resources Falls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Cost of Resources Rises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Productivity Decreases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Productivity Increases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9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New Technology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Higher Taxes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Lower Taxes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Government Pays Subsidy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673" name="AutoShape 241"/>
          <p:cNvSpPr>
            <a:spLocks noChangeArrowheads="1"/>
          </p:cNvSpPr>
          <p:nvPr/>
        </p:nvSpPr>
        <p:spPr bwMode="auto">
          <a:xfrm>
            <a:off x="3276600" y="1981200"/>
            <a:ext cx="381000" cy="3810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18674" name="AutoShape 242"/>
          <p:cNvSpPr>
            <a:spLocks noChangeArrowheads="1"/>
          </p:cNvSpPr>
          <p:nvPr/>
        </p:nvSpPr>
        <p:spPr bwMode="auto">
          <a:xfrm>
            <a:off x="3276600" y="2667000"/>
            <a:ext cx="381000" cy="3810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18675" name="AutoShape 243"/>
          <p:cNvSpPr>
            <a:spLocks noChangeArrowheads="1"/>
          </p:cNvSpPr>
          <p:nvPr/>
        </p:nvSpPr>
        <p:spPr bwMode="auto">
          <a:xfrm>
            <a:off x="3276600" y="4648200"/>
            <a:ext cx="381000" cy="3810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18676" name="AutoShape 244"/>
          <p:cNvSpPr>
            <a:spLocks noChangeArrowheads="1"/>
          </p:cNvSpPr>
          <p:nvPr/>
        </p:nvSpPr>
        <p:spPr bwMode="auto">
          <a:xfrm>
            <a:off x="5257800" y="3276600"/>
            <a:ext cx="381000" cy="3810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18677" name="AutoShape 245"/>
          <p:cNvSpPr>
            <a:spLocks noChangeArrowheads="1"/>
          </p:cNvSpPr>
          <p:nvPr/>
        </p:nvSpPr>
        <p:spPr bwMode="auto">
          <a:xfrm>
            <a:off x="5257800" y="3962400"/>
            <a:ext cx="381000" cy="3810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18678" name="AutoShape 246"/>
          <p:cNvSpPr>
            <a:spLocks noChangeArrowheads="1"/>
          </p:cNvSpPr>
          <p:nvPr/>
        </p:nvSpPr>
        <p:spPr bwMode="auto">
          <a:xfrm>
            <a:off x="5257800" y="5257800"/>
            <a:ext cx="381000" cy="3810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18679" name="AutoShape 247"/>
          <p:cNvSpPr>
            <a:spLocks noChangeArrowheads="1"/>
          </p:cNvSpPr>
          <p:nvPr/>
        </p:nvSpPr>
        <p:spPr bwMode="auto">
          <a:xfrm>
            <a:off x="5257800" y="5867400"/>
            <a:ext cx="381000" cy="3810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18680" name="AutoShape 248"/>
          <p:cNvSpPr>
            <a:spLocks noChangeArrowheads="1"/>
          </p:cNvSpPr>
          <p:nvPr/>
        </p:nvSpPr>
        <p:spPr bwMode="auto">
          <a:xfrm>
            <a:off x="3276600" y="3276600"/>
            <a:ext cx="381000" cy="457200"/>
          </a:xfrm>
          <a:prstGeom prst="downArrow">
            <a:avLst>
              <a:gd name="adj1" fmla="val 50000"/>
              <a:gd name="adj2" fmla="val 30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18682" name="AutoShape 250"/>
          <p:cNvSpPr>
            <a:spLocks noChangeArrowheads="1"/>
          </p:cNvSpPr>
          <p:nvPr/>
        </p:nvSpPr>
        <p:spPr bwMode="auto">
          <a:xfrm>
            <a:off x="5257800" y="1905000"/>
            <a:ext cx="381000" cy="457200"/>
          </a:xfrm>
          <a:prstGeom prst="downArrow">
            <a:avLst>
              <a:gd name="adj1" fmla="val 50000"/>
              <a:gd name="adj2" fmla="val 30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18683" name="AutoShape 251"/>
          <p:cNvSpPr>
            <a:spLocks noChangeArrowheads="1"/>
          </p:cNvSpPr>
          <p:nvPr/>
        </p:nvSpPr>
        <p:spPr bwMode="auto">
          <a:xfrm>
            <a:off x="5257800" y="2590800"/>
            <a:ext cx="381000" cy="457200"/>
          </a:xfrm>
          <a:prstGeom prst="downArrow">
            <a:avLst>
              <a:gd name="adj1" fmla="val 50000"/>
              <a:gd name="adj2" fmla="val 30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18684" name="AutoShape 252"/>
          <p:cNvSpPr>
            <a:spLocks noChangeArrowheads="1"/>
          </p:cNvSpPr>
          <p:nvPr/>
        </p:nvSpPr>
        <p:spPr bwMode="auto">
          <a:xfrm>
            <a:off x="5257800" y="4572000"/>
            <a:ext cx="381000" cy="457200"/>
          </a:xfrm>
          <a:prstGeom prst="downArrow">
            <a:avLst>
              <a:gd name="adj1" fmla="val 50000"/>
              <a:gd name="adj2" fmla="val 30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18685" name="AutoShape 253"/>
          <p:cNvSpPr>
            <a:spLocks noChangeArrowheads="1"/>
          </p:cNvSpPr>
          <p:nvPr/>
        </p:nvSpPr>
        <p:spPr bwMode="auto">
          <a:xfrm>
            <a:off x="3276600" y="5257800"/>
            <a:ext cx="381000" cy="457200"/>
          </a:xfrm>
          <a:prstGeom prst="downArrow">
            <a:avLst>
              <a:gd name="adj1" fmla="val 50000"/>
              <a:gd name="adj2" fmla="val 30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18686" name="AutoShape 254"/>
          <p:cNvSpPr>
            <a:spLocks noChangeArrowheads="1"/>
          </p:cNvSpPr>
          <p:nvPr/>
        </p:nvSpPr>
        <p:spPr bwMode="auto">
          <a:xfrm>
            <a:off x="3276600" y="5867400"/>
            <a:ext cx="381000" cy="457200"/>
          </a:xfrm>
          <a:prstGeom prst="downArrow">
            <a:avLst>
              <a:gd name="adj1" fmla="val 50000"/>
              <a:gd name="adj2" fmla="val 30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18687" name="AutoShape 255"/>
          <p:cNvSpPr>
            <a:spLocks noChangeArrowheads="1"/>
          </p:cNvSpPr>
          <p:nvPr/>
        </p:nvSpPr>
        <p:spPr bwMode="auto">
          <a:xfrm>
            <a:off x="7391400" y="3352800"/>
            <a:ext cx="762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18688" name="AutoShape 256"/>
          <p:cNvSpPr>
            <a:spLocks noChangeArrowheads="1"/>
          </p:cNvSpPr>
          <p:nvPr/>
        </p:nvSpPr>
        <p:spPr bwMode="auto">
          <a:xfrm>
            <a:off x="7391400" y="5257800"/>
            <a:ext cx="762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18689" name="AutoShape 257"/>
          <p:cNvSpPr>
            <a:spLocks noChangeArrowheads="1"/>
          </p:cNvSpPr>
          <p:nvPr/>
        </p:nvSpPr>
        <p:spPr bwMode="auto">
          <a:xfrm>
            <a:off x="7391400" y="5943600"/>
            <a:ext cx="762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18690" name="AutoShape 258"/>
          <p:cNvSpPr>
            <a:spLocks noChangeArrowheads="1"/>
          </p:cNvSpPr>
          <p:nvPr/>
        </p:nvSpPr>
        <p:spPr bwMode="auto">
          <a:xfrm>
            <a:off x="3276600" y="3962400"/>
            <a:ext cx="381000" cy="457200"/>
          </a:xfrm>
          <a:prstGeom prst="downArrow">
            <a:avLst>
              <a:gd name="adj1" fmla="val 50000"/>
              <a:gd name="adj2" fmla="val 30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18691" name="AutoShape 259"/>
          <p:cNvSpPr>
            <a:spLocks noChangeArrowheads="1"/>
          </p:cNvSpPr>
          <p:nvPr/>
        </p:nvSpPr>
        <p:spPr bwMode="auto">
          <a:xfrm>
            <a:off x="7391400" y="3962400"/>
            <a:ext cx="762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18692" name="AutoShape 260"/>
          <p:cNvSpPr>
            <a:spLocks noChangeArrowheads="1"/>
          </p:cNvSpPr>
          <p:nvPr/>
        </p:nvSpPr>
        <p:spPr bwMode="auto">
          <a:xfrm>
            <a:off x="7239000" y="1981200"/>
            <a:ext cx="762000" cy="3810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18693" name="AutoShape 261"/>
          <p:cNvSpPr>
            <a:spLocks noChangeArrowheads="1"/>
          </p:cNvSpPr>
          <p:nvPr/>
        </p:nvSpPr>
        <p:spPr bwMode="auto">
          <a:xfrm>
            <a:off x="7239000" y="2590800"/>
            <a:ext cx="762000" cy="3810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18694" name="AutoShape 262"/>
          <p:cNvSpPr>
            <a:spLocks noChangeArrowheads="1"/>
          </p:cNvSpPr>
          <p:nvPr/>
        </p:nvSpPr>
        <p:spPr bwMode="auto">
          <a:xfrm>
            <a:off x="7315200" y="4572000"/>
            <a:ext cx="762000" cy="3810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18696" name="AutoShape 264"/>
          <p:cNvSpPr>
            <a:spLocks noChangeArrowheads="1"/>
          </p:cNvSpPr>
          <p:nvPr/>
        </p:nvSpPr>
        <p:spPr bwMode="auto">
          <a:xfrm>
            <a:off x="3124200" y="1295400"/>
            <a:ext cx="381000" cy="457200"/>
          </a:xfrm>
          <a:prstGeom prst="downArrow">
            <a:avLst>
              <a:gd name="adj1" fmla="val 50000"/>
              <a:gd name="adj2" fmla="val 30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18697" name="AutoShape 265"/>
          <p:cNvSpPr>
            <a:spLocks noChangeArrowheads="1"/>
          </p:cNvSpPr>
          <p:nvPr/>
        </p:nvSpPr>
        <p:spPr bwMode="auto">
          <a:xfrm>
            <a:off x="5257800" y="1295400"/>
            <a:ext cx="381000" cy="3810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18698" name="AutoShape 266"/>
          <p:cNvSpPr>
            <a:spLocks noChangeArrowheads="1"/>
          </p:cNvSpPr>
          <p:nvPr/>
        </p:nvSpPr>
        <p:spPr bwMode="auto">
          <a:xfrm>
            <a:off x="7315200" y="1295400"/>
            <a:ext cx="762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8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8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8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8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8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8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8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8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8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8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8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8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8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8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73" grpId="0" animBg="1"/>
      <p:bldP spid="18674" grpId="0" animBg="1"/>
      <p:bldP spid="18675" grpId="0" animBg="1"/>
      <p:bldP spid="18676" grpId="0" animBg="1"/>
      <p:bldP spid="18677" grpId="0" animBg="1"/>
      <p:bldP spid="18678" grpId="0" animBg="1"/>
      <p:bldP spid="18679" grpId="0" animBg="1"/>
      <p:bldP spid="18680" grpId="0" animBg="1"/>
      <p:bldP spid="18682" grpId="0" animBg="1"/>
      <p:bldP spid="18683" grpId="0" animBg="1"/>
      <p:bldP spid="18684" grpId="0" animBg="1"/>
      <p:bldP spid="18685" grpId="0" animBg="1"/>
      <p:bldP spid="18686" grpId="0" animBg="1"/>
      <p:bldP spid="18687" grpId="0" animBg="1"/>
      <p:bldP spid="18688" grpId="0" animBg="1"/>
      <p:bldP spid="18689" grpId="0" animBg="1"/>
      <p:bldP spid="18690" grpId="0" animBg="1"/>
      <p:bldP spid="18691" grpId="0" animBg="1"/>
      <p:bldP spid="18692" grpId="0" animBg="1"/>
      <p:bldP spid="18693" grpId="0" animBg="1"/>
      <p:bldP spid="18694" grpId="0" animBg="1"/>
      <p:bldP spid="18696" grpId="0" animBg="1"/>
      <p:bldP spid="18697" grpId="0" animBg="1"/>
      <p:bldP spid="1869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equilibrium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2D77BC-DC3F-4DA5-8A54-B92B231C73D9}" type="slidenum">
              <a:rPr lang="en-US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Interaction of demand and supply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We have seen what demand and supply are</a:t>
            </a:r>
          </a:p>
          <a:p>
            <a:r>
              <a:rPr lang="en-US" smtClean="0"/>
              <a:t>We have seen why demand and supply may shift</a:t>
            </a:r>
          </a:p>
          <a:p>
            <a:r>
              <a:rPr lang="en-US" smtClean="0"/>
              <a:t>Now it is time to say something about how buyers and sellers collectively determine the market outcome</a:t>
            </a:r>
          </a:p>
          <a:p>
            <a:r>
              <a:rPr lang="en-US" smtClean="0"/>
              <a:t>To do this, we assume </a:t>
            </a:r>
            <a:r>
              <a:rPr lang="en-US" b="1" smtClean="0"/>
              <a:t>equilibrium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E43066-E9DE-4ABF-8D2C-0BA3B3016AD4}" type="slidenum">
              <a:rPr lang="en-US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Assume perfect competition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theory of supply and demand assumes that commodities are traded in perfectly competitive markets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en-US" dirty="0" smtClean="0"/>
              <a:t>A </a:t>
            </a:r>
            <a:r>
              <a:rPr lang="en-US" altLang="en-US" i="1" dirty="0">
                <a:solidFill>
                  <a:srgbClr val="25A9A6"/>
                </a:solidFill>
              </a:rPr>
              <a:t>perfectly</a:t>
            </a:r>
            <a:r>
              <a:rPr lang="en-US" altLang="en-US" dirty="0" smtClean="0"/>
              <a:t> </a:t>
            </a:r>
            <a:r>
              <a:rPr lang="en-US" altLang="en-US" i="1" dirty="0" smtClean="0">
                <a:solidFill>
                  <a:srgbClr val="25A9A6"/>
                </a:solidFill>
              </a:rPr>
              <a:t>competitive</a:t>
            </a:r>
            <a:r>
              <a:rPr lang="en-US" altLang="en-US" sz="2800" i="1" dirty="0" smtClean="0">
                <a:solidFill>
                  <a:srgbClr val="25A9A6"/>
                </a:solidFill>
              </a:rPr>
              <a:t> </a:t>
            </a:r>
            <a:r>
              <a:rPr lang="en-US" altLang="en-US" i="1" dirty="0" smtClean="0">
                <a:solidFill>
                  <a:srgbClr val="25A9A6"/>
                </a:solidFill>
              </a:rPr>
              <a:t>market</a:t>
            </a:r>
            <a:r>
              <a:rPr lang="en-US" altLang="en-US" dirty="0" smtClean="0"/>
              <a:t> is a market in which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dirty="0" smtClean="0"/>
              <a:t>there are many buyers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dirty="0" smtClean="0"/>
              <a:t>many sellers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dirty="0"/>
              <a:t>a</a:t>
            </a:r>
            <a:r>
              <a:rPr lang="en-US" altLang="en-US" dirty="0" smtClean="0"/>
              <a:t>nd all sellers sell the exact same product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en-US" dirty="0" smtClean="0"/>
              <a:t>As a result, each buyer and seller has a negligible impact on the market price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6C8055-C231-49D1-BE72-8BE713BBAE35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Equilibrium 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We assume that the price will automatically reach a level at which the quantity demanded equals the quantity supplied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E837FD-11ED-4B80-A133-F34B07989EEB}" type="slidenum">
              <a:rPr lang="en-US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0" descr="marketdeman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1981200"/>
            <a:ext cx="3962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7" name="Picture 21" descr="market suppl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53000" y="1905000"/>
            <a:ext cx="37338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8" name="Rectangle 2"/>
          <p:cNvSpPr>
            <a:spLocks noChangeArrowheads="1"/>
          </p:cNvSpPr>
          <p:nvPr/>
        </p:nvSpPr>
        <p:spPr bwMode="auto">
          <a:xfrm>
            <a:off x="685800" y="609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41989" name="Rectangle 3"/>
          <p:cNvSpPr>
            <a:spLocks noChangeArrowheads="1"/>
          </p:cNvSpPr>
          <p:nvPr/>
        </p:nvSpPr>
        <p:spPr bwMode="auto">
          <a:xfrm>
            <a:off x="3124200" y="6096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990600" y="3581400"/>
            <a:ext cx="2819400" cy="1447800"/>
            <a:chOff x="480" y="2496"/>
            <a:chExt cx="2016" cy="1152"/>
          </a:xfrm>
        </p:grpSpPr>
        <p:sp>
          <p:nvSpPr>
            <p:cNvPr id="42000" name="Oval 10"/>
            <p:cNvSpPr>
              <a:spLocks noChangeArrowheads="1"/>
            </p:cNvSpPr>
            <p:nvPr/>
          </p:nvSpPr>
          <p:spPr bwMode="auto">
            <a:xfrm>
              <a:off x="480" y="2496"/>
              <a:ext cx="2016" cy="384"/>
            </a:xfrm>
            <a:prstGeom prst="ellipse">
              <a:avLst/>
            </a:prstGeom>
            <a:noFill/>
            <a:ln w="38100">
              <a:solidFill>
                <a:srgbClr val="FC012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id-ID">
                <a:latin typeface="Calibri" pitchFamily="34" charset="0"/>
              </a:endParaRPr>
            </a:p>
          </p:txBody>
        </p:sp>
        <p:sp>
          <p:nvSpPr>
            <p:cNvPr id="42001" name="Line 11"/>
            <p:cNvSpPr>
              <a:spLocks noChangeShapeType="1"/>
            </p:cNvSpPr>
            <p:nvPr/>
          </p:nvSpPr>
          <p:spPr bwMode="auto">
            <a:xfrm>
              <a:off x="1680" y="2880"/>
              <a:ext cx="480" cy="768"/>
            </a:xfrm>
            <a:prstGeom prst="line">
              <a:avLst/>
            </a:prstGeom>
            <a:noFill/>
            <a:ln w="57150">
              <a:solidFill>
                <a:srgbClr val="FC0128"/>
              </a:solidFill>
              <a:round/>
              <a:headEnd type="triangle" w="med" len="med"/>
              <a:tailEnd type="none" w="sm" len="sm"/>
            </a:ln>
          </p:spPr>
          <p:txBody>
            <a:bodyPr wrap="none" anchor="ctr"/>
            <a:lstStyle/>
            <a:p>
              <a:endParaRPr lang="id-ID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5715000" y="3581400"/>
            <a:ext cx="2590800" cy="1600200"/>
            <a:chOff x="3504" y="2448"/>
            <a:chExt cx="1776" cy="1200"/>
          </a:xfrm>
        </p:grpSpPr>
        <p:sp>
          <p:nvSpPr>
            <p:cNvPr id="41998" name="Oval 13"/>
            <p:cNvSpPr>
              <a:spLocks noChangeArrowheads="1"/>
            </p:cNvSpPr>
            <p:nvPr/>
          </p:nvSpPr>
          <p:spPr bwMode="auto">
            <a:xfrm>
              <a:off x="3504" y="2448"/>
              <a:ext cx="1776" cy="432"/>
            </a:xfrm>
            <a:prstGeom prst="ellipse">
              <a:avLst/>
            </a:prstGeom>
            <a:noFill/>
            <a:ln w="38100">
              <a:solidFill>
                <a:srgbClr val="FC012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id-ID">
                <a:latin typeface="Calibri" pitchFamily="34" charset="0"/>
              </a:endParaRPr>
            </a:p>
          </p:txBody>
        </p:sp>
        <p:sp>
          <p:nvSpPr>
            <p:cNvPr id="41999" name="Line 14"/>
            <p:cNvSpPr>
              <a:spLocks noChangeShapeType="1"/>
            </p:cNvSpPr>
            <p:nvPr/>
          </p:nvSpPr>
          <p:spPr bwMode="auto">
            <a:xfrm flipH="1">
              <a:off x="4080" y="2880"/>
              <a:ext cx="240" cy="768"/>
            </a:xfrm>
            <a:prstGeom prst="line">
              <a:avLst/>
            </a:prstGeom>
            <a:noFill/>
            <a:ln w="57150">
              <a:solidFill>
                <a:srgbClr val="FC0128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</p:grpSp>
      <p:sp>
        <p:nvSpPr>
          <p:cNvPr id="475151" name="Text Box 15"/>
          <p:cNvSpPr txBox="1">
            <a:spLocks noChangeArrowheads="1"/>
          </p:cNvSpPr>
          <p:nvPr/>
        </p:nvSpPr>
        <p:spPr bwMode="auto">
          <a:xfrm>
            <a:off x="1524000" y="5105400"/>
            <a:ext cx="6400800" cy="1066800"/>
          </a:xfrm>
          <a:prstGeom prst="rect">
            <a:avLst/>
          </a:prstGeom>
          <a:solidFill>
            <a:schemeClr val="bg1"/>
          </a:solidFill>
          <a:ln w="381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3200">
                <a:solidFill>
                  <a:srgbClr val="494076"/>
                </a:solidFill>
                <a:latin typeface="Calibri" pitchFamily="34" charset="0"/>
              </a:rPr>
              <a:t>At $2.00, the quantity demanded is equal to the quantity supplied!</a:t>
            </a:r>
          </a:p>
        </p:txBody>
      </p:sp>
      <p:sp>
        <p:nvSpPr>
          <p:cNvPr id="41993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SUPPLY AND DEMAND TOGETHER</a:t>
            </a:r>
          </a:p>
        </p:txBody>
      </p:sp>
      <p:sp>
        <p:nvSpPr>
          <p:cNvPr id="41994" name="Text Box 7"/>
          <p:cNvSpPr txBox="1">
            <a:spLocks noChangeArrowheads="1"/>
          </p:cNvSpPr>
          <p:nvPr/>
        </p:nvSpPr>
        <p:spPr bwMode="auto">
          <a:xfrm>
            <a:off x="914400" y="1447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 b="1">
                <a:latin typeface="Tahoma" pitchFamily="34" charset="0"/>
              </a:rPr>
              <a:t>Demand Schedule</a:t>
            </a:r>
          </a:p>
        </p:txBody>
      </p:sp>
      <p:sp>
        <p:nvSpPr>
          <p:cNvPr id="41995" name="Text Box 8"/>
          <p:cNvSpPr txBox="1">
            <a:spLocks noChangeArrowheads="1"/>
          </p:cNvSpPr>
          <p:nvPr/>
        </p:nvSpPr>
        <p:spPr bwMode="auto">
          <a:xfrm>
            <a:off x="5562600" y="1447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 b="1">
                <a:latin typeface="Tahoma" pitchFamily="34" charset="0"/>
              </a:rPr>
              <a:t>Supply Schedule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792692-235D-4F3B-9CED-67F64A86C899}" type="slidenum">
              <a:rPr lang="en-US"/>
              <a:pPr>
                <a:defRPr/>
              </a:pPr>
              <a:t>41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75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75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5151" grpId="0" animBg="1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839200" cy="990600"/>
          </a:xfrm>
        </p:spPr>
        <p:txBody>
          <a:bodyPr anchor="t"/>
          <a:lstStyle/>
          <a:p>
            <a:pPr algn="ctr"/>
            <a:r>
              <a:rPr lang="en-US" sz="4400" smtClean="0">
                <a:solidFill>
                  <a:schemeClr val="tx1"/>
                </a:solidFill>
                <a:latin typeface="Calibri" pitchFamily="34" charset="0"/>
              </a:rPr>
              <a:t>Equilibrium of supply and demand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04787F3-794B-41E2-BA56-CFACCB873756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28800" y="1471613"/>
            <a:ext cx="4876800" cy="3429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133600" y="1624013"/>
            <a:ext cx="3786188" cy="2787650"/>
            <a:chOff x="4571747" y="1588532"/>
            <a:chExt cx="3785587" cy="2787136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4571747" y="1969462"/>
              <a:ext cx="3352268" cy="2406206"/>
            </a:xfrm>
            <a:prstGeom prst="line">
              <a:avLst/>
            </a:prstGeom>
            <a:ln w="38100">
              <a:solidFill>
                <a:srgbClr val="00007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092" name="TextBox 7"/>
            <p:cNvSpPr txBox="1">
              <a:spLocks noChangeArrowheads="1"/>
            </p:cNvSpPr>
            <p:nvPr/>
          </p:nvSpPr>
          <p:spPr bwMode="auto">
            <a:xfrm>
              <a:off x="7467347" y="1588532"/>
              <a:ext cx="88998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alibri" pitchFamily="34" charset="0"/>
                </a:rPr>
                <a:t>Supply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600200" y="4748213"/>
            <a:ext cx="5105400" cy="827087"/>
            <a:chOff x="4343400" y="4648200"/>
            <a:chExt cx="5105400" cy="826532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4572000" y="4800498"/>
              <a:ext cx="4876800" cy="158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053" name="TextBox 10"/>
            <p:cNvSpPr txBox="1">
              <a:spLocks noChangeArrowheads="1"/>
            </p:cNvSpPr>
            <p:nvPr/>
          </p:nvSpPr>
          <p:spPr bwMode="auto">
            <a:xfrm>
              <a:off x="4343400" y="4800600"/>
              <a:ext cx="31290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alibri" pitchFamily="34" charset="0"/>
                </a:rPr>
                <a:t>0</a:t>
              </a:r>
            </a:p>
          </p:txBody>
        </p:sp>
        <p:grpSp>
          <p:nvGrpSpPr>
            <p:cNvPr id="43054" name="Group 14"/>
            <p:cNvGrpSpPr>
              <a:grpSpLocks/>
            </p:cNvGrpSpPr>
            <p:nvPr/>
          </p:nvGrpSpPr>
          <p:grpSpPr bwMode="auto">
            <a:xfrm>
              <a:off x="8001000" y="4648200"/>
              <a:ext cx="441146" cy="521732"/>
              <a:chOff x="8001000" y="4648200"/>
              <a:chExt cx="441146" cy="521732"/>
            </a:xfrm>
          </p:grpSpPr>
          <p:cxnSp>
            <p:nvCxnSpPr>
              <p:cNvPr id="47" name="Straight Connector 12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090" name="TextBox 13"/>
              <p:cNvSpPr txBox="1">
                <a:spLocks noChangeArrowheads="1"/>
              </p:cNvSpPr>
              <p:nvPr/>
            </p:nvSpPr>
            <p:spPr bwMode="auto">
              <a:xfrm>
                <a:off x="8001000" y="4800600"/>
                <a:ext cx="44114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12</a:t>
                </a:r>
              </a:p>
            </p:txBody>
          </p:sp>
        </p:grpSp>
        <p:grpSp>
          <p:nvGrpSpPr>
            <p:cNvPr id="43055" name="Group 15"/>
            <p:cNvGrpSpPr>
              <a:grpSpLocks/>
            </p:cNvGrpSpPr>
            <p:nvPr/>
          </p:nvGrpSpPr>
          <p:grpSpPr bwMode="auto">
            <a:xfrm>
              <a:off x="7391400" y="4648200"/>
              <a:ext cx="441146" cy="521732"/>
              <a:chOff x="8001000" y="4648200"/>
              <a:chExt cx="441146" cy="521732"/>
            </a:xfrm>
          </p:grpSpPr>
          <p:cxnSp>
            <p:nvCxnSpPr>
              <p:cNvPr id="45" name="Straight Connector 16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088" name="TextBox 17"/>
              <p:cNvSpPr txBox="1">
                <a:spLocks noChangeArrowheads="1"/>
              </p:cNvSpPr>
              <p:nvPr/>
            </p:nvSpPr>
            <p:spPr bwMode="auto">
              <a:xfrm>
                <a:off x="8001000" y="4800600"/>
                <a:ext cx="44114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10</a:t>
                </a:r>
              </a:p>
            </p:txBody>
          </p:sp>
        </p:grpSp>
        <p:grpSp>
          <p:nvGrpSpPr>
            <p:cNvPr id="43056" name="Group 18"/>
            <p:cNvGrpSpPr>
              <a:grpSpLocks/>
            </p:cNvGrpSpPr>
            <p:nvPr/>
          </p:nvGrpSpPr>
          <p:grpSpPr bwMode="auto">
            <a:xfrm>
              <a:off x="7696200" y="4648200"/>
              <a:ext cx="424027" cy="521732"/>
              <a:chOff x="8001000" y="4648200"/>
              <a:chExt cx="424027" cy="521732"/>
            </a:xfrm>
          </p:grpSpPr>
          <p:cxnSp>
            <p:nvCxnSpPr>
              <p:cNvPr id="43" name="Straight Connector 19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086" name="TextBox 20"/>
              <p:cNvSpPr txBox="1">
                <a:spLocks noChangeArrowheads="1"/>
              </p:cNvSpPr>
              <p:nvPr/>
            </p:nvSpPr>
            <p:spPr bwMode="auto">
              <a:xfrm>
                <a:off x="8001000" y="4800600"/>
                <a:ext cx="424027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11</a:t>
                </a:r>
              </a:p>
            </p:txBody>
          </p:sp>
        </p:grpSp>
        <p:grpSp>
          <p:nvGrpSpPr>
            <p:cNvPr id="43057" name="Group 21"/>
            <p:cNvGrpSpPr>
              <a:grpSpLocks/>
            </p:cNvGrpSpPr>
            <p:nvPr/>
          </p:nvGrpSpPr>
          <p:grpSpPr bwMode="auto">
            <a:xfrm>
              <a:off x="7154694" y="4648200"/>
              <a:ext cx="312906" cy="521732"/>
              <a:chOff x="8069094" y="4648200"/>
              <a:chExt cx="312906" cy="521732"/>
            </a:xfrm>
          </p:grpSpPr>
          <p:cxnSp>
            <p:nvCxnSpPr>
              <p:cNvPr id="41" name="Straight Connector 22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084" name="TextBox 41"/>
              <p:cNvSpPr txBox="1">
                <a:spLocks noChangeArrowheads="1"/>
              </p:cNvSpPr>
              <p:nvPr/>
            </p:nvSpPr>
            <p:spPr bwMode="auto">
              <a:xfrm>
                <a:off x="8069094" y="4800600"/>
                <a:ext cx="31290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9</a:t>
                </a:r>
              </a:p>
            </p:txBody>
          </p:sp>
        </p:grpSp>
        <p:grpSp>
          <p:nvGrpSpPr>
            <p:cNvPr id="43058" name="Group 27"/>
            <p:cNvGrpSpPr>
              <a:grpSpLocks/>
            </p:cNvGrpSpPr>
            <p:nvPr/>
          </p:nvGrpSpPr>
          <p:grpSpPr bwMode="auto">
            <a:xfrm>
              <a:off x="4716294" y="4648200"/>
              <a:ext cx="312906" cy="521732"/>
              <a:chOff x="8069094" y="4648200"/>
              <a:chExt cx="312906" cy="521732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082" name="TextBox 39"/>
              <p:cNvSpPr txBox="1">
                <a:spLocks noChangeArrowheads="1"/>
              </p:cNvSpPr>
              <p:nvPr/>
            </p:nvSpPr>
            <p:spPr bwMode="auto">
              <a:xfrm>
                <a:off x="8069094" y="4800600"/>
                <a:ext cx="31290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1</a:t>
                </a:r>
              </a:p>
            </p:txBody>
          </p:sp>
        </p:grpSp>
        <p:grpSp>
          <p:nvGrpSpPr>
            <p:cNvPr id="43059" name="Group 30"/>
            <p:cNvGrpSpPr>
              <a:grpSpLocks/>
            </p:cNvGrpSpPr>
            <p:nvPr/>
          </p:nvGrpSpPr>
          <p:grpSpPr bwMode="auto">
            <a:xfrm>
              <a:off x="5021094" y="4648200"/>
              <a:ext cx="312906" cy="521732"/>
              <a:chOff x="8069094" y="4648200"/>
              <a:chExt cx="312906" cy="521732"/>
            </a:xfrm>
          </p:grpSpPr>
          <p:cxnSp>
            <p:nvCxnSpPr>
              <p:cNvPr id="37" name="Straight Connector 36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080" name="TextBox 37"/>
              <p:cNvSpPr txBox="1">
                <a:spLocks noChangeArrowheads="1"/>
              </p:cNvSpPr>
              <p:nvPr/>
            </p:nvSpPr>
            <p:spPr bwMode="auto">
              <a:xfrm>
                <a:off x="8069094" y="4800600"/>
                <a:ext cx="31290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2</a:t>
                </a:r>
              </a:p>
            </p:txBody>
          </p:sp>
        </p:grpSp>
        <p:grpSp>
          <p:nvGrpSpPr>
            <p:cNvPr id="43060" name="Group 33"/>
            <p:cNvGrpSpPr>
              <a:grpSpLocks/>
            </p:cNvGrpSpPr>
            <p:nvPr/>
          </p:nvGrpSpPr>
          <p:grpSpPr bwMode="auto">
            <a:xfrm>
              <a:off x="5325894" y="4648200"/>
              <a:ext cx="312906" cy="521732"/>
              <a:chOff x="8069094" y="4648200"/>
              <a:chExt cx="312906" cy="521732"/>
            </a:xfrm>
          </p:grpSpPr>
          <p:cxnSp>
            <p:nvCxnSpPr>
              <p:cNvPr id="35" name="Straight Connector 34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078" name="TextBox 35"/>
              <p:cNvSpPr txBox="1">
                <a:spLocks noChangeArrowheads="1"/>
              </p:cNvSpPr>
              <p:nvPr/>
            </p:nvSpPr>
            <p:spPr bwMode="auto">
              <a:xfrm>
                <a:off x="8069094" y="4800600"/>
                <a:ext cx="31290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3</a:t>
                </a:r>
              </a:p>
            </p:txBody>
          </p:sp>
        </p:grpSp>
        <p:grpSp>
          <p:nvGrpSpPr>
            <p:cNvPr id="43061" name="Group 36"/>
            <p:cNvGrpSpPr>
              <a:grpSpLocks/>
            </p:cNvGrpSpPr>
            <p:nvPr/>
          </p:nvGrpSpPr>
          <p:grpSpPr bwMode="auto">
            <a:xfrm>
              <a:off x="5630694" y="4648200"/>
              <a:ext cx="312906" cy="521732"/>
              <a:chOff x="8069094" y="4648200"/>
              <a:chExt cx="312906" cy="521732"/>
            </a:xfrm>
          </p:grpSpPr>
          <p:cxnSp>
            <p:nvCxnSpPr>
              <p:cNvPr id="33" name="Straight Connector 32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076" name="TextBox 33"/>
              <p:cNvSpPr txBox="1">
                <a:spLocks noChangeArrowheads="1"/>
              </p:cNvSpPr>
              <p:nvPr/>
            </p:nvSpPr>
            <p:spPr bwMode="auto">
              <a:xfrm>
                <a:off x="8069094" y="4800600"/>
                <a:ext cx="31290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4</a:t>
                </a:r>
              </a:p>
            </p:txBody>
          </p:sp>
        </p:grpSp>
        <p:grpSp>
          <p:nvGrpSpPr>
            <p:cNvPr id="43062" name="Group 39"/>
            <p:cNvGrpSpPr>
              <a:grpSpLocks/>
            </p:cNvGrpSpPr>
            <p:nvPr/>
          </p:nvGrpSpPr>
          <p:grpSpPr bwMode="auto">
            <a:xfrm>
              <a:off x="5935494" y="4648200"/>
              <a:ext cx="312906" cy="521732"/>
              <a:chOff x="8069094" y="4648200"/>
              <a:chExt cx="312906" cy="521732"/>
            </a:xfrm>
          </p:grpSpPr>
          <p:cxnSp>
            <p:nvCxnSpPr>
              <p:cNvPr id="31" name="Straight Connector 30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074" name="TextBox 31"/>
              <p:cNvSpPr txBox="1">
                <a:spLocks noChangeArrowheads="1"/>
              </p:cNvSpPr>
              <p:nvPr/>
            </p:nvSpPr>
            <p:spPr bwMode="auto">
              <a:xfrm>
                <a:off x="8069094" y="4800600"/>
                <a:ext cx="31290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5</a:t>
                </a:r>
              </a:p>
            </p:txBody>
          </p:sp>
        </p:grpSp>
        <p:grpSp>
          <p:nvGrpSpPr>
            <p:cNvPr id="43063" name="Group 42"/>
            <p:cNvGrpSpPr>
              <a:grpSpLocks/>
            </p:cNvGrpSpPr>
            <p:nvPr/>
          </p:nvGrpSpPr>
          <p:grpSpPr bwMode="auto">
            <a:xfrm>
              <a:off x="6240294" y="4648200"/>
              <a:ext cx="312906" cy="521732"/>
              <a:chOff x="8069094" y="4648200"/>
              <a:chExt cx="312906" cy="521732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072" name="TextBox 29"/>
              <p:cNvSpPr txBox="1">
                <a:spLocks noChangeArrowheads="1"/>
              </p:cNvSpPr>
              <p:nvPr/>
            </p:nvSpPr>
            <p:spPr bwMode="auto">
              <a:xfrm>
                <a:off x="8069094" y="4800600"/>
                <a:ext cx="31290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6</a:t>
                </a:r>
              </a:p>
            </p:txBody>
          </p:sp>
        </p:grpSp>
        <p:grpSp>
          <p:nvGrpSpPr>
            <p:cNvPr id="43064" name="Group 45"/>
            <p:cNvGrpSpPr>
              <a:grpSpLocks/>
            </p:cNvGrpSpPr>
            <p:nvPr/>
          </p:nvGrpSpPr>
          <p:grpSpPr bwMode="auto">
            <a:xfrm>
              <a:off x="6545094" y="4648200"/>
              <a:ext cx="312906" cy="521732"/>
              <a:chOff x="8069094" y="4648200"/>
              <a:chExt cx="312906" cy="521732"/>
            </a:xfrm>
          </p:grpSpPr>
          <p:cxnSp>
            <p:nvCxnSpPr>
              <p:cNvPr id="27" name="Straight Connector 26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070" name="TextBox 27"/>
              <p:cNvSpPr txBox="1">
                <a:spLocks noChangeArrowheads="1"/>
              </p:cNvSpPr>
              <p:nvPr/>
            </p:nvSpPr>
            <p:spPr bwMode="auto">
              <a:xfrm>
                <a:off x="8069094" y="4800600"/>
                <a:ext cx="31290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7</a:t>
                </a:r>
              </a:p>
            </p:txBody>
          </p:sp>
        </p:grpSp>
        <p:grpSp>
          <p:nvGrpSpPr>
            <p:cNvPr id="43065" name="Group 48"/>
            <p:cNvGrpSpPr>
              <a:grpSpLocks/>
            </p:cNvGrpSpPr>
            <p:nvPr/>
          </p:nvGrpSpPr>
          <p:grpSpPr bwMode="auto">
            <a:xfrm>
              <a:off x="6849894" y="4648200"/>
              <a:ext cx="312906" cy="521732"/>
              <a:chOff x="8069094" y="4648200"/>
              <a:chExt cx="312906" cy="521732"/>
            </a:xfrm>
          </p:grpSpPr>
          <p:cxnSp>
            <p:nvCxnSpPr>
              <p:cNvPr id="25" name="Straight Connector 24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068" name="TextBox 25"/>
              <p:cNvSpPr txBox="1">
                <a:spLocks noChangeArrowheads="1"/>
              </p:cNvSpPr>
              <p:nvPr/>
            </p:nvSpPr>
            <p:spPr bwMode="auto">
              <a:xfrm>
                <a:off x="8069094" y="4800600"/>
                <a:ext cx="31290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8</a:t>
                </a:r>
              </a:p>
            </p:txBody>
          </p:sp>
        </p:grpSp>
        <p:sp>
          <p:nvSpPr>
            <p:cNvPr id="43066" name="TextBox 23"/>
            <p:cNvSpPr txBox="1">
              <a:spLocks noChangeArrowheads="1"/>
            </p:cNvSpPr>
            <p:nvPr/>
          </p:nvSpPr>
          <p:spPr bwMode="auto">
            <a:xfrm>
              <a:off x="5105400" y="5105400"/>
              <a:ext cx="323678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alibri" pitchFamily="34" charset="0"/>
                </a:rPr>
                <a:t>Quantity of Ice-Cream Cones </a:t>
              </a:r>
            </a:p>
          </p:txBody>
        </p:sp>
      </p:grpSp>
      <p:grpSp>
        <p:nvGrpSpPr>
          <p:cNvPr id="20" name="Group 48"/>
          <p:cNvGrpSpPr>
            <a:grpSpLocks/>
          </p:cNvGrpSpPr>
          <p:nvPr/>
        </p:nvGrpSpPr>
        <p:grpSpPr bwMode="auto">
          <a:xfrm>
            <a:off x="566738" y="1066800"/>
            <a:ext cx="1414462" cy="3822700"/>
            <a:chOff x="3309689" y="978932"/>
            <a:chExt cx="1414458" cy="3822462"/>
          </a:xfrm>
        </p:grpSpPr>
        <p:cxnSp>
          <p:nvCxnSpPr>
            <p:cNvPr id="50" name="Straight Connector 7"/>
            <p:cNvCxnSpPr/>
            <p:nvPr/>
          </p:nvCxnSpPr>
          <p:spPr>
            <a:xfrm rot="5400000">
              <a:off x="2896246" y="3124304"/>
              <a:ext cx="3352591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3033" name="Group 56"/>
            <p:cNvGrpSpPr>
              <a:grpSpLocks/>
            </p:cNvGrpSpPr>
            <p:nvPr/>
          </p:nvGrpSpPr>
          <p:grpSpPr bwMode="auto">
            <a:xfrm>
              <a:off x="3810000" y="1828800"/>
              <a:ext cx="914147" cy="369332"/>
              <a:chOff x="5943853" y="2286000"/>
              <a:chExt cx="914147" cy="369332"/>
            </a:xfrm>
          </p:grpSpPr>
          <p:sp>
            <p:nvSpPr>
              <p:cNvPr id="43050" name="TextBox 53"/>
              <p:cNvSpPr txBox="1">
                <a:spLocks noChangeArrowheads="1"/>
              </p:cNvSpPr>
              <p:nvPr/>
            </p:nvSpPr>
            <p:spPr bwMode="auto">
              <a:xfrm>
                <a:off x="5943853" y="2286000"/>
                <a:ext cx="761747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$3.00</a:t>
                </a:r>
              </a:p>
            </p:txBody>
          </p:sp>
          <p:cxnSp>
            <p:nvCxnSpPr>
              <p:cNvPr id="69" name="Straight Connector 55"/>
              <p:cNvCxnSpPr/>
              <p:nvPr/>
            </p:nvCxnSpPr>
            <p:spPr>
              <a:xfrm>
                <a:off x="6705601" y="2513978"/>
                <a:ext cx="152399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034" name="Group 57"/>
            <p:cNvGrpSpPr>
              <a:grpSpLocks/>
            </p:cNvGrpSpPr>
            <p:nvPr/>
          </p:nvGrpSpPr>
          <p:grpSpPr bwMode="auto">
            <a:xfrm>
              <a:off x="3938240" y="2297668"/>
              <a:ext cx="785907" cy="369332"/>
              <a:chOff x="6072093" y="2286000"/>
              <a:chExt cx="785907" cy="369332"/>
            </a:xfrm>
          </p:grpSpPr>
          <p:sp>
            <p:nvSpPr>
              <p:cNvPr id="43048" name="TextBox 58"/>
              <p:cNvSpPr txBox="1">
                <a:spLocks noChangeArrowheads="1"/>
              </p:cNvSpPr>
              <p:nvPr/>
            </p:nvSpPr>
            <p:spPr bwMode="auto">
              <a:xfrm>
                <a:off x="6072093" y="2286000"/>
                <a:ext cx="633507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2.50</a:t>
                </a:r>
              </a:p>
            </p:txBody>
          </p:sp>
          <p:cxnSp>
            <p:nvCxnSpPr>
              <p:cNvPr id="67" name="Straight Connector 66"/>
              <p:cNvCxnSpPr/>
              <p:nvPr/>
            </p:nvCxnSpPr>
            <p:spPr>
              <a:xfrm>
                <a:off x="6705600" y="2514981"/>
                <a:ext cx="152400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035" name="Group 60"/>
            <p:cNvGrpSpPr>
              <a:grpSpLocks/>
            </p:cNvGrpSpPr>
            <p:nvPr/>
          </p:nvGrpSpPr>
          <p:grpSpPr bwMode="auto">
            <a:xfrm>
              <a:off x="3938240" y="2754868"/>
              <a:ext cx="785907" cy="369332"/>
              <a:chOff x="6072093" y="2286000"/>
              <a:chExt cx="785907" cy="369332"/>
            </a:xfrm>
          </p:grpSpPr>
          <p:sp>
            <p:nvSpPr>
              <p:cNvPr id="43046" name="TextBox 63"/>
              <p:cNvSpPr txBox="1">
                <a:spLocks noChangeArrowheads="1"/>
              </p:cNvSpPr>
              <p:nvPr/>
            </p:nvSpPr>
            <p:spPr bwMode="auto">
              <a:xfrm>
                <a:off x="6072093" y="2286000"/>
                <a:ext cx="633507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2.00</a:t>
                </a:r>
              </a:p>
            </p:txBody>
          </p:sp>
          <p:cxnSp>
            <p:nvCxnSpPr>
              <p:cNvPr id="65" name="Straight Connector 64"/>
              <p:cNvCxnSpPr/>
              <p:nvPr/>
            </p:nvCxnSpPr>
            <p:spPr>
              <a:xfrm>
                <a:off x="6705600" y="2514952"/>
                <a:ext cx="152400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036" name="Group 63"/>
            <p:cNvGrpSpPr>
              <a:grpSpLocks/>
            </p:cNvGrpSpPr>
            <p:nvPr/>
          </p:nvGrpSpPr>
          <p:grpSpPr bwMode="auto">
            <a:xfrm>
              <a:off x="3938240" y="3212068"/>
              <a:ext cx="785907" cy="369332"/>
              <a:chOff x="6072093" y="2286000"/>
              <a:chExt cx="785907" cy="369332"/>
            </a:xfrm>
          </p:grpSpPr>
          <p:sp>
            <p:nvSpPr>
              <p:cNvPr id="43044" name="TextBox 61"/>
              <p:cNvSpPr txBox="1">
                <a:spLocks noChangeArrowheads="1"/>
              </p:cNvSpPr>
              <p:nvPr/>
            </p:nvSpPr>
            <p:spPr bwMode="auto">
              <a:xfrm>
                <a:off x="6072093" y="2286000"/>
                <a:ext cx="633507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1.50</a:t>
                </a:r>
              </a:p>
            </p:txBody>
          </p:sp>
          <p:cxnSp>
            <p:nvCxnSpPr>
              <p:cNvPr id="63" name="Straight Connector 62"/>
              <p:cNvCxnSpPr/>
              <p:nvPr/>
            </p:nvCxnSpPr>
            <p:spPr>
              <a:xfrm>
                <a:off x="6705600" y="2514924"/>
                <a:ext cx="152400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037" name="Group 66"/>
            <p:cNvGrpSpPr>
              <a:grpSpLocks/>
            </p:cNvGrpSpPr>
            <p:nvPr/>
          </p:nvGrpSpPr>
          <p:grpSpPr bwMode="auto">
            <a:xfrm>
              <a:off x="3938240" y="3669268"/>
              <a:ext cx="785907" cy="369332"/>
              <a:chOff x="6072093" y="2286000"/>
              <a:chExt cx="785907" cy="369332"/>
            </a:xfrm>
          </p:grpSpPr>
          <p:sp>
            <p:nvSpPr>
              <p:cNvPr id="43042" name="TextBox 59"/>
              <p:cNvSpPr txBox="1">
                <a:spLocks noChangeArrowheads="1"/>
              </p:cNvSpPr>
              <p:nvPr/>
            </p:nvSpPr>
            <p:spPr bwMode="auto">
              <a:xfrm>
                <a:off x="6072093" y="2286000"/>
                <a:ext cx="633507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1.00</a:t>
                </a:r>
              </a:p>
            </p:txBody>
          </p:sp>
          <p:cxnSp>
            <p:nvCxnSpPr>
              <p:cNvPr id="61" name="Straight Connector 60"/>
              <p:cNvCxnSpPr/>
              <p:nvPr/>
            </p:nvCxnSpPr>
            <p:spPr>
              <a:xfrm>
                <a:off x="6705600" y="2514895"/>
                <a:ext cx="152400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038" name="Group 69"/>
            <p:cNvGrpSpPr>
              <a:grpSpLocks/>
            </p:cNvGrpSpPr>
            <p:nvPr/>
          </p:nvGrpSpPr>
          <p:grpSpPr bwMode="auto">
            <a:xfrm>
              <a:off x="3938240" y="4126468"/>
              <a:ext cx="785907" cy="369332"/>
              <a:chOff x="6072093" y="2286000"/>
              <a:chExt cx="785907" cy="369332"/>
            </a:xfrm>
          </p:grpSpPr>
          <p:sp>
            <p:nvSpPr>
              <p:cNvPr id="43040" name="TextBox 57"/>
              <p:cNvSpPr txBox="1">
                <a:spLocks noChangeArrowheads="1"/>
              </p:cNvSpPr>
              <p:nvPr/>
            </p:nvSpPr>
            <p:spPr bwMode="auto">
              <a:xfrm>
                <a:off x="6072093" y="2286000"/>
                <a:ext cx="633507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0.50</a:t>
                </a:r>
              </a:p>
            </p:txBody>
          </p:sp>
          <p:cxnSp>
            <p:nvCxnSpPr>
              <p:cNvPr id="59" name="Straight Connector 58"/>
              <p:cNvCxnSpPr/>
              <p:nvPr/>
            </p:nvCxnSpPr>
            <p:spPr>
              <a:xfrm>
                <a:off x="6705600" y="2514867"/>
                <a:ext cx="152400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039" name="TextBox 56"/>
            <p:cNvSpPr txBox="1">
              <a:spLocks noChangeArrowheads="1"/>
            </p:cNvSpPr>
            <p:nvPr/>
          </p:nvSpPr>
          <p:spPr bwMode="auto">
            <a:xfrm>
              <a:off x="3309689" y="978932"/>
              <a:ext cx="1326004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>
                  <a:latin typeface="Calibri" pitchFamily="34" charset="0"/>
                </a:rPr>
                <a:t>Price of</a:t>
              </a:r>
            </a:p>
            <a:p>
              <a:pPr algn="r"/>
              <a:r>
                <a:rPr lang="en-US">
                  <a:latin typeface="Calibri" pitchFamily="34" charset="0"/>
                </a:rPr>
                <a:t> Ice-Cream</a:t>
              </a:r>
            </a:p>
            <a:p>
              <a:pPr algn="r"/>
              <a:r>
                <a:rPr lang="en-US">
                  <a:latin typeface="Calibri" pitchFamily="34" charset="0"/>
                </a:rPr>
                <a:t>Cones </a:t>
              </a:r>
            </a:p>
          </p:txBody>
        </p:sp>
      </p:grpSp>
      <p:cxnSp>
        <p:nvCxnSpPr>
          <p:cNvPr id="76" name="Straight Connector 75"/>
          <p:cNvCxnSpPr/>
          <p:nvPr/>
        </p:nvCxnSpPr>
        <p:spPr>
          <a:xfrm rot="5400000" flipH="1" flipV="1">
            <a:off x="3048794" y="3974306"/>
            <a:ext cx="1828800" cy="1588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87"/>
          <p:cNvGrpSpPr>
            <a:grpSpLocks/>
          </p:cNvGrpSpPr>
          <p:nvPr/>
        </p:nvGrpSpPr>
        <p:grpSpPr bwMode="auto">
          <a:xfrm>
            <a:off x="4038600" y="2614613"/>
            <a:ext cx="2062163" cy="455612"/>
            <a:chOff x="5562600" y="1535668"/>
            <a:chExt cx="2061727" cy="455711"/>
          </a:xfrm>
        </p:grpSpPr>
        <p:sp>
          <p:nvSpPr>
            <p:cNvPr id="43030" name="TextBox 88"/>
            <p:cNvSpPr txBox="1">
              <a:spLocks noChangeArrowheads="1"/>
            </p:cNvSpPr>
            <p:nvPr/>
          </p:nvSpPr>
          <p:spPr bwMode="auto">
            <a:xfrm>
              <a:off x="6553200" y="1535668"/>
              <a:ext cx="1071127" cy="307777"/>
            </a:xfrm>
            <a:prstGeom prst="rect">
              <a:avLst/>
            </a:prstGeom>
            <a:solidFill>
              <a:srgbClr val="F8EDEC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rgbClr val="800080"/>
                  </a:solidFill>
                  <a:latin typeface="Calibri" pitchFamily="34" charset="0"/>
                </a:rPr>
                <a:t>Equilibrium</a:t>
              </a:r>
            </a:p>
          </p:txBody>
        </p:sp>
        <p:cxnSp>
          <p:nvCxnSpPr>
            <p:cNvPr id="90" name="Straight Connector 89"/>
            <p:cNvCxnSpPr/>
            <p:nvPr/>
          </p:nvCxnSpPr>
          <p:spPr>
            <a:xfrm flipV="1">
              <a:off x="5562600" y="1688101"/>
              <a:ext cx="990391" cy="303278"/>
            </a:xfrm>
            <a:prstGeom prst="line">
              <a:avLst/>
            </a:prstGeom>
            <a:ln>
              <a:solidFill>
                <a:srgbClr val="80008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93"/>
          <p:cNvGrpSpPr>
            <a:grpSpLocks/>
          </p:cNvGrpSpPr>
          <p:nvPr/>
        </p:nvGrpSpPr>
        <p:grpSpPr bwMode="auto">
          <a:xfrm>
            <a:off x="2133600" y="1700213"/>
            <a:ext cx="4486275" cy="2743200"/>
            <a:chOff x="4572000" y="2057400"/>
            <a:chExt cx="4485700" cy="2743200"/>
          </a:xfrm>
        </p:grpSpPr>
        <p:cxnSp>
          <p:nvCxnSpPr>
            <p:cNvPr id="95" name="Straight Connector 94"/>
            <p:cNvCxnSpPr/>
            <p:nvPr/>
          </p:nvCxnSpPr>
          <p:spPr>
            <a:xfrm>
              <a:off x="4572000" y="2057400"/>
              <a:ext cx="3649195" cy="2743200"/>
            </a:xfrm>
            <a:prstGeom prst="line">
              <a:avLst/>
            </a:prstGeom>
            <a:ln w="38100">
              <a:solidFill>
                <a:srgbClr val="00007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029" name="TextBox 95"/>
            <p:cNvSpPr txBox="1">
              <a:spLocks noChangeArrowheads="1"/>
            </p:cNvSpPr>
            <p:nvPr/>
          </p:nvSpPr>
          <p:spPr bwMode="auto">
            <a:xfrm>
              <a:off x="8001000" y="4343400"/>
              <a:ext cx="10567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alibri" pitchFamily="34" charset="0"/>
                </a:rPr>
                <a:t>Demand</a:t>
              </a:r>
            </a:p>
          </p:txBody>
        </p:sp>
      </p:grpSp>
      <p:cxnSp>
        <p:nvCxnSpPr>
          <p:cNvPr id="100" name="Straight Connector 99"/>
          <p:cNvCxnSpPr/>
          <p:nvPr/>
        </p:nvCxnSpPr>
        <p:spPr>
          <a:xfrm rot="10800000">
            <a:off x="1828800" y="3071813"/>
            <a:ext cx="2133600" cy="1587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Freeform 183"/>
          <p:cNvSpPr>
            <a:spLocks/>
          </p:cNvSpPr>
          <p:nvPr/>
        </p:nvSpPr>
        <p:spPr bwMode="auto">
          <a:xfrm>
            <a:off x="3892550" y="2995613"/>
            <a:ext cx="146050" cy="136525"/>
          </a:xfrm>
          <a:custGeom>
            <a:avLst/>
            <a:gdLst>
              <a:gd name="T0" fmla="*/ 2147483647 w 106"/>
              <a:gd name="T1" fmla="*/ 2147483647 h 68"/>
              <a:gd name="T2" fmla="*/ 2147483647 w 106"/>
              <a:gd name="T3" fmla="*/ 2147483647 h 68"/>
              <a:gd name="T4" fmla="*/ 2147483647 w 106"/>
              <a:gd name="T5" fmla="*/ 2147483647 h 68"/>
              <a:gd name="T6" fmla="*/ 2147483647 w 106"/>
              <a:gd name="T7" fmla="*/ 2147483647 h 68"/>
              <a:gd name="T8" fmla="*/ 2147483647 w 106"/>
              <a:gd name="T9" fmla="*/ 2147483647 h 68"/>
              <a:gd name="T10" fmla="*/ 2147483647 w 106"/>
              <a:gd name="T11" fmla="*/ 2147483647 h 68"/>
              <a:gd name="T12" fmla="*/ 2147483647 w 106"/>
              <a:gd name="T13" fmla="*/ 2147483647 h 68"/>
              <a:gd name="T14" fmla="*/ 2147483647 w 106"/>
              <a:gd name="T15" fmla="*/ 2147483647 h 68"/>
              <a:gd name="T16" fmla="*/ 2147483647 w 106"/>
              <a:gd name="T17" fmla="*/ 2147483647 h 68"/>
              <a:gd name="T18" fmla="*/ 2147483647 w 106"/>
              <a:gd name="T19" fmla="*/ 2147483647 h 68"/>
              <a:gd name="T20" fmla="*/ 2147483647 w 106"/>
              <a:gd name="T21" fmla="*/ 0 h 68"/>
              <a:gd name="T22" fmla="*/ 2147483647 w 106"/>
              <a:gd name="T23" fmla="*/ 0 h 68"/>
              <a:gd name="T24" fmla="*/ 2147483647 w 106"/>
              <a:gd name="T25" fmla="*/ 2147483647 h 68"/>
              <a:gd name="T26" fmla="*/ 2147483647 w 106"/>
              <a:gd name="T27" fmla="*/ 2147483647 h 68"/>
              <a:gd name="T28" fmla="*/ 2147483647 w 106"/>
              <a:gd name="T29" fmla="*/ 2147483647 h 68"/>
              <a:gd name="T30" fmla="*/ 0 w 106"/>
              <a:gd name="T31" fmla="*/ 2147483647 h 68"/>
              <a:gd name="T32" fmla="*/ 0 w 106"/>
              <a:gd name="T33" fmla="*/ 2147483647 h 68"/>
              <a:gd name="T34" fmla="*/ 2147483647 w 106"/>
              <a:gd name="T35" fmla="*/ 2147483647 h 68"/>
              <a:gd name="T36" fmla="*/ 2147483647 w 106"/>
              <a:gd name="T37" fmla="*/ 2147483647 h 68"/>
              <a:gd name="T38" fmla="*/ 2147483647 w 106"/>
              <a:gd name="T39" fmla="*/ 2147483647 h 68"/>
              <a:gd name="T40" fmla="*/ 2147483647 w 106"/>
              <a:gd name="T41" fmla="*/ 2147483647 h 68"/>
              <a:gd name="T42" fmla="*/ 2147483647 w 106"/>
              <a:gd name="T43" fmla="*/ 2147483647 h 6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06"/>
              <a:gd name="T67" fmla="*/ 0 h 68"/>
              <a:gd name="T68" fmla="*/ 106 w 106"/>
              <a:gd name="T69" fmla="*/ 68 h 68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06" h="68">
                <a:moveTo>
                  <a:pt x="56" y="68"/>
                </a:moveTo>
                <a:lnTo>
                  <a:pt x="56" y="68"/>
                </a:lnTo>
                <a:lnTo>
                  <a:pt x="76" y="65"/>
                </a:lnTo>
                <a:lnTo>
                  <a:pt x="91" y="58"/>
                </a:lnTo>
                <a:lnTo>
                  <a:pt x="101" y="45"/>
                </a:lnTo>
                <a:lnTo>
                  <a:pt x="106" y="32"/>
                </a:lnTo>
                <a:lnTo>
                  <a:pt x="101" y="19"/>
                </a:lnTo>
                <a:lnTo>
                  <a:pt x="91" y="9"/>
                </a:lnTo>
                <a:lnTo>
                  <a:pt x="76" y="3"/>
                </a:lnTo>
                <a:lnTo>
                  <a:pt x="56" y="0"/>
                </a:lnTo>
                <a:lnTo>
                  <a:pt x="36" y="3"/>
                </a:lnTo>
                <a:lnTo>
                  <a:pt x="15" y="9"/>
                </a:lnTo>
                <a:lnTo>
                  <a:pt x="5" y="19"/>
                </a:lnTo>
                <a:lnTo>
                  <a:pt x="0" y="32"/>
                </a:lnTo>
                <a:lnTo>
                  <a:pt x="5" y="45"/>
                </a:lnTo>
                <a:lnTo>
                  <a:pt x="15" y="58"/>
                </a:lnTo>
                <a:lnTo>
                  <a:pt x="36" y="65"/>
                </a:lnTo>
                <a:lnTo>
                  <a:pt x="56" y="68"/>
                </a:lnTo>
                <a:close/>
              </a:path>
            </a:pathLst>
          </a:custGeom>
          <a:solidFill>
            <a:srgbClr val="C00000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grpSp>
        <p:nvGrpSpPr>
          <p:cNvPr id="34" name="Group 103"/>
          <p:cNvGrpSpPr>
            <a:grpSpLocks/>
          </p:cNvGrpSpPr>
          <p:nvPr/>
        </p:nvGrpSpPr>
        <p:grpSpPr bwMode="auto">
          <a:xfrm>
            <a:off x="1828800" y="2462213"/>
            <a:ext cx="1223963" cy="609600"/>
            <a:chOff x="6324600" y="1078468"/>
            <a:chExt cx="1223527" cy="609600"/>
          </a:xfrm>
        </p:grpSpPr>
        <p:sp>
          <p:nvSpPr>
            <p:cNvPr id="43026" name="TextBox 104"/>
            <p:cNvSpPr txBox="1">
              <a:spLocks noChangeArrowheads="1"/>
            </p:cNvSpPr>
            <p:nvPr/>
          </p:nvSpPr>
          <p:spPr bwMode="auto">
            <a:xfrm>
              <a:off x="6477000" y="1078468"/>
              <a:ext cx="1071127" cy="523220"/>
            </a:xfrm>
            <a:prstGeom prst="rect">
              <a:avLst/>
            </a:prstGeom>
            <a:solidFill>
              <a:srgbClr val="F8EDEC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rgbClr val="800080"/>
                  </a:solidFill>
                  <a:latin typeface="Calibri" pitchFamily="34" charset="0"/>
                </a:rPr>
                <a:t>Equilibrium</a:t>
              </a:r>
            </a:p>
            <a:p>
              <a:r>
                <a:rPr lang="en-US" sz="1400">
                  <a:solidFill>
                    <a:srgbClr val="800080"/>
                  </a:solidFill>
                  <a:latin typeface="Calibri" pitchFamily="34" charset="0"/>
                </a:rPr>
                <a:t>price</a:t>
              </a:r>
            </a:p>
          </p:txBody>
        </p:sp>
        <p:cxnSp>
          <p:nvCxnSpPr>
            <p:cNvPr id="106" name="Straight Connector 105"/>
            <p:cNvCxnSpPr/>
            <p:nvPr/>
          </p:nvCxnSpPr>
          <p:spPr>
            <a:xfrm flipV="1">
              <a:off x="6324600" y="1535668"/>
              <a:ext cx="533210" cy="152400"/>
            </a:xfrm>
            <a:prstGeom prst="line">
              <a:avLst/>
            </a:prstGeom>
            <a:ln>
              <a:solidFill>
                <a:srgbClr val="80008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106"/>
          <p:cNvGrpSpPr>
            <a:grpSpLocks/>
          </p:cNvGrpSpPr>
          <p:nvPr/>
        </p:nvGrpSpPr>
        <p:grpSpPr bwMode="auto">
          <a:xfrm>
            <a:off x="2667000" y="4087813"/>
            <a:ext cx="1295400" cy="812800"/>
            <a:chOff x="5029200" y="1789093"/>
            <a:chExt cx="1295399" cy="813375"/>
          </a:xfrm>
        </p:grpSpPr>
        <p:sp>
          <p:nvSpPr>
            <p:cNvPr id="43024" name="TextBox 107"/>
            <p:cNvSpPr txBox="1">
              <a:spLocks noChangeArrowheads="1"/>
            </p:cNvSpPr>
            <p:nvPr/>
          </p:nvSpPr>
          <p:spPr bwMode="auto">
            <a:xfrm>
              <a:off x="5029200" y="1789093"/>
              <a:ext cx="1071127" cy="523220"/>
            </a:xfrm>
            <a:prstGeom prst="rect">
              <a:avLst/>
            </a:prstGeom>
            <a:solidFill>
              <a:srgbClr val="F8EDEC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rgbClr val="800080"/>
                  </a:solidFill>
                  <a:latin typeface="Calibri" pitchFamily="34" charset="0"/>
                </a:rPr>
                <a:t>Equilibrium</a:t>
              </a:r>
            </a:p>
            <a:p>
              <a:r>
                <a:rPr lang="en-US" sz="1400">
                  <a:solidFill>
                    <a:srgbClr val="800080"/>
                  </a:solidFill>
                  <a:latin typeface="Calibri" pitchFamily="34" charset="0"/>
                </a:rPr>
                <a:t>quantity</a:t>
              </a:r>
            </a:p>
          </p:txBody>
        </p:sp>
        <p:cxnSp>
          <p:nvCxnSpPr>
            <p:cNvPr id="109" name="Straight Connector 108"/>
            <p:cNvCxnSpPr/>
            <p:nvPr/>
          </p:nvCxnSpPr>
          <p:spPr>
            <a:xfrm rot="16200000" flipH="1">
              <a:off x="5983946" y="2261814"/>
              <a:ext cx="381270" cy="300037"/>
            </a:xfrm>
            <a:prstGeom prst="line">
              <a:avLst/>
            </a:prstGeom>
            <a:ln>
              <a:solidFill>
                <a:srgbClr val="80008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demand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B2152-4318-4BA4-95B3-7959E3A48C76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Demand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altLang="en-US" b="1" smtClean="0"/>
              <a:t>Quantity demanded</a:t>
            </a:r>
            <a:r>
              <a:rPr lang="en-US" altLang="en-US" smtClean="0"/>
              <a:t> is the amount of a good that buyers are willing and able to purchase</a:t>
            </a:r>
          </a:p>
          <a:p>
            <a:pPr>
              <a:buClr>
                <a:schemeClr val="tx1"/>
              </a:buClr>
            </a:pPr>
            <a:r>
              <a:rPr lang="en-US" altLang="en-US" b="1" smtClean="0"/>
              <a:t>Demand</a:t>
            </a:r>
            <a:r>
              <a:rPr lang="en-US" altLang="en-US" smtClean="0"/>
              <a:t> is a full description of how the quantity demanded changes as the price of the good changes.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B32588-55A1-4A9D-A0E6-2C6B44DA3BFE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title"/>
          </p:nvPr>
        </p:nvSpPr>
        <p:spPr>
          <a:xfrm>
            <a:off x="606425" y="152400"/>
            <a:ext cx="8080375" cy="106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4000" smtClean="0"/>
              <a:t>Catherine’s Demand Schedule and Demand Curve</a:t>
            </a: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6564313" y="6680200"/>
            <a:ext cx="18034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800" b="1">
                <a:solidFill>
                  <a:schemeClr val="bg1"/>
                </a:solidFill>
                <a:latin typeface="Calibri" pitchFamily="34" charset="0"/>
              </a:rPr>
              <a:t>Copyright © 2004  South-Western</a:t>
            </a:r>
          </a:p>
        </p:txBody>
      </p:sp>
      <p:sp>
        <p:nvSpPr>
          <p:cNvPr id="15364" name="Line 17"/>
          <p:cNvSpPr>
            <a:spLocks noChangeShapeType="1"/>
          </p:cNvSpPr>
          <p:nvPr/>
        </p:nvSpPr>
        <p:spPr bwMode="auto">
          <a:xfrm>
            <a:off x="2989263" y="2525713"/>
            <a:ext cx="147637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65" name="Line 18"/>
          <p:cNvSpPr>
            <a:spLocks noChangeShapeType="1"/>
          </p:cNvSpPr>
          <p:nvPr/>
        </p:nvSpPr>
        <p:spPr bwMode="auto">
          <a:xfrm>
            <a:off x="2989263" y="3157538"/>
            <a:ext cx="147637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66" name="Line 19"/>
          <p:cNvSpPr>
            <a:spLocks noChangeShapeType="1"/>
          </p:cNvSpPr>
          <p:nvPr/>
        </p:nvSpPr>
        <p:spPr bwMode="auto">
          <a:xfrm>
            <a:off x="2989263" y="3713163"/>
            <a:ext cx="147637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67" name="Line 20"/>
          <p:cNvSpPr>
            <a:spLocks noChangeShapeType="1"/>
          </p:cNvSpPr>
          <p:nvPr/>
        </p:nvSpPr>
        <p:spPr bwMode="auto">
          <a:xfrm>
            <a:off x="2989263" y="4306888"/>
            <a:ext cx="147637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68" name="Line 21"/>
          <p:cNvSpPr>
            <a:spLocks noChangeShapeType="1"/>
          </p:cNvSpPr>
          <p:nvPr/>
        </p:nvSpPr>
        <p:spPr bwMode="auto">
          <a:xfrm>
            <a:off x="2989263" y="4937125"/>
            <a:ext cx="147637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69" name="Line 22"/>
          <p:cNvSpPr>
            <a:spLocks noChangeShapeType="1"/>
          </p:cNvSpPr>
          <p:nvPr/>
        </p:nvSpPr>
        <p:spPr bwMode="auto">
          <a:xfrm>
            <a:off x="3265488" y="5364163"/>
            <a:ext cx="1587" cy="130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70" name="Line 23"/>
          <p:cNvSpPr>
            <a:spLocks noChangeShapeType="1"/>
          </p:cNvSpPr>
          <p:nvPr/>
        </p:nvSpPr>
        <p:spPr bwMode="auto">
          <a:xfrm>
            <a:off x="3579813" y="5364163"/>
            <a:ext cx="1587" cy="130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71" name="Line 24"/>
          <p:cNvSpPr>
            <a:spLocks noChangeShapeType="1"/>
          </p:cNvSpPr>
          <p:nvPr/>
        </p:nvSpPr>
        <p:spPr bwMode="auto">
          <a:xfrm>
            <a:off x="3894138" y="5364163"/>
            <a:ext cx="1587" cy="130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72" name="Line 25"/>
          <p:cNvSpPr>
            <a:spLocks noChangeShapeType="1"/>
          </p:cNvSpPr>
          <p:nvPr/>
        </p:nvSpPr>
        <p:spPr bwMode="auto">
          <a:xfrm>
            <a:off x="4189413" y="5364163"/>
            <a:ext cx="1587" cy="130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73" name="Line 26"/>
          <p:cNvSpPr>
            <a:spLocks noChangeShapeType="1"/>
          </p:cNvSpPr>
          <p:nvPr/>
        </p:nvSpPr>
        <p:spPr bwMode="auto">
          <a:xfrm>
            <a:off x="4484688" y="5364163"/>
            <a:ext cx="1587" cy="130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74" name="Line 27"/>
          <p:cNvSpPr>
            <a:spLocks noChangeShapeType="1"/>
          </p:cNvSpPr>
          <p:nvPr/>
        </p:nvSpPr>
        <p:spPr bwMode="auto">
          <a:xfrm>
            <a:off x="4779963" y="5364163"/>
            <a:ext cx="1587" cy="130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75" name="Line 28"/>
          <p:cNvSpPr>
            <a:spLocks noChangeShapeType="1"/>
          </p:cNvSpPr>
          <p:nvPr/>
        </p:nvSpPr>
        <p:spPr bwMode="auto">
          <a:xfrm>
            <a:off x="5094288" y="5364163"/>
            <a:ext cx="1587" cy="130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76" name="Line 29"/>
          <p:cNvSpPr>
            <a:spLocks noChangeShapeType="1"/>
          </p:cNvSpPr>
          <p:nvPr/>
        </p:nvSpPr>
        <p:spPr bwMode="auto">
          <a:xfrm>
            <a:off x="5389563" y="5364163"/>
            <a:ext cx="1587" cy="130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77" name="Line 30"/>
          <p:cNvSpPr>
            <a:spLocks noChangeShapeType="1"/>
          </p:cNvSpPr>
          <p:nvPr/>
        </p:nvSpPr>
        <p:spPr bwMode="auto">
          <a:xfrm>
            <a:off x="5703888" y="5364163"/>
            <a:ext cx="1587" cy="130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78" name="Line 31"/>
          <p:cNvSpPr>
            <a:spLocks noChangeShapeType="1"/>
          </p:cNvSpPr>
          <p:nvPr/>
        </p:nvSpPr>
        <p:spPr bwMode="auto">
          <a:xfrm>
            <a:off x="5999163" y="5364163"/>
            <a:ext cx="1587" cy="130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79" name="Line 32"/>
          <p:cNvSpPr>
            <a:spLocks noChangeShapeType="1"/>
          </p:cNvSpPr>
          <p:nvPr/>
        </p:nvSpPr>
        <p:spPr bwMode="auto">
          <a:xfrm>
            <a:off x="6276975" y="5364163"/>
            <a:ext cx="1588" cy="130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37633" name="Line 33"/>
          <p:cNvSpPr>
            <a:spLocks noChangeShapeType="1"/>
          </p:cNvSpPr>
          <p:nvPr/>
        </p:nvSpPr>
        <p:spPr bwMode="auto">
          <a:xfrm>
            <a:off x="3044825" y="1951038"/>
            <a:ext cx="3516313" cy="3522662"/>
          </a:xfrm>
          <a:prstGeom prst="line">
            <a:avLst/>
          </a:prstGeom>
          <a:noFill/>
          <a:ln w="55563">
            <a:solidFill>
              <a:srgbClr val="004C9F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37634" name="Oval 34"/>
          <p:cNvSpPr>
            <a:spLocks noChangeArrowheads="1"/>
          </p:cNvSpPr>
          <p:nvPr/>
        </p:nvSpPr>
        <p:spPr bwMode="auto">
          <a:xfrm>
            <a:off x="2951163" y="1857375"/>
            <a:ext cx="130175" cy="130175"/>
          </a:xfrm>
          <a:prstGeom prst="ellipse">
            <a:avLst/>
          </a:pr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537635" name="Oval 35"/>
          <p:cNvSpPr>
            <a:spLocks noChangeArrowheads="1"/>
          </p:cNvSpPr>
          <p:nvPr/>
        </p:nvSpPr>
        <p:spPr bwMode="auto">
          <a:xfrm>
            <a:off x="6499225" y="5381625"/>
            <a:ext cx="128588" cy="130175"/>
          </a:xfrm>
          <a:prstGeom prst="ellipse">
            <a:avLst/>
          </a:pr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>
              <a:latin typeface="Calibri" pitchFamily="34" charset="0"/>
            </a:endParaRPr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3136900" y="2451100"/>
            <a:ext cx="517525" cy="2913063"/>
            <a:chOff x="1976" y="1544"/>
            <a:chExt cx="326" cy="1835"/>
          </a:xfrm>
        </p:grpSpPr>
        <p:sp>
          <p:nvSpPr>
            <p:cNvPr id="15444" name="Freeform 37"/>
            <p:cNvSpPr>
              <a:spLocks/>
            </p:cNvSpPr>
            <p:nvPr/>
          </p:nvSpPr>
          <p:spPr bwMode="auto">
            <a:xfrm>
              <a:off x="1976" y="1591"/>
              <a:ext cx="279" cy="1788"/>
            </a:xfrm>
            <a:custGeom>
              <a:avLst/>
              <a:gdLst>
                <a:gd name="T0" fmla="*/ 0 w 279"/>
                <a:gd name="T1" fmla="*/ 0 h 1788"/>
                <a:gd name="T2" fmla="*/ 279 w 279"/>
                <a:gd name="T3" fmla="*/ 0 h 1788"/>
                <a:gd name="T4" fmla="*/ 279 w 279"/>
                <a:gd name="T5" fmla="*/ 1788 h 1788"/>
                <a:gd name="T6" fmla="*/ 0 60000 65536"/>
                <a:gd name="T7" fmla="*/ 0 60000 65536"/>
                <a:gd name="T8" fmla="*/ 0 60000 65536"/>
                <a:gd name="T9" fmla="*/ 0 w 279"/>
                <a:gd name="T10" fmla="*/ 0 h 1788"/>
                <a:gd name="T11" fmla="*/ 279 w 279"/>
                <a:gd name="T12" fmla="*/ 1788 h 17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9" h="1788">
                  <a:moveTo>
                    <a:pt x="0" y="0"/>
                  </a:moveTo>
                  <a:lnTo>
                    <a:pt x="279" y="0"/>
                  </a:lnTo>
                  <a:lnTo>
                    <a:pt x="279" y="1788"/>
                  </a:lnTo>
                </a:path>
              </a:pathLst>
            </a:cu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5445" name="Oval 38"/>
            <p:cNvSpPr>
              <a:spLocks noChangeArrowheads="1"/>
            </p:cNvSpPr>
            <p:nvPr/>
          </p:nvSpPr>
          <p:spPr bwMode="auto">
            <a:xfrm>
              <a:off x="2232" y="1544"/>
              <a:ext cx="70" cy="82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>
                <a:latin typeface="Calibri" pitchFamily="34" charset="0"/>
              </a:endParaRPr>
            </a:p>
          </p:txBody>
        </p:sp>
      </p:grp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3136900" y="3082925"/>
            <a:ext cx="1144588" cy="2281238"/>
            <a:chOff x="1976" y="1942"/>
            <a:chExt cx="721" cy="1437"/>
          </a:xfrm>
        </p:grpSpPr>
        <p:sp>
          <p:nvSpPr>
            <p:cNvPr id="15442" name="Oval 40"/>
            <p:cNvSpPr>
              <a:spLocks noChangeArrowheads="1"/>
            </p:cNvSpPr>
            <p:nvPr/>
          </p:nvSpPr>
          <p:spPr bwMode="auto">
            <a:xfrm>
              <a:off x="2627" y="1942"/>
              <a:ext cx="70" cy="81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>
                <a:latin typeface="Calibri" pitchFamily="34" charset="0"/>
              </a:endParaRPr>
            </a:p>
          </p:txBody>
        </p:sp>
        <p:sp>
          <p:nvSpPr>
            <p:cNvPr id="15443" name="Freeform 41"/>
            <p:cNvSpPr>
              <a:spLocks/>
            </p:cNvSpPr>
            <p:nvPr/>
          </p:nvSpPr>
          <p:spPr bwMode="auto">
            <a:xfrm>
              <a:off x="1976" y="1988"/>
              <a:ext cx="663" cy="1391"/>
            </a:xfrm>
            <a:custGeom>
              <a:avLst/>
              <a:gdLst>
                <a:gd name="T0" fmla="*/ 0 w 663"/>
                <a:gd name="T1" fmla="*/ 0 h 1391"/>
                <a:gd name="T2" fmla="*/ 663 w 663"/>
                <a:gd name="T3" fmla="*/ 0 h 1391"/>
                <a:gd name="T4" fmla="*/ 663 w 663"/>
                <a:gd name="T5" fmla="*/ 1391 h 1391"/>
                <a:gd name="T6" fmla="*/ 0 60000 65536"/>
                <a:gd name="T7" fmla="*/ 0 60000 65536"/>
                <a:gd name="T8" fmla="*/ 0 60000 65536"/>
                <a:gd name="T9" fmla="*/ 0 w 663"/>
                <a:gd name="T10" fmla="*/ 0 h 1391"/>
                <a:gd name="T11" fmla="*/ 663 w 663"/>
                <a:gd name="T12" fmla="*/ 1391 h 139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63" h="1391">
                  <a:moveTo>
                    <a:pt x="0" y="0"/>
                  </a:moveTo>
                  <a:lnTo>
                    <a:pt x="663" y="0"/>
                  </a:lnTo>
                  <a:lnTo>
                    <a:pt x="663" y="1391"/>
                  </a:lnTo>
                </a:path>
              </a:pathLst>
            </a:cu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3136900" y="3657600"/>
            <a:ext cx="1717675" cy="1706563"/>
            <a:chOff x="1976" y="2304"/>
            <a:chExt cx="1082" cy="1075"/>
          </a:xfrm>
        </p:grpSpPr>
        <p:sp>
          <p:nvSpPr>
            <p:cNvPr id="15440" name="Oval 43"/>
            <p:cNvSpPr>
              <a:spLocks noChangeArrowheads="1"/>
            </p:cNvSpPr>
            <p:nvPr/>
          </p:nvSpPr>
          <p:spPr bwMode="auto">
            <a:xfrm>
              <a:off x="2988" y="2304"/>
              <a:ext cx="70" cy="82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>
                <a:latin typeface="Calibri" pitchFamily="34" charset="0"/>
              </a:endParaRPr>
            </a:p>
          </p:txBody>
        </p:sp>
        <p:sp>
          <p:nvSpPr>
            <p:cNvPr id="15441" name="Freeform 44"/>
            <p:cNvSpPr>
              <a:spLocks/>
            </p:cNvSpPr>
            <p:nvPr/>
          </p:nvSpPr>
          <p:spPr bwMode="auto">
            <a:xfrm>
              <a:off x="1976" y="2339"/>
              <a:ext cx="1035" cy="1040"/>
            </a:xfrm>
            <a:custGeom>
              <a:avLst/>
              <a:gdLst>
                <a:gd name="T0" fmla="*/ 0 w 1035"/>
                <a:gd name="T1" fmla="*/ 0 h 1040"/>
                <a:gd name="T2" fmla="*/ 1035 w 1035"/>
                <a:gd name="T3" fmla="*/ 0 h 1040"/>
                <a:gd name="T4" fmla="*/ 1035 w 1035"/>
                <a:gd name="T5" fmla="*/ 1040 h 1040"/>
                <a:gd name="T6" fmla="*/ 0 60000 65536"/>
                <a:gd name="T7" fmla="*/ 0 60000 65536"/>
                <a:gd name="T8" fmla="*/ 0 60000 65536"/>
                <a:gd name="T9" fmla="*/ 0 w 1035"/>
                <a:gd name="T10" fmla="*/ 0 h 1040"/>
                <a:gd name="T11" fmla="*/ 1035 w 1035"/>
                <a:gd name="T12" fmla="*/ 1040 h 10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35" h="1040">
                  <a:moveTo>
                    <a:pt x="0" y="0"/>
                  </a:moveTo>
                  <a:lnTo>
                    <a:pt x="1035" y="0"/>
                  </a:lnTo>
                  <a:lnTo>
                    <a:pt x="1035" y="104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5" name="Group 45"/>
          <p:cNvGrpSpPr>
            <a:grpSpLocks/>
          </p:cNvGrpSpPr>
          <p:nvPr/>
        </p:nvGrpSpPr>
        <p:grpSpPr bwMode="auto">
          <a:xfrm>
            <a:off x="3136900" y="4213225"/>
            <a:ext cx="2308225" cy="1150938"/>
            <a:chOff x="1976" y="2654"/>
            <a:chExt cx="1454" cy="725"/>
          </a:xfrm>
        </p:grpSpPr>
        <p:sp>
          <p:nvSpPr>
            <p:cNvPr id="15438" name="Oval 46"/>
            <p:cNvSpPr>
              <a:spLocks noChangeArrowheads="1"/>
            </p:cNvSpPr>
            <p:nvPr/>
          </p:nvSpPr>
          <p:spPr bwMode="auto">
            <a:xfrm>
              <a:off x="3349" y="2654"/>
              <a:ext cx="81" cy="82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>
                <a:latin typeface="Calibri" pitchFamily="34" charset="0"/>
              </a:endParaRPr>
            </a:p>
          </p:txBody>
        </p:sp>
        <p:sp>
          <p:nvSpPr>
            <p:cNvPr id="15439" name="Freeform 47"/>
            <p:cNvSpPr>
              <a:spLocks/>
            </p:cNvSpPr>
            <p:nvPr/>
          </p:nvSpPr>
          <p:spPr bwMode="auto">
            <a:xfrm>
              <a:off x="1976" y="2713"/>
              <a:ext cx="1419" cy="666"/>
            </a:xfrm>
            <a:custGeom>
              <a:avLst/>
              <a:gdLst>
                <a:gd name="T0" fmla="*/ 0 w 1419"/>
                <a:gd name="T1" fmla="*/ 0 h 666"/>
                <a:gd name="T2" fmla="*/ 1419 w 1419"/>
                <a:gd name="T3" fmla="*/ 0 h 666"/>
                <a:gd name="T4" fmla="*/ 1419 w 1419"/>
                <a:gd name="T5" fmla="*/ 666 h 666"/>
                <a:gd name="T6" fmla="*/ 0 60000 65536"/>
                <a:gd name="T7" fmla="*/ 0 60000 65536"/>
                <a:gd name="T8" fmla="*/ 0 60000 65536"/>
                <a:gd name="T9" fmla="*/ 0 w 1419"/>
                <a:gd name="T10" fmla="*/ 0 h 666"/>
                <a:gd name="T11" fmla="*/ 1419 w 1419"/>
                <a:gd name="T12" fmla="*/ 666 h 6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19" h="666">
                  <a:moveTo>
                    <a:pt x="0" y="0"/>
                  </a:moveTo>
                  <a:lnTo>
                    <a:pt x="1419" y="0"/>
                  </a:lnTo>
                  <a:lnTo>
                    <a:pt x="1419" y="666"/>
                  </a:lnTo>
                </a:path>
              </a:pathLst>
            </a:cu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15387" name="Line 48"/>
          <p:cNvSpPr>
            <a:spLocks noChangeShapeType="1"/>
          </p:cNvSpPr>
          <p:nvPr/>
        </p:nvSpPr>
        <p:spPr bwMode="auto">
          <a:xfrm flipH="1">
            <a:off x="2989263" y="1912938"/>
            <a:ext cx="147637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88" name="Line 49"/>
          <p:cNvSpPr>
            <a:spLocks noChangeShapeType="1"/>
          </p:cNvSpPr>
          <p:nvPr/>
        </p:nvSpPr>
        <p:spPr bwMode="auto">
          <a:xfrm>
            <a:off x="6608763" y="5364163"/>
            <a:ext cx="1587" cy="130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grpSp>
        <p:nvGrpSpPr>
          <p:cNvPr id="6" name="Group 50"/>
          <p:cNvGrpSpPr>
            <a:grpSpLocks/>
          </p:cNvGrpSpPr>
          <p:nvPr/>
        </p:nvGrpSpPr>
        <p:grpSpPr bwMode="auto">
          <a:xfrm>
            <a:off x="3136900" y="4862513"/>
            <a:ext cx="2936875" cy="501650"/>
            <a:chOff x="1976" y="3063"/>
            <a:chExt cx="1850" cy="316"/>
          </a:xfrm>
        </p:grpSpPr>
        <p:sp>
          <p:nvSpPr>
            <p:cNvPr id="15436" name="Freeform 51"/>
            <p:cNvSpPr>
              <a:spLocks/>
            </p:cNvSpPr>
            <p:nvPr/>
          </p:nvSpPr>
          <p:spPr bwMode="auto">
            <a:xfrm>
              <a:off x="1976" y="3110"/>
              <a:ext cx="1815" cy="269"/>
            </a:xfrm>
            <a:custGeom>
              <a:avLst/>
              <a:gdLst>
                <a:gd name="T0" fmla="*/ 0 w 1815"/>
                <a:gd name="T1" fmla="*/ 0 h 269"/>
                <a:gd name="T2" fmla="*/ 1815 w 1815"/>
                <a:gd name="T3" fmla="*/ 0 h 269"/>
                <a:gd name="T4" fmla="*/ 1815 w 1815"/>
                <a:gd name="T5" fmla="*/ 269 h 269"/>
                <a:gd name="T6" fmla="*/ 0 60000 65536"/>
                <a:gd name="T7" fmla="*/ 0 60000 65536"/>
                <a:gd name="T8" fmla="*/ 0 60000 65536"/>
                <a:gd name="T9" fmla="*/ 0 w 1815"/>
                <a:gd name="T10" fmla="*/ 0 h 269"/>
                <a:gd name="T11" fmla="*/ 1815 w 1815"/>
                <a:gd name="T12" fmla="*/ 269 h 26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15" h="269">
                  <a:moveTo>
                    <a:pt x="0" y="0"/>
                  </a:moveTo>
                  <a:lnTo>
                    <a:pt x="1815" y="0"/>
                  </a:lnTo>
                  <a:lnTo>
                    <a:pt x="1815" y="269"/>
                  </a:lnTo>
                </a:path>
              </a:pathLst>
            </a:cu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5437" name="Oval 52"/>
            <p:cNvSpPr>
              <a:spLocks noChangeArrowheads="1"/>
            </p:cNvSpPr>
            <p:nvPr/>
          </p:nvSpPr>
          <p:spPr bwMode="auto">
            <a:xfrm>
              <a:off x="3745" y="3063"/>
              <a:ext cx="81" cy="82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>
                <a:latin typeface="Calibri" pitchFamily="34" charset="0"/>
              </a:endParaRPr>
            </a:p>
          </p:txBody>
        </p:sp>
      </p:grpSp>
      <p:sp>
        <p:nvSpPr>
          <p:cNvPr id="15390" name="Freeform 53"/>
          <p:cNvSpPr>
            <a:spLocks/>
          </p:cNvSpPr>
          <p:nvPr/>
        </p:nvSpPr>
        <p:spPr bwMode="auto">
          <a:xfrm>
            <a:off x="2989263" y="5475288"/>
            <a:ext cx="4968875" cy="1587"/>
          </a:xfrm>
          <a:custGeom>
            <a:avLst/>
            <a:gdLst>
              <a:gd name="T0" fmla="*/ 0 w 3130"/>
              <a:gd name="T1" fmla="*/ 0 h 1587"/>
              <a:gd name="T2" fmla="*/ 2147483647 w 3130"/>
              <a:gd name="T3" fmla="*/ 0 h 1587"/>
              <a:gd name="T4" fmla="*/ 0 w 3130"/>
              <a:gd name="T5" fmla="*/ 0 h 1587"/>
              <a:gd name="T6" fmla="*/ 0 60000 65536"/>
              <a:gd name="T7" fmla="*/ 0 60000 65536"/>
              <a:gd name="T8" fmla="*/ 0 60000 65536"/>
              <a:gd name="T9" fmla="*/ 0 w 3130"/>
              <a:gd name="T10" fmla="*/ 0 h 1587"/>
              <a:gd name="T11" fmla="*/ 3130 w 3130"/>
              <a:gd name="T12" fmla="*/ 1587 h 15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30" h="1587">
                <a:moveTo>
                  <a:pt x="0" y="0"/>
                </a:moveTo>
                <a:lnTo>
                  <a:pt x="313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91" name="Line 54"/>
          <p:cNvSpPr>
            <a:spLocks noChangeShapeType="1"/>
          </p:cNvSpPr>
          <p:nvPr/>
        </p:nvSpPr>
        <p:spPr bwMode="auto">
          <a:xfrm>
            <a:off x="2989263" y="5475288"/>
            <a:ext cx="4968875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92" name="Freeform 55"/>
          <p:cNvSpPr>
            <a:spLocks/>
          </p:cNvSpPr>
          <p:nvPr/>
        </p:nvSpPr>
        <p:spPr bwMode="auto">
          <a:xfrm>
            <a:off x="3006725" y="1301750"/>
            <a:ext cx="1588" cy="4192588"/>
          </a:xfrm>
          <a:custGeom>
            <a:avLst/>
            <a:gdLst>
              <a:gd name="T0" fmla="*/ 0 w 1588"/>
              <a:gd name="T1" fmla="*/ 0 h 2641"/>
              <a:gd name="T2" fmla="*/ 0 w 1588"/>
              <a:gd name="T3" fmla="*/ 2147483647 h 2641"/>
              <a:gd name="T4" fmla="*/ 0 w 1588"/>
              <a:gd name="T5" fmla="*/ 0 h 2641"/>
              <a:gd name="T6" fmla="*/ 0 60000 65536"/>
              <a:gd name="T7" fmla="*/ 0 60000 65536"/>
              <a:gd name="T8" fmla="*/ 0 60000 65536"/>
              <a:gd name="T9" fmla="*/ 0 w 1588"/>
              <a:gd name="T10" fmla="*/ 0 h 2641"/>
              <a:gd name="T11" fmla="*/ 1588 w 1588"/>
              <a:gd name="T12" fmla="*/ 2641 h 26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88" h="2641">
                <a:moveTo>
                  <a:pt x="0" y="0"/>
                </a:moveTo>
                <a:lnTo>
                  <a:pt x="0" y="264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93" name="Line 56"/>
          <p:cNvSpPr>
            <a:spLocks noChangeShapeType="1"/>
          </p:cNvSpPr>
          <p:nvPr/>
        </p:nvSpPr>
        <p:spPr bwMode="auto">
          <a:xfrm>
            <a:off x="3006725" y="1301750"/>
            <a:ext cx="1588" cy="4192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37657" name="Line 57"/>
          <p:cNvSpPr>
            <a:spLocks noChangeShapeType="1"/>
          </p:cNvSpPr>
          <p:nvPr/>
        </p:nvSpPr>
        <p:spPr bwMode="auto">
          <a:xfrm flipH="1">
            <a:off x="4208463" y="5772150"/>
            <a:ext cx="554037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stealth" w="med" len="med"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95" name="Rectangle 58"/>
          <p:cNvSpPr>
            <a:spLocks noChangeArrowheads="1"/>
          </p:cNvSpPr>
          <p:nvPr/>
        </p:nvSpPr>
        <p:spPr bwMode="auto">
          <a:xfrm>
            <a:off x="2163763" y="1230313"/>
            <a:ext cx="8318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Price of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5396" name="Rectangle 59"/>
          <p:cNvSpPr>
            <a:spLocks noChangeArrowheads="1"/>
          </p:cNvSpPr>
          <p:nvPr/>
        </p:nvSpPr>
        <p:spPr bwMode="auto">
          <a:xfrm>
            <a:off x="1387475" y="1476375"/>
            <a:ext cx="163353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Ice-Cream Cone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5397" name="Rectangle 60"/>
          <p:cNvSpPr>
            <a:spLocks noChangeArrowheads="1"/>
          </p:cNvSpPr>
          <p:nvPr/>
        </p:nvSpPr>
        <p:spPr bwMode="auto">
          <a:xfrm>
            <a:off x="2909888" y="5497513"/>
            <a:ext cx="2032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5398" name="Rectangle 61"/>
          <p:cNvSpPr>
            <a:spLocks noChangeArrowheads="1"/>
          </p:cNvSpPr>
          <p:nvPr/>
        </p:nvSpPr>
        <p:spPr bwMode="auto">
          <a:xfrm>
            <a:off x="2503488" y="2411413"/>
            <a:ext cx="48101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2.50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5399" name="Rectangle 62"/>
          <p:cNvSpPr>
            <a:spLocks noChangeArrowheads="1"/>
          </p:cNvSpPr>
          <p:nvPr/>
        </p:nvSpPr>
        <p:spPr bwMode="auto">
          <a:xfrm>
            <a:off x="2503488" y="3027363"/>
            <a:ext cx="48101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2.00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5400" name="Rectangle 63"/>
          <p:cNvSpPr>
            <a:spLocks noChangeArrowheads="1"/>
          </p:cNvSpPr>
          <p:nvPr/>
        </p:nvSpPr>
        <p:spPr bwMode="auto">
          <a:xfrm>
            <a:off x="2503488" y="3600450"/>
            <a:ext cx="481012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1.50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5401" name="Rectangle 64"/>
          <p:cNvSpPr>
            <a:spLocks noChangeArrowheads="1"/>
          </p:cNvSpPr>
          <p:nvPr/>
        </p:nvSpPr>
        <p:spPr bwMode="auto">
          <a:xfrm>
            <a:off x="2503488" y="4197350"/>
            <a:ext cx="481012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1.00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5402" name="Rectangle 65"/>
          <p:cNvSpPr>
            <a:spLocks noChangeArrowheads="1"/>
          </p:cNvSpPr>
          <p:nvPr/>
        </p:nvSpPr>
        <p:spPr bwMode="auto">
          <a:xfrm>
            <a:off x="2503488" y="4814888"/>
            <a:ext cx="48101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0.50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5403" name="Rectangle 66"/>
          <p:cNvSpPr>
            <a:spLocks noChangeArrowheads="1"/>
          </p:cNvSpPr>
          <p:nvPr/>
        </p:nvSpPr>
        <p:spPr bwMode="auto">
          <a:xfrm>
            <a:off x="3211513" y="5497513"/>
            <a:ext cx="2032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5404" name="Rectangle 67"/>
          <p:cNvSpPr>
            <a:spLocks noChangeArrowheads="1"/>
          </p:cNvSpPr>
          <p:nvPr/>
        </p:nvSpPr>
        <p:spPr bwMode="auto">
          <a:xfrm>
            <a:off x="3513138" y="5497513"/>
            <a:ext cx="2032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2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5405" name="Rectangle 68"/>
          <p:cNvSpPr>
            <a:spLocks noChangeArrowheads="1"/>
          </p:cNvSpPr>
          <p:nvPr/>
        </p:nvSpPr>
        <p:spPr bwMode="auto">
          <a:xfrm>
            <a:off x="3816350" y="5497513"/>
            <a:ext cx="2032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3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5406" name="Rectangle 69"/>
          <p:cNvSpPr>
            <a:spLocks noChangeArrowheads="1"/>
          </p:cNvSpPr>
          <p:nvPr/>
        </p:nvSpPr>
        <p:spPr bwMode="auto">
          <a:xfrm>
            <a:off x="4117975" y="5497513"/>
            <a:ext cx="2032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4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5407" name="Rectangle 70"/>
          <p:cNvSpPr>
            <a:spLocks noChangeArrowheads="1"/>
          </p:cNvSpPr>
          <p:nvPr/>
        </p:nvSpPr>
        <p:spPr bwMode="auto">
          <a:xfrm>
            <a:off x="4419600" y="5497513"/>
            <a:ext cx="2032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5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5408" name="Rectangle 71"/>
          <p:cNvSpPr>
            <a:spLocks noChangeArrowheads="1"/>
          </p:cNvSpPr>
          <p:nvPr/>
        </p:nvSpPr>
        <p:spPr bwMode="auto">
          <a:xfrm>
            <a:off x="4727575" y="5497513"/>
            <a:ext cx="2032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6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5409" name="Rectangle 72"/>
          <p:cNvSpPr>
            <a:spLocks noChangeArrowheads="1"/>
          </p:cNvSpPr>
          <p:nvPr/>
        </p:nvSpPr>
        <p:spPr bwMode="auto">
          <a:xfrm>
            <a:off x="5029200" y="5497513"/>
            <a:ext cx="2032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7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5410" name="Rectangle 73"/>
          <p:cNvSpPr>
            <a:spLocks noChangeArrowheads="1"/>
          </p:cNvSpPr>
          <p:nvPr/>
        </p:nvSpPr>
        <p:spPr bwMode="auto">
          <a:xfrm>
            <a:off x="5332413" y="5497513"/>
            <a:ext cx="2032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8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5411" name="Rectangle 74"/>
          <p:cNvSpPr>
            <a:spLocks noChangeArrowheads="1"/>
          </p:cNvSpPr>
          <p:nvPr/>
        </p:nvSpPr>
        <p:spPr bwMode="auto">
          <a:xfrm>
            <a:off x="5634038" y="5497513"/>
            <a:ext cx="2032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9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5412" name="Rectangle 75"/>
          <p:cNvSpPr>
            <a:spLocks noChangeArrowheads="1"/>
          </p:cNvSpPr>
          <p:nvPr/>
        </p:nvSpPr>
        <p:spPr bwMode="auto">
          <a:xfrm>
            <a:off x="5880100" y="5497513"/>
            <a:ext cx="31432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10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5413" name="Rectangle 76"/>
          <p:cNvSpPr>
            <a:spLocks noChangeArrowheads="1"/>
          </p:cNvSpPr>
          <p:nvPr/>
        </p:nvSpPr>
        <p:spPr bwMode="auto">
          <a:xfrm>
            <a:off x="6188075" y="5497513"/>
            <a:ext cx="31432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11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5414" name="Rectangle 77"/>
          <p:cNvSpPr>
            <a:spLocks noChangeArrowheads="1"/>
          </p:cNvSpPr>
          <p:nvPr/>
        </p:nvSpPr>
        <p:spPr bwMode="auto">
          <a:xfrm>
            <a:off x="6927850" y="5492750"/>
            <a:ext cx="11652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Quantity of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5415" name="Rectangle 78"/>
          <p:cNvSpPr>
            <a:spLocks noChangeArrowheads="1"/>
          </p:cNvSpPr>
          <p:nvPr/>
        </p:nvSpPr>
        <p:spPr bwMode="auto">
          <a:xfrm>
            <a:off x="6361113" y="5740400"/>
            <a:ext cx="1744662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Ice-Cream Cones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5416" name="Rectangle 79"/>
          <p:cNvSpPr>
            <a:spLocks noChangeArrowheads="1"/>
          </p:cNvSpPr>
          <p:nvPr/>
        </p:nvSpPr>
        <p:spPr bwMode="auto">
          <a:xfrm>
            <a:off x="2398713" y="1789113"/>
            <a:ext cx="592137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$3.00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5417" name="Rectangle 80"/>
          <p:cNvSpPr>
            <a:spLocks noChangeArrowheads="1"/>
          </p:cNvSpPr>
          <p:nvPr/>
        </p:nvSpPr>
        <p:spPr bwMode="auto">
          <a:xfrm>
            <a:off x="6489700" y="5497513"/>
            <a:ext cx="31432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12</a:t>
            </a:r>
            <a:endParaRPr lang="en-US" sz="2400">
              <a:latin typeface="Times New Roman" pitchFamily="18" charset="0"/>
            </a:endParaRPr>
          </a:p>
        </p:txBody>
      </p:sp>
      <p:grpSp>
        <p:nvGrpSpPr>
          <p:cNvPr id="7" name="Group 81"/>
          <p:cNvGrpSpPr>
            <a:grpSpLocks/>
          </p:cNvGrpSpPr>
          <p:nvPr/>
        </p:nvGrpSpPr>
        <p:grpSpPr bwMode="auto">
          <a:xfrm>
            <a:off x="901700" y="2897188"/>
            <a:ext cx="1809750" cy="568325"/>
            <a:chOff x="568" y="1825"/>
            <a:chExt cx="1140" cy="358"/>
          </a:xfrm>
        </p:grpSpPr>
        <p:grpSp>
          <p:nvGrpSpPr>
            <p:cNvPr id="15430" name="Group 82"/>
            <p:cNvGrpSpPr>
              <a:grpSpLocks/>
            </p:cNvGrpSpPr>
            <p:nvPr/>
          </p:nvGrpSpPr>
          <p:grpSpPr bwMode="auto">
            <a:xfrm>
              <a:off x="568" y="1825"/>
              <a:ext cx="1140" cy="339"/>
              <a:chOff x="568" y="1825"/>
              <a:chExt cx="1140" cy="339"/>
            </a:xfrm>
          </p:grpSpPr>
          <p:sp>
            <p:nvSpPr>
              <p:cNvPr id="15432" name="Rectangle 83"/>
              <p:cNvSpPr>
                <a:spLocks noChangeArrowheads="1"/>
              </p:cNvSpPr>
              <p:nvPr/>
            </p:nvSpPr>
            <p:spPr bwMode="auto">
              <a:xfrm>
                <a:off x="568" y="1825"/>
                <a:ext cx="896" cy="339"/>
              </a:xfrm>
              <a:prstGeom prst="rect">
                <a:avLst/>
              </a:prstGeom>
              <a:solidFill>
                <a:srgbClr val="E1E5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>
                  <a:latin typeface="Calibri" pitchFamily="34" charset="0"/>
                </a:endParaRPr>
              </a:p>
            </p:txBody>
          </p:sp>
          <p:sp>
            <p:nvSpPr>
              <p:cNvPr id="15433" name="Line 84"/>
              <p:cNvSpPr>
                <a:spLocks noChangeShapeType="1"/>
              </p:cNvSpPr>
              <p:nvPr/>
            </p:nvSpPr>
            <p:spPr bwMode="auto">
              <a:xfrm flipH="1" flipV="1">
                <a:off x="1464" y="2023"/>
                <a:ext cx="244" cy="9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5434" name="Rectangle 85"/>
              <p:cNvSpPr>
                <a:spLocks noChangeArrowheads="1"/>
              </p:cNvSpPr>
              <p:nvPr/>
            </p:nvSpPr>
            <p:spPr bwMode="auto">
              <a:xfrm>
                <a:off x="618" y="1833"/>
                <a:ext cx="826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srgbClr val="000000"/>
                    </a:solidFill>
                    <a:latin typeface="Calibri" pitchFamily="34" charset="0"/>
                  </a:rPr>
                  <a:t>1. A decrease </a:t>
                </a: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435" name="Rectangle 86"/>
              <p:cNvSpPr>
                <a:spLocks noChangeArrowheads="1"/>
              </p:cNvSpPr>
              <p:nvPr/>
            </p:nvSpPr>
            <p:spPr bwMode="auto">
              <a:xfrm>
                <a:off x="618" y="1988"/>
                <a:ext cx="412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srgbClr val="000000"/>
                    </a:solidFill>
                    <a:latin typeface="Calibri" pitchFamily="34" charset="0"/>
                  </a:rPr>
                  <a:t>in price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sp>
          <p:nvSpPr>
            <p:cNvPr id="15431" name="Rectangle 87"/>
            <p:cNvSpPr>
              <a:spLocks noChangeArrowheads="1"/>
            </p:cNvSpPr>
            <p:nvPr/>
          </p:nvSpPr>
          <p:spPr bwMode="auto">
            <a:xfrm>
              <a:off x="1018" y="2008"/>
              <a:ext cx="198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Calibri" pitchFamily="34" charset="0"/>
                </a:rPr>
                <a:t> ...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9" name="Group 88"/>
          <p:cNvGrpSpPr>
            <a:grpSpLocks/>
          </p:cNvGrpSpPr>
          <p:nvPr/>
        </p:nvGrpSpPr>
        <p:grpSpPr bwMode="auto">
          <a:xfrm>
            <a:off x="3763963" y="5789613"/>
            <a:ext cx="2257425" cy="704850"/>
            <a:chOff x="2371" y="3647"/>
            <a:chExt cx="1422" cy="444"/>
          </a:xfrm>
        </p:grpSpPr>
        <p:sp>
          <p:nvSpPr>
            <p:cNvPr id="15424" name="Line 89"/>
            <p:cNvSpPr>
              <a:spLocks noChangeShapeType="1"/>
            </p:cNvSpPr>
            <p:nvPr/>
          </p:nvSpPr>
          <p:spPr bwMode="auto">
            <a:xfrm flipV="1">
              <a:off x="2465" y="3647"/>
              <a:ext cx="302" cy="11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5425" name="Rectangle 90"/>
            <p:cNvSpPr>
              <a:spLocks noChangeArrowheads="1"/>
            </p:cNvSpPr>
            <p:nvPr/>
          </p:nvSpPr>
          <p:spPr bwMode="auto">
            <a:xfrm>
              <a:off x="2371" y="3764"/>
              <a:ext cx="1397" cy="327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d-ID">
                <a:latin typeface="Calibri" pitchFamily="34" charset="0"/>
              </a:endParaRPr>
            </a:p>
          </p:txBody>
        </p:sp>
        <p:sp>
          <p:nvSpPr>
            <p:cNvPr id="15426" name="Rectangle 91"/>
            <p:cNvSpPr>
              <a:spLocks noChangeArrowheads="1"/>
            </p:cNvSpPr>
            <p:nvPr/>
          </p:nvSpPr>
          <p:spPr bwMode="auto">
            <a:xfrm>
              <a:off x="2408" y="3769"/>
              <a:ext cx="14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Calibri" pitchFamily="34" charset="0"/>
                </a:rPr>
                <a:t>2. 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5427" name="Rectangle 92"/>
            <p:cNvSpPr>
              <a:spLocks noChangeArrowheads="1"/>
            </p:cNvSpPr>
            <p:nvPr/>
          </p:nvSpPr>
          <p:spPr bwMode="auto">
            <a:xfrm>
              <a:off x="2548" y="3769"/>
              <a:ext cx="10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Calibri" pitchFamily="34" charset="0"/>
                </a:rPr>
                <a:t>...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5428" name="Rectangle 93"/>
            <p:cNvSpPr>
              <a:spLocks noChangeArrowheads="1"/>
            </p:cNvSpPr>
            <p:nvPr/>
          </p:nvSpPr>
          <p:spPr bwMode="auto">
            <a:xfrm>
              <a:off x="2726" y="3769"/>
              <a:ext cx="1067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Calibri" pitchFamily="34" charset="0"/>
                </a:rPr>
                <a:t>increases quantity 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5429" name="Rectangle 94"/>
            <p:cNvSpPr>
              <a:spLocks noChangeArrowheads="1"/>
            </p:cNvSpPr>
            <p:nvPr/>
          </p:nvSpPr>
          <p:spPr bwMode="auto">
            <a:xfrm>
              <a:off x="2408" y="3924"/>
              <a:ext cx="1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Calibri" pitchFamily="34" charset="0"/>
                </a:rPr>
                <a:t>of cones demanded.</a:t>
              </a: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537695" name="Line 95"/>
          <p:cNvSpPr>
            <a:spLocks noChangeShapeType="1"/>
          </p:cNvSpPr>
          <p:nvPr/>
        </p:nvSpPr>
        <p:spPr bwMode="auto">
          <a:xfrm rot="5400000" flipH="1">
            <a:off x="2621756" y="3447257"/>
            <a:ext cx="327025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stealth" w="med" len="med"/>
            <a:tailEnd/>
          </a:ln>
        </p:spPr>
        <p:txBody>
          <a:bodyPr/>
          <a:lstStyle/>
          <a:p>
            <a:endParaRPr lang="id-ID"/>
          </a:p>
        </p:txBody>
      </p:sp>
      <p:pic>
        <p:nvPicPr>
          <p:cNvPr id="15421" name="Picture 96"/>
          <p:cNvPicPr>
            <a:picLocks noChangeAspect="1" noChangeArrowheads="1"/>
          </p:cNvPicPr>
          <p:nvPr/>
        </p:nvPicPr>
        <p:blipFill>
          <a:blip r:embed="rId2"/>
          <a:srcRect b="1889"/>
          <a:stretch>
            <a:fillRect/>
          </a:stretch>
        </p:blipFill>
        <p:spPr bwMode="auto">
          <a:xfrm>
            <a:off x="5562600" y="1228725"/>
            <a:ext cx="3124200" cy="22002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84" name="Slide Number Placeholder 8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A61A0B-EA45-442D-90BD-E7165710A81E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85" name="Footer Placeholder 8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7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37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537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537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3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7633" grpId="0" animBg="1"/>
      <p:bldP spid="537634" grpId="0" animBg="1"/>
      <p:bldP spid="537635" grpId="0" animBg="1"/>
      <p:bldP spid="537657" grpId="0" animBg="1"/>
      <p:bldP spid="53769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sz="4000" dirty="0" smtClean="0"/>
              <a:t>Market Demand is the Sum of Individual Demands</a:t>
            </a:r>
            <a:endParaRPr lang="en-US" sz="4000" dirty="0" smtClean="0"/>
          </a:p>
        </p:txBody>
      </p:sp>
      <p:pic>
        <p:nvPicPr>
          <p:cNvPr id="16387" name="Picture 4" descr="man68624_0402"/>
          <p:cNvPicPr preferRelativeResize="0"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2728913"/>
            <a:ext cx="8229600" cy="228917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32AEEB-B0DC-42F7-959D-012FEE82D91A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Law of Demand</a:t>
            </a:r>
            <a:endParaRPr 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183063"/>
          </a:xfrm>
        </p:spPr>
        <p:txBody>
          <a:bodyPr/>
          <a:lstStyle/>
          <a:p>
            <a:r>
              <a:rPr lang="en-US" altLang="en-US" smtClean="0"/>
              <a:t>The law</a:t>
            </a:r>
            <a:r>
              <a:rPr lang="en-US" altLang="en-US" i="1" smtClean="0">
                <a:solidFill>
                  <a:srgbClr val="25A9A6"/>
                </a:solidFill>
              </a:rPr>
              <a:t> </a:t>
            </a:r>
            <a:r>
              <a:rPr lang="en-US" altLang="en-US" smtClean="0"/>
              <a:t>of demand states that </a:t>
            </a:r>
          </a:p>
          <a:p>
            <a:pPr lvl="1"/>
            <a:r>
              <a:rPr lang="en-US" altLang="en-US" b="1" smtClean="0"/>
              <a:t>the quantity demanded of a good falls when the price of the good rises</a:t>
            </a:r>
            <a:r>
              <a:rPr lang="en-US" altLang="en-US" smtClean="0"/>
              <a:t>, and vice versa, provided all other factors that affect buyers’ decisions are unchanged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71CF6F-69B5-4081-9E0B-05622A6BF74D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KIP" val="SKIP"/>
  <p:tag name="RNROPT" val="Picture 15"/>
</p:tagLst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Overr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Overr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Overr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Overr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Overrid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Overrid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Overrid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quity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  <a:fontScheme name="Equity">
    <a:majorFont>
      <a:latin typeface="Franklin Gothic Book"/>
      <a:ea typeface=""/>
      <a:cs typeface=""/>
      <a:font script="Grek" typeface="Calibri"/>
      <a:font script="Cyrl" typeface="Calibri"/>
      <a:font script="Jpan" typeface="HGｺﾞｼｯｸM"/>
      <a:font script="Hang" typeface="바탕"/>
      <a:font script="Hans" typeface="幼圆"/>
      <a:font script="Hant" typeface="微軟正黑體"/>
      <a:font script="Arab" typeface="Tahoma"/>
      <a:font script="Hebr" typeface="Aharoni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Perpetua"/>
      <a:ea typeface=""/>
      <a:cs typeface=""/>
      <a:font script="Grek" typeface="Cambria"/>
      <a:font script="Cyrl" typeface="Cambria"/>
      <a:font script="Jpan" typeface="HG創英ﾌﾟﾚｾﾞﾝｽEB"/>
      <a:font script="Hang" typeface="맑은 고딕"/>
      <a:font script="Hans" typeface="宋体"/>
      <a:font script="Hant" typeface="新細明體"/>
      <a:font script="Arab" typeface="Times New Roman"/>
      <a:font script="Hebr" typeface="Aharoni"/>
      <a:font script="Thai" typeface="Eucrosia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Equity">
    <a: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tint val="30000"/>
              <a:satMod val="300000"/>
            </a:schemeClr>
            <a:schemeClr val="phClr">
              <a:tint val="40000"/>
              <a:satMod val="200000"/>
            </a:schemeClr>
          </a:duotone>
        </a:blip>
        <a:tile tx="0" ty="0" sx="70000" sy="70000" flip="none" algn="ctr"/>
      </a:blipFill>
      <a:blipFill>
        <a:blip xmlns:r="http://schemas.openxmlformats.org/officeDocument/2006/relationships" r:embed="rId1">
          <a:duotone>
            <a:schemeClr val="phClr">
              <a:shade val="22000"/>
              <a:satMod val="160000"/>
            </a:schemeClr>
            <a:schemeClr val="phClr">
              <a:shade val="45000"/>
              <a:satMod val="100000"/>
            </a:schemeClr>
          </a:duotone>
        </a:blip>
        <a:tile tx="0" ty="0" sx="65000" sy="65000" flip="none" algn="ctr"/>
      </a:blipFill>
    </a:fillStyleLst>
    <a:lnStyleLst>
      <a:ln w="9525" cap="flat" cmpd="sng" algn="ctr">
        <a:solidFill>
          <a:schemeClr val="phClr">
            <a:shade val="60000"/>
            <a:satMod val="110000"/>
          </a:schemeClr>
        </a:solidFill>
        <a:prstDash val="solid"/>
      </a:ln>
      <a:ln w="127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phClr">
              <a:tint val="10000"/>
              <a:satMod val="13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40000"/>
              <a:satMod val="165000"/>
            </a:schemeClr>
          </a:gs>
          <a:gs pos="50000">
            <a:schemeClr val="phClr">
              <a:shade val="80000"/>
              <a:satMod val="155000"/>
            </a:schemeClr>
          </a:gs>
          <a:gs pos="100000">
            <a:schemeClr val="phClr">
              <a:tint val="95000"/>
              <a:satMod val="20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tint val="95000"/>
              <a:satMod val="200000"/>
            </a:schemeClr>
            <a:schemeClr val="phClr">
              <a:shade val="80000"/>
              <a:satMod val="100000"/>
            </a:schemeClr>
          </a:duotone>
        </a:blip>
        <a:tile tx="0" ty="0" sx="55000" sy="55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Equity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  <a:fontScheme name="Equity">
    <a:majorFont>
      <a:latin typeface="Franklin Gothic Book"/>
      <a:ea typeface=""/>
      <a:cs typeface=""/>
      <a:font script="Grek" typeface="Calibri"/>
      <a:font script="Cyrl" typeface="Calibri"/>
      <a:font script="Jpan" typeface="HGｺﾞｼｯｸM"/>
      <a:font script="Hang" typeface="바탕"/>
      <a:font script="Hans" typeface="幼圆"/>
      <a:font script="Hant" typeface="微軟正黑體"/>
      <a:font script="Arab" typeface="Tahoma"/>
      <a:font script="Hebr" typeface="Aharoni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Perpetua"/>
      <a:ea typeface=""/>
      <a:cs typeface=""/>
      <a:font script="Grek" typeface="Cambria"/>
      <a:font script="Cyrl" typeface="Cambria"/>
      <a:font script="Jpan" typeface="HG創英ﾌﾟﾚｾﾞﾝｽEB"/>
      <a:font script="Hang" typeface="맑은 고딕"/>
      <a:font script="Hans" typeface="宋体"/>
      <a:font script="Hant" typeface="新細明體"/>
      <a:font script="Arab" typeface="Times New Roman"/>
      <a:font script="Hebr" typeface="Aharoni"/>
      <a:font script="Thai" typeface="Eucrosia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Equity">
    <a: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tint val="30000"/>
              <a:satMod val="300000"/>
            </a:schemeClr>
            <a:schemeClr val="phClr">
              <a:tint val="40000"/>
              <a:satMod val="200000"/>
            </a:schemeClr>
          </a:duotone>
        </a:blip>
        <a:tile tx="0" ty="0" sx="70000" sy="70000" flip="none" algn="ctr"/>
      </a:blipFill>
      <a:blipFill>
        <a:blip xmlns:r="http://schemas.openxmlformats.org/officeDocument/2006/relationships" r:embed="rId1">
          <a:duotone>
            <a:schemeClr val="phClr">
              <a:shade val="22000"/>
              <a:satMod val="160000"/>
            </a:schemeClr>
            <a:schemeClr val="phClr">
              <a:shade val="45000"/>
              <a:satMod val="100000"/>
            </a:schemeClr>
          </a:duotone>
        </a:blip>
        <a:tile tx="0" ty="0" sx="65000" sy="65000" flip="none" algn="ctr"/>
      </a:blipFill>
    </a:fillStyleLst>
    <a:lnStyleLst>
      <a:ln w="9525" cap="flat" cmpd="sng" algn="ctr">
        <a:solidFill>
          <a:schemeClr val="phClr">
            <a:shade val="60000"/>
            <a:satMod val="110000"/>
          </a:schemeClr>
        </a:solidFill>
        <a:prstDash val="solid"/>
      </a:ln>
      <a:ln w="127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phClr">
              <a:tint val="10000"/>
              <a:satMod val="13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40000"/>
              <a:satMod val="165000"/>
            </a:schemeClr>
          </a:gs>
          <a:gs pos="50000">
            <a:schemeClr val="phClr">
              <a:shade val="80000"/>
              <a:satMod val="155000"/>
            </a:schemeClr>
          </a:gs>
          <a:gs pos="100000">
            <a:schemeClr val="phClr">
              <a:tint val="95000"/>
              <a:satMod val="20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tint val="95000"/>
              <a:satMod val="200000"/>
            </a:schemeClr>
            <a:schemeClr val="phClr">
              <a:shade val="80000"/>
              <a:satMod val="100000"/>
            </a:schemeClr>
          </a:duotone>
        </a:blip>
        <a:tile tx="0" ty="0" sx="55000" sy="55000" flip="none" algn="tl"/>
      </a:blipFill>
    </a:bgFillStyleLst>
  </a:fmtScheme>
</a:themeOverride>
</file>

<file path=ppt/theme/themeOverride3.xml><?xml version="1.0" encoding="utf-8"?>
<a:themeOverride xmlns:a="http://schemas.openxmlformats.org/drawingml/2006/main">
  <a:clrScheme name="Equity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  <a:fontScheme name="Equity">
    <a:majorFont>
      <a:latin typeface="Franklin Gothic Book"/>
      <a:ea typeface=""/>
      <a:cs typeface=""/>
      <a:font script="Grek" typeface="Calibri"/>
      <a:font script="Cyrl" typeface="Calibri"/>
      <a:font script="Jpan" typeface="HGｺﾞｼｯｸM"/>
      <a:font script="Hang" typeface="바탕"/>
      <a:font script="Hans" typeface="幼圆"/>
      <a:font script="Hant" typeface="微軟正黑體"/>
      <a:font script="Arab" typeface="Tahoma"/>
      <a:font script="Hebr" typeface="Aharoni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Perpetua"/>
      <a:ea typeface=""/>
      <a:cs typeface=""/>
      <a:font script="Grek" typeface="Cambria"/>
      <a:font script="Cyrl" typeface="Cambria"/>
      <a:font script="Jpan" typeface="HG創英ﾌﾟﾚｾﾞﾝｽEB"/>
      <a:font script="Hang" typeface="맑은 고딕"/>
      <a:font script="Hans" typeface="宋体"/>
      <a:font script="Hant" typeface="新細明體"/>
      <a:font script="Arab" typeface="Times New Roman"/>
      <a:font script="Hebr" typeface="Aharoni"/>
      <a:font script="Thai" typeface="Eucrosia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Equity">
    <a: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tint val="30000"/>
              <a:satMod val="300000"/>
            </a:schemeClr>
            <a:schemeClr val="phClr">
              <a:tint val="40000"/>
              <a:satMod val="200000"/>
            </a:schemeClr>
          </a:duotone>
        </a:blip>
        <a:tile tx="0" ty="0" sx="70000" sy="70000" flip="none" algn="ctr"/>
      </a:blipFill>
      <a:blipFill>
        <a:blip xmlns:r="http://schemas.openxmlformats.org/officeDocument/2006/relationships" r:embed="rId1">
          <a:duotone>
            <a:schemeClr val="phClr">
              <a:shade val="22000"/>
              <a:satMod val="160000"/>
            </a:schemeClr>
            <a:schemeClr val="phClr">
              <a:shade val="45000"/>
              <a:satMod val="100000"/>
            </a:schemeClr>
          </a:duotone>
        </a:blip>
        <a:tile tx="0" ty="0" sx="65000" sy="65000" flip="none" algn="ctr"/>
      </a:blipFill>
    </a:fillStyleLst>
    <a:lnStyleLst>
      <a:ln w="9525" cap="flat" cmpd="sng" algn="ctr">
        <a:solidFill>
          <a:schemeClr val="phClr">
            <a:shade val="60000"/>
            <a:satMod val="110000"/>
          </a:schemeClr>
        </a:solidFill>
        <a:prstDash val="solid"/>
      </a:ln>
      <a:ln w="127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phClr">
              <a:tint val="10000"/>
              <a:satMod val="13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40000"/>
              <a:satMod val="165000"/>
            </a:schemeClr>
          </a:gs>
          <a:gs pos="50000">
            <a:schemeClr val="phClr">
              <a:shade val="80000"/>
              <a:satMod val="155000"/>
            </a:schemeClr>
          </a:gs>
          <a:gs pos="100000">
            <a:schemeClr val="phClr">
              <a:tint val="95000"/>
              <a:satMod val="20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tint val="95000"/>
              <a:satMod val="200000"/>
            </a:schemeClr>
            <a:schemeClr val="phClr">
              <a:shade val="80000"/>
              <a:satMod val="100000"/>
            </a:schemeClr>
          </a:duotone>
        </a:blip>
        <a:tile tx="0" ty="0" sx="55000" sy="55000" flip="none" algn="tl"/>
      </a:blipFill>
    </a:bgFillStyleLst>
  </a:fmtScheme>
</a:themeOverride>
</file>

<file path=ppt/theme/themeOverride4.xml><?xml version="1.0" encoding="utf-8"?>
<a:themeOverride xmlns:a="http://schemas.openxmlformats.org/drawingml/2006/main">
  <a:clrScheme name="Equity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  <a:fontScheme name="Equity">
    <a:majorFont>
      <a:latin typeface="Franklin Gothic Book"/>
      <a:ea typeface=""/>
      <a:cs typeface=""/>
      <a:font script="Grek" typeface="Calibri"/>
      <a:font script="Cyrl" typeface="Calibri"/>
      <a:font script="Jpan" typeface="HGｺﾞｼｯｸM"/>
      <a:font script="Hang" typeface="바탕"/>
      <a:font script="Hans" typeface="幼圆"/>
      <a:font script="Hant" typeface="微軟正黑體"/>
      <a:font script="Arab" typeface="Tahoma"/>
      <a:font script="Hebr" typeface="Aharoni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Perpetua"/>
      <a:ea typeface=""/>
      <a:cs typeface=""/>
      <a:font script="Grek" typeface="Cambria"/>
      <a:font script="Cyrl" typeface="Cambria"/>
      <a:font script="Jpan" typeface="HG創英ﾌﾟﾚｾﾞﾝｽEB"/>
      <a:font script="Hang" typeface="맑은 고딕"/>
      <a:font script="Hans" typeface="宋体"/>
      <a:font script="Hant" typeface="新細明體"/>
      <a:font script="Arab" typeface="Times New Roman"/>
      <a:font script="Hebr" typeface="Aharoni"/>
      <a:font script="Thai" typeface="Eucrosia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Equity">
    <a: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tint val="30000"/>
              <a:satMod val="300000"/>
            </a:schemeClr>
            <a:schemeClr val="phClr">
              <a:tint val="40000"/>
              <a:satMod val="200000"/>
            </a:schemeClr>
          </a:duotone>
        </a:blip>
        <a:tile tx="0" ty="0" sx="70000" sy="70000" flip="none" algn="ctr"/>
      </a:blipFill>
      <a:blipFill>
        <a:blip xmlns:r="http://schemas.openxmlformats.org/officeDocument/2006/relationships" r:embed="rId1">
          <a:duotone>
            <a:schemeClr val="phClr">
              <a:shade val="22000"/>
              <a:satMod val="160000"/>
            </a:schemeClr>
            <a:schemeClr val="phClr">
              <a:shade val="45000"/>
              <a:satMod val="100000"/>
            </a:schemeClr>
          </a:duotone>
        </a:blip>
        <a:tile tx="0" ty="0" sx="65000" sy="65000" flip="none" algn="ctr"/>
      </a:blipFill>
    </a:fillStyleLst>
    <a:lnStyleLst>
      <a:ln w="9525" cap="flat" cmpd="sng" algn="ctr">
        <a:solidFill>
          <a:schemeClr val="phClr">
            <a:shade val="60000"/>
            <a:satMod val="110000"/>
          </a:schemeClr>
        </a:solidFill>
        <a:prstDash val="solid"/>
      </a:ln>
      <a:ln w="127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phClr">
              <a:tint val="10000"/>
              <a:satMod val="13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40000"/>
              <a:satMod val="165000"/>
            </a:schemeClr>
          </a:gs>
          <a:gs pos="50000">
            <a:schemeClr val="phClr">
              <a:shade val="80000"/>
              <a:satMod val="155000"/>
            </a:schemeClr>
          </a:gs>
          <a:gs pos="100000">
            <a:schemeClr val="phClr">
              <a:tint val="95000"/>
              <a:satMod val="20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tint val="95000"/>
              <a:satMod val="200000"/>
            </a:schemeClr>
            <a:schemeClr val="phClr">
              <a:shade val="80000"/>
              <a:satMod val="100000"/>
            </a:schemeClr>
          </a:duotone>
        </a:blip>
        <a:tile tx="0" ty="0" sx="55000" sy="55000" flip="none" algn="tl"/>
      </a:blipFill>
    </a:bgFillStyleLst>
  </a:fmtScheme>
</a:themeOverride>
</file>

<file path=ppt/theme/themeOverride5.xml><?xml version="1.0" encoding="utf-8"?>
<a:themeOverride xmlns:a="http://schemas.openxmlformats.org/drawingml/2006/main">
  <a:clrScheme name="Equity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  <a:fontScheme name="Equity">
    <a:majorFont>
      <a:latin typeface="Franklin Gothic Book"/>
      <a:ea typeface=""/>
      <a:cs typeface=""/>
      <a:font script="Grek" typeface="Calibri"/>
      <a:font script="Cyrl" typeface="Calibri"/>
      <a:font script="Jpan" typeface="HGｺﾞｼｯｸM"/>
      <a:font script="Hang" typeface="바탕"/>
      <a:font script="Hans" typeface="幼圆"/>
      <a:font script="Hant" typeface="微軟正黑體"/>
      <a:font script="Arab" typeface="Tahoma"/>
      <a:font script="Hebr" typeface="Aharoni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Perpetua"/>
      <a:ea typeface=""/>
      <a:cs typeface=""/>
      <a:font script="Grek" typeface="Cambria"/>
      <a:font script="Cyrl" typeface="Cambria"/>
      <a:font script="Jpan" typeface="HG創英ﾌﾟﾚｾﾞﾝｽEB"/>
      <a:font script="Hang" typeface="맑은 고딕"/>
      <a:font script="Hans" typeface="宋体"/>
      <a:font script="Hant" typeface="新細明體"/>
      <a:font script="Arab" typeface="Times New Roman"/>
      <a:font script="Hebr" typeface="Aharoni"/>
      <a:font script="Thai" typeface="Eucrosia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Equity">
    <a: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tint val="30000"/>
              <a:satMod val="300000"/>
            </a:schemeClr>
            <a:schemeClr val="phClr">
              <a:tint val="40000"/>
              <a:satMod val="200000"/>
            </a:schemeClr>
          </a:duotone>
        </a:blip>
        <a:tile tx="0" ty="0" sx="70000" sy="70000" flip="none" algn="ctr"/>
      </a:blipFill>
      <a:blipFill>
        <a:blip xmlns:r="http://schemas.openxmlformats.org/officeDocument/2006/relationships" r:embed="rId1">
          <a:duotone>
            <a:schemeClr val="phClr">
              <a:shade val="22000"/>
              <a:satMod val="160000"/>
            </a:schemeClr>
            <a:schemeClr val="phClr">
              <a:shade val="45000"/>
              <a:satMod val="100000"/>
            </a:schemeClr>
          </a:duotone>
        </a:blip>
        <a:tile tx="0" ty="0" sx="65000" sy="65000" flip="none" algn="ctr"/>
      </a:blipFill>
    </a:fillStyleLst>
    <a:lnStyleLst>
      <a:ln w="9525" cap="flat" cmpd="sng" algn="ctr">
        <a:solidFill>
          <a:schemeClr val="phClr">
            <a:shade val="60000"/>
            <a:satMod val="110000"/>
          </a:schemeClr>
        </a:solidFill>
        <a:prstDash val="solid"/>
      </a:ln>
      <a:ln w="127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phClr">
              <a:tint val="10000"/>
              <a:satMod val="13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40000"/>
              <a:satMod val="165000"/>
            </a:schemeClr>
          </a:gs>
          <a:gs pos="50000">
            <a:schemeClr val="phClr">
              <a:shade val="80000"/>
              <a:satMod val="155000"/>
            </a:schemeClr>
          </a:gs>
          <a:gs pos="100000">
            <a:schemeClr val="phClr">
              <a:tint val="95000"/>
              <a:satMod val="20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tint val="95000"/>
              <a:satMod val="200000"/>
            </a:schemeClr>
            <a:schemeClr val="phClr">
              <a:shade val="80000"/>
              <a:satMod val="100000"/>
            </a:schemeClr>
          </a:duotone>
        </a:blip>
        <a:tile tx="0" ty="0" sx="55000" sy="55000" flip="none" algn="tl"/>
      </a:blipFill>
    </a:bgFillStyleLst>
  </a:fmtScheme>
</a:themeOverride>
</file>

<file path=ppt/theme/themeOverride6.xml><?xml version="1.0" encoding="utf-8"?>
<a:themeOverride xmlns:a="http://schemas.openxmlformats.org/drawingml/2006/main">
  <a:clrScheme name="Equity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  <a:fontScheme name="Equity">
    <a:majorFont>
      <a:latin typeface="Franklin Gothic Book"/>
      <a:ea typeface=""/>
      <a:cs typeface=""/>
      <a:font script="Grek" typeface="Calibri"/>
      <a:font script="Cyrl" typeface="Calibri"/>
      <a:font script="Jpan" typeface="HGｺﾞｼｯｸM"/>
      <a:font script="Hang" typeface="바탕"/>
      <a:font script="Hans" typeface="幼圆"/>
      <a:font script="Hant" typeface="微軟正黑體"/>
      <a:font script="Arab" typeface="Tahoma"/>
      <a:font script="Hebr" typeface="Aharoni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Perpetua"/>
      <a:ea typeface=""/>
      <a:cs typeface=""/>
      <a:font script="Grek" typeface="Cambria"/>
      <a:font script="Cyrl" typeface="Cambria"/>
      <a:font script="Jpan" typeface="HG創英ﾌﾟﾚｾﾞﾝｽEB"/>
      <a:font script="Hang" typeface="맑은 고딕"/>
      <a:font script="Hans" typeface="宋体"/>
      <a:font script="Hant" typeface="新細明體"/>
      <a:font script="Arab" typeface="Times New Roman"/>
      <a:font script="Hebr" typeface="Aharoni"/>
      <a:font script="Thai" typeface="Eucrosia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Equity">
    <a: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tint val="30000"/>
              <a:satMod val="300000"/>
            </a:schemeClr>
            <a:schemeClr val="phClr">
              <a:tint val="40000"/>
              <a:satMod val="200000"/>
            </a:schemeClr>
          </a:duotone>
        </a:blip>
        <a:tile tx="0" ty="0" sx="70000" sy="70000" flip="none" algn="ctr"/>
      </a:blipFill>
      <a:blipFill>
        <a:blip xmlns:r="http://schemas.openxmlformats.org/officeDocument/2006/relationships" r:embed="rId1">
          <a:duotone>
            <a:schemeClr val="phClr">
              <a:shade val="22000"/>
              <a:satMod val="160000"/>
            </a:schemeClr>
            <a:schemeClr val="phClr">
              <a:shade val="45000"/>
              <a:satMod val="100000"/>
            </a:schemeClr>
          </a:duotone>
        </a:blip>
        <a:tile tx="0" ty="0" sx="65000" sy="65000" flip="none" algn="ctr"/>
      </a:blipFill>
    </a:fillStyleLst>
    <a:lnStyleLst>
      <a:ln w="9525" cap="flat" cmpd="sng" algn="ctr">
        <a:solidFill>
          <a:schemeClr val="phClr">
            <a:shade val="60000"/>
            <a:satMod val="110000"/>
          </a:schemeClr>
        </a:solidFill>
        <a:prstDash val="solid"/>
      </a:ln>
      <a:ln w="127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phClr">
              <a:tint val="10000"/>
              <a:satMod val="13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40000"/>
              <a:satMod val="165000"/>
            </a:schemeClr>
          </a:gs>
          <a:gs pos="50000">
            <a:schemeClr val="phClr">
              <a:shade val="80000"/>
              <a:satMod val="155000"/>
            </a:schemeClr>
          </a:gs>
          <a:gs pos="100000">
            <a:schemeClr val="phClr">
              <a:tint val="95000"/>
              <a:satMod val="20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tint val="95000"/>
              <a:satMod val="200000"/>
            </a:schemeClr>
            <a:schemeClr val="phClr">
              <a:shade val="80000"/>
              <a:satMod val="100000"/>
            </a:schemeClr>
          </a:duotone>
        </a:blip>
        <a:tile tx="0" ty="0" sx="55000" sy="55000" flip="none" algn="tl"/>
      </a:blipFill>
    </a:bgFillStyleLst>
  </a:fmtScheme>
</a:themeOverride>
</file>

<file path=ppt/theme/themeOverride7.xml><?xml version="1.0" encoding="utf-8"?>
<a:themeOverride xmlns:a="http://schemas.openxmlformats.org/drawingml/2006/main">
  <a:clrScheme name="Equity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  <a:fontScheme name="Equity">
    <a:majorFont>
      <a:latin typeface="Franklin Gothic Book"/>
      <a:ea typeface=""/>
      <a:cs typeface=""/>
      <a:font script="Grek" typeface="Calibri"/>
      <a:font script="Cyrl" typeface="Calibri"/>
      <a:font script="Jpan" typeface="HGｺﾞｼｯｸM"/>
      <a:font script="Hang" typeface="바탕"/>
      <a:font script="Hans" typeface="幼圆"/>
      <a:font script="Hant" typeface="微軟正黑體"/>
      <a:font script="Arab" typeface="Tahoma"/>
      <a:font script="Hebr" typeface="Aharoni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Perpetua"/>
      <a:ea typeface=""/>
      <a:cs typeface=""/>
      <a:font script="Grek" typeface="Cambria"/>
      <a:font script="Cyrl" typeface="Cambria"/>
      <a:font script="Jpan" typeface="HG創英ﾌﾟﾚｾﾞﾝｽEB"/>
      <a:font script="Hang" typeface="맑은 고딕"/>
      <a:font script="Hans" typeface="宋体"/>
      <a:font script="Hant" typeface="新細明體"/>
      <a:font script="Arab" typeface="Times New Roman"/>
      <a:font script="Hebr" typeface="Aharoni"/>
      <a:font script="Thai" typeface="Eucrosia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Equity">
    <a: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tint val="30000"/>
              <a:satMod val="300000"/>
            </a:schemeClr>
            <a:schemeClr val="phClr">
              <a:tint val="40000"/>
              <a:satMod val="200000"/>
            </a:schemeClr>
          </a:duotone>
        </a:blip>
        <a:tile tx="0" ty="0" sx="70000" sy="70000" flip="none" algn="ctr"/>
      </a:blipFill>
      <a:blipFill>
        <a:blip xmlns:r="http://schemas.openxmlformats.org/officeDocument/2006/relationships" r:embed="rId1">
          <a:duotone>
            <a:schemeClr val="phClr">
              <a:shade val="22000"/>
              <a:satMod val="160000"/>
            </a:schemeClr>
            <a:schemeClr val="phClr">
              <a:shade val="45000"/>
              <a:satMod val="100000"/>
            </a:schemeClr>
          </a:duotone>
        </a:blip>
        <a:tile tx="0" ty="0" sx="65000" sy="65000" flip="none" algn="ctr"/>
      </a:blipFill>
    </a:fillStyleLst>
    <a:lnStyleLst>
      <a:ln w="9525" cap="flat" cmpd="sng" algn="ctr">
        <a:solidFill>
          <a:schemeClr val="phClr">
            <a:shade val="60000"/>
            <a:satMod val="110000"/>
          </a:schemeClr>
        </a:solidFill>
        <a:prstDash val="solid"/>
      </a:ln>
      <a:ln w="127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phClr">
              <a:tint val="10000"/>
              <a:satMod val="13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40000"/>
              <a:satMod val="165000"/>
            </a:schemeClr>
          </a:gs>
          <a:gs pos="50000">
            <a:schemeClr val="phClr">
              <a:shade val="80000"/>
              <a:satMod val="155000"/>
            </a:schemeClr>
          </a:gs>
          <a:gs pos="100000">
            <a:schemeClr val="phClr">
              <a:tint val="95000"/>
              <a:satMod val="20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tint val="95000"/>
              <a:satMod val="200000"/>
            </a:schemeClr>
            <a:schemeClr val="phClr">
              <a:shade val="80000"/>
              <a:satMod val="100000"/>
            </a:schemeClr>
          </a:duotone>
        </a:blip>
        <a:tile tx="0" ty="0" sx="55000" sy="55000" flip="none" algn="tl"/>
      </a:blipFill>
    </a:bgFillStyleLst>
  </a:fmtScheme>
</a:themeOverride>
</file>

<file path=ppt/theme/themeOverride8.xml><?xml version="1.0" encoding="utf-8"?>
<a:themeOverride xmlns:a="http://schemas.openxmlformats.org/drawingml/2006/main">
  <a:clrScheme name="Equity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  <a:fontScheme name="Equity">
    <a:majorFont>
      <a:latin typeface="Franklin Gothic Book"/>
      <a:ea typeface=""/>
      <a:cs typeface=""/>
      <a:font script="Grek" typeface="Calibri"/>
      <a:font script="Cyrl" typeface="Calibri"/>
      <a:font script="Jpan" typeface="HGｺﾞｼｯｸM"/>
      <a:font script="Hang" typeface="바탕"/>
      <a:font script="Hans" typeface="幼圆"/>
      <a:font script="Hant" typeface="微軟正黑體"/>
      <a:font script="Arab" typeface="Tahoma"/>
      <a:font script="Hebr" typeface="Aharoni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Perpetua"/>
      <a:ea typeface=""/>
      <a:cs typeface=""/>
      <a:font script="Grek" typeface="Cambria"/>
      <a:font script="Cyrl" typeface="Cambria"/>
      <a:font script="Jpan" typeface="HG創英ﾌﾟﾚｾﾞﾝｽEB"/>
      <a:font script="Hang" typeface="맑은 고딕"/>
      <a:font script="Hans" typeface="宋体"/>
      <a:font script="Hant" typeface="新細明體"/>
      <a:font script="Arab" typeface="Times New Roman"/>
      <a:font script="Hebr" typeface="Aharoni"/>
      <a:font script="Thai" typeface="Eucrosia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Equity">
    <a: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tint val="30000"/>
              <a:satMod val="300000"/>
            </a:schemeClr>
            <a:schemeClr val="phClr">
              <a:tint val="40000"/>
              <a:satMod val="200000"/>
            </a:schemeClr>
          </a:duotone>
        </a:blip>
        <a:tile tx="0" ty="0" sx="70000" sy="70000" flip="none" algn="ctr"/>
      </a:blipFill>
      <a:blipFill>
        <a:blip xmlns:r="http://schemas.openxmlformats.org/officeDocument/2006/relationships" r:embed="rId1">
          <a:duotone>
            <a:schemeClr val="phClr">
              <a:shade val="22000"/>
              <a:satMod val="160000"/>
            </a:schemeClr>
            <a:schemeClr val="phClr">
              <a:shade val="45000"/>
              <a:satMod val="100000"/>
            </a:schemeClr>
          </a:duotone>
        </a:blip>
        <a:tile tx="0" ty="0" sx="65000" sy="65000" flip="none" algn="ctr"/>
      </a:blipFill>
    </a:fillStyleLst>
    <a:lnStyleLst>
      <a:ln w="9525" cap="flat" cmpd="sng" algn="ctr">
        <a:solidFill>
          <a:schemeClr val="phClr">
            <a:shade val="60000"/>
            <a:satMod val="110000"/>
          </a:schemeClr>
        </a:solidFill>
        <a:prstDash val="solid"/>
      </a:ln>
      <a:ln w="127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phClr">
              <a:tint val="10000"/>
              <a:satMod val="13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40000"/>
              <a:satMod val="165000"/>
            </a:schemeClr>
          </a:gs>
          <a:gs pos="50000">
            <a:schemeClr val="phClr">
              <a:shade val="80000"/>
              <a:satMod val="155000"/>
            </a:schemeClr>
          </a:gs>
          <a:gs pos="100000">
            <a:schemeClr val="phClr">
              <a:tint val="95000"/>
              <a:satMod val="20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tint val="95000"/>
              <a:satMod val="200000"/>
            </a:schemeClr>
            <a:schemeClr val="phClr">
              <a:shade val="80000"/>
              <a:satMod val="100000"/>
            </a:schemeClr>
          </a:duotone>
        </a:blip>
        <a:tile tx="0" ty="0" sx="55000" sy="55000" flip="none" algn="tl"/>
      </a:blipFill>
    </a:bgFillStyleLst>
  </a:fmtScheme>
</a:themeOverride>
</file>

<file path=ppt/theme/themeOverride9.xml><?xml version="1.0" encoding="utf-8"?>
<a:themeOverride xmlns:a="http://schemas.openxmlformats.org/drawingml/2006/main">
  <a:clrScheme name="Equity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  <a:fontScheme name="Equity">
    <a:majorFont>
      <a:latin typeface="Franklin Gothic Book"/>
      <a:ea typeface=""/>
      <a:cs typeface=""/>
      <a:font script="Grek" typeface="Calibri"/>
      <a:font script="Cyrl" typeface="Calibri"/>
      <a:font script="Jpan" typeface="HGｺﾞｼｯｸM"/>
      <a:font script="Hang" typeface="바탕"/>
      <a:font script="Hans" typeface="幼圆"/>
      <a:font script="Hant" typeface="微軟正黑體"/>
      <a:font script="Arab" typeface="Tahoma"/>
      <a:font script="Hebr" typeface="Aharoni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Perpetua"/>
      <a:ea typeface=""/>
      <a:cs typeface=""/>
      <a:font script="Grek" typeface="Cambria"/>
      <a:font script="Cyrl" typeface="Cambria"/>
      <a:font script="Jpan" typeface="HG創英ﾌﾟﾚｾﾞﾝｽEB"/>
      <a:font script="Hang" typeface="맑은 고딕"/>
      <a:font script="Hans" typeface="宋体"/>
      <a:font script="Hant" typeface="新細明體"/>
      <a:font script="Arab" typeface="Times New Roman"/>
      <a:font script="Hebr" typeface="Aharoni"/>
      <a:font script="Thai" typeface="Eucrosia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Equity">
    <a: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tint val="30000"/>
              <a:satMod val="300000"/>
            </a:schemeClr>
            <a:schemeClr val="phClr">
              <a:tint val="40000"/>
              <a:satMod val="200000"/>
            </a:schemeClr>
          </a:duotone>
        </a:blip>
        <a:tile tx="0" ty="0" sx="70000" sy="70000" flip="none" algn="ctr"/>
      </a:blipFill>
      <a:blipFill>
        <a:blip xmlns:r="http://schemas.openxmlformats.org/officeDocument/2006/relationships" r:embed="rId1">
          <a:duotone>
            <a:schemeClr val="phClr">
              <a:shade val="22000"/>
              <a:satMod val="160000"/>
            </a:schemeClr>
            <a:schemeClr val="phClr">
              <a:shade val="45000"/>
              <a:satMod val="100000"/>
            </a:schemeClr>
          </a:duotone>
        </a:blip>
        <a:tile tx="0" ty="0" sx="65000" sy="65000" flip="none" algn="ctr"/>
      </a:blipFill>
    </a:fillStyleLst>
    <a:lnStyleLst>
      <a:ln w="9525" cap="flat" cmpd="sng" algn="ctr">
        <a:solidFill>
          <a:schemeClr val="phClr">
            <a:shade val="60000"/>
            <a:satMod val="110000"/>
          </a:schemeClr>
        </a:solidFill>
        <a:prstDash val="solid"/>
      </a:ln>
      <a:ln w="127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phClr">
              <a:tint val="10000"/>
              <a:satMod val="13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40000"/>
              <a:satMod val="165000"/>
            </a:schemeClr>
          </a:gs>
          <a:gs pos="50000">
            <a:schemeClr val="phClr">
              <a:shade val="80000"/>
              <a:satMod val="155000"/>
            </a:schemeClr>
          </a:gs>
          <a:gs pos="100000">
            <a:schemeClr val="phClr">
              <a:tint val="95000"/>
              <a:satMod val="20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tint val="95000"/>
              <a:satMod val="200000"/>
            </a:schemeClr>
            <a:schemeClr val="phClr">
              <a:shade val="80000"/>
              <a:satMod val="100000"/>
            </a:schemeClr>
          </a:duotone>
        </a:blip>
        <a:tile tx="0" ty="0" sx="55000" sy="55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2156</Words>
  <Application>Microsoft Office PowerPoint</Application>
  <PresentationFormat>On-screen Show (4:3)</PresentationFormat>
  <Paragraphs>630</Paragraphs>
  <Slides>42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Demand and Supply</vt:lpstr>
      <vt:lpstr>Theories and Predictions</vt:lpstr>
      <vt:lpstr>We need a theory of prices</vt:lpstr>
      <vt:lpstr>Assume perfect competition</vt:lpstr>
      <vt:lpstr>demand</vt:lpstr>
      <vt:lpstr>Demand</vt:lpstr>
      <vt:lpstr>Catherine’s Demand Schedule and Demand Curve</vt:lpstr>
      <vt:lpstr>Market Demand is the Sum of Individual Demands</vt:lpstr>
      <vt:lpstr>Law of Demand</vt:lpstr>
      <vt:lpstr>“provided all other factors … are unchanged”</vt:lpstr>
      <vt:lpstr>Why Might Demand Increase?</vt:lpstr>
      <vt:lpstr>Changes  in Demand</vt:lpstr>
      <vt:lpstr>Shifts in the Market Demand Curve</vt:lpstr>
      <vt:lpstr>Shifts in the Demand Curve</vt:lpstr>
      <vt:lpstr>Changes in Demand</vt:lpstr>
      <vt:lpstr>Changes in Demand</vt:lpstr>
      <vt:lpstr>Shifts in the Demand Curve</vt:lpstr>
      <vt:lpstr>The Law of Demand—Explanations </vt:lpstr>
      <vt:lpstr>Substitution Effect</vt:lpstr>
      <vt:lpstr>Income Effect</vt:lpstr>
      <vt:lpstr>Lower Prices = Higher Income</vt:lpstr>
      <vt:lpstr>Income Effect</vt:lpstr>
      <vt:lpstr>supply</vt:lpstr>
      <vt:lpstr>SUPPLY</vt:lpstr>
      <vt:lpstr>Ben’s supply schedule and supply curve</vt:lpstr>
      <vt:lpstr>Market supply and individual supplies</vt:lpstr>
      <vt:lpstr>Market supply and individual supplies</vt:lpstr>
      <vt:lpstr>Law of Supply</vt:lpstr>
      <vt:lpstr>Introduction to Supply</vt:lpstr>
      <vt:lpstr>Introduction to Supply</vt:lpstr>
      <vt:lpstr>Law of Supply—Explanation </vt:lpstr>
      <vt:lpstr>Shifts in the Supply Curve: What causes them?</vt:lpstr>
      <vt:lpstr>Supply Shift</vt:lpstr>
      <vt:lpstr>Changes in Supply</vt:lpstr>
      <vt:lpstr>Changes in Supply</vt:lpstr>
      <vt:lpstr>Changes in Supply</vt:lpstr>
      <vt:lpstr>Slide 37</vt:lpstr>
      <vt:lpstr>equilibrium</vt:lpstr>
      <vt:lpstr>Interaction of demand and supply</vt:lpstr>
      <vt:lpstr>Equilibrium </vt:lpstr>
      <vt:lpstr>SUPPLY AND DEMAND TOGETHER</vt:lpstr>
      <vt:lpstr>Equilibrium of supply and demand</vt:lpstr>
    </vt:vector>
  </TitlesOfParts>
  <Company>Long Island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Demand and Supply</dc:title>
  <dc:creator>Udayan Roy</dc:creator>
  <cp:lastModifiedBy>PERSONAL</cp:lastModifiedBy>
  <cp:revision>22</cp:revision>
  <dcterms:created xsi:type="dcterms:W3CDTF">2009-03-19T18:33:13Z</dcterms:created>
  <dcterms:modified xsi:type="dcterms:W3CDTF">2014-10-20T03:32:46Z</dcterms:modified>
</cp:coreProperties>
</file>