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9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2787"/>
    <p:restoredTop sz="90975" autoAdjust="0"/>
  </p:normalViewPr>
  <p:slideViewPr>
    <p:cSldViewPr>
      <p:cViewPr varScale="1">
        <p:scale>
          <a:sx n="62" d="100"/>
          <a:sy n="62" d="100"/>
        </p:scale>
        <p:origin x="-12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FE8DE-B491-4D81-8137-10483E2BEFAA}" type="datetimeFigureOut">
              <a:rPr lang="id-ID" smtClean="0"/>
              <a:t>19/10/2014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80B01-5355-4FA3-9C44-D6C590AA47B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80B01-5355-4FA3-9C44-D6C590AA47B6}" type="slidenum">
              <a:rPr lang="id-ID" smtClean="0"/>
              <a:t>10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C82E8-BA2C-4852-9C9E-36931D35DA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D5E33-CB19-47A2-9A45-62E2781838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D962F-7332-45FF-BC1A-C690F00D6D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13E086-AF28-46CB-A2EB-86D88CBC6F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1584EE-2BB3-4C67-BC58-ABE4B4E9ED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BF0DA-7A94-46C8-966D-7AE7D4CA84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245EA-CF69-4495-800F-30716DA674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2749E-0B8F-4ECC-BF0C-995D95CA61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E5C63-8AFE-48CC-A201-25BD192AF9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78E82-4234-46CC-966C-15F46AD4B4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DA077-54A2-40A7-B5DC-E62FF5D65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50FD-0255-458D-9781-B9F820FF08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BE891-4C20-4F6F-B013-A087F4122B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82ABE4-1113-405B-B16C-7C0905827ED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676400"/>
            <a:ext cx="6172200" cy="2819400"/>
          </a:xfrm>
          <a:noFill/>
          <a:ln>
            <a:noFill/>
          </a:ln>
        </p:spPr>
        <p:txBody>
          <a:bodyPr/>
          <a:lstStyle/>
          <a:p>
            <a:r>
              <a:rPr lang="en-US" sz="4800" b="0" smtClean="0"/>
              <a:t>The </a:t>
            </a:r>
            <a:r>
              <a:rPr lang="en-US" sz="4800" b="0"/>
              <a:t>Agribusiness System</a:t>
            </a:r>
            <a:endParaRPr lang="en-US"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  <a:ln/>
        </p:spPr>
        <p:txBody>
          <a:bodyPr/>
          <a:lstStyle/>
          <a:p>
            <a:r>
              <a:rPr lang="en-US"/>
              <a:t>The Production Subsector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610600" cy="4876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Larger farms</a:t>
            </a:r>
            <a:r>
              <a:rPr lang="en-US"/>
              <a:t> in all areas (including aqua-)!</a:t>
            </a:r>
          </a:p>
          <a:p>
            <a:pPr>
              <a:lnSpc>
                <a:spcPct val="90000"/>
              </a:lnSpc>
            </a:pPr>
            <a:r>
              <a:rPr lang="en-US" b="1"/>
              <a:t>Corporate farms</a:t>
            </a:r>
          </a:p>
          <a:p>
            <a:pPr>
              <a:lnSpc>
                <a:spcPct val="90000"/>
              </a:lnSpc>
            </a:pPr>
            <a:r>
              <a:rPr lang="en-US" b="1"/>
              <a:t>New technologies</a:t>
            </a:r>
            <a:r>
              <a:rPr lang="en-US"/>
              <a:t> have resulted in increased specialization of production</a:t>
            </a:r>
          </a:p>
          <a:p>
            <a:pPr lvl="1">
              <a:lnSpc>
                <a:spcPct val="90000"/>
              </a:lnSpc>
            </a:pPr>
            <a:r>
              <a:rPr lang="en-US"/>
              <a:t>genetically altered animals </a:t>
            </a:r>
          </a:p>
          <a:p>
            <a:pPr lvl="1">
              <a:lnSpc>
                <a:spcPct val="90000"/>
              </a:lnSpc>
            </a:pPr>
            <a:r>
              <a:rPr lang="en-US"/>
              <a:t>specific pathogen-free stocks (big deal in aqua-)</a:t>
            </a:r>
          </a:p>
          <a:p>
            <a:pPr>
              <a:lnSpc>
                <a:spcPct val="90000"/>
              </a:lnSpc>
            </a:pPr>
            <a:r>
              <a:rPr lang="en-US"/>
              <a:t>What does this mean?</a:t>
            </a:r>
          </a:p>
          <a:p>
            <a:pPr>
              <a:lnSpc>
                <a:spcPct val="90000"/>
              </a:lnSpc>
            </a:pPr>
            <a:r>
              <a:rPr lang="en-US" b="1"/>
              <a:t>Stability </a:t>
            </a:r>
            <a:r>
              <a:rPr lang="en-US"/>
              <a:t>in that aquaculture production is becoming more diversified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  <a:ln/>
        </p:spPr>
        <p:txBody>
          <a:bodyPr/>
          <a:lstStyle/>
          <a:p>
            <a:r>
              <a:rPr lang="en-US"/>
              <a:t>The Production Subsector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  <a:ln/>
        </p:spPr>
        <p:txBody>
          <a:bodyPr/>
          <a:lstStyle/>
          <a:p>
            <a:r>
              <a:rPr lang="en-US" sz="2800" b="1"/>
              <a:t>Specialization </a:t>
            </a:r>
            <a:r>
              <a:rPr lang="en-US" sz="2800"/>
              <a:t>also allows for increased production efficiency (telltale sign:  increased production in face of decreased or constant levels of input)</a:t>
            </a:r>
          </a:p>
          <a:p>
            <a:r>
              <a:rPr lang="en-US" sz="2800"/>
              <a:t>Another blast from the past:  production economics</a:t>
            </a:r>
          </a:p>
          <a:p>
            <a:pPr lvl="1"/>
            <a:r>
              <a:rPr lang="en-US" sz="2400"/>
              <a:t>production costs increase every year due to increase input cost</a:t>
            </a:r>
          </a:p>
          <a:p>
            <a:pPr lvl="1"/>
            <a:r>
              <a:rPr lang="en-US" sz="2400"/>
              <a:t>but cost of inputs is not related to commodity prices (e.g., shrimp)</a:t>
            </a:r>
          </a:p>
          <a:p>
            <a:pPr lvl="1"/>
            <a:r>
              <a:rPr lang="en-US" sz="2400"/>
              <a:t>when commodity prices drop, gross farm income falls, but amount spent on inputs doesn’t (the great squeeze!)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The Production Subsector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3505200"/>
          </a:xfrm>
          <a:ln/>
        </p:spPr>
        <p:txBody>
          <a:bodyPr/>
          <a:lstStyle/>
          <a:p>
            <a:r>
              <a:rPr lang="en-US" sz="2800"/>
              <a:t>Two sizes of farms:  </a:t>
            </a:r>
            <a:r>
              <a:rPr lang="en-US" sz="2800" b="1"/>
              <a:t>Large</a:t>
            </a:r>
            <a:r>
              <a:rPr lang="en-US" sz="2800"/>
              <a:t> (economies of scale) and </a:t>
            </a:r>
            <a:r>
              <a:rPr lang="en-US" sz="2800" b="1"/>
              <a:t>small </a:t>
            </a:r>
            <a:r>
              <a:rPr lang="en-US" sz="2800"/>
              <a:t>(no economy of scale)</a:t>
            </a:r>
          </a:p>
          <a:p>
            <a:r>
              <a:rPr lang="en-US" sz="2800"/>
              <a:t>Large farms: new technologies (aeration, telemetry, genetically-improved strains)</a:t>
            </a:r>
          </a:p>
          <a:p>
            <a:r>
              <a:rPr lang="en-US" sz="2800"/>
              <a:t>Small farms can also, however:  sell something that commands a high price!  ($16/lbs. </a:t>
            </a:r>
            <a:r>
              <a:rPr lang="en-US" sz="2800"/>
              <a:t>shrimp</a:t>
            </a:r>
            <a:r>
              <a:rPr lang="en-US" sz="2800" smtClean="0"/>
              <a:t>!)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1371600"/>
          </a:xfrm>
          <a:ln/>
        </p:spPr>
        <p:txBody>
          <a:bodyPr/>
          <a:lstStyle/>
          <a:p>
            <a:r>
              <a:rPr lang="en-US"/>
              <a:t>The Processing-Manufacturing Subsector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1242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Includes all business that turn raw materials into finished (or partially-finished</a:t>
            </a:r>
            <a:r>
              <a:rPr lang="en-US" sz="2400"/>
              <a:t>) </a:t>
            </a:r>
            <a:r>
              <a:rPr lang="en-US" sz="2400" smtClean="0"/>
              <a:t>products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In aquaculture, mostly done </a:t>
            </a:r>
            <a:r>
              <a:rPr lang="en-US" sz="2400"/>
              <a:t>by  </a:t>
            </a:r>
            <a:r>
              <a:rPr lang="en-US" sz="2400" smtClean="0"/>
              <a:t>processors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Also includes packaging, distribution, and sales, places and forms desired by consumers (Marketing </a:t>
            </a:r>
            <a:r>
              <a:rPr lang="en-US" sz="2400"/>
              <a:t>bill</a:t>
            </a:r>
            <a:r>
              <a:rPr lang="en-US" sz="2400" smtClean="0"/>
              <a:t>?)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 b="1"/>
              <a:t>Marketing bill</a:t>
            </a:r>
            <a:r>
              <a:rPr lang="en-US" sz="2400"/>
              <a:t> represents 70% of total amount spent by consumers on food!!!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43000"/>
          </a:xfrm>
          <a:ln/>
        </p:spPr>
        <p:txBody>
          <a:bodyPr/>
          <a:lstStyle/>
          <a:p>
            <a:r>
              <a:rPr lang="en-US"/>
              <a:t>The Processing-Manufacturing</a:t>
            </a:r>
            <a:br>
              <a:rPr lang="en-US"/>
            </a:br>
            <a:r>
              <a:rPr lang="en-US"/>
              <a:t>Subsector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3886200" cy="5029200"/>
          </a:xfrm>
          <a:ln/>
        </p:spPr>
        <p:txBody>
          <a:bodyPr/>
          <a:lstStyle/>
          <a:p>
            <a:r>
              <a:rPr lang="en-US" sz="2600"/>
              <a:t>Firms in this sector are very large (again, gathering economies of scale); very responsive to consumer tastes/ preferences</a:t>
            </a:r>
          </a:p>
          <a:p>
            <a:r>
              <a:rPr lang="en-US" sz="2600"/>
              <a:t>Examples</a:t>
            </a:r>
            <a:r>
              <a:rPr lang="en-US" sz="2600" smtClean="0"/>
              <a:t>: Indofood; WingsFood; Garuda-Food; Cargill, etc</a:t>
            </a:r>
            <a:endParaRPr lang="en-US" sz="260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ph type="chart" sz="half" idx="2"/>
          </p:nvPr>
        </p:nvGraphicFramePr>
        <p:xfrm>
          <a:off x="4495800" y="1524000"/>
          <a:ext cx="4352925" cy="4724400"/>
        </p:xfrm>
        <a:graphic>
          <a:graphicData uri="http://schemas.openxmlformats.org/presentationml/2006/ole">
            <p:oleObj spid="_x0000_s16388" name="Chart" r:id="rId3" imgW="4143691" imgH="4429487" progId="MSGraph.Chart.8">
              <p:embed followColorScheme="full"/>
            </p:oleObj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953000" y="5334000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Marketing Bill: What are you paying for?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</p:spPr>
        <p:txBody>
          <a:bodyPr/>
          <a:lstStyle/>
          <a:p>
            <a:r>
              <a:rPr lang="en-US" sz="4000"/>
              <a:t>Big Companies: How do they work?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Obviousley, aquaculture depends flexibility and diversification for sucess, not isolation.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Many large companies have divisions in other parts of the agribusiness system</a:t>
            </a:r>
          </a:p>
          <a:p>
            <a:pPr>
              <a:lnSpc>
                <a:spcPct val="90000"/>
              </a:lnSpc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/>
              <a:t>Example</a:t>
            </a:r>
            <a:r>
              <a:rPr lang="en-US" sz="2800"/>
              <a:t>:  Cargill, Inc., one of the largest grain traders in the world, also largest soybean processor, flour miller, feed manufacturers, seed producers, etc.!!!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1295400"/>
          </a:xfrm>
          <a:ln/>
        </p:spPr>
        <p:txBody>
          <a:bodyPr/>
          <a:lstStyle/>
          <a:p>
            <a:r>
              <a:rPr lang="en-US" sz="4000"/>
              <a:t>Part 2:  Role of Marketing in the Agribusiness System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53400" cy="4114800"/>
          </a:xfrm>
          <a:ln/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Lowers prices/increase availability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1) bridge between producers and consumers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2) helps producers understand consumer needs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3) helps producers decide what to produce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/>
              <a:t>4) helps consumers know what products are available and at </a:t>
            </a:r>
            <a:r>
              <a:rPr lang="en-US" sz="2000"/>
              <a:t>what </a:t>
            </a:r>
            <a:r>
              <a:rPr lang="en-US" sz="2000" smtClean="0"/>
              <a:t>prices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400" b="1"/>
          </a:p>
          <a:p>
            <a:pPr>
              <a:lnSpc>
                <a:spcPct val="80000"/>
              </a:lnSpc>
            </a:pPr>
            <a:r>
              <a:rPr lang="en-US" sz="2400" b="1"/>
              <a:t>Bottom Line:</a:t>
            </a:r>
            <a:r>
              <a:rPr lang="en-US" sz="2400"/>
              <a:t> Consumer satisfaction!!, higher profits for producers!  Everyone </a:t>
            </a:r>
            <a:r>
              <a:rPr lang="en-US" sz="2400"/>
              <a:t>wins</a:t>
            </a:r>
            <a:r>
              <a:rPr lang="en-US" sz="2400" smtClean="0"/>
              <a:t>!!</a:t>
            </a:r>
          </a:p>
          <a:p>
            <a:pPr>
              <a:lnSpc>
                <a:spcPct val="80000"/>
              </a:lnSpc>
              <a:buNone/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Extension of the business world?? Maybe!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95400"/>
          </a:xfrm>
          <a:ln/>
        </p:spPr>
        <p:txBody>
          <a:bodyPr/>
          <a:lstStyle/>
          <a:p>
            <a:r>
              <a:rPr lang="en-US"/>
              <a:t>Conflicting Needs of Producers and Consumers 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ph type="tbl" idx="1"/>
          </p:nvPr>
        </p:nvGraphicFramePr>
        <p:xfrm>
          <a:off x="858838" y="1981200"/>
          <a:ext cx="7424737" cy="4114800"/>
        </p:xfrm>
        <a:graphic>
          <a:graphicData uri="http://schemas.openxmlformats.org/presentationml/2006/ole">
            <p:oleObj spid="_x0000_s20484" name="Document" r:id="rId3" imgW="7928640" imgH="439308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Four Utilities of Marketing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b="1"/>
              <a:t>form</a:t>
            </a:r>
            <a:r>
              <a:rPr lang="en-US" sz="3000"/>
              <a:t>:  to process the product into a form desired or needed by the consumer (fish in the round vs. nuggets)</a:t>
            </a:r>
          </a:p>
          <a:p>
            <a:pPr>
              <a:lnSpc>
                <a:spcPct val="90000"/>
              </a:lnSpc>
            </a:pPr>
            <a:r>
              <a:rPr lang="en-US" sz="3000" b="1"/>
              <a:t>place</a:t>
            </a:r>
            <a:r>
              <a:rPr lang="en-US" sz="3000"/>
              <a:t>:  transporting the product to a location desired by the consumer (shipping, </a:t>
            </a:r>
            <a:r>
              <a:rPr lang="en-US" sz="3000" b="1"/>
              <a:t>convenience</a:t>
            </a:r>
            <a:r>
              <a:rPr lang="en-US" sz="3000"/>
              <a:t>= big deal!!!)</a:t>
            </a:r>
          </a:p>
          <a:p>
            <a:pPr>
              <a:lnSpc>
                <a:spcPct val="90000"/>
              </a:lnSpc>
            </a:pPr>
            <a:r>
              <a:rPr lang="en-US" sz="3000" b="1"/>
              <a:t>time</a:t>
            </a:r>
            <a:r>
              <a:rPr lang="en-US" sz="3000"/>
              <a:t>:  storage</a:t>
            </a:r>
          </a:p>
          <a:p>
            <a:pPr>
              <a:lnSpc>
                <a:spcPct val="90000"/>
              </a:lnSpc>
            </a:pPr>
            <a:r>
              <a:rPr lang="en-US" sz="3000" b="1"/>
              <a:t>possession</a:t>
            </a:r>
            <a:r>
              <a:rPr lang="en-US" sz="3000"/>
              <a:t>:  gaining ownership so it can be legally used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Evaluating Performance of the Marketing System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4196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How well does the marketing system meet the needs of consumers?:  it has to be measured</a:t>
            </a:r>
          </a:p>
          <a:p>
            <a:pPr>
              <a:lnSpc>
                <a:spcPct val="90000"/>
              </a:lnSpc>
            </a:pPr>
            <a:r>
              <a:rPr lang="en-US" sz="2400"/>
              <a:t>Two </a:t>
            </a:r>
            <a:r>
              <a:rPr lang="en-US" sz="2400" b="1"/>
              <a:t>criteria</a:t>
            </a:r>
            <a:r>
              <a:rPr lang="en-US" sz="2400"/>
              <a:t> or yardsticks: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"/>
            </a:pPr>
            <a:r>
              <a:rPr lang="en-US" sz="2000"/>
              <a:t> </a:t>
            </a:r>
            <a:r>
              <a:rPr lang="en-US" sz="2000" b="1"/>
              <a:t>efficiency</a:t>
            </a:r>
            <a:r>
              <a:rPr lang="en-US" sz="2000"/>
              <a:t>:  how well goods and services flow from businesses to consumers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"/>
            </a:pPr>
            <a:r>
              <a:rPr lang="en-US" sz="2000"/>
              <a:t> </a:t>
            </a:r>
            <a:r>
              <a:rPr lang="en-US" sz="2000" b="1"/>
              <a:t>fairness</a:t>
            </a:r>
            <a:r>
              <a:rPr lang="en-US" sz="2000"/>
              <a:t>:  how the marketing system meets the needs of the consumers</a:t>
            </a:r>
          </a:p>
          <a:p>
            <a:pPr>
              <a:lnSpc>
                <a:spcPct val="90000"/>
              </a:lnSpc>
            </a:pPr>
            <a:r>
              <a:rPr lang="en-US" sz="2400"/>
              <a:t>When you buy something, you are saying that you like the price, the goods/services, etc.</a:t>
            </a:r>
          </a:p>
          <a:p>
            <a:pPr>
              <a:lnSpc>
                <a:spcPct val="90000"/>
              </a:lnSpc>
            </a:pPr>
            <a:r>
              <a:rPr lang="en-US" sz="2400"/>
              <a:t>Rating of the system is indirect through </a:t>
            </a:r>
            <a:r>
              <a:rPr lang="en-US" sz="2400" b="1"/>
              <a:t>voting</a:t>
            </a:r>
            <a:r>
              <a:rPr lang="en-US" sz="2400"/>
              <a:t> and has led to the rise of </a:t>
            </a:r>
            <a:r>
              <a:rPr lang="en-US" sz="2400" b="1"/>
              <a:t>consumerism</a:t>
            </a:r>
            <a:r>
              <a:rPr lang="en-US" sz="2400"/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0"/>
              <a:t>Objectives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The “agribusiness system” approach to marketing</a:t>
            </a:r>
          </a:p>
          <a:p>
            <a:r>
              <a:rPr lang="en-US"/>
              <a:t>Size and scope of agribusiness</a:t>
            </a:r>
          </a:p>
          <a:p>
            <a:r>
              <a:rPr lang="en-US"/>
              <a:t>Various sectors</a:t>
            </a:r>
          </a:p>
          <a:p>
            <a:r>
              <a:rPr lang="en-US"/>
              <a:t>Marketing in the economy</a:t>
            </a:r>
          </a:p>
          <a:p>
            <a:r>
              <a:rPr lang="en-US"/>
              <a:t>Functions of marketing</a:t>
            </a:r>
          </a:p>
          <a:p>
            <a:r>
              <a:rPr lang="en-US"/>
              <a:t>Marketing in agribusiness firms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  <a:ln/>
        </p:spPr>
        <p:txBody>
          <a:bodyPr/>
          <a:lstStyle/>
          <a:p>
            <a:r>
              <a:rPr lang="en-US" sz="3200"/>
              <a:t>Market Performance Evaluation Criteria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001000" cy="5029200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/>
              <a:t>Market Structure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1800"/>
              <a:t>number and size of firms in the market (no monopolies)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barriers to market entry/exit (not prevented by other firms)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degree of product and price competition (allows increased quality)</a:t>
            </a:r>
          </a:p>
          <a:p>
            <a:pPr>
              <a:lnSpc>
                <a:spcPct val="80000"/>
              </a:lnSpc>
            </a:pPr>
            <a:r>
              <a:rPr lang="en-US" sz="2400" b="1"/>
              <a:t>Conduct of Firms in the Market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1800"/>
              <a:t>firms compete via price (sell at lower price)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no unlawful cooperation between firms (price fixing-this still happends)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truthful product claims (better?  Show me the data!)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meaningful product differences (Are different models </a:t>
            </a:r>
            <a:r>
              <a:rPr lang="en-US" sz="1800" i="1"/>
              <a:t>different</a:t>
            </a:r>
            <a:r>
              <a:rPr lang="en-US" sz="1800"/>
              <a:t>?)</a:t>
            </a:r>
          </a:p>
          <a:p>
            <a:pPr>
              <a:lnSpc>
                <a:spcPct val="80000"/>
              </a:lnSpc>
            </a:pPr>
            <a:r>
              <a:rPr lang="en-US" sz="2400" b="1"/>
              <a:t>Market Performance</a:t>
            </a:r>
            <a:endParaRPr lang="en-US" sz="2000" b="1"/>
          </a:p>
          <a:p>
            <a:pPr lvl="1">
              <a:lnSpc>
                <a:spcPct val="80000"/>
              </a:lnSpc>
            </a:pPr>
            <a:r>
              <a:rPr lang="en-US" sz="1800"/>
              <a:t>optimal output available at minimal price (appropriate tech, conserve resources)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reasonable levels of profits (good firms deserve this)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encouragement of innovation (products should be improved over time, how is this possible with seafood??)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reasonable levels of investment (firms support in industry, new tech, higher efficiency, devleopment of company)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b="0"/>
              <a:t>History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What is agriculture to most people?  Farming, ranching, fishing?? 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This was true until the early 1960s when “agribusiness” evolved into a complex system reaching well beyond the farm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The big picture included all things needed to bring food to the consumer.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As it turned out aquaculture shares many similarities to traditional agribusiness.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1143000"/>
          </a:xfrm>
          <a:ln/>
        </p:spPr>
        <p:txBody>
          <a:bodyPr/>
          <a:lstStyle/>
          <a:p>
            <a:r>
              <a:rPr lang="en-US" b="0"/>
              <a:t>Agribusiness History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495800"/>
          </a:xfrm>
          <a:ln/>
        </p:spPr>
        <p:txBody>
          <a:bodyPr/>
          <a:lstStyle/>
          <a:p>
            <a:r>
              <a:rPr lang="en-US" sz="2800"/>
              <a:t>The agribusiness system includes many facets: </a:t>
            </a:r>
          </a:p>
          <a:p>
            <a:r>
              <a:rPr lang="en-US" sz="2800"/>
              <a:t>Not only </a:t>
            </a:r>
            <a:r>
              <a:rPr lang="en-US" sz="2800" b="1"/>
              <a:t>production</a:t>
            </a:r>
            <a:r>
              <a:rPr lang="en-US" sz="2800"/>
              <a:t> (e.g., farmers, hatchery managers), also</a:t>
            </a:r>
          </a:p>
          <a:p>
            <a:r>
              <a:rPr lang="en-US" sz="2800"/>
              <a:t>Organizations which provide </a:t>
            </a:r>
            <a:r>
              <a:rPr lang="en-US" sz="2800" b="1"/>
              <a:t>inputs</a:t>
            </a:r>
            <a:r>
              <a:rPr lang="en-US" sz="2800"/>
              <a:t> (e.g., fry, chemicals, feed)</a:t>
            </a:r>
          </a:p>
          <a:p>
            <a:pPr lvl="1"/>
            <a:r>
              <a:rPr lang="en-US" sz="2400"/>
              <a:t>Processors the </a:t>
            </a:r>
            <a:r>
              <a:rPr lang="en-US" sz="2400" b="1"/>
              <a:t>output </a:t>
            </a:r>
            <a:r>
              <a:rPr lang="en-US" sz="2400"/>
              <a:t>(e.g., processing plants)</a:t>
            </a:r>
          </a:p>
          <a:p>
            <a:pPr lvl="1"/>
            <a:r>
              <a:rPr lang="en-US" sz="2400" b="1"/>
              <a:t>Manufacturers </a:t>
            </a:r>
            <a:r>
              <a:rPr lang="en-US" sz="2400"/>
              <a:t>(e.g., shrimp </a:t>
            </a:r>
            <a:r>
              <a:rPr lang="en-US" sz="2400">
                <a:sym typeface="Symbol" pitchFamily="18" charset="2"/>
              </a:rPr>
              <a:t> microwavable products)</a:t>
            </a:r>
          </a:p>
          <a:p>
            <a:pPr lvl="1"/>
            <a:r>
              <a:rPr lang="en-US" sz="2400" b="1">
                <a:sym typeface="Symbol" pitchFamily="18" charset="2"/>
              </a:rPr>
              <a:t>Transporters/Sellers/Brokers</a:t>
            </a:r>
            <a:r>
              <a:rPr lang="en-US" sz="2400">
                <a:sym typeface="Symbol" pitchFamily="18" charset="2"/>
              </a:rPr>
              <a:t> (e.g., retail grocery stores, seafood wholesalers, etc.)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  <a:ln/>
        </p:spPr>
        <p:txBody>
          <a:bodyPr/>
          <a:lstStyle/>
          <a:p>
            <a:r>
              <a:rPr lang="en-US" b="0"/>
              <a:t>Agribusiness:  Evolution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181600"/>
          </a:xfrm>
          <a:ln/>
        </p:spPr>
        <p:txBody>
          <a:bodyPr/>
          <a:lstStyle/>
          <a:p>
            <a:r>
              <a:rPr lang="en-US" sz="2400"/>
              <a:t>Late 1800’s: self-sufficient farms!</a:t>
            </a:r>
          </a:p>
          <a:p>
            <a:r>
              <a:rPr lang="en-US" sz="2400"/>
              <a:t>Then wars increased produce prices, stimulating more production (Recall: demand and supply).  War was profitable even back then!</a:t>
            </a:r>
          </a:p>
          <a:p>
            <a:r>
              <a:rPr lang="en-US" sz="2400"/>
              <a:t>Mechanization was developed largely due to labor shortages.</a:t>
            </a:r>
          </a:p>
          <a:p>
            <a:r>
              <a:rPr lang="en-US" sz="2400"/>
              <a:t>Crop production became a focus of farmers. (They started purchasing inputs; this is where aquaculture is today!)</a:t>
            </a:r>
          </a:p>
          <a:p>
            <a:r>
              <a:rPr lang="en-US" sz="2400"/>
              <a:t>Much of the manufacturing and processing was relocated off the farm to become businesses themselves.</a:t>
            </a:r>
          </a:p>
          <a:p>
            <a:r>
              <a:rPr lang="en-US" sz="2400"/>
              <a:t>Preservation of raw products was also improved.</a:t>
            </a:r>
          </a:p>
          <a:p>
            <a:r>
              <a:rPr lang="en-US" sz="2400"/>
              <a:t>This made food more convenient to consumers.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/>
          <a:lstStyle/>
          <a:p>
            <a:r>
              <a:rPr lang="en-US" b="0"/>
              <a:t>The Agribusiness System</a:t>
            </a:r>
            <a:endParaRPr lang="en-US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1295400" y="1371600"/>
            <a:ext cx="6781800" cy="419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1600200" y="2819400"/>
            <a:ext cx="2362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3505200" y="2819400"/>
            <a:ext cx="2362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5334000" y="2743200"/>
            <a:ext cx="2362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828800" y="3276600"/>
            <a:ext cx="198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Garamond" pitchFamily="18" charset="0"/>
              </a:rPr>
              <a:t>Aquaculture Input Sector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962400" y="3276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Garamond" pitchFamily="18" charset="0"/>
              </a:rPr>
              <a:t>Production Sector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867400" y="3124200"/>
            <a:ext cx="1676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Garamond" pitchFamily="18" charset="0"/>
              </a:rPr>
              <a:t>Processing-Manufactoring Sector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81400" y="46482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Agribusiness System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371600" y="5867400"/>
            <a:ext cx="7239000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Note:  the success of each part depends upon the proper functioning of the other two!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C544B-3B65-4727-AD55-6B34A8E406D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304800"/>
            <a:ext cx="2057400" cy="3048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/>
              <a:t>Agro-input subsystem:</a:t>
            </a:r>
          </a:p>
          <a:p>
            <a:pPr algn="ctr">
              <a:defRPr/>
            </a:pPr>
            <a:endParaRPr lang="en-US" sz="2000" dirty="0"/>
          </a:p>
          <a:p>
            <a:pPr algn="ctr">
              <a:defRPr/>
            </a:pPr>
            <a:r>
              <a:rPr lang="en-US" sz="2000" smtClean="0"/>
              <a:t>Seeds; </a:t>
            </a:r>
            <a:endParaRPr lang="en-US" sz="2000"/>
          </a:p>
          <a:p>
            <a:pPr algn="ctr">
              <a:defRPr/>
            </a:pPr>
            <a:r>
              <a:rPr lang="en-US" sz="2000" smtClean="0"/>
              <a:t> Agro-chemicals;   Agro-machinery;</a:t>
            </a:r>
            <a:endParaRPr lang="en-US" sz="2000" dirty="0"/>
          </a:p>
          <a:p>
            <a:pPr algn="ctr">
              <a:defRPr/>
            </a:pPr>
            <a:r>
              <a:rPr lang="en-US" sz="2000" smtClean="0"/>
              <a:t>etc</a:t>
            </a:r>
            <a:endParaRPr lang="en-US" sz="2000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14600" y="304800"/>
            <a:ext cx="2057400" cy="3124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smtClean="0"/>
              <a:t>Agricultural Production Subsystem: </a:t>
            </a:r>
          </a:p>
          <a:p>
            <a:pPr algn="ctr">
              <a:defRPr/>
            </a:pPr>
            <a:endParaRPr lang="en-US" sz="1800" dirty="0"/>
          </a:p>
          <a:p>
            <a:pPr algn="ctr">
              <a:defRPr/>
            </a:pPr>
            <a:r>
              <a:rPr lang="en-US" sz="1800" smtClean="0"/>
              <a:t>Crop; Horticulture; </a:t>
            </a:r>
            <a:endParaRPr lang="en-US" sz="1800"/>
          </a:p>
          <a:p>
            <a:pPr algn="ctr">
              <a:defRPr/>
            </a:pPr>
            <a:r>
              <a:rPr lang="en-US" sz="1800" smtClean="0"/>
              <a:t>Aquaculture;</a:t>
            </a:r>
          </a:p>
          <a:p>
            <a:pPr algn="ctr">
              <a:defRPr/>
            </a:pPr>
            <a:r>
              <a:rPr lang="en-US" sz="1800" smtClean="0"/>
              <a:t>Animal Husbandar</a:t>
            </a:r>
            <a:r>
              <a:rPr lang="en-GB" sz="1800" smtClean="0"/>
              <a:t>y;</a:t>
            </a:r>
            <a:r>
              <a:rPr lang="en-US" sz="1800" smtClean="0"/>
              <a:t> Forestry  </a:t>
            </a: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4876800" y="304800"/>
            <a:ext cx="1905000" cy="31242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/>
              <a:t>Agro-Industrial Subsystem:</a:t>
            </a:r>
          </a:p>
          <a:p>
            <a:pPr algn="ctr">
              <a:defRPr/>
            </a:pPr>
            <a:endParaRPr lang="en-US" sz="2000" smtClean="0"/>
          </a:p>
          <a:p>
            <a:pPr algn="ctr">
              <a:defRPr/>
            </a:pPr>
            <a:r>
              <a:rPr lang="en-US" sz="2000" smtClean="0"/>
              <a:t>Food industry; Food processing; Natural fiber industry; and cigarette industry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979920" y="381000"/>
            <a:ext cx="2057400" cy="304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/>
              <a:t>Marketing Subsytem:</a:t>
            </a:r>
          </a:p>
          <a:p>
            <a:pPr algn="ctr">
              <a:defRPr/>
            </a:pPr>
            <a:endParaRPr lang="en-US" sz="2000" smtClean="0"/>
          </a:p>
          <a:p>
            <a:pPr algn="ctr">
              <a:defRPr/>
            </a:pPr>
            <a:r>
              <a:rPr lang="en-US" sz="2000" smtClean="0"/>
              <a:t>Distribution; Promotion,  Information market; Trade and Market structure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81000" y="4724400"/>
            <a:ext cx="8610600" cy="1295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/>
              <a:t>Service and supporting of Agricultural subsystem:</a:t>
            </a:r>
            <a:endParaRPr lang="en-US" sz="2000" dirty="0"/>
          </a:p>
          <a:p>
            <a:pPr algn="ctr">
              <a:defRPr/>
            </a:pPr>
            <a:r>
              <a:rPr lang="en-US" sz="2000" smtClean="0"/>
              <a:t>Credit; Insurance; Transportation, Government Policy; Education; Agricultural Extension; Institutional</a:t>
            </a:r>
            <a:endParaRPr lang="en-US" sz="2000" dirty="0"/>
          </a:p>
        </p:txBody>
      </p:sp>
      <p:sp>
        <p:nvSpPr>
          <p:cNvPr id="29" name="Up Arrow 28"/>
          <p:cNvSpPr/>
          <p:nvPr/>
        </p:nvSpPr>
        <p:spPr>
          <a:xfrm>
            <a:off x="838200" y="3429000"/>
            <a:ext cx="4572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Up Arrow 29"/>
          <p:cNvSpPr/>
          <p:nvPr/>
        </p:nvSpPr>
        <p:spPr>
          <a:xfrm>
            <a:off x="3124200" y="3429000"/>
            <a:ext cx="4572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5334000" y="3429000"/>
            <a:ext cx="4572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Up Arrow 31"/>
          <p:cNvSpPr/>
          <p:nvPr/>
        </p:nvSpPr>
        <p:spPr>
          <a:xfrm>
            <a:off x="7620000" y="3429000"/>
            <a:ext cx="4572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29" grpId="0" animBg="1"/>
      <p:bldP spid="30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r>
              <a:rPr lang="en-US"/>
              <a:t>The Input Subsector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Provides farmers with all things needed for </a:t>
            </a:r>
            <a:r>
              <a:rPr lang="en-US" sz="2400" b="1"/>
              <a:t>production</a:t>
            </a:r>
            <a:r>
              <a:rPr lang="en-US" sz="2400"/>
              <a:t>: feed, </a:t>
            </a:r>
            <a:r>
              <a:rPr lang="en-US" sz="2400"/>
              <a:t>fry</a:t>
            </a:r>
            <a:r>
              <a:rPr lang="en-US" sz="2400" smtClean="0"/>
              <a:t>, </a:t>
            </a:r>
            <a:r>
              <a:rPr lang="en-US" sz="2400"/>
              <a:t>equipment, fuel, </a:t>
            </a:r>
            <a:r>
              <a:rPr lang="en-US" sz="2400"/>
              <a:t>chemicals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 b="1"/>
              <a:t>Total level</a:t>
            </a:r>
            <a:r>
              <a:rPr lang="en-US" sz="2400"/>
              <a:t> </a:t>
            </a:r>
            <a:r>
              <a:rPr lang="en-US" sz="2400" b="1"/>
              <a:t>of inputs</a:t>
            </a:r>
            <a:r>
              <a:rPr lang="en-US" sz="2400"/>
              <a:t> remains stagnant since WWII; but, type of inputs has varied </a:t>
            </a:r>
            <a:r>
              <a:rPr lang="en-US" sz="2400"/>
              <a:t>greatly</a:t>
            </a:r>
            <a:r>
              <a:rPr lang="en-US" sz="2400" smtClean="0"/>
              <a:t>.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If labor costs increase, you typically see a shift towards increased purchase of inputs (Since 1960, farm labor has decreased </a:t>
            </a:r>
            <a:r>
              <a:rPr lang="en-US" sz="2400"/>
              <a:t>50</a:t>
            </a:r>
            <a:r>
              <a:rPr lang="en-US" sz="2400" smtClean="0"/>
              <a:t>%!)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Purchase of more inputs actually facilitates more production.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The Input Subsector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Use/efficiency of energy usage has also </a:t>
            </a:r>
            <a:r>
              <a:rPr lang="en-US"/>
              <a:t>changed</a:t>
            </a:r>
            <a:r>
              <a:rPr lang="en-US" smtClean="0"/>
              <a:t>.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Relatively few input businesses compared to production or processing (look at feed manufacturing vs. the number of </a:t>
            </a:r>
            <a:r>
              <a:rPr lang="en-US"/>
              <a:t>farms</a:t>
            </a:r>
            <a:r>
              <a:rPr lang="en-US" smtClean="0"/>
              <a:t>!)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Why is this trend observed??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685</TotalTime>
  <Words>1198</Words>
  <Application>Microsoft PowerPoint</Application>
  <PresentationFormat>On-screen Show (4:3)</PresentationFormat>
  <Paragraphs>138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Times New Roman</vt:lpstr>
      <vt:lpstr>Garamond</vt:lpstr>
      <vt:lpstr>Symbol</vt:lpstr>
      <vt:lpstr>Wingdings</vt:lpstr>
      <vt:lpstr>Blank Presentation</vt:lpstr>
      <vt:lpstr>Microsoft Graph 97 Chart</vt:lpstr>
      <vt:lpstr>Microsoft Word Document</vt:lpstr>
      <vt:lpstr>The Agribusiness System</vt:lpstr>
      <vt:lpstr>Objectives</vt:lpstr>
      <vt:lpstr>History</vt:lpstr>
      <vt:lpstr>Agribusiness History</vt:lpstr>
      <vt:lpstr>Agribusiness:  Evolution</vt:lpstr>
      <vt:lpstr>The Agribusiness System</vt:lpstr>
      <vt:lpstr>Slide 7</vt:lpstr>
      <vt:lpstr>The Input Subsector</vt:lpstr>
      <vt:lpstr>The Input Subsector</vt:lpstr>
      <vt:lpstr>The Production Subsector</vt:lpstr>
      <vt:lpstr>The Production Subsector</vt:lpstr>
      <vt:lpstr>The Production Subsector</vt:lpstr>
      <vt:lpstr>The Processing-Manufacturing Subsector</vt:lpstr>
      <vt:lpstr>The Processing-Manufacturing Subsector</vt:lpstr>
      <vt:lpstr>Big Companies: How do they work?</vt:lpstr>
      <vt:lpstr>Part 2:  Role of Marketing in the Agribusiness System</vt:lpstr>
      <vt:lpstr>Conflicting Needs of Producers and Consumers </vt:lpstr>
      <vt:lpstr>Four Utilities of Marketing</vt:lpstr>
      <vt:lpstr>Evaluating Performance of the Marketing System</vt:lpstr>
      <vt:lpstr>Market Performance Evaluation Criteria</vt:lpstr>
    </vt:vector>
  </TitlesOfParts>
  <Company>TAMUCC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__.  The Agribusiness System</dc:title>
  <dc:creator>TAMUCC</dc:creator>
  <cp:lastModifiedBy>PERSONAL</cp:lastModifiedBy>
  <cp:revision>16</cp:revision>
  <dcterms:created xsi:type="dcterms:W3CDTF">2003-03-26T22:36:08Z</dcterms:created>
  <dcterms:modified xsi:type="dcterms:W3CDTF">2014-10-19T04:11:41Z</dcterms:modified>
</cp:coreProperties>
</file>