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9"/>
  </p:notesMasterIdLst>
  <p:sldIdLst>
    <p:sldId id="256" r:id="rId2"/>
    <p:sldId id="258" r:id="rId3"/>
    <p:sldId id="259" r:id="rId4"/>
    <p:sldId id="260" r:id="rId5"/>
    <p:sldId id="261" r:id="rId6"/>
    <p:sldId id="262" r:id="rId7"/>
    <p:sldId id="257" r:id="rId8"/>
    <p:sldId id="274" r:id="rId9"/>
    <p:sldId id="275" r:id="rId10"/>
    <p:sldId id="263" r:id="rId11"/>
    <p:sldId id="264" r:id="rId12"/>
    <p:sldId id="265" r:id="rId13"/>
    <p:sldId id="276" r:id="rId14"/>
    <p:sldId id="277" r:id="rId15"/>
    <p:sldId id="266" r:id="rId16"/>
    <p:sldId id="267" r:id="rId17"/>
    <p:sldId id="278" r:id="rId18"/>
    <p:sldId id="268" r:id="rId19"/>
    <p:sldId id="269" r:id="rId20"/>
    <p:sldId id="270" r:id="rId21"/>
    <p:sldId id="280" r:id="rId22"/>
    <p:sldId id="271" r:id="rId23"/>
    <p:sldId id="281" r:id="rId24"/>
    <p:sldId id="282" r:id="rId25"/>
    <p:sldId id="284" r:id="rId26"/>
    <p:sldId id="272" r:id="rId27"/>
    <p:sldId id="273" r:id="rId2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294" autoAdjust="0"/>
    <p:restoredTop sz="87365" autoAdjust="0"/>
  </p:normalViewPr>
  <p:slideViewPr>
    <p:cSldViewPr>
      <p:cViewPr varScale="1">
        <p:scale>
          <a:sx n="59" d="100"/>
          <a:sy n="59" d="100"/>
        </p:scale>
        <p:origin x="-141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2048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048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048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2048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11B6C2D-B7E4-4436-8E80-2412D0EE1A15}"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F0A14B-6BA9-4CAC-8961-692D94B027C9}" type="slidenum">
              <a:rPr lang="en-GB"/>
              <a:pPr/>
              <a:t>1</a:t>
            </a:fld>
            <a:endParaRPr lang="en-GB"/>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CEA3B9-A6B4-4C0F-BD43-D008EA4526AD}" type="slidenum">
              <a:rPr lang="en-GB"/>
              <a:pPr/>
              <a:t>10</a:t>
            </a:fld>
            <a:endParaRPr lang="en-GB"/>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433312-EEC8-4C33-A29B-7171AD04D602}" type="slidenum">
              <a:rPr lang="en-GB"/>
              <a:pPr/>
              <a:t>11</a:t>
            </a:fld>
            <a:endParaRPr lang="en-GB"/>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A04413-A487-4A0F-80AD-8C44610C9B8A}" type="slidenum">
              <a:rPr lang="en-GB"/>
              <a:pPr/>
              <a:t>12</a:t>
            </a:fld>
            <a:endParaRPr lang="en-GB"/>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898FEA-4570-4F39-9D7E-56DA1A465A71}" type="slidenum">
              <a:rPr lang="en-GB"/>
              <a:pPr/>
              <a:t>15</a:t>
            </a:fld>
            <a:endParaRPr lang="en-GB"/>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251004-A3E2-449A-BA12-EDF1A695AD89}" type="slidenum">
              <a:rPr lang="en-GB"/>
              <a:pPr/>
              <a:t>16</a:t>
            </a:fld>
            <a:endParaRPr lang="en-GB"/>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B1DA468-AAB9-44DA-81C1-A4837F5A8661}" type="slidenum">
              <a:rPr lang="en-US" smtClean="0"/>
              <a:pPr fontAlgn="base">
                <a:spcBef>
                  <a:spcPct val="0"/>
                </a:spcBef>
                <a:spcAft>
                  <a:spcPct val="0"/>
                </a:spcAft>
                <a:defRPr/>
              </a:pPr>
              <a:t>17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94A69D-A7A5-44B4-93FC-B512E3EC1325}" type="slidenum">
              <a:rPr lang="en-GB"/>
              <a:pPr/>
              <a:t>18</a:t>
            </a:fld>
            <a:endParaRPr lang="en-GB"/>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r>
              <a:rPr lang="en-GB"/>
              <a:t>This slide has a ten second gap in between each example to allow the teacher to explain how the figures have been calculated. This gap can be increased or reduced as appropriate using the custom animation tool.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2F8D73-4674-4197-B036-27BF6B566A92}" type="slidenum">
              <a:rPr lang="en-GB"/>
              <a:pPr/>
              <a:t>19</a:t>
            </a:fld>
            <a:endParaRPr lang="en-GB"/>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0E976C-8A42-42BE-B6E9-C4C98F04A58B}" type="slidenum">
              <a:rPr lang="en-GB"/>
              <a:pPr/>
              <a:t>20</a:t>
            </a:fld>
            <a:endParaRPr lang="en-GB"/>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A38FEF-7135-4482-8D6D-9CB1BCB99828}" type="slidenum">
              <a:rPr lang="en-GB"/>
              <a:pPr/>
              <a:t>22</a:t>
            </a:fld>
            <a:endParaRPr lang="en-GB"/>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98B2EC-3636-4E2C-A410-EF215AC634BD}" type="slidenum">
              <a:rPr lang="en-GB"/>
              <a:pPr/>
              <a:t>2</a:t>
            </a:fld>
            <a:endParaRPr lang="en-GB"/>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id-ID"/>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3641F0-A511-43CA-8EA8-E5AF9E92736A}" type="slidenum">
              <a:rPr lang="en-GB"/>
              <a:pPr/>
              <a:t>26</a:t>
            </a:fld>
            <a:endParaRPr lang="en-GB"/>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id-ID"/>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73DB9D-D68C-4804-8048-5793B152B5CB}" type="slidenum">
              <a:rPr lang="en-GB"/>
              <a:pPr/>
              <a:t>27</a:t>
            </a:fld>
            <a:endParaRPr lang="en-GB"/>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r>
              <a:rPr lang="en-GB"/>
              <a:t>This slide also has an automatic response  with ten second gaps in between each point. At this stage we have tried to keep things as simple as possible but to introduce issues that will be dealt with later in the course.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C7D3AE-97CF-4E10-8833-056EB99DE40C}" type="slidenum">
              <a:rPr lang="en-GB"/>
              <a:pPr/>
              <a:t>3</a:t>
            </a:fld>
            <a:endParaRPr lang="en-GB"/>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E438AA-BE01-44BB-84CF-20020A12A50B}" type="slidenum">
              <a:rPr lang="en-GB"/>
              <a:pPr/>
              <a:t>4</a:t>
            </a:fld>
            <a:endParaRPr lang="en-GB"/>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C1E3A4-6712-43D2-8B7E-6D7B57F3BE0F}" type="slidenum">
              <a:rPr lang="en-GB"/>
              <a:pPr/>
              <a:t>5</a:t>
            </a:fld>
            <a:endParaRPr lang="en-GB"/>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803BE0-51EB-48FB-9709-9EC6213FCD67}" type="slidenum">
              <a:rPr lang="en-GB"/>
              <a:pPr/>
              <a:t>6</a:t>
            </a:fld>
            <a:endParaRPr lang="en-GB"/>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CCF35D-3554-4565-8F37-4537A7B415E5}" type="slidenum">
              <a:rPr lang="en-GB"/>
              <a:pPr/>
              <a:t>7</a:t>
            </a:fld>
            <a:endParaRPr lang="en-GB"/>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A9E423-878F-4774-8EDF-2A2B380FDC19}" type="slidenum">
              <a:rPr lang="en-GB"/>
              <a:pPr/>
              <a:t>8</a:t>
            </a:fld>
            <a:endParaRPr lang="en-GB"/>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782CE2-215B-490C-8C4B-20474CA6650D}" type="slidenum">
              <a:rPr lang="en-GB"/>
              <a:pPr/>
              <a:t>9</a:t>
            </a:fld>
            <a:endParaRPr lang="en-GB"/>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0AC6DEE-FD8E-4ADB-9D42-9D58DA25B5BA}"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84D8FA2-A1C7-40A1-9F5E-237C91BB63FD}"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914400"/>
            <a:ext cx="1943100" cy="5181600"/>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685800" y="914400"/>
            <a:ext cx="567690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81FD7D5-3F13-4A01-A199-67D6A454ED99}"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A02E255-DB10-41DE-A06D-210BCEE76EE7}"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5971D2E6-760D-414E-9986-49E3E29C5B5E}"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DC7213BC-463A-45EE-BC8B-E1FCECA2D646}"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56FE69D8-7EBE-4587-93A6-4F3BC18ECF41}"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D73D647A-1F30-4298-A603-A823792AB293}"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0DB89AAF-281C-4611-97CD-5AC2CA1330D7}"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B2DC4E2-4294-4D7D-A90A-DE20F67438D3}"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31F88C3C-D367-4F0D-9AEB-D5C485A37F2E}"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685800" y="914400"/>
            <a:ext cx="77724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307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072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GB"/>
          </a:p>
        </p:txBody>
      </p:sp>
      <p:sp>
        <p:nvSpPr>
          <p:cNvPr id="307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GB"/>
          </a:p>
        </p:txBody>
      </p:sp>
      <p:sp>
        <p:nvSpPr>
          <p:cNvPr id="3072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83C480C5-E201-42A1-A8B4-2F6D80AF2673}" type="slidenum">
              <a:rPr lang="en-GB"/>
              <a:pPr/>
              <a:t>‹#›</a:t>
            </a:fld>
            <a:endParaRPr lang="en-GB"/>
          </a:p>
        </p:txBody>
      </p:sp>
      <p:pic>
        <p:nvPicPr>
          <p:cNvPr id="30727" name="Picture 7" descr="top_stripe"/>
          <p:cNvPicPr>
            <a:picLocks noChangeAspect="1" noChangeArrowheads="1"/>
          </p:cNvPicPr>
          <p:nvPr/>
        </p:nvPicPr>
        <p:blipFill>
          <a:blip r:embed="rId14"/>
          <a:srcRect r="3999"/>
          <a:stretch>
            <a:fillRect/>
          </a:stretch>
        </p:blipFill>
        <p:spPr bwMode="auto">
          <a:xfrm>
            <a:off x="0" y="0"/>
            <a:ext cx="9144000" cy="838200"/>
          </a:xfrm>
          <a:prstGeom prst="rect">
            <a:avLst/>
          </a:prstGeom>
          <a:noFill/>
        </p:spPr>
      </p:pic>
      <p:sp>
        <p:nvSpPr>
          <p:cNvPr id="30728" name="Text Box 8"/>
          <p:cNvSpPr txBox="1">
            <a:spLocks noChangeArrowheads="1"/>
          </p:cNvSpPr>
          <p:nvPr/>
        </p:nvSpPr>
        <p:spPr bwMode="auto">
          <a:xfrm>
            <a:off x="6483350" y="560388"/>
            <a:ext cx="2463800" cy="290512"/>
          </a:xfrm>
          <a:prstGeom prst="rect">
            <a:avLst/>
          </a:prstGeom>
          <a:noFill/>
          <a:ln w="9525">
            <a:noFill/>
            <a:miter lim="800000"/>
            <a:headEnd/>
            <a:tailEnd/>
          </a:ln>
          <a:effectLst/>
        </p:spPr>
        <p:txBody>
          <a:bodyPr wrap="none">
            <a:spAutoFit/>
          </a:bodyPr>
          <a:lstStyle/>
          <a:p>
            <a:r>
              <a:rPr lang="en-GB" sz="1300" b="1">
                <a:solidFill>
                  <a:schemeClr val="bg1"/>
                </a:solidFill>
                <a:latin typeface="Verdana" pitchFamily="34" charset="0"/>
              </a:rPr>
              <a:t>http://www.bized.co.uk</a:t>
            </a:r>
          </a:p>
        </p:txBody>
      </p:sp>
      <p:sp>
        <p:nvSpPr>
          <p:cNvPr id="30729" name="Line 9"/>
          <p:cNvSpPr>
            <a:spLocks noChangeShapeType="1"/>
          </p:cNvSpPr>
          <p:nvPr/>
        </p:nvSpPr>
        <p:spPr bwMode="auto">
          <a:xfrm>
            <a:off x="0" y="6248400"/>
            <a:ext cx="9144000" cy="0"/>
          </a:xfrm>
          <a:prstGeom prst="line">
            <a:avLst/>
          </a:prstGeom>
          <a:noFill/>
          <a:ln w="25400">
            <a:solidFill>
              <a:srgbClr val="174174"/>
            </a:solidFill>
            <a:round/>
            <a:headEnd/>
            <a:tailEnd/>
          </a:ln>
          <a:effectLst/>
        </p:spPr>
        <p:txBody>
          <a:bodyPr/>
          <a:lstStyle/>
          <a:p>
            <a:endParaRPr lang="id-ID"/>
          </a:p>
        </p:txBody>
      </p:sp>
      <p:sp>
        <p:nvSpPr>
          <p:cNvPr id="30730" name="Text Box 10"/>
          <p:cNvSpPr txBox="1">
            <a:spLocks noChangeArrowheads="1"/>
          </p:cNvSpPr>
          <p:nvPr/>
        </p:nvSpPr>
        <p:spPr bwMode="auto">
          <a:xfrm>
            <a:off x="6859588" y="6583363"/>
            <a:ext cx="2284412" cy="274637"/>
          </a:xfrm>
          <a:prstGeom prst="rect">
            <a:avLst/>
          </a:prstGeom>
          <a:noFill/>
          <a:ln w="9525">
            <a:noFill/>
            <a:miter lim="800000"/>
            <a:headEnd/>
            <a:tailEnd/>
          </a:ln>
          <a:effectLst/>
        </p:spPr>
        <p:txBody>
          <a:bodyPr wrap="none">
            <a:spAutoFit/>
          </a:bodyPr>
          <a:lstStyle/>
          <a:p>
            <a:r>
              <a:rPr lang="en-GB" sz="1200" b="1">
                <a:solidFill>
                  <a:schemeClr val="folHlink"/>
                </a:solidFill>
                <a:latin typeface="Verdana" pitchFamily="34" charset="0"/>
              </a:rPr>
              <a:t>Copyright 2006 – Biz/ed</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fontAlgn="base">
        <a:spcBef>
          <a:spcPct val="0"/>
        </a:spcBef>
        <a:spcAft>
          <a:spcPct val="0"/>
        </a:spcAft>
        <a:defRPr sz="4000">
          <a:solidFill>
            <a:srgbClr val="174174"/>
          </a:solidFill>
          <a:latin typeface="+mj-lt"/>
          <a:ea typeface="+mj-ea"/>
          <a:cs typeface="+mj-cs"/>
        </a:defRPr>
      </a:lvl1pPr>
      <a:lvl2pPr algn="ctr" rtl="0" fontAlgn="base">
        <a:spcBef>
          <a:spcPct val="0"/>
        </a:spcBef>
        <a:spcAft>
          <a:spcPct val="0"/>
        </a:spcAft>
        <a:defRPr sz="4000">
          <a:solidFill>
            <a:srgbClr val="174174"/>
          </a:solidFill>
          <a:latin typeface="Verdana" pitchFamily="34" charset="0"/>
          <a:cs typeface="Times New Roman" pitchFamily="18" charset="0"/>
        </a:defRPr>
      </a:lvl2pPr>
      <a:lvl3pPr algn="ctr" rtl="0" fontAlgn="base">
        <a:spcBef>
          <a:spcPct val="0"/>
        </a:spcBef>
        <a:spcAft>
          <a:spcPct val="0"/>
        </a:spcAft>
        <a:defRPr sz="4000">
          <a:solidFill>
            <a:srgbClr val="174174"/>
          </a:solidFill>
          <a:latin typeface="Verdana" pitchFamily="34" charset="0"/>
          <a:cs typeface="Times New Roman" pitchFamily="18" charset="0"/>
        </a:defRPr>
      </a:lvl3pPr>
      <a:lvl4pPr algn="ctr" rtl="0" fontAlgn="base">
        <a:spcBef>
          <a:spcPct val="0"/>
        </a:spcBef>
        <a:spcAft>
          <a:spcPct val="0"/>
        </a:spcAft>
        <a:defRPr sz="4000">
          <a:solidFill>
            <a:srgbClr val="174174"/>
          </a:solidFill>
          <a:latin typeface="Verdana" pitchFamily="34" charset="0"/>
          <a:cs typeface="Times New Roman" pitchFamily="18" charset="0"/>
        </a:defRPr>
      </a:lvl4pPr>
      <a:lvl5pPr algn="ctr" rtl="0" fontAlgn="base">
        <a:spcBef>
          <a:spcPct val="0"/>
        </a:spcBef>
        <a:spcAft>
          <a:spcPct val="0"/>
        </a:spcAft>
        <a:defRPr sz="4000">
          <a:solidFill>
            <a:srgbClr val="174174"/>
          </a:solidFill>
          <a:latin typeface="Verdana" pitchFamily="34" charset="0"/>
          <a:cs typeface="Times New Roman" pitchFamily="18" charset="0"/>
        </a:defRPr>
      </a:lvl5pPr>
      <a:lvl6pPr marL="457200" algn="ctr" rtl="0" fontAlgn="base">
        <a:spcBef>
          <a:spcPct val="0"/>
        </a:spcBef>
        <a:spcAft>
          <a:spcPct val="0"/>
        </a:spcAft>
        <a:defRPr sz="4000">
          <a:solidFill>
            <a:srgbClr val="174174"/>
          </a:solidFill>
          <a:latin typeface="Verdana" pitchFamily="34" charset="0"/>
          <a:cs typeface="Times New Roman" pitchFamily="18" charset="0"/>
        </a:defRPr>
      </a:lvl6pPr>
      <a:lvl7pPr marL="914400" algn="ctr" rtl="0" fontAlgn="base">
        <a:spcBef>
          <a:spcPct val="0"/>
        </a:spcBef>
        <a:spcAft>
          <a:spcPct val="0"/>
        </a:spcAft>
        <a:defRPr sz="4000">
          <a:solidFill>
            <a:srgbClr val="174174"/>
          </a:solidFill>
          <a:latin typeface="Verdana" pitchFamily="34" charset="0"/>
          <a:cs typeface="Times New Roman" pitchFamily="18" charset="0"/>
        </a:defRPr>
      </a:lvl7pPr>
      <a:lvl8pPr marL="1371600" algn="ctr" rtl="0" fontAlgn="base">
        <a:spcBef>
          <a:spcPct val="0"/>
        </a:spcBef>
        <a:spcAft>
          <a:spcPct val="0"/>
        </a:spcAft>
        <a:defRPr sz="4000">
          <a:solidFill>
            <a:srgbClr val="174174"/>
          </a:solidFill>
          <a:latin typeface="Verdana" pitchFamily="34" charset="0"/>
          <a:cs typeface="Times New Roman" pitchFamily="18" charset="0"/>
        </a:defRPr>
      </a:lvl8pPr>
      <a:lvl9pPr marL="1828800" algn="ctr" rtl="0" fontAlgn="base">
        <a:spcBef>
          <a:spcPct val="0"/>
        </a:spcBef>
        <a:spcAft>
          <a:spcPct val="0"/>
        </a:spcAft>
        <a:defRPr sz="4000">
          <a:solidFill>
            <a:srgbClr val="174174"/>
          </a:solidFill>
          <a:latin typeface="Verdana" pitchFamily="34" charset="0"/>
          <a:cs typeface="Times New Roman" pitchFamily="18" charset="0"/>
        </a:defRPr>
      </a:lvl9pPr>
    </p:titleStyle>
    <p:bodyStyle>
      <a:lvl1pPr marL="342900" indent="-342900" algn="l" rtl="0" fontAlgn="base">
        <a:spcBef>
          <a:spcPct val="20000"/>
        </a:spcBef>
        <a:spcAft>
          <a:spcPct val="0"/>
        </a:spcAft>
        <a:buClr>
          <a:srgbClr val="5C89C2"/>
        </a:buClr>
        <a:buChar char="•"/>
        <a:defRPr sz="3200">
          <a:solidFill>
            <a:schemeClr val="tx1"/>
          </a:solidFill>
          <a:latin typeface="+mn-lt"/>
          <a:ea typeface="+mn-ea"/>
          <a:cs typeface="+mn-cs"/>
        </a:defRPr>
      </a:lvl1pPr>
      <a:lvl2pPr marL="742950" indent="-285750" algn="l" rtl="0" fontAlgn="base">
        <a:spcBef>
          <a:spcPct val="20000"/>
        </a:spcBef>
        <a:spcAft>
          <a:spcPct val="0"/>
        </a:spcAft>
        <a:buClr>
          <a:srgbClr val="5C89C2"/>
        </a:buClr>
        <a:buChar char="–"/>
        <a:defRPr sz="2800">
          <a:solidFill>
            <a:schemeClr val="tx1"/>
          </a:solidFill>
          <a:latin typeface="+mn-lt"/>
          <a:cs typeface="+mn-cs"/>
        </a:defRPr>
      </a:lvl2pPr>
      <a:lvl3pPr marL="1143000" indent="-228600" algn="l" rtl="0" fontAlgn="base">
        <a:spcBef>
          <a:spcPct val="20000"/>
        </a:spcBef>
        <a:spcAft>
          <a:spcPct val="0"/>
        </a:spcAft>
        <a:buClr>
          <a:srgbClr val="5C89C2"/>
        </a:buClr>
        <a:buChar char="•"/>
        <a:defRPr sz="2400">
          <a:solidFill>
            <a:schemeClr val="tx1"/>
          </a:solidFill>
          <a:latin typeface="+mn-lt"/>
          <a:cs typeface="+mn-cs"/>
        </a:defRPr>
      </a:lvl3pPr>
      <a:lvl4pPr marL="1600200" indent="-228600" algn="l" rtl="0" fontAlgn="base">
        <a:spcBef>
          <a:spcPct val="20000"/>
        </a:spcBef>
        <a:spcAft>
          <a:spcPct val="0"/>
        </a:spcAft>
        <a:buClr>
          <a:srgbClr val="5C89C2"/>
        </a:buClr>
        <a:buChar char="–"/>
        <a:defRPr sz="2000">
          <a:solidFill>
            <a:schemeClr val="tx1"/>
          </a:solidFill>
          <a:latin typeface="+mn-lt"/>
          <a:cs typeface="+mn-cs"/>
        </a:defRPr>
      </a:lvl4pPr>
      <a:lvl5pPr marL="2057400" indent="-228600" algn="l" rtl="0" fontAlgn="base">
        <a:spcBef>
          <a:spcPct val="20000"/>
        </a:spcBef>
        <a:spcAft>
          <a:spcPct val="0"/>
        </a:spcAft>
        <a:buClr>
          <a:srgbClr val="5C89C2"/>
        </a:buClr>
        <a:buChar char="»"/>
        <a:defRPr sz="2000">
          <a:solidFill>
            <a:schemeClr val="tx1"/>
          </a:solidFill>
          <a:latin typeface="+mn-lt"/>
          <a:cs typeface="+mn-cs"/>
        </a:defRPr>
      </a:lvl5pPr>
      <a:lvl6pPr marL="2514600" indent="-228600" algn="l" rtl="0" fontAlgn="base">
        <a:spcBef>
          <a:spcPct val="20000"/>
        </a:spcBef>
        <a:spcAft>
          <a:spcPct val="0"/>
        </a:spcAft>
        <a:buClr>
          <a:srgbClr val="5C89C2"/>
        </a:buClr>
        <a:buChar char="»"/>
        <a:defRPr sz="2000">
          <a:solidFill>
            <a:schemeClr val="tx1"/>
          </a:solidFill>
          <a:latin typeface="+mn-lt"/>
          <a:cs typeface="+mn-cs"/>
        </a:defRPr>
      </a:lvl6pPr>
      <a:lvl7pPr marL="2971800" indent="-228600" algn="l" rtl="0" fontAlgn="base">
        <a:spcBef>
          <a:spcPct val="20000"/>
        </a:spcBef>
        <a:spcAft>
          <a:spcPct val="0"/>
        </a:spcAft>
        <a:buClr>
          <a:srgbClr val="5C89C2"/>
        </a:buClr>
        <a:buChar char="»"/>
        <a:defRPr sz="2000">
          <a:solidFill>
            <a:schemeClr val="tx1"/>
          </a:solidFill>
          <a:latin typeface="+mn-lt"/>
          <a:cs typeface="+mn-cs"/>
        </a:defRPr>
      </a:lvl7pPr>
      <a:lvl8pPr marL="3429000" indent="-228600" algn="l" rtl="0" fontAlgn="base">
        <a:spcBef>
          <a:spcPct val="20000"/>
        </a:spcBef>
        <a:spcAft>
          <a:spcPct val="0"/>
        </a:spcAft>
        <a:buClr>
          <a:srgbClr val="5C89C2"/>
        </a:buClr>
        <a:buChar char="»"/>
        <a:defRPr sz="2000">
          <a:solidFill>
            <a:schemeClr val="tx1"/>
          </a:solidFill>
          <a:latin typeface="+mn-lt"/>
          <a:cs typeface="+mn-cs"/>
        </a:defRPr>
      </a:lvl8pPr>
      <a:lvl9pPr marL="3886200" indent="-228600" algn="l" rtl="0" fontAlgn="base">
        <a:spcBef>
          <a:spcPct val="20000"/>
        </a:spcBef>
        <a:spcAft>
          <a:spcPct val="0"/>
        </a:spcAft>
        <a:buClr>
          <a:srgbClr val="5C89C2"/>
        </a:buClr>
        <a:buChar char="»"/>
        <a:defRPr sz="2000">
          <a:solidFill>
            <a:schemeClr val="tx1"/>
          </a:solidFill>
          <a:latin typeface="+mn-lt"/>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GB"/>
              <a:t>Price, Income </a:t>
            </a:r>
            <a:br>
              <a:rPr lang="en-GB"/>
            </a:br>
            <a:r>
              <a:rPr lang="en-GB"/>
              <a:t>and Cross Elasticity</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a:t>Elasticity</a:t>
            </a:r>
          </a:p>
        </p:txBody>
      </p:sp>
      <p:sp>
        <p:nvSpPr>
          <p:cNvPr id="13315" name="Line 3"/>
          <p:cNvSpPr>
            <a:spLocks noChangeShapeType="1"/>
          </p:cNvSpPr>
          <p:nvPr/>
        </p:nvSpPr>
        <p:spPr bwMode="auto">
          <a:xfrm>
            <a:off x="1905000" y="1905000"/>
            <a:ext cx="0" cy="3505200"/>
          </a:xfrm>
          <a:prstGeom prst="line">
            <a:avLst/>
          </a:prstGeom>
          <a:noFill/>
          <a:ln w="57150">
            <a:solidFill>
              <a:schemeClr val="tx1"/>
            </a:solidFill>
            <a:round/>
            <a:headEnd/>
            <a:tailEnd/>
          </a:ln>
          <a:effectLst/>
        </p:spPr>
        <p:txBody>
          <a:bodyPr/>
          <a:lstStyle/>
          <a:p>
            <a:endParaRPr lang="id-ID"/>
          </a:p>
        </p:txBody>
      </p:sp>
      <p:sp>
        <p:nvSpPr>
          <p:cNvPr id="13316" name="Line 4"/>
          <p:cNvSpPr>
            <a:spLocks noChangeShapeType="1"/>
          </p:cNvSpPr>
          <p:nvPr/>
        </p:nvSpPr>
        <p:spPr bwMode="auto">
          <a:xfrm>
            <a:off x="1905000" y="5410200"/>
            <a:ext cx="5638800" cy="0"/>
          </a:xfrm>
          <a:prstGeom prst="line">
            <a:avLst/>
          </a:prstGeom>
          <a:noFill/>
          <a:ln w="57150">
            <a:solidFill>
              <a:schemeClr val="tx1"/>
            </a:solidFill>
            <a:round/>
            <a:headEnd/>
            <a:tailEnd/>
          </a:ln>
          <a:effectLst/>
        </p:spPr>
        <p:txBody>
          <a:bodyPr/>
          <a:lstStyle/>
          <a:p>
            <a:endParaRPr lang="id-ID"/>
          </a:p>
        </p:txBody>
      </p:sp>
      <p:sp>
        <p:nvSpPr>
          <p:cNvPr id="13317" name="Text Box 5"/>
          <p:cNvSpPr txBox="1">
            <a:spLocks noChangeArrowheads="1"/>
          </p:cNvSpPr>
          <p:nvPr/>
        </p:nvSpPr>
        <p:spPr bwMode="auto">
          <a:xfrm>
            <a:off x="746125" y="1657350"/>
            <a:ext cx="1060450" cy="336550"/>
          </a:xfrm>
          <a:prstGeom prst="rect">
            <a:avLst/>
          </a:prstGeom>
          <a:noFill/>
          <a:ln w="9525">
            <a:noFill/>
            <a:miter lim="800000"/>
            <a:headEnd/>
            <a:tailEnd/>
          </a:ln>
          <a:effectLst/>
        </p:spPr>
        <p:txBody>
          <a:bodyPr wrap="none">
            <a:spAutoFit/>
          </a:bodyPr>
          <a:lstStyle/>
          <a:p>
            <a:r>
              <a:rPr lang="en-GB" sz="1600">
                <a:latin typeface="Verdana" pitchFamily="34" charset="0"/>
              </a:rPr>
              <a:t>Price (£)</a:t>
            </a:r>
          </a:p>
        </p:txBody>
      </p:sp>
      <p:sp>
        <p:nvSpPr>
          <p:cNvPr id="13318" name="Text Box 6"/>
          <p:cNvSpPr txBox="1">
            <a:spLocks noChangeArrowheads="1"/>
          </p:cNvSpPr>
          <p:nvPr/>
        </p:nvSpPr>
        <p:spPr bwMode="auto">
          <a:xfrm>
            <a:off x="6477000" y="5757863"/>
            <a:ext cx="2232025" cy="336550"/>
          </a:xfrm>
          <a:prstGeom prst="rect">
            <a:avLst/>
          </a:prstGeom>
          <a:noFill/>
          <a:ln w="9525">
            <a:noFill/>
            <a:miter lim="800000"/>
            <a:headEnd/>
            <a:tailEnd/>
          </a:ln>
          <a:effectLst/>
        </p:spPr>
        <p:txBody>
          <a:bodyPr wrap="none">
            <a:spAutoFit/>
          </a:bodyPr>
          <a:lstStyle/>
          <a:p>
            <a:r>
              <a:rPr lang="en-GB" sz="1600">
                <a:latin typeface="Verdana" pitchFamily="34" charset="0"/>
              </a:rPr>
              <a:t>Quantity Demanded</a:t>
            </a:r>
          </a:p>
        </p:txBody>
      </p:sp>
      <p:sp>
        <p:nvSpPr>
          <p:cNvPr id="13319" name="Line 7"/>
          <p:cNvSpPr>
            <a:spLocks noChangeShapeType="1"/>
          </p:cNvSpPr>
          <p:nvPr/>
        </p:nvSpPr>
        <p:spPr bwMode="auto">
          <a:xfrm>
            <a:off x="3124200" y="1905000"/>
            <a:ext cx="457200" cy="3352800"/>
          </a:xfrm>
          <a:prstGeom prst="line">
            <a:avLst/>
          </a:prstGeom>
          <a:noFill/>
          <a:ln w="38100">
            <a:solidFill>
              <a:srgbClr val="0000FF"/>
            </a:solidFill>
            <a:round/>
            <a:headEnd/>
            <a:tailEnd/>
          </a:ln>
          <a:effectLst/>
        </p:spPr>
        <p:txBody>
          <a:bodyPr/>
          <a:lstStyle/>
          <a:p>
            <a:endParaRPr lang="id-ID"/>
          </a:p>
        </p:txBody>
      </p:sp>
      <p:sp>
        <p:nvSpPr>
          <p:cNvPr id="13320" name="Rectangle 8"/>
          <p:cNvSpPr>
            <a:spLocks noChangeArrowheads="1"/>
          </p:cNvSpPr>
          <p:nvPr/>
        </p:nvSpPr>
        <p:spPr bwMode="auto">
          <a:xfrm>
            <a:off x="1905000" y="2514600"/>
            <a:ext cx="1295400" cy="2895600"/>
          </a:xfrm>
          <a:prstGeom prst="rect">
            <a:avLst/>
          </a:prstGeom>
          <a:solidFill>
            <a:schemeClr val="accent1"/>
          </a:solidFill>
          <a:ln w="9525">
            <a:solidFill>
              <a:schemeClr val="tx1"/>
            </a:solidFill>
            <a:miter lim="800000"/>
            <a:headEnd/>
            <a:tailEnd/>
          </a:ln>
          <a:effectLst/>
        </p:spPr>
        <p:txBody>
          <a:bodyPr wrap="none" anchor="ctr"/>
          <a:lstStyle/>
          <a:p>
            <a:endParaRPr lang="id-ID"/>
          </a:p>
        </p:txBody>
      </p:sp>
      <p:sp>
        <p:nvSpPr>
          <p:cNvPr id="13322" name="Text Box 10"/>
          <p:cNvSpPr txBox="1">
            <a:spLocks noChangeArrowheads="1"/>
          </p:cNvSpPr>
          <p:nvPr/>
        </p:nvSpPr>
        <p:spPr bwMode="auto">
          <a:xfrm>
            <a:off x="1447800" y="2405063"/>
            <a:ext cx="441325" cy="336550"/>
          </a:xfrm>
          <a:prstGeom prst="rect">
            <a:avLst/>
          </a:prstGeom>
          <a:noFill/>
          <a:ln w="9525">
            <a:noFill/>
            <a:miter lim="800000"/>
            <a:headEnd/>
            <a:tailEnd/>
          </a:ln>
          <a:effectLst/>
        </p:spPr>
        <p:txBody>
          <a:bodyPr wrap="none">
            <a:spAutoFit/>
          </a:bodyPr>
          <a:lstStyle/>
          <a:p>
            <a:r>
              <a:rPr lang="en-GB" sz="1600">
                <a:latin typeface="Verdana" pitchFamily="34" charset="0"/>
              </a:rPr>
              <a:t>10</a:t>
            </a:r>
          </a:p>
        </p:txBody>
      </p:sp>
      <p:sp>
        <p:nvSpPr>
          <p:cNvPr id="13323" name="Text Box 11"/>
          <p:cNvSpPr txBox="1">
            <a:spLocks noChangeArrowheads="1"/>
          </p:cNvSpPr>
          <p:nvPr/>
        </p:nvSpPr>
        <p:spPr bwMode="auto">
          <a:xfrm>
            <a:off x="3641725" y="4967288"/>
            <a:ext cx="368300" cy="396875"/>
          </a:xfrm>
          <a:prstGeom prst="rect">
            <a:avLst/>
          </a:prstGeom>
          <a:noFill/>
          <a:ln w="9525">
            <a:noFill/>
            <a:miter lim="800000"/>
            <a:headEnd/>
            <a:tailEnd/>
          </a:ln>
          <a:effectLst/>
        </p:spPr>
        <p:txBody>
          <a:bodyPr wrap="none">
            <a:spAutoFit/>
          </a:bodyPr>
          <a:lstStyle/>
          <a:p>
            <a:r>
              <a:rPr lang="en-GB" sz="2000"/>
              <a:t>D</a:t>
            </a:r>
          </a:p>
        </p:txBody>
      </p:sp>
      <p:sp>
        <p:nvSpPr>
          <p:cNvPr id="13324" name="Text Box 12"/>
          <p:cNvSpPr txBox="1">
            <a:spLocks noChangeArrowheads="1"/>
          </p:cNvSpPr>
          <p:nvPr/>
        </p:nvSpPr>
        <p:spPr bwMode="auto">
          <a:xfrm>
            <a:off x="3048000" y="5453063"/>
            <a:ext cx="312738" cy="336550"/>
          </a:xfrm>
          <a:prstGeom prst="rect">
            <a:avLst/>
          </a:prstGeom>
          <a:noFill/>
          <a:ln w="9525">
            <a:noFill/>
            <a:miter lim="800000"/>
            <a:headEnd/>
            <a:tailEnd/>
          </a:ln>
          <a:effectLst/>
        </p:spPr>
        <p:txBody>
          <a:bodyPr wrap="none">
            <a:spAutoFit/>
          </a:bodyPr>
          <a:lstStyle/>
          <a:p>
            <a:r>
              <a:rPr lang="en-GB" sz="1600">
                <a:latin typeface="Verdana" pitchFamily="34" charset="0"/>
              </a:rPr>
              <a:t>5</a:t>
            </a:r>
          </a:p>
        </p:txBody>
      </p:sp>
      <p:sp>
        <p:nvSpPr>
          <p:cNvPr id="13325" name="Rectangle 13"/>
          <p:cNvSpPr>
            <a:spLocks noChangeArrowheads="1"/>
          </p:cNvSpPr>
          <p:nvPr/>
        </p:nvSpPr>
        <p:spPr bwMode="auto">
          <a:xfrm>
            <a:off x="1905000" y="4038600"/>
            <a:ext cx="1524000" cy="1371600"/>
          </a:xfrm>
          <a:prstGeom prst="rect">
            <a:avLst/>
          </a:prstGeom>
          <a:solidFill>
            <a:srgbClr val="0000FF"/>
          </a:solidFill>
          <a:ln w="9525">
            <a:solidFill>
              <a:schemeClr val="tx1"/>
            </a:solidFill>
            <a:miter lim="800000"/>
            <a:headEnd/>
            <a:tailEnd/>
          </a:ln>
          <a:effectLst/>
        </p:spPr>
        <p:txBody>
          <a:bodyPr wrap="none" anchor="ctr"/>
          <a:lstStyle/>
          <a:p>
            <a:endParaRPr lang="id-ID"/>
          </a:p>
        </p:txBody>
      </p:sp>
      <p:sp>
        <p:nvSpPr>
          <p:cNvPr id="13326" name="Text Box 14"/>
          <p:cNvSpPr txBox="1">
            <a:spLocks noChangeArrowheads="1"/>
          </p:cNvSpPr>
          <p:nvPr/>
        </p:nvSpPr>
        <p:spPr bwMode="auto">
          <a:xfrm>
            <a:off x="1508125" y="3867150"/>
            <a:ext cx="312738" cy="336550"/>
          </a:xfrm>
          <a:prstGeom prst="rect">
            <a:avLst/>
          </a:prstGeom>
          <a:noFill/>
          <a:ln w="9525">
            <a:noFill/>
            <a:miter lim="800000"/>
            <a:headEnd/>
            <a:tailEnd/>
          </a:ln>
          <a:effectLst/>
        </p:spPr>
        <p:txBody>
          <a:bodyPr wrap="none">
            <a:spAutoFit/>
          </a:bodyPr>
          <a:lstStyle/>
          <a:p>
            <a:r>
              <a:rPr lang="en-GB" sz="1600">
                <a:latin typeface="Verdana" pitchFamily="34" charset="0"/>
              </a:rPr>
              <a:t>5</a:t>
            </a:r>
          </a:p>
        </p:txBody>
      </p:sp>
      <p:sp>
        <p:nvSpPr>
          <p:cNvPr id="13327" name="Text Box 15"/>
          <p:cNvSpPr txBox="1">
            <a:spLocks noChangeArrowheads="1"/>
          </p:cNvSpPr>
          <p:nvPr/>
        </p:nvSpPr>
        <p:spPr bwMode="auto">
          <a:xfrm>
            <a:off x="3276600" y="5453063"/>
            <a:ext cx="312738" cy="336550"/>
          </a:xfrm>
          <a:prstGeom prst="rect">
            <a:avLst/>
          </a:prstGeom>
          <a:noFill/>
          <a:ln w="9525">
            <a:noFill/>
            <a:miter lim="800000"/>
            <a:headEnd/>
            <a:tailEnd/>
          </a:ln>
          <a:effectLst/>
        </p:spPr>
        <p:txBody>
          <a:bodyPr wrap="none">
            <a:spAutoFit/>
          </a:bodyPr>
          <a:lstStyle/>
          <a:p>
            <a:r>
              <a:rPr lang="en-GB" sz="1600">
                <a:latin typeface="Verdana" pitchFamily="34" charset="0"/>
              </a:rPr>
              <a:t>6</a:t>
            </a:r>
          </a:p>
        </p:txBody>
      </p:sp>
      <p:sp>
        <p:nvSpPr>
          <p:cNvPr id="13328" name="Text Box 16"/>
          <p:cNvSpPr txBox="1">
            <a:spLocks noChangeArrowheads="1"/>
          </p:cNvSpPr>
          <p:nvPr/>
        </p:nvSpPr>
        <p:spPr bwMode="auto">
          <a:xfrm>
            <a:off x="4419600" y="2405063"/>
            <a:ext cx="2509838" cy="396875"/>
          </a:xfrm>
          <a:prstGeom prst="rect">
            <a:avLst/>
          </a:prstGeom>
          <a:noFill/>
          <a:ln w="9525">
            <a:noFill/>
            <a:miter lim="800000"/>
            <a:headEnd/>
            <a:tailEnd/>
          </a:ln>
          <a:effectLst/>
        </p:spPr>
        <p:txBody>
          <a:bodyPr wrap="none">
            <a:spAutoFit/>
          </a:bodyPr>
          <a:lstStyle/>
          <a:p>
            <a:r>
              <a:rPr lang="en-GB" sz="2000">
                <a:latin typeface="Verdana" pitchFamily="34" charset="0"/>
              </a:rPr>
              <a:t>% Δ Price = -50%</a:t>
            </a:r>
          </a:p>
        </p:txBody>
      </p:sp>
      <p:sp>
        <p:nvSpPr>
          <p:cNvPr id="13329" name="Text Box 17"/>
          <p:cNvSpPr txBox="1">
            <a:spLocks noChangeArrowheads="1"/>
          </p:cNvSpPr>
          <p:nvPr/>
        </p:nvSpPr>
        <p:spPr bwMode="auto">
          <a:xfrm>
            <a:off x="4419600" y="2862263"/>
            <a:ext cx="4546600" cy="396875"/>
          </a:xfrm>
          <a:prstGeom prst="rect">
            <a:avLst/>
          </a:prstGeom>
          <a:noFill/>
          <a:ln w="9525">
            <a:noFill/>
            <a:miter lim="800000"/>
            <a:headEnd/>
            <a:tailEnd/>
          </a:ln>
          <a:effectLst/>
        </p:spPr>
        <p:txBody>
          <a:bodyPr wrap="none">
            <a:spAutoFit/>
          </a:bodyPr>
          <a:lstStyle/>
          <a:p>
            <a:r>
              <a:rPr lang="en-GB" sz="2000">
                <a:latin typeface="Verdana" pitchFamily="34" charset="0"/>
              </a:rPr>
              <a:t>% Δ Quantity Demanded = +20%</a:t>
            </a:r>
          </a:p>
        </p:txBody>
      </p:sp>
      <p:sp>
        <p:nvSpPr>
          <p:cNvPr id="13330" name="Text Box 18"/>
          <p:cNvSpPr txBox="1">
            <a:spLocks noChangeArrowheads="1"/>
          </p:cNvSpPr>
          <p:nvPr/>
        </p:nvSpPr>
        <p:spPr bwMode="auto">
          <a:xfrm>
            <a:off x="4419600" y="3317875"/>
            <a:ext cx="2957513" cy="396875"/>
          </a:xfrm>
          <a:prstGeom prst="rect">
            <a:avLst/>
          </a:prstGeom>
          <a:noFill/>
          <a:ln w="9525">
            <a:noFill/>
            <a:miter lim="800000"/>
            <a:headEnd/>
            <a:tailEnd/>
          </a:ln>
          <a:effectLst/>
        </p:spPr>
        <p:txBody>
          <a:bodyPr wrap="none">
            <a:spAutoFit/>
          </a:bodyPr>
          <a:lstStyle/>
          <a:p>
            <a:r>
              <a:rPr lang="en-GB" sz="2000">
                <a:latin typeface="Verdana" pitchFamily="34" charset="0"/>
              </a:rPr>
              <a:t>Ped = -0.4 (Inelastic)</a:t>
            </a:r>
          </a:p>
        </p:txBody>
      </p:sp>
      <p:sp>
        <p:nvSpPr>
          <p:cNvPr id="13331" name="Text Box 19"/>
          <p:cNvSpPr txBox="1">
            <a:spLocks noChangeArrowheads="1"/>
          </p:cNvSpPr>
          <p:nvPr/>
        </p:nvSpPr>
        <p:spPr bwMode="auto">
          <a:xfrm>
            <a:off x="4419600" y="3775075"/>
            <a:ext cx="3316288" cy="396875"/>
          </a:xfrm>
          <a:prstGeom prst="rect">
            <a:avLst/>
          </a:prstGeom>
          <a:noFill/>
          <a:ln w="9525">
            <a:noFill/>
            <a:miter lim="800000"/>
            <a:headEnd/>
            <a:tailEnd/>
          </a:ln>
          <a:effectLst/>
        </p:spPr>
        <p:txBody>
          <a:bodyPr wrap="none">
            <a:spAutoFit/>
          </a:bodyPr>
          <a:lstStyle/>
          <a:p>
            <a:r>
              <a:rPr lang="en-GB" sz="2000">
                <a:latin typeface="Verdana" pitchFamily="34" charset="0"/>
              </a:rPr>
              <a:t>Total Revenue would fall</a:t>
            </a:r>
          </a:p>
        </p:txBody>
      </p:sp>
      <p:sp>
        <p:nvSpPr>
          <p:cNvPr id="13332" name="Text Box 20"/>
          <p:cNvSpPr txBox="1">
            <a:spLocks noChangeArrowheads="1"/>
          </p:cNvSpPr>
          <p:nvPr/>
        </p:nvSpPr>
        <p:spPr bwMode="auto">
          <a:xfrm>
            <a:off x="3394075" y="1846263"/>
            <a:ext cx="5597525" cy="366712"/>
          </a:xfrm>
          <a:prstGeom prst="rect">
            <a:avLst/>
          </a:prstGeom>
          <a:noFill/>
          <a:ln w="9525">
            <a:noFill/>
            <a:miter lim="800000"/>
            <a:headEnd/>
            <a:tailEnd/>
          </a:ln>
          <a:effectLst/>
        </p:spPr>
        <p:txBody>
          <a:bodyPr wrap="none">
            <a:spAutoFit/>
          </a:bodyPr>
          <a:lstStyle/>
          <a:p>
            <a:r>
              <a:rPr lang="en-GB" sz="1800">
                <a:solidFill>
                  <a:schemeClr val="accent2"/>
                </a:solidFill>
                <a:latin typeface="Verdana" pitchFamily="34" charset="0"/>
              </a:rPr>
              <a:t>Producer decides to lower price to attract sales</a:t>
            </a:r>
          </a:p>
        </p:txBody>
      </p:sp>
      <p:sp>
        <p:nvSpPr>
          <p:cNvPr id="13333" name="Text Box 21"/>
          <p:cNvSpPr txBox="1">
            <a:spLocks noChangeArrowheads="1"/>
          </p:cNvSpPr>
          <p:nvPr/>
        </p:nvSpPr>
        <p:spPr bwMode="auto">
          <a:xfrm>
            <a:off x="4495800" y="4232275"/>
            <a:ext cx="2476500" cy="396875"/>
          </a:xfrm>
          <a:prstGeom prst="rect">
            <a:avLst/>
          </a:prstGeom>
          <a:noFill/>
          <a:ln w="9525">
            <a:noFill/>
            <a:miter lim="800000"/>
            <a:headEnd/>
            <a:tailEnd/>
          </a:ln>
          <a:effectLst/>
        </p:spPr>
        <p:txBody>
          <a:bodyPr wrap="none">
            <a:spAutoFit/>
          </a:bodyPr>
          <a:lstStyle/>
          <a:p>
            <a:r>
              <a:rPr lang="en-GB" sz="2000">
                <a:latin typeface="Verdana" pitchFamily="34" charset="0"/>
              </a:rPr>
              <a:t>Not a good move!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animEffect transition="in" filter="dissolve">
                                      <p:cBhvr>
                                        <p:cTn id="7" dur="500"/>
                                        <p:tgtEl>
                                          <p:spTgt spid="1331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7"/>
                                        </p:tgtEl>
                                        <p:attrNameLst>
                                          <p:attrName>style.visibility</p:attrName>
                                        </p:attrNameLst>
                                      </p:cBhvr>
                                      <p:to>
                                        <p:strVal val="visible"/>
                                      </p:to>
                                    </p:set>
                                    <p:animEffect transition="in" filter="dissolve">
                                      <p:cBhvr>
                                        <p:cTn id="12" dur="500"/>
                                        <p:tgtEl>
                                          <p:spTgt spid="1331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316"/>
                                        </p:tgtEl>
                                        <p:attrNameLst>
                                          <p:attrName>style.visibility</p:attrName>
                                        </p:attrNameLst>
                                      </p:cBhvr>
                                      <p:to>
                                        <p:strVal val="visible"/>
                                      </p:to>
                                    </p:set>
                                    <p:animEffect transition="in" filter="dissolve">
                                      <p:cBhvr>
                                        <p:cTn id="17" dur="500"/>
                                        <p:tgtEl>
                                          <p:spTgt spid="1331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318"/>
                                        </p:tgtEl>
                                        <p:attrNameLst>
                                          <p:attrName>style.visibility</p:attrName>
                                        </p:attrNameLst>
                                      </p:cBhvr>
                                      <p:to>
                                        <p:strVal val="visible"/>
                                      </p:to>
                                    </p:set>
                                    <p:animEffect transition="in" filter="dissolve">
                                      <p:cBhvr>
                                        <p:cTn id="22" dur="500"/>
                                        <p:tgtEl>
                                          <p:spTgt spid="13318"/>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3319"/>
                                        </p:tgtEl>
                                        <p:attrNameLst>
                                          <p:attrName>style.visibility</p:attrName>
                                        </p:attrNameLst>
                                      </p:cBhvr>
                                      <p:to>
                                        <p:strVal val="visible"/>
                                      </p:to>
                                    </p:set>
                                    <p:animEffect transition="in" filter="strips(downRight)">
                                      <p:cBhvr>
                                        <p:cTn id="27" dur="500"/>
                                        <p:tgtEl>
                                          <p:spTgt spid="1331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323"/>
                                        </p:tgtEl>
                                        <p:attrNameLst>
                                          <p:attrName>style.visibility</p:attrName>
                                        </p:attrNameLst>
                                      </p:cBhvr>
                                      <p:to>
                                        <p:strVal val="visible"/>
                                      </p:to>
                                    </p:set>
                                    <p:animEffect transition="in" filter="dissolve">
                                      <p:cBhvr>
                                        <p:cTn id="32" dur="500"/>
                                        <p:tgtEl>
                                          <p:spTgt spid="1332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322"/>
                                        </p:tgtEl>
                                        <p:attrNameLst>
                                          <p:attrName>style.visibility</p:attrName>
                                        </p:attrNameLst>
                                      </p:cBhvr>
                                      <p:to>
                                        <p:strVal val="visible"/>
                                      </p:to>
                                    </p:set>
                                    <p:animEffect transition="in" filter="dissolve">
                                      <p:cBhvr>
                                        <p:cTn id="37" dur="500"/>
                                        <p:tgtEl>
                                          <p:spTgt spid="13322"/>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320"/>
                                        </p:tgtEl>
                                        <p:attrNameLst>
                                          <p:attrName>style.visibility</p:attrName>
                                        </p:attrNameLst>
                                      </p:cBhvr>
                                      <p:to>
                                        <p:strVal val="visible"/>
                                      </p:to>
                                    </p:set>
                                    <p:animEffect transition="in" filter="dissolve">
                                      <p:cBhvr>
                                        <p:cTn id="42" dur="500"/>
                                        <p:tgtEl>
                                          <p:spTgt spid="13320"/>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3324"/>
                                        </p:tgtEl>
                                        <p:attrNameLst>
                                          <p:attrName>style.visibility</p:attrName>
                                        </p:attrNameLst>
                                      </p:cBhvr>
                                      <p:to>
                                        <p:strVal val="visible"/>
                                      </p:to>
                                    </p:set>
                                    <p:animEffect transition="in" filter="dissolve">
                                      <p:cBhvr>
                                        <p:cTn id="47" dur="500"/>
                                        <p:tgtEl>
                                          <p:spTgt spid="13324"/>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3332"/>
                                        </p:tgtEl>
                                        <p:attrNameLst>
                                          <p:attrName>style.visibility</p:attrName>
                                        </p:attrNameLst>
                                      </p:cBhvr>
                                      <p:to>
                                        <p:strVal val="visible"/>
                                      </p:to>
                                    </p:set>
                                    <p:animEffect transition="in" filter="dissolve">
                                      <p:cBhvr>
                                        <p:cTn id="52" dur="500"/>
                                        <p:tgtEl>
                                          <p:spTgt spid="13332"/>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3326"/>
                                        </p:tgtEl>
                                        <p:attrNameLst>
                                          <p:attrName>style.visibility</p:attrName>
                                        </p:attrNameLst>
                                      </p:cBhvr>
                                      <p:to>
                                        <p:strVal val="visible"/>
                                      </p:to>
                                    </p:set>
                                    <p:animEffect transition="in" filter="dissolve">
                                      <p:cBhvr>
                                        <p:cTn id="57" dur="500"/>
                                        <p:tgtEl>
                                          <p:spTgt spid="13326"/>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3328"/>
                                        </p:tgtEl>
                                        <p:attrNameLst>
                                          <p:attrName>style.visibility</p:attrName>
                                        </p:attrNameLst>
                                      </p:cBhvr>
                                      <p:to>
                                        <p:strVal val="visible"/>
                                      </p:to>
                                    </p:set>
                                    <p:animEffect transition="in" filter="dissolve">
                                      <p:cBhvr>
                                        <p:cTn id="62" dur="500"/>
                                        <p:tgtEl>
                                          <p:spTgt spid="13328"/>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3325"/>
                                        </p:tgtEl>
                                        <p:attrNameLst>
                                          <p:attrName>style.visibility</p:attrName>
                                        </p:attrNameLst>
                                      </p:cBhvr>
                                      <p:to>
                                        <p:strVal val="visible"/>
                                      </p:to>
                                    </p:set>
                                    <p:animEffect transition="in" filter="dissolve">
                                      <p:cBhvr>
                                        <p:cTn id="67" dur="500"/>
                                        <p:tgtEl>
                                          <p:spTgt spid="13325"/>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3327"/>
                                        </p:tgtEl>
                                        <p:attrNameLst>
                                          <p:attrName>style.visibility</p:attrName>
                                        </p:attrNameLst>
                                      </p:cBhvr>
                                      <p:to>
                                        <p:strVal val="visible"/>
                                      </p:to>
                                    </p:set>
                                    <p:animEffect transition="in" filter="dissolve">
                                      <p:cBhvr>
                                        <p:cTn id="72" dur="500"/>
                                        <p:tgtEl>
                                          <p:spTgt spid="13327"/>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13329"/>
                                        </p:tgtEl>
                                        <p:attrNameLst>
                                          <p:attrName>style.visibility</p:attrName>
                                        </p:attrNameLst>
                                      </p:cBhvr>
                                      <p:to>
                                        <p:strVal val="visible"/>
                                      </p:to>
                                    </p:set>
                                    <p:animEffect transition="in" filter="dissolve">
                                      <p:cBhvr>
                                        <p:cTn id="77" dur="500"/>
                                        <p:tgtEl>
                                          <p:spTgt spid="13329"/>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13330"/>
                                        </p:tgtEl>
                                        <p:attrNameLst>
                                          <p:attrName>style.visibility</p:attrName>
                                        </p:attrNameLst>
                                      </p:cBhvr>
                                      <p:to>
                                        <p:strVal val="visible"/>
                                      </p:to>
                                    </p:set>
                                    <p:animEffect transition="in" filter="dissolve">
                                      <p:cBhvr>
                                        <p:cTn id="82" dur="500"/>
                                        <p:tgtEl>
                                          <p:spTgt spid="13330"/>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13331"/>
                                        </p:tgtEl>
                                        <p:attrNameLst>
                                          <p:attrName>style.visibility</p:attrName>
                                        </p:attrNameLst>
                                      </p:cBhvr>
                                      <p:to>
                                        <p:strVal val="visible"/>
                                      </p:to>
                                    </p:set>
                                    <p:animEffect transition="in" filter="dissolve">
                                      <p:cBhvr>
                                        <p:cTn id="87" dur="500"/>
                                        <p:tgtEl>
                                          <p:spTgt spid="13331"/>
                                        </p:tgtEl>
                                      </p:cBhvr>
                                    </p:animEffect>
                                  </p:childTnLst>
                                </p:cTn>
                              </p:par>
                            </p:childTnLst>
                          </p:cTn>
                        </p:par>
                      </p:childTnLst>
                    </p:cTn>
                  </p:par>
                  <p:par>
                    <p:cTn id="88" fill="hold">
                      <p:stCondLst>
                        <p:cond delay="indefinite"/>
                      </p:stCondLst>
                      <p:childTnLst>
                        <p:par>
                          <p:cTn id="89" fill="hold">
                            <p:stCondLst>
                              <p:cond delay="0"/>
                            </p:stCondLst>
                            <p:childTnLst>
                              <p:par>
                                <p:cTn id="90" presetID="2" presetClass="entr" presetSubtype="2" fill="hold" grpId="0" nodeType="clickEffect">
                                  <p:stCondLst>
                                    <p:cond delay="0"/>
                                  </p:stCondLst>
                                  <p:childTnLst>
                                    <p:set>
                                      <p:cBhvr>
                                        <p:cTn id="91" dur="1" fill="hold">
                                          <p:stCondLst>
                                            <p:cond delay="0"/>
                                          </p:stCondLst>
                                        </p:cTn>
                                        <p:tgtEl>
                                          <p:spTgt spid="13333"/>
                                        </p:tgtEl>
                                        <p:attrNameLst>
                                          <p:attrName>style.visibility</p:attrName>
                                        </p:attrNameLst>
                                      </p:cBhvr>
                                      <p:to>
                                        <p:strVal val="visible"/>
                                      </p:to>
                                    </p:set>
                                    <p:anim calcmode="lin" valueType="num">
                                      <p:cBhvr additive="base">
                                        <p:cTn id="92" dur="500" fill="hold"/>
                                        <p:tgtEl>
                                          <p:spTgt spid="13333"/>
                                        </p:tgtEl>
                                        <p:attrNameLst>
                                          <p:attrName>ppt_x</p:attrName>
                                        </p:attrNameLst>
                                      </p:cBhvr>
                                      <p:tavLst>
                                        <p:tav tm="0">
                                          <p:val>
                                            <p:strVal val="1+#ppt_w/2"/>
                                          </p:val>
                                        </p:tav>
                                        <p:tav tm="100000">
                                          <p:val>
                                            <p:strVal val="#ppt_x"/>
                                          </p:val>
                                        </p:tav>
                                      </p:tavLst>
                                    </p:anim>
                                    <p:anim calcmode="lin" valueType="num">
                                      <p:cBhvr additive="base">
                                        <p:cTn id="93" dur="500" fill="hold"/>
                                        <p:tgtEl>
                                          <p:spTgt spid="133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animBg="1"/>
      <p:bldP spid="13316" grpId="0" animBg="1"/>
      <p:bldP spid="13317" grpId="0" autoUpdateAnimBg="0"/>
      <p:bldP spid="13318" grpId="0" autoUpdateAnimBg="0"/>
      <p:bldP spid="13319" grpId="0" animBg="1"/>
      <p:bldP spid="13320" grpId="0" animBg="1"/>
      <p:bldP spid="13322" grpId="0" autoUpdateAnimBg="0"/>
      <p:bldP spid="13323" grpId="0" autoUpdateAnimBg="0"/>
      <p:bldP spid="13324" grpId="0" autoUpdateAnimBg="0"/>
      <p:bldP spid="13325" grpId="0" animBg="1"/>
      <p:bldP spid="13326" grpId="0" autoUpdateAnimBg="0"/>
      <p:bldP spid="13327" grpId="0" autoUpdateAnimBg="0"/>
      <p:bldP spid="13328" grpId="0" autoUpdateAnimBg="0"/>
      <p:bldP spid="13329" grpId="0" autoUpdateAnimBg="0"/>
      <p:bldP spid="13330" grpId="0" autoUpdateAnimBg="0"/>
      <p:bldP spid="13331" grpId="0" autoUpdateAnimBg="0"/>
      <p:bldP spid="13332" grpId="0" autoUpdateAnimBg="0"/>
      <p:bldP spid="13333"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t>Elasticity</a:t>
            </a:r>
          </a:p>
        </p:txBody>
      </p:sp>
      <p:sp>
        <p:nvSpPr>
          <p:cNvPr id="14339" name="Line 3"/>
          <p:cNvSpPr>
            <a:spLocks noChangeShapeType="1"/>
          </p:cNvSpPr>
          <p:nvPr/>
        </p:nvSpPr>
        <p:spPr bwMode="auto">
          <a:xfrm>
            <a:off x="1371600" y="2057400"/>
            <a:ext cx="0" cy="3657600"/>
          </a:xfrm>
          <a:prstGeom prst="line">
            <a:avLst/>
          </a:prstGeom>
          <a:noFill/>
          <a:ln w="57150">
            <a:solidFill>
              <a:schemeClr val="tx1"/>
            </a:solidFill>
            <a:round/>
            <a:headEnd/>
            <a:tailEnd/>
          </a:ln>
          <a:effectLst/>
        </p:spPr>
        <p:txBody>
          <a:bodyPr/>
          <a:lstStyle/>
          <a:p>
            <a:endParaRPr lang="id-ID"/>
          </a:p>
        </p:txBody>
      </p:sp>
      <p:sp>
        <p:nvSpPr>
          <p:cNvPr id="14340" name="Line 4"/>
          <p:cNvSpPr>
            <a:spLocks noChangeShapeType="1"/>
          </p:cNvSpPr>
          <p:nvPr/>
        </p:nvSpPr>
        <p:spPr bwMode="auto">
          <a:xfrm>
            <a:off x="1371600" y="5715000"/>
            <a:ext cx="7162800" cy="0"/>
          </a:xfrm>
          <a:prstGeom prst="line">
            <a:avLst/>
          </a:prstGeom>
          <a:noFill/>
          <a:ln w="57150">
            <a:solidFill>
              <a:schemeClr val="tx1"/>
            </a:solidFill>
            <a:round/>
            <a:headEnd/>
            <a:tailEnd/>
          </a:ln>
          <a:effectLst/>
        </p:spPr>
        <p:txBody>
          <a:bodyPr/>
          <a:lstStyle/>
          <a:p>
            <a:endParaRPr lang="id-ID"/>
          </a:p>
        </p:txBody>
      </p:sp>
      <p:sp>
        <p:nvSpPr>
          <p:cNvPr id="14341" name="Text Box 5"/>
          <p:cNvSpPr txBox="1">
            <a:spLocks noChangeArrowheads="1"/>
          </p:cNvSpPr>
          <p:nvPr/>
        </p:nvSpPr>
        <p:spPr bwMode="auto">
          <a:xfrm>
            <a:off x="288925" y="1657350"/>
            <a:ext cx="1060450" cy="336550"/>
          </a:xfrm>
          <a:prstGeom prst="rect">
            <a:avLst/>
          </a:prstGeom>
          <a:noFill/>
          <a:ln w="9525">
            <a:noFill/>
            <a:miter lim="800000"/>
            <a:headEnd/>
            <a:tailEnd/>
          </a:ln>
          <a:effectLst/>
        </p:spPr>
        <p:txBody>
          <a:bodyPr wrap="none">
            <a:spAutoFit/>
          </a:bodyPr>
          <a:lstStyle/>
          <a:p>
            <a:r>
              <a:rPr lang="en-GB" sz="1600">
                <a:latin typeface="Verdana" pitchFamily="34" charset="0"/>
              </a:rPr>
              <a:t>Price (£)</a:t>
            </a:r>
          </a:p>
        </p:txBody>
      </p:sp>
      <p:sp>
        <p:nvSpPr>
          <p:cNvPr id="14342" name="Text Box 6"/>
          <p:cNvSpPr txBox="1">
            <a:spLocks noChangeArrowheads="1"/>
          </p:cNvSpPr>
          <p:nvPr/>
        </p:nvSpPr>
        <p:spPr bwMode="auto">
          <a:xfrm>
            <a:off x="4724400" y="5834063"/>
            <a:ext cx="2232025" cy="336550"/>
          </a:xfrm>
          <a:prstGeom prst="rect">
            <a:avLst/>
          </a:prstGeom>
          <a:noFill/>
          <a:ln w="9525">
            <a:noFill/>
            <a:miter lim="800000"/>
            <a:headEnd/>
            <a:tailEnd/>
          </a:ln>
          <a:effectLst/>
        </p:spPr>
        <p:txBody>
          <a:bodyPr wrap="none">
            <a:spAutoFit/>
          </a:bodyPr>
          <a:lstStyle/>
          <a:p>
            <a:r>
              <a:rPr lang="en-GB" sz="1600">
                <a:latin typeface="Verdana" pitchFamily="34" charset="0"/>
              </a:rPr>
              <a:t>Quantity Demanded</a:t>
            </a:r>
          </a:p>
        </p:txBody>
      </p:sp>
      <p:sp>
        <p:nvSpPr>
          <p:cNvPr id="14344" name="Line 8"/>
          <p:cNvSpPr>
            <a:spLocks noChangeShapeType="1"/>
          </p:cNvSpPr>
          <p:nvPr/>
        </p:nvSpPr>
        <p:spPr bwMode="auto">
          <a:xfrm>
            <a:off x="1524000" y="3505200"/>
            <a:ext cx="6477000" cy="990600"/>
          </a:xfrm>
          <a:prstGeom prst="line">
            <a:avLst/>
          </a:prstGeom>
          <a:noFill/>
          <a:ln w="38100">
            <a:solidFill>
              <a:srgbClr val="0000FF"/>
            </a:solidFill>
            <a:round/>
            <a:headEnd/>
            <a:tailEnd/>
          </a:ln>
          <a:effectLst/>
        </p:spPr>
        <p:txBody>
          <a:bodyPr/>
          <a:lstStyle/>
          <a:p>
            <a:endParaRPr lang="id-ID"/>
          </a:p>
        </p:txBody>
      </p:sp>
      <p:sp>
        <p:nvSpPr>
          <p:cNvPr id="14345" name="Text Box 9"/>
          <p:cNvSpPr txBox="1">
            <a:spLocks noChangeArrowheads="1"/>
          </p:cNvSpPr>
          <p:nvPr/>
        </p:nvSpPr>
        <p:spPr bwMode="auto">
          <a:xfrm>
            <a:off x="8153400" y="4462463"/>
            <a:ext cx="341313" cy="336550"/>
          </a:xfrm>
          <a:prstGeom prst="rect">
            <a:avLst/>
          </a:prstGeom>
          <a:noFill/>
          <a:ln w="9525">
            <a:noFill/>
            <a:miter lim="800000"/>
            <a:headEnd/>
            <a:tailEnd/>
          </a:ln>
          <a:effectLst/>
        </p:spPr>
        <p:txBody>
          <a:bodyPr wrap="none">
            <a:spAutoFit/>
          </a:bodyPr>
          <a:lstStyle/>
          <a:p>
            <a:r>
              <a:rPr lang="en-GB" sz="1600">
                <a:latin typeface="Verdana" pitchFamily="34" charset="0"/>
              </a:rPr>
              <a:t>D</a:t>
            </a:r>
          </a:p>
        </p:txBody>
      </p:sp>
      <p:sp>
        <p:nvSpPr>
          <p:cNvPr id="14346" name="Rectangle 10"/>
          <p:cNvSpPr>
            <a:spLocks noChangeArrowheads="1"/>
          </p:cNvSpPr>
          <p:nvPr/>
        </p:nvSpPr>
        <p:spPr bwMode="auto">
          <a:xfrm>
            <a:off x="1371600" y="3733800"/>
            <a:ext cx="1524000" cy="1981200"/>
          </a:xfrm>
          <a:prstGeom prst="rect">
            <a:avLst/>
          </a:prstGeom>
          <a:solidFill>
            <a:schemeClr val="accent1"/>
          </a:solidFill>
          <a:ln w="9525">
            <a:solidFill>
              <a:schemeClr val="tx1"/>
            </a:solidFill>
            <a:miter lim="800000"/>
            <a:headEnd/>
            <a:tailEnd/>
          </a:ln>
          <a:effectLst/>
        </p:spPr>
        <p:txBody>
          <a:bodyPr wrap="none" anchor="ctr"/>
          <a:lstStyle/>
          <a:p>
            <a:endParaRPr lang="id-ID"/>
          </a:p>
        </p:txBody>
      </p:sp>
      <p:sp>
        <p:nvSpPr>
          <p:cNvPr id="14347" name="Text Box 11"/>
          <p:cNvSpPr txBox="1">
            <a:spLocks noChangeArrowheads="1"/>
          </p:cNvSpPr>
          <p:nvPr/>
        </p:nvSpPr>
        <p:spPr bwMode="auto">
          <a:xfrm>
            <a:off x="914400" y="3624263"/>
            <a:ext cx="441325" cy="336550"/>
          </a:xfrm>
          <a:prstGeom prst="rect">
            <a:avLst/>
          </a:prstGeom>
          <a:noFill/>
          <a:ln w="9525">
            <a:noFill/>
            <a:miter lim="800000"/>
            <a:headEnd/>
            <a:tailEnd/>
          </a:ln>
          <a:effectLst/>
        </p:spPr>
        <p:txBody>
          <a:bodyPr wrap="none">
            <a:spAutoFit/>
          </a:bodyPr>
          <a:lstStyle/>
          <a:p>
            <a:r>
              <a:rPr lang="en-GB" sz="1600">
                <a:latin typeface="Verdana" pitchFamily="34" charset="0"/>
              </a:rPr>
              <a:t>10</a:t>
            </a:r>
          </a:p>
        </p:txBody>
      </p:sp>
      <p:sp>
        <p:nvSpPr>
          <p:cNvPr id="14348" name="Text Box 12"/>
          <p:cNvSpPr txBox="1">
            <a:spLocks noChangeArrowheads="1"/>
          </p:cNvSpPr>
          <p:nvPr/>
        </p:nvSpPr>
        <p:spPr bwMode="auto">
          <a:xfrm>
            <a:off x="2727325" y="5772150"/>
            <a:ext cx="312738" cy="336550"/>
          </a:xfrm>
          <a:prstGeom prst="rect">
            <a:avLst/>
          </a:prstGeom>
          <a:noFill/>
          <a:ln w="9525">
            <a:noFill/>
            <a:miter lim="800000"/>
            <a:headEnd/>
            <a:tailEnd/>
          </a:ln>
          <a:effectLst/>
        </p:spPr>
        <p:txBody>
          <a:bodyPr wrap="none">
            <a:spAutoFit/>
          </a:bodyPr>
          <a:lstStyle/>
          <a:p>
            <a:r>
              <a:rPr lang="en-GB" sz="1600">
                <a:latin typeface="Verdana" pitchFamily="34" charset="0"/>
              </a:rPr>
              <a:t>5</a:t>
            </a:r>
          </a:p>
        </p:txBody>
      </p:sp>
      <p:sp>
        <p:nvSpPr>
          <p:cNvPr id="14350" name="Rectangle 14"/>
          <p:cNvSpPr>
            <a:spLocks noChangeArrowheads="1"/>
          </p:cNvSpPr>
          <p:nvPr/>
        </p:nvSpPr>
        <p:spPr bwMode="auto">
          <a:xfrm>
            <a:off x="1371600" y="4419600"/>
            <a:ext cx="6248400" cy="1295400"/>
          </a:xfrm>
          <a:prstGeom prst="rect">
            <a:avLst/>
          </a:prstGeom>
          <a:solidFill>
            <a:schemeClr val="accent2"/>
          </a:solidFill>
          <a:ln w="9525">
            <a:solidFill>
              <a:schemeClr val="tx1"/>
            </a:solidFill>
            <a:miter lim="800000"/>
            <a:headEnd/>
            <a:tailEnd/>
          </a:ln>
          <a:effectLst/>
        </p:spPr>
        <p:txBody>
          <a:bodyPr wrap="none" anchor="ctr"/>
          <a:lstStyle/>
          <a:p>
            <a:endParaRPr lang="id-ID"/>
          </a:p>
        </p:txBody>
      </p:sp>
      <p:sp>
        <p:nvSpPr>
          <p:cNvPr id="14351" name="Text Box 15"/>
          <p:cNvSpPr txBox="1">
            <a:spLocks noChangeArrowheads="1"/>
          </p:cNvSpPr>
          <p:nvPr/>
        </p:nvSpPr>
        <p:spPr bwMode="auto">
          <a:xfrm>
            <a:off x="7391400" y="5734050"/>
            <a:ext cx="441325" cy="336550"/>
          </a:xfrm>
          <a:prstGeom prst="rect">
            <a:avLst/>
          </a:prstGeom>
          <a:noFill/>
          <a:ln w="9525">
            <a:noFill/>
            <a:miter lim="800000"/>
            <a:headEnd/>
            <a:tailEnd/>
          </a:ln>
          <a:effectLst/>
        </p:spPr>
        <p:txBody>
          <a:bodyPr wrap="none">
            <a:spAutoFit/>
          </a:bodyPr>
          <a:lstStyle/>
          <a:p>
            <a:r>
              <a:rPr lang="en-GB" sz="1600">
                <a:latin typeface="Verdana" pitchFamily="34" charset="0"/>
              </a:rPr>
              <a:t>20</a:t>
            </a:r>
          </a:p>
        </p:txBody>
      </p:sp>
      <p:sp>
        <p:nvSpPr>
          <p:cNvPr id="14352" name="Text Box 16"/>
          <p:cNvSpPr txBox="1">
            <a:spLocks noChangeArrowheads="1"/>
          </p:cNvSpPr>
          <p:nvPr/>
        </p:nvSpPr>
        <p:spPr bwMode="auto">
          <a:xfrm>
            <a:off x="2200275" y="1835150"/>
            <a:ext cx="6562725" cy="396875"/>
          </a:xfrm>
          <a:prstGeom prst="rect">
            <a:avLst/>
          </a:prstGeom>
          <a:noFill/>
          <a:ln w="9525">
            <a:noFill/>
            <a:miter lim="800000"/>
            <a:headEnd/>
            <a:tailEnd/>
          </a:ln>
          <a:effectLst/>
        </p:spPr>
        <p:txBody>
          <a:bodyPr wrap="none">
            <a:spAutoFit/>
          </a:bodyPr>
          <a:lstStyle/>
          <a:p>
            <a:r>
              <a:rPr lang="en-GB" sz="2000">
                <a:solidFill>
                  <a:schemeClr val="accent2"/>
                </a:solidFill>
                <a:latin typeface="Verdana" pitchFamily="34" charset="0"/>
              </a:rPr>
              <a:t>Producer decides to reduce price to increase sales</a:t>
            </a:r>
          </a:p>
        </p:txBody>
      </p:sp>
      <p:sp>
        <p:nvSpPr>
          <p:cNvPr id="14353" name="Text Box 17"/>
          <p:cNvSpPr txBox="1">
            <a:spLocks noChangeArrowheads="1"/>
          </p:cNvSpPr>
          <p:nvPr/>
        </p:nvSpPr>
        <p:spPr bwMode="auto">
          <a:xfrm>
            <a:off x="1066800" y="4310063"/>
            <a:ext cx="312738" cy="336550"/>
          </a:xfrm>
          <a:prstGeom prst="rect">
            <a:avLst/>
          </a:prstGeom>
          <a:noFill/>
          <a:ln w="9525">
            <a:noFill/>
            <a:miter lim="800000"/>
            <a:headEnd/>
            <a:tailEnd/>
          </a:ln>
          <a:effectLst/>
        </p:spPr>
        <p:txBody>
          <a:bodyPr wrap="none">
            <a:spAutoFit/>
          </a:bodyPr>
          <a:lstStyle/>
          <a:p>
            <a:r>
              <a:rPr lang="en-GB" sz="1600">
                <a:latin typeface="Verdana" pitchFamily="34" charset="0"/>
              </a:rPr>
              <a:t>7</a:t>
            </a:r>
          </a:p>
        </p:txBody>
      </p:sp>
      <p:sp>
        <p:nvSpPr>
          <p:cNvPr id="14354" name="Text Box 18"/>
          <p:cNvSpPr txBox="1">
            <a:spLocks noChangeArrowheads="1"/>
          </p:cNvSpPr>
          <p:nvPr/>
        </p:nvSpPr>
        <p:spPr bwMode="auto">
          <a:xfrm>
            <a:off x="2428875" y="2217738"/>
            <a:ext cx="3006725" cy="396875"/>
          </a:xfrm>
          <a:prstGeom prst="rect">
            <a:avLst/>
          </a:prstGeom>
          <a:noFill/>
          <a:ln w="9525">
            <a:noFill/>
            <a:miter lim="800000"/>
            <a:headEnd/>
            <a:tailEnd/>
          </a:ln>
          <a:effectLst/>
        </p:spPr>
        <p:txBody>
          <a:bodyPr wrap="none">
            <a:spAutoFit/>
          </a:bodyPr>
          <a:lstStyle/>
          <a:p>
            <a:r>
              <a:rPr lang="en-GB" sz="2000">
                <a:latin typeface="Verdana" pitchFamily="34" charset="0"/>
              </a:rPr>
              <a:t>% Δ in Price =  - 30%</a:t>
            </a:r>
          </a:p>
        </p:txBody>
      </p:sp>
      <p:sp>
        <p:nvSpPr>
          <p:cNvPr id="14355" name="Text Box 19"/>
          <p:cNvSpPr txBox="1">
            <a:spLocks noChangeArrowheads="1"/>
          </p:cNvSpPr>
          <p:nvPr/>
        </p:nvSpPr>
        <p:spPr bwMode="auto">
          <a:xfrm>
            <a:off x="2809875" y="2598738"/>
            <a:ext cx="3624263" cy="396875"/>
          </a:xfrm>
          <a:prstGeom prst="rect">
            <a:avLst/>
          </a:prstGeom>
          <a:noFill/>
          <a:ln w="9525">
            <a:noFill/>
            <a:miter lim="800000"/>
            <a:headEnd/>
            <a:tailEnd/>
          </a:ln>
          <a:effectLst/>
        </p:spPr>
        <p:txBody>
          <a:bodyPr wrap="none">
            <a:spAutoFit/>
          </a:bodyPr>
          <a:lstStyle/>
          <a:p>
            <a:r>
              <a:rPr lang="en-GB" sz="2000">
                <a:latin typeface="Verdana" pitchFamily="34" charset="0"/>
              </a:rPr>
              <a:t>% Δ in Demand = + 300%</a:t>
            </a:r>
          </a:p>
        </p:txBody>
      </p:sp>
      <p:sp>
        <p:nvSpPr>
          <p:cNvPr id="14356" name="Text Box 20"/>
          <p:cNvSpPr txBox="1">
            <a:spLocks noChangeArrowheads="1"/>
          </p:cNvSpPr>
          <p:nvPr/>
        </p:nvSpPr>
        <p:spPr bwMode="auto">
          <a:xfrm>
            <a:off x="3571875" y="2978150"/>
            <a:ext cx="2697163" cy="396875"/>
          </a:xfrm>
          <a:prstGeom prst="rect">
            <a:avLst/>
          </a:prstGeom>
          <a:noFill/>
          <a:ln w="9525">
            <a:noFill/>
            <a:miter lim="800000"/>
            <a:headEnd/>
            <a:tailEnd/>
          </a:ln>
          <a:effectLst/>
        </p:spPr>
        <p:txBody>
          <a:bodyPr wrap="none">
            <a:spAutoFit/>
          </a:bodyPr>
          <a:lstStyle/>
          <a:p>
            <a:r>
              <a:rPr lang="en-GB" sz="2000">
                <a:latin typeface="Verdana" pitchFamily="34" charset="0"/>
              </a:rPr>
              <a:t>Ped = - 10 (Elastic)</a:t>
            </a:r>
          </a:p>
        </p:txBody>
      </p:sp>
      <p:sp>
        <p:nvSpPr>
          <p:cNvPr id="14357" name="Text Box 21"/>
          <p:cNvSpPr txBox="1">
            <a:spLocks noChangeArrowheads="1"/>
          </p:cNvSpPr>
          <p:nvPr/>
        </p:nvSpPr>
        <p:spPr bwMode="auto">
          <a:xfrm>
            <a:off x="4806950" y="3317875"/>
            <a:ext cx="2687638" cy="396875"/>
          </a:xfrm>
          <a:prstGeom prst="rect">
            <a:avLst/>
          </a:prstGeom>
          <a:noFill/>
          <a:ln w="9525">
            <a:noFill/>
            <a:miter lim="800000"/>
            <a:headEnd/>
            <a:tailEnd/>
          </a:ln>
          <a:effectLst/>
        </p:spPr>
        <p:txBody>
          <a:bodyPr wrap="none">
            <a:spAutoFit/>
          </a:bodyPr>
          <a:lstStyle/>
          <a:p>
            <a:r>
              <a:rPr lang="en-GB" sz="2000">
                <a:latin typeface="Verdana" pitchFamily="34" charset="0"/>
              </a:rPr>
              <a:t>Total Revenue rises</a:t>
            </a:r>
          </a:p>
        </p:txBody>
      </p:sp>
      <p:sp>
        <p:nvSpPr>
          <p:cNvPr id="14358" name="Text Box 22"/>
          <p:cNvSpPr txBox="1">
            <a:spLocks noChangeArrowheads="1"/>
          </p:cNvSpPr>
          <p:nvPr/>
        </p:nvSpPr>
        <p:spPr bwMode="auto">
          <a:xfrm>
            <a:off x="6635750" y="3775075"/>
            <a:ext cx="1706563" cy="396875"/>
          </a:xfrm>
          <a:prstGeom prst="rect">
            <a:avLst/>
          </a:prstGeom>
          <a:noFill/>
          <a:ln w="9525">
            <a:noFill/>
            <a:miter lim="800000"/>
            <a:headEnd/>
            <a:tailEnd/>
          </a:ln>
          <a:effectLst/>
        </p:spPr>
        <p:txBody>
          <a:bodyPr wrap="none">
            <a:spAutoFit/>
          </a:bodyPr>
          <a:lstStyle/>
          <a:p>
            <a:r>
              <a:rPr lang="en-GB" sz="2000">
                <a:latin typeface="Verdana" pitchFamily="34" charset="0"/>
              </a:rPr>
              <a:t>Good Move!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dissolve">
                                      <p:cBhvr>
                                        <p:cTn id="7" dur="500"/>
                                        <p:tgtEl>
                                          <p:spTgt spid="1433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341"/>
                                        </p:tgtEl>
                                        <p:attrNameLst>
                                          <p:attrName>style.visibility</p:attrName>
                                        </p:attrNameLst>
                                      </p:cBhvr>
                                      <p:to>
                                        <p:strVal val="visible"/>
                                      </p:to>
                                    </p:set>
                                    <p:animEffect transition="in" filter="dissolve">
                                      <p:cBhvr>
                                        <p:cTn id="12" dur="500"/>
                                        <p:tgtEl>
                                          <p:spTgt spid="1434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340"/>
                                        </p:tgtEl>
                                        <p:attrNameLst>
                                          <p:attrName>style.visibility</p:attrName>
                                        </p:attrNameLst>
                                      </p:cBhvr>
                                      <p:to>
                                        <p:strVal val="visible"/>
                                      </p:to>
                                    </p:set>
                                    <p:animEffect transition="in" filter="dissolve">
                                      <p:cBhvr>
                                        <p:cTn id="17" dur="500"/>
                                        <p:tgtEl>
                                          <p:spTgt spid="1434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4342"/>
                                        </p:tgtEl>
                                        <p:attrNameLst>
                                          <p:attrName>style.visibility</p:attrName>
                                        </p:attrNameLst>
                                      </p:cBhvr>
                                      <p:to>
                                        <p:strVal val="visible"/>
                                      </p:to>
                                    </p:set>
                                    <p:animEffect transition="in" filter="dissolve">
                                      <p:cBhvr>
                                        <p:cTn id="22" dur="500"/>
                                        <p:tgtEl>
                                          <p:spTgt spid="14342"/>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4344"/>
                                        </p:tgtEl>
                                        <p:attrNameLst>
                                          <p:attrName>style.visibility</p:attrName>
                                        </p:attrNameLst>
                                      </p:cBhvr>
                                      <p:to>
                                        <p:strVal val="visible"/>
                                      </p:to>
                                    </p:set>
                                    <p:animEffect transition="in" filter="strips(downRight)">
                                      <p:cBhvr>
                                        <p:cTn id="27" dur="500"/>
                                        <p:tgtEl>
                                          <p:spTgt spid="1434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4345"/>
                                        </p:tgtEl>
                                        <p:attrNameLst>
                                          <p:attrName>style.visibility</p:attrName>
                                        </p:attrNameLst>
                                      </p:cBhvr>
                                      <p:to>
                                        <p:strVal val="visible"/>
                                      </p:to>
                                    </p:set>
                                    <p:animEffect transition="in" filter="dissolve">
                                      <p:cBhvr>
                                        <p:cTn id="32" dur="500"/>
                                        <p:tgtEl>
                                          <p:spTgt spid="14345"/>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4347"/>
                                        </p:tgtEl>
                                        <p:attrNameLst>
                                          <p:attrName>style.visibility</p:attrName>
                                        </p:attrNameLst>
                                      </p:cBhvr>
                                      <p:to>
                                        <p:strVal val="visible"/>
                                      </p:to>
                                    </p:set>
                                    <p:animEffect transition="in" filter="dissolve">
                                      <p:cBhvr>
                                        <p:cTn id="37" dur="500"/>
                                        <p:tgtEl>
                                          <p:spTgt spid="14347"/>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4346"/>
                                        </p:tgtEl>
                                        <p:attrNameLst>
                                          <p:attrName>style.visibility</p:attrName>
                                        </p:attrNameLst>
                                      </p:cBhvr>
                                      <p:to>
                                        <p:strVal val="visible"/>
                                      </p:to>
                                    </p:set>
                                    <p:animEffect transition="in" filter="dissolve">
                                      <p:cBhvr>
                                        <p:cTn id="42" dur="500"/>
                                        <p:tgtEl>
                                          <p:spTgt spid="14346"/>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4348"/>
                                        </p:tgtEl>
                                        <p:attrNameLst>
                                          <p:attrName>style.visibility</p:attrName>
                                        </p:attrNameLst>
                                      </p:cBhvr>
                                      <p:to>
                                        <p:strVal val="visible"/>
                                      </p:to>
                                    </p:set>
                                    <p:animEffect transition="in" filter="dissolve">
                                      <p:cBhvr>
                                        <p:cTn id="47" dur="500"/>
                                        <p:tgtEl>
                                          <p:spTgt spid="14348"/>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4352"/>
                                        </p:tgtEl>
                                        <p:attrNameLst>
                                          <p:attrName>style.visibility</p:attrName>
                                        </p:attrNameLst>
                                      </p:cBhvr>
                                      <p:to>
                                        <p:strVal val="visible"/>
                                      </p:to>
                                    </p:set>
                                    <p:animEffect transition="in" filter="dissolve">
                                      <p:cBhvr>
                                        <p:cTn id="52" dur="500"/>
                                        <p:tgtEl>
                                          <p:spTgt spid="14352"/>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4353"/>
                                        </p:tgtEl>
                                        <p:attrNameLst>
                                          <p:attrName>style.visibility</p:attrName>
                                        </p:attrNameLst>
                                      </p:cBhvr>
                                      <p:to>
                                        <p:strVal val="visible"/>
                                      </p:to>
                                    </p:set>
                                    <p:animEffect transition="in" filter="dissolve">
                                      <p:cBhvr>
                                        <p:cTn id="57" dur="500"/>
                                        <p:tgtEl>
                                          <p:spTgt spid="14353"/>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4354"/>
                                        </p:tgtEl>
                                        <p:attrNameLst>
                                          <p:attrName>style.visibility</p:attrName>
                                        </p:attrNameLst>
                                      </p:cBhvr>
                                      <p:to>
                                        <p:strVal val="visible"/>
                                      </p:to>
                                    </p:set>
                                    <p:animEffect transition="in" filter="dissolve">
                                      <p:cBhvr>
                                        <p:cTn id="62" dur="500"/>
                                        <p:tgtEl>
                                          <p:spTgt spid="14354"/>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4350"/>
                                        </p:tgtEl>
                                        <p:attrNameLst>
                                          <p:attrName>style.visibility</p:attrName>
                                        </p:attrNameLst>
                                      </p:cBhvr>
                                      <p:to>
                                        <p:strVal val="visible"/>
                                      </p:to>
                                    </p:set>
                                    <p:animEffect transition="in" filter="dissolve">
                                      <p:cBhvr>
                                        <p:cTn id="67" dur="500"/>
                                        <p:tgtEl>
                                          <p:spTgt spid="14350"/>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14351"/>
                                        </p:tgtEl>
                                        <p:attrNameLst>
                                          <p:attrName>style.visibility</p:attrName>
                                        </p:attrNameLst>
                                      </p:cBhvr>
                                      <p:to>
                                        <p:strVal val="visible"/>
                                      </p:to>
                                    </p:set>
                                    <p:animEffect transition="in" filter="dissolve">
                                      <p:cBhvr>
                                        <p:cTn id="72" dur="500"/>
                                        <p:tgtEl>
                                          <p:spTgt spid="14351"/>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14355"/>
                                        </p:tgtEl>
                                        <p:attrNameLst>
                                          <p:attrName>style.visibility</p:attrName>
                                        </p:attrNameLst>
                                      </p:cBhvr>
                                      <p:to>
                                        <p:strVal val="visible"/>
                                      </p:to>
                                    </p:set>
                                    <p:animEffect transition="in" filter="dissolve">
                                      <p:cBhvr>
                                        <p:cTn id="77" dur="500"/>
                                        <p:tgtEl>
                                          <p:spTgt spid="14355"/>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14356"/>
                                        </p:tgtEl>
                                        <p:attrNameLst>
                                          <p:attrName>style.visibility</p:attrName>
                                        </p:attrNameLst>
                                      </p:cBhvr>
                                      <p:to>
                                        <p:strVal val="visible"/>
                                      </p:to>
                                    </p:set>
                                    <p:animEffect transition="in" filter="dissolve">
                                      <p:cBhvr>
                                        <p:cTn id="82" dur="500"/>
                                        <p:tgtEl>
                                          <p:spTgt spid="14356"/>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14357"/>
                                        </p:tgtEl>
                                        <p:attrNameLst>
                                          <p:attrName>style.visibility</p:attrName>
                                        </p:attrNameLst>
                                      </p:cBhvr>
                                      <p:to>
                                        <p:strVal val="visible"/>
                                      </p:to>
                                    </p:set>
                                    <p:animEffect transition="in" filter="dissolve">
                                      <p:cBhvr>
                                        <p:cTn id="87" dur="500"/>
                                        <p:tgtEl>
                                          <p:spTgt spid="14357"/>
                                        </p:tgtEl>
                                      </p:cBhvr>
                                    </p:animEffect>
                                  </p:childTnLst>
                                </p:cTn>
                              </p:par>
                            </p:childTnLst>
                          </p:cTn>
                        </p:par>
                      </p:childTnLst>
                    </p:cTn>
                  </p:par>
                  <p:par>
                    <p:cTn id="88" fill="hold">
                      <p:stCondLst>
                        <p:cond delay="indefinite"/>
                      </p:stCondLst>
                      <p:childTnLst>
                        <p:par>
                          <p:cTn id="89" fill="hold">
                            <p:stCondLst>
                              <p:cond delay="0"/>
                            </p:stCondLst>
                            <p:childTnLst>
                              <p:par>
                                <p:cTn id="90" presetID="2" presetClass="entr" presetSubtype="2" fill="hold" grpId="0" nodeType="clickEffect">
                                  <p:stCondLst>
                                    <p:cond delay="0"/>
                                  </p:stCondLst>
                                  <p:childTnLst>
                                    <p:set>
                                      <p:cBhvr>
                                        <p:cTn id="91" dur="1" fill="hold">
                                          <p:stCondLst>
                                            <p:cond delay="0"/>
                                          </p:stCondLst>
                                        </p:cTn>
                                        <p:tgtEl>
                                          <p:spTgt spid="14358"/>
                                        </p:tgtEl>
                                        <p:attrNameLst>
                                          <p:attrName>style.visibility</p:attrName>
                                        </p:attrNameLst>
                                      </p:cBhvr>
                                      <p:to>
                                        <p:strVal val="visible"/>
                                      </p:to>
                                    </p:set>
                                    <p:anim calcmode="lin" valueType="num">
                                      <p:cBhvr additive="base">
                                        <p:cTn id="92" dur="500" fill="hold"/>
                                        <p:tgtEl>
                                          <p:spTgt spid="14358"/>
                                        </p:tgtEl>
                                        <p:attrNameLst>
                                          <p:attrName>ppt_x</p:attrName>
                                        </p:attrNameLst>
                                      </p:cBhvr>
                                      <p:tavLst>
                                        <p:tav tm="0">
                                          <p:val>
                                            <p:strVal val="1+#ppt_w/2"/>
                                          </p:val>
                                        </p:tav>
                                        <p:tav tm="100000">
                                          <p:val>
                                            <p:strVal val="#ppt_x"/>
                                          </p:val>
                                        </p:tav>
                                      </p:tavLst>
                                    </p:anim>
                                    <p:anim calcmode="lin" valueType="num">
                                      <p:cBhvr additive="base">
                                        <p:cTn id="93" dur="500" fill="hold"/>
                                        <p:tgtEl>
                                          <p:spTgt spid="143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animBg="1"/>
      <p:bldP spid="14340" grpId="0" animBg="1"/>
      <p:bldP spid="14341" grpId="0" autoUpdateAnimBg="0"/>
      <p:bldP spid="14342" grpId="0" autoUpdateAnimBg="0"/>
      <p:bldP spid="14344" grpId="0" animBg="1"/>
      <p:bldP spid="14345" grpId="0" autoUpdateAnimBg="0"/>
      <p:bldP spid="14346" grpId="0" animBg="1"/>
      <p:bldP spid="14347" grpId="0" autoUpdateAnimBg="0"/>
      <p:bldP spid="14348" grpId="0" autoUpdateAnimBg="0"/>
      <p:bldP spid="14350" grpId="0" animBg="1"/>
      <p:bldP spid="14351" grpId="0" autoUpdateAnimBg="0"/>
      <p:bldP spid="14352" grpId="0" autoUpdateAnimBg="0"/>
      <p:bldP spid="14353" grpId="0" autoUpdateAnimBg="0"/>
      <p:bldP spid="14354" grpId="0" autoUpdateAnimBg="0"/>
      <p:bldP spid="14355" grpId="0" autoUpdateAnimBg="0"/>
      <p:bldP spid="14356" grpId="0" autoUpdateAnimBg="0"/>
      <p:bldP spid="14357" grpId="0" autoUpdateAnimBg="0"/>
      <p:bldP spid="14358"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a:t>Elasticity</a:t>
            </a:r>
          </a:p>
        </p:txBody>
      </p:sp>
      <p:sp>
        <p:nvSpPr>
          <p:cNvPr id="15363" name="Rectangle 3"/>
          <p:cNvSpPr>
            <a:spLocks noGrp="1" noChangeArrowheads="1"/>
          </p:cNvSpPr>
          <p:nvPr>
            <p:ph type="body" sz="half" idx="1"/>
          </p:nvPr>
        </p:nvSpPr>
        <p:spPr/>
        <p:txBody>
          <a:bodyPr/>
          <a:lstStyle/>
          <a:p>
            <a:pPr>
              <a:lnSpc>
                <a:spcPct val="90000"/>
              </a:lnSpc>
            </a:pPr>
            <a:r>
              <a:rPr lang="en-GB" b="1">
                <a:solidFill>
                  <a:srgbClr val="003366"/>
                </a:solidFill>
              </a:rPr>
              <a:t>If demand is price elastic:</a:t>
            </a:r>
          </a:p>
          <a:p>
            <a:pPr>
              <a:lnSpc>
                <a:spcPct val="90000"/>
              </a:lnSpc>
            </a:pPr>
            <a:r>
              <a:rPr lang="en-GB"/>
              <a:t>Increasing price would </a:t>
            </a:r>
            <a:r>
              <a:rPr lang="en-GB" b="1">
                <a:solidFill>
                  <a:srgbClr val="003366"/>
                </a:solidFill>
              </a:rPr>
              <a:t>reduce</a:t>
            </a:r>
            <a:r>
              <a:rPr lang="en-GB"/>
              <a:t> TR (%Δ Qd &gt; % Δ P)</a:t>
            </a:r>
          </a:p>
          <a:p>
            <a:pPr>
              <a:lnSpc>
                <a:spcPct val="90000"/>
              </a:lnSpc>
            </a:pPr>
            <a:r>
              <a:rPr lang="en-GB"/>
              <a:t>Reducing price would </a:t>
            </a:r>
            <a:r>
              <a:rPr lang="en-GB" b="1">
                <a:solidFill>
                  <a:srgbClr val="003366"/>
                </a:solidFill>
              </a:rPr>
              <a:t>increase</a:t>
            </a:r>
            <a:r>
              <a:rPr lang="en-GB"/>
              <a:t> TR </a:t>
            </a:r>
          </a:p>
          <a:p>
            <a:pPr>
              <a:lnSpc>
                <a:spcPct val="90000"/>
              </a:lnSpc>
              <a:buFontTx/>
              <a:buNone/>
            </a:pPr>
            <a:r>
              <a:rPr lang="en-GB"/>
              <a:t>	(%Δ Qd &gt; % Δ P)</a:t>
            </a:r>
          </a:p>
        </p:txBody>
      </p:sp>
      <p:sp>
        <p:nvSpPr>
          <p:cNvPr id="15364" name="Rectangle 4"/>
          <p:cNvSpPr>
            <a:spLocks noGrp="1" noChangeArrowheads="1"/>
          </p:cNvSpPr>
          <p:nvPr>
            <p:ph type="body" sz="half" idx="2"/>
          </p:nvPr>
        </p:nvSpPr>
        <p:spPr/>
        <p:txBody>
          <a:bodyPr/>
          <a:lstStyle/>
          <a:p>
            <a:pPr>
              <a:lnSpc>
                <a:spcPct val="90000"/>
              </a:lnSpc>
            </a:pPr>
            <a:r>
              <a:rPr lang="en-GB" b="1">
                <a:solidFill>
                  <a:srgbClr val="003366"/>
                </a:solidFill>
              </a:rPr>
              <a:t>If demand is price inelastic:</a:t>
            </a:r>
          </a:p>
          <a:p>
            <a:pPr>
              <a:lnSpc>
                <a:spcPct val="90000"/>
              </a:lnSpc>
            </a:pPr>
            <a:r>
              <a:rPr lang="en-GB"/>
              <a:t>Increasing price would </a:t>
            </a:r>
            <a:r>
              <a:rPr lang="en-GB" b="1">
                <a:solidFill>
                  <a:srgbClr val="003366"/>
                </a:solidFill>
              </a:rPr>
              <a:t>increase</a:t>
            </a:r>
            <a:r>
              <a:rPr lang="en-GB"/>
              <a:t> TR </a:t>
            </a:r>
          </a:p>
          <a:p>
            <a:pPr>
              <a:lnSpc>
                <a:spcPct val="90000"/>
              </a:lnSpc>
              <a:buFontTx/>
              <a:buNone/>
            </a:pPr>
            <a:r>
              <a:rPr lang="en-GB" sz="2400"/>
              <a:t>	</a:t>
            </a:r>
            <a:r>
              <a:rPr lang="en-GB"/>
              <a:t>(%Δ Qd &lt; % Δ P)</a:t>
            </a:r>
          </a:p>
          <a:p>
            <a:pPr>
              <a:lnSpc>
                <a:spcPct val="90000"/>
              </a:lnSpc>
            </a:pPr>
            <a:r>
              <a:rPr lang="en-GB"/>
              <a:t>Reducing price would </a:t>
            </a:r>
            <a:r>
              <a:rPr lang="en-GB" b="1">
                <a:solidFill>
                  <a:srgbClr val="003366"/>
                </a:solidFill>
              </a:rPr>
              <a:t>reduce</a:t>
            </a:r>
            <a:r>
              <a:rPr lang="en-GB"/>
              <a:t> TR (%Δ Qd &lt; % Δ 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half" idx="1"/>
          </p:nvPr>
        </p:nvSpPr>
        <p:spPr/>
        <p:txBody>
          <a:bodyPr/>
          <a:lstStyle/>
          <a:p>
            <a:endParaRPr lang="id-ID"/>
          </a:p>
        </p:txBody>
      </p:sp>
      <p:sp>
        <p:nvSpPr>
          <p:cNvPr id="4" name="Content Placeholder 3"/>
          <p:cNvSpPr>
            <a:spLocks noGrp="1"/>
          </p:cNvSpPr>
          <p:nvPr>
            <p:ph sz="half" idx="2"/>
          </p:nvPr>
        </p:nvSpPr>
        <p:spPr/>
        <p:txBody>
          <a:bodyPr/>
          <a:lstStyle/>
          <a:p>
            <a:endParaRPr lang="id-ID"/>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3"/>
          </a:xfrm>
        </p:spPr>
        <p:txBody>
          <a:bodyPr rtlCol="0">
            <a:normAutofit fontScale="90000"/>
          </a:bodyPr>
          <a:lstStyle/>
          <a:p>
            <a:pPr eaLnBrk="1" fontAlgn="auto" hangingPunct="1">
              <a:spcAft>
                <a:spcPts val="0"/>
              </a:spcAft>
              <a:defRPr/>
            </a:pPr>
            <a:r>
              <a:rPr lang="en-US" dirty="0" smtClean="0"/>
              <a:t>Price Elasticity of Demand</a:t>
            </a:r>
          </a:p>
        </p:txBody>
      </p:sp>
      <p:sp>
        <p:nvSpPr>
          <p:cNvPr id="3" name="Rectangle 2"/>
          <p:cNvSpPr/>
          <p:nvPr/>
        </p:nvSpPr>
        <p:spPr>
          <a:xfrm>
            <a:off x="228600" y="914400"/>
            <a:ext cx="8686800" cy="5694363"/>
          </a:xfrm>
          <a:prstGeom prst="rect">
            <a:avLst/>
          </a:prstGeom>
        </p:spPr>
        <p:txBody>
          <a:bodyPr>
            <a:spAutoFit/>
          </a:bodyPr>
          <a:lstStyle/>
          <a:p>
            <a:pPr fontAlgn="auto">
              <a:spcBef>
                <a:spcPts val="0"/>
              </a:spcBef>
              <a:spcAft>
                <a:spcPts val="0"/>
              </a:spcAft>
              <a:defRPr/>
            </a:pPr>
            <a:r>
              <a:rPr lang="en-US" sz="1400" b="1" dirty="0">
                <a:latin typeface="+mn-lt"/>
                <a:cs typeface="+mn-cs"/>
              </a:rPr>
              <a:t>Definition:</a:t>
            </a:r>
            <a:endParaRPr lang="en-US" sz="1400" dirty="0">
              <a:latin typeface="+mn-lt"/>
              <a:cs typeface="+mn-cs"/>
            </a:endParaRPr>
          </a:p>
          <a:p>
            <a:pPr fontAlgn="auto">
              <a:spcBef>
                <a:spcPts val="0"/>
              </a:spcBef>
              <a:spcAft>
                <a:spcPts val="0"/>
              </a:spcAft>
              <a:defRPr/>
            </a:pPr>
            <a:r>
              <a:rPr lang="en-US" sz="1400" dirty="0">
                <a:latin typeface="Arial" pitchFamily="34" charset="0"/>
                <a:cs typeface="Arial" pitchFamily="34" charset="0"/>
              </a:rPr>
              <a:t>Law of demand tells us that consumers will respond to a price drop by buying more, but it does not tell us how much more. The degree of sensitivity of consumers to a change in price is measured by the concept of price elasticity of demand.</a:t>
            </a:r>
          </a:p>
          <a:p>
            <a:pPr fontAlgn="auto">
              <a:spcBef>
                <a:spcPts val="0"/>
              </a:spcBef>
              <a:spcAft>
                <a:spcPts val="0"/>
              </a:spcAft>
              <a:defRPr/>
            </a:pPr>
            <a:endParaRPr lang="en-US" sz="1400" dirty="0">
              <a:latin typeface="Arial" pitchFamily="34" charset="0"/>
              <a:cs typeface="Arial" pitchFamily="34" charset="0"/>
            </a:endParaRPr>
          </a:p>
          <a:p>
            <a:pPr fontAlgn="auto">
              <a:spcBef>
                <a:spcPts val="0"/>
              </a:spcBef>
              <a:spcAft>
                <a:spcPts val="0"/>
              </a:spcAft>
              <a:defRPr/>
            </a:pPr>
            <a:r>
              <a:rPr lang="en-US" sz="1400" dirty="0">
                <a:solidFill>
                  <a:schemeClr val="tx2">
                    <a:lumMod val="60000"/>
                    <a:lumOff val="40000"/>
                  </a:schemeClr>
                </a:solidFill>
                <a:latin typeface="Arial" pitchFamily="34" charset="0"/>
                <a:cs typeface="Arial" pitchFamily="34" charset="0"/>
              </a:rPr>
              <a:t>Price elasticity formula: Ed = percentage change in </a:t>
            </a:r>
            <a:r>
              <a:rPr lang="en-US" sz="1400" dirty="0" err="1">
                <a:solidFill>
                  <a:schemeClr val="tx2">
                    <a:lumMod val="60000"/>
                    <a:lumOff val="40000"/>
                  </a:schemeClr>
                </a:solidFill>
                <a:latin typeface="Arial" pitchFamily="34" charset="0"/>
                <a:cs typeface="Arial" pitchFamily="34" charset="0"/>
              </a:rPr>
              <a:t>Qd</a:t>
            </a:r>
            <a:r>
              <a:rPr lang="en-US" sz="1400" dirty="0">
                <a:solidFill>
                  <a:schemeClr val="tx2">
                    <a:lumMod val="60000"/>
                    <a:lumOff val="40000"/>
                  </a:schemeClr>
                </a:solidFill>
                <a:latin typeface="Arial" pitchFamily="34" charset="0"/>
                <a:cs typeface="Arial" pitchFamily="34" charset="0"/>
              </a:rPr>
              <a:t> / percentage change in Price.</a:t>
            </a:r>
          </a:p>
          <a:p>
            <a:pPr fontAlgn="auto">
              <a:spcBef>
                <a:spcPts val="0"/>
              </a:spcBef>
              <a:spcAft>
                <a:spcPts val="0"/>
              </a:spcAft>
              <a:defRPr/>
            </a:pPr>
            <a:endParaRPr lang="en-US" sz="1400" dirty="0">
              <a:latin typeface="Arial" pitchFamily="34" charset="0"/>
              <a:cs typeface="Arial" pitchFamily="34" charset="0"/>
            </a:endParaRPr>
          </a:p>
          <a:p>
            <a:pPr fontAlgn="auto">
              <a:spcBef>
                <a:spcPts val="0"/>
              </a:spcBef>
              <a:spcAft>
                <a:spcPts val="0"/>
              </a:spcAft>
              <a:defRPr/>
            </a:pPr>
            <a:r>
              <a:rPr lang="en-US" sz="1400" dirty="0">
                <a:latin typeface="Arial" pitchFamily="34" charset="0"/>
                <a:cs typeface="Arial" pitchFamily="34" charset="0"/>
              </a:rPr>
              <a:t>If the percentage change is not given in a problem, it can be computed using the following formula:</a:t>
            </a:r>
          </a:p>
          <a:p>
            <a:pPr fontAlgn="auto">
              <a:spcBef>
                <a:spcPts val="0"/>
              </a:spcBef>
              <a:spcAft>
                <a:spcPts val="0"/>
              </a:spcAft>
              <a:defRPr/>
            </a:pPr>
            <a:r>
              <a:rPr lang="en-US" sz="1400" dirty="0">
                <a:solidFill>
                  <a:schemeClr val="tx2">
                    <a:lumMod val="60000"/>
                    <a:lumOff val="40000"/>
                  </a:schemeClr>
                </a:solidFill>
                <a:latin typeface="Arial" pitchFamily="34" charset="0"/>
                <a:cs typeface="Arial" pitchFamily="34" charset="0"/>
              </a:rPr>
              <a:t>Percentage change in </a:t>
            </a:r>
            <a:r>
              <a:rPr lang="en-US" sz="1400" dirty="0" err="1">
                <a:solidFill>
                  <a:schemeClr val="tx2">
                    <a:lumMod val="60000"/>
                    <a:lumOff val="40000"/>
                  </a:schemeClr>
                </a:solidFill>
                <a:latin typeface="Arial" pitchFamily="34" charset="0"/>
                <a:cs typeface="Arial" pitchFamily="34" charset="0"/>
              </a:rPr>
              <a:t>Qd</a:t>
            </a:r>
            <a:r>
              <a:rPr lang="en-US" sz="1400" dirty="0">
                <a:solidFill>
                  <a:schemeClr val="tx2">
                    <a:lumMod val="60000"/>
                    <a:lumOff val="40000"/>
                  </a:schemeClr>
                </a:solidFill>
                <a:latin typeface="Arial" pitchFamily="34" charset="0"/>
                <a:cs typeface="Arial" pitchFamily="34" charset="0"/>
              </a:rPr>
              <a:t> = (Q1-Q2) / [1/2 (Q1+Q2)] where Q1 = initial </a:t>
            </a:r>
            <a:r>
              <a:rPr lang="en-US" sz="1400" dirty="0" err="1">
                <a:solidFill>
                  <a:schemeClr val="tx2">
                    <a:lumMod val="60000"/>
                    <a:lumOff val="40000"/>
                  </a:schemeClr>
                </a:solidFill>
                <a:latin typeface="Arial" pitchFamily="34" charset="0"/>
                <a:cs typeface="Arial" pitchFamily="34" charset="0"/>
              </a:rPr>
              <a:t>Qd</a:t>
            </a:r>
            <a:r>
              <a:rPr lang="en-US" sz="1400" dirty="0">
                <a:solidFill>
                  <a:schemeClr val="tx2">
                    <a:lumMod val="60000"/>
                    <a:lumOff val="40000"/>
                  </a:schemeClr>
                </a:solidFill>
                <a:latin typeface="Arial" pitchFamily="34" charset="0"/>
                <a:cs typeface="Arial" pitchFamily="34" charset="0"/>
              </a:rPr>
              <a:t>, and Q2 =  new </a:t>
            </a:r>
            <a:r>
              <a:rPr lang="en-US" sz="1400" dirty="0" err="1">
                <a:solidFill>
                  <a:schemeClr val="tx2">
                    <a:lumMod val="60000"/>
                    <a:lumOff val="40000"/>
                  </a:schemeClr>
                </a:solidFill>
                <a:latin typeface="Arial" pitchFamily="34" charset="0"/>
                <a:cs typeface="Arial" pitchFamily="34" charset="0"/>
              </a:rPr>
              <a:t>Qd</a:t>
            </a:r>
            <a:r>
              <a:rPr lang="en-US" sz="1400" dirty="0">
                <a:solidFill>
                  <a:schemeClr val="tx2">
                    <a:lumMod val="60000"/>
                    <a:lumOff val="40000"/>
                  </a:schemeClr>
                </a:solidFill>
                <a:latin typeface="Arial" pitchFamily="34" charset="0"/>
                <a:cs typeface="Arial" pitchFamily="34" charset="0"/>
              </a:rPr>
              <a:t>.</a:t>
            </a:r>
          </a:p>
          <a:p>
            <a:pPr fontAlgn="auto">
              <a:spcBef>
                <a:spcPts val="0"/>
              </a:spcBef>
              <a:spcAft>
                <a:spcPts val="0"/>
              </a:spcAft>
              <a:defRPr/>
            </a:pPr>
            <a:r>
              <a:rPr lang="en-US" sz="1400" dirty="0">
                <a:solidFill>
                  <a:schemeClr val="tx2">
                    <a:lumMod val="60000"/>
                    <a:lumOff val="40000"/>
                  </a:schemeClr>
                </a:solidFill>
                <a:latin typeface="Arial" pitchFamily="34" charset="0"/>
                <a:cs typeface="Arial" pitchFamily="34" charset="0"/>
              </a:rPr>
              <a:t>Percentage change in P = (P1-P2) / [1/2 (P1 + P2)] where P1 = initial Price, and P2 = New Price.</a:t>
            </a:r>
          </a:p>
          <a:p>
            <a:pPr fontAlgn="auto">
              <a:spcBef>
                <a:spcPts val="0"/>
              </a:spcBef>
              <a:spcAft>
                <a:spcPts val="0"/>
              </a:spcAft>
              <a:defRPr/>
            </a:pPr>
            <a:r>
              <a:rPr lang="en-US" sz="1400" dirty="0">
                <a:latin typeface="Arial" pitchFamily="34" charset="0"/>
                <a:cs typeface="Arial" pitchFamily="34" charset="0"/>
              </a:rPr>
              <a:t>Putting the two above equations together:</a:t>
            </a:r>
          </a:p>
          <a:p>
            <a:pPr fontAlgn="auto">
              <a:spcBef>
                <a:spcPts val="0"/>
              </a:spcBef>
              <a:spcAft>
                <a:spcPts val="0"/>
              </a:spcAft>
              <a:defRPr/>
            </a:pPr>
            <a:r>
              <a:rPr lang="en-US" sz="1400" dirty="0">
                <a:solidFill>
                  <a:schemeClr val="tx2">
                    <a:lumMod val="60000"/>
                    <a:lumOff val="40000"/>
                  </a:schemeClr>
                </a:solidFill>
                <a:latin typeface="Arial" pitchFamily="34" charset="0"/>
                <a:cs typeface="Arial" pitchFamily="34" charset="0"/>
              </a:rPr>
              <a:t>Ed = {(Q1-Q2) / [1/2 (Q1+Q2)] } / {(P1-P2) / [1/2 (P1 + P2)]}</a:t>
            </a:r>
          </a:p>
          <a:p>
            <a:pPr fontAlgn="auto">
              <a:spcBef>
                <a:spcPts val="0"/>
              </a:spcBef>
              <a:spcAft>
                <a:spcPts val="0"/>
              </a:spcAft>
              <a:defRPr/>
            </a:pPr>
            <a:endParaRPr lang="en-US" sz="1400" dirty="0">
              <a:solidFill>
                <a:schemeClr val="tx2">
                  <a:lumMod val="60000"/>
                  <a:lumOff val="40000"/>
                </a:schemeClr>
              </a:solidFill>
              <a:latin typeface="Arial" pitchFamily="34" charset="0"/>
              <a:cs typeface="Arial" pitchFamily="34" charset="0"/>
            </a:endParaRPr>
          </a:p>
          <a:p>
            <a:pPr fontAlgn="auto">
              <a:spcBef>
                <a:spcPts val="0"/>
              </a:spcBef>
              <a:spcAft>
                <a:spcPts val="0"/>
              </a:spcAft>
              <a:defRPr/>
            </a:pPr>
            <a:r>
              <a:rPr lang="en-US" sz="1400" dirty="0">
                <a:latin typeface="Arial" pitchFamily="34" charset="0"/>
                <a:cs typeface="Arial" pitchFamily="34" charset="0"/>
              </a:rPr>
              <a:t>Because of the inverse relationship between </a:t>
            </a:r>
            <a:r>
              <a:rPr lang="en-US" sz="1400" dirty="0" err="1">
                <a:latin typeface="Arial" pitchFamily="34" charset="0"/>
                <a:cs typeface="Arial" pitchFamily="34" charset="0"/>
              </a:rPr>
              <a:t>Qd</a:t>
            </a:r>
            <a:r>
              <a:rPr lang="en-US" sz="1400" dirty="0">
                <a:latin typeface="Arial" pitchFamily="34" charset="0"/>
                <a:cs typeface="Arial" pitchFamily="34" charset="0"/>
              </a:rPr>
              <a:t> and Price, the Ed coefficient will always be a negative number. But, we focus on the magnitude of the change by neglecting the minus sign and use absolute value</a:t>
            </a:r>
          </a:p>
          <a:p>
            <a:pPr fontAlgn="auto">
              <a:spcBef>
                <a:spcPts val="0"/>
              </a:spcBef>
              <a:spcAft>
                <a:spcPts val="0"/>
              </a:spcAft>
              <a:defRPr/>
            </a:pPr>
            <a:endParaRPr lang="en-US" sz="1400" dirty="0">
              <a:latin typeface="Arial" pitchFamily="34" charset="0"/>
              <a:cs typeface="Arial" pitchFamily="34" charset="0"/>
            </a:endParaRPr>
          </a:p>
          <a:p>
            <a:pPr fontAlgn="auto">
              <a:spcBef>
                <a:spcPts val="0"/>
              </a:spcBef>
              <a:spcAft>
                <a:spcPts val="0"/>
              </a:spcAft>
              <a:defRPr/>
            </a:pPr>
            <a:r>
              <a:rPr lang="en-US" sz="1400" b="1" dirty="0">
                <a:latin typeface="Arial" pitchFamily="34" charset="0"/>
                <a:cs typeface="Arial" pitchFamily="34" charset="0"/>
              </a:rPr>
              <a:t>Examples:</a:t>
            </a:r>
          </a:p>
          <a:p>
            <a:pPr fontAlgn="auto">
              <a:spcBef>
                <a:spcPts val="0"/>
              </a:spcBef>
              <a:spcAft>
                <a:spcPts val="0"/>
              </a:spcAft>
              <a:defRPr/>
            </a:pPr>
            <a:r>
              <a:rPr lang="en-US" sz="1400" dirty="0">
                <a:latin typeface="Arial" pitchFamily="34" charset="0"/>
                <a:cs typeface="Arial" pitchFamily="34" charset="0"/>
              </a:rPr>
              <a:t>1.  If the price of Product A  increased by 10%,  the quantity demanded decreased by 20%. Then the coefficient for  price elasticity of the demand of Product A is:</a:t>
            </a:r>
          </a:p>
          <a:p>
            <a:pPr fontAlgn="auto">
              <a:spcBef>
                <a:spcPts val="0"/>
              </a:spcBef>
              <a:spcAft>
                <a:spcPts val="0"/>
              </a:spcAft>
              <a:defRPr/>
            </a:pPr>
            <a:r>
              <a:rPr lang="en-US" sz="1400" dirty="0">
                <a:latin typeface="Arial" pitchFamily="34" charset="0"/>
                <a:cs typeface="Arial" pitchFamily="34" charset="0"/>
              </a:rPr>
              <a:t>Ed = percentage change in </a:t>
            </a:r>
            <a:r>
              <a:rPr lang="en-US" sz="1400" dirty="0" err="1">
                <a:latin typeface="Arial" pitchFamily="34" charset="0"/>
                <a:cs typeface="Arial" pitchFamily="34" charset="0"/>
              </a:rPr>
              <a:t>Qd</a:t>
            </a:r>
            <a:r>
              <a:rPr lang="en-US" sz="1400" dirty="0">
                <a:latin typeface="Arial" pitchFamily="34" charset="0"/>
                <a:cs typeface="Arial" pitchFamily="34" charset="0"/>
              </a:rPr>
              <a:t> / percentage change in Price = (20%) / (10%) = 2</a:t>
            </a:r>
          </a:p>
          <a:p>
            <a:pPr fontAlgn="auto">
              <a:spcBef>
                <a:spcPts val="0"/>
              </a:spcBef>
              <a:spcAft>
                <a:spcPts val="0"/>
              </a:spcAft>
              <a:defRPr/>
            </a:pPr>
            <a:endParaRPr lang="en-US" sz="1400" dirty="0">
              <a:latin typeface="Arial" pitchFamily="34" charset="0"/>
              <a:cs typeface="Arial" pitchFamily="34" charset="0"/>
            </a:endParaRPr>
          </a:p>
          <a:p>
            <a:pPr fontAlgn="auto">
              <a:spcBef>
                <a:spcPts val="0"/>
              </a:spcBef>
              <a:spcAft>
                <a:spcPts val="0"/>
              </a:spcAft>
              <a:defRPr/>
            </a:pPr>
            <a:r>
              <a:rPr lang="en-US" sz="1400" dirty="0">
                <a:latin typeface="Arial" pitchFamily="34" charset="0"/>
                <a:cs typeface="Arial" pitchFamily="34" charset="0"/>
              </a:rPr>
              <a:t>2. If the quantity demanded of Product B has decreased from 1000 units to 900 units as price increased from $2 to $4 per unit, the coefficient for Ed is:</a:t>
            </a:r>
          </a:p>
          <a:p>
            <a:pPr fontAlgn="auto">
              <a:spcBef>
                <a:spcPts val="0"/>
              </a:spcBef>
              <a:spcAft>
                <a:spcPts val="0"/>
              </a:spcAft>
              <a:defRPr/>
            </a:pPr>
            <a:r>
              <a:rPr lang="en-US" sz="1400" dirty="0">
                <a:latin typeface="Arial" pitchFamily="34" charset="0"/>
                <a:cs typeface="Arial" pitchFamily="34" charset="0"/>
              </a:rPr>
              <a:t>Ed = {(Q1-Q2) / [1/2 (Q1+Q2)] } / {(P1-P2) / [1/2 (P1 + P2)]} = {(1000 - 900) / 1/2(1000 + 900)} / {(2 - 4) / 1/2 (2+4)} = - 0.16</a:t>
            </a:r>
          </a:p>
          <a:p>
            <a:pPr fontAlgn="auto">
              <a:spcBef>
                <a:spcPts val="0"/>
              </a:spcBef>
              <a:spcAft>
                <a:spcPts val="0"/>
              </a:spcAft>
              <a:defRPr/>
            </a:pPr>
            <a:r>
              <a:rPr lang="en-US" sz="1400" dirty="0">
                <a:latin typeface="Arial" pitchFamily="34" charset="0"/>
                <a:cs typeface="Arial" pitchFamily="34" charset="0"/>
              </a:rPr>
              <a:t>Take the absolute value of - 0.16, Ed = 0.16</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a:t>Elasticity</a:t>
            </a:r>
          </a:p>
        </p:txBody>
      </p:sp>
      <p:sp>
        <p:nvSpPr>
          <p:cNvPr id="17411" name="Rectangle 3"/>
          <p:cNvSpPr>
            <a:spLocks noGrp="1" noChangeArrowheads="1"/>
          </p:cNvSpPr>
          <p:nvPr>
            <p:ph type="body" idx="1"/>
          </p:nvPr>
        </p:nvSpPr>
        <p:spPr/>
        <p:txBody>
          <a:bodyPr/>
          <a:lstStyle/>
          <a:p>
            <a:r>
              <a:rPr lang="en-GB" b="1">
                <a:solidFill>
                  <a:srgbClr val="003366"/>
                </a:solidFill>
              </a:rPr>
              <a:t>Income Elasticity of Demand:</a:t>
            </a:r>
          </a:p>
          <a:p>
            <a:pPr lvl="1"/>
            <a:r>
              <a:rPr lang="en-GB"/>
              <a:t>The responsiveness of demand </a:t>
            </a:r>
            <a:br>
              <a:rPr lang="en-GB"/>
            </a:br>
            <a:r>
              <a:rPr lang="en-GB"/>
              <a:t>to changes in incomes</a:t>
            </a:r>
          </a:p>
          <a:p>
            <a:r>
              <a:rPr lang="en-GB" b="1">
                <a:solidFill>
                  <a:srgbClr val="003366"/>
                </a:solidFill>
              </a:rPr>
              <a:t>Normal Good</a:t>
            </a:r>
            <a:r>
              <a:rPr lang="en-GB"/>
              <a:t> – demand rises </a:t>
            </a:r>
            <a:br>
              <a:rPr lang="en-GB"/>
            </a:br>
            <a:r>
              <a:rPr lang="en-GB"/>
              <a:t>as income rises and vice versa</a:t>
            </a:r>
          </a:p>
          <a:p>
            <a:r>
              <a:rPr lang="en-GB" b="1">
                <a:solidFill>
                  <a:srgbClr val="003366"/>
                </a:solidFill>
              </a:rPr>
              <a:t>Inferior Good</a:t>
            </a:r>
            <a:r>
              <a:rPr lang="en-GB"/>
              <a:t> – demand falls </a:t>
            </a:r>
            <a:br>
              <a:rPr lang="en-GB"/>
            </a:br>
            <a:r>
              <a:rPr lang="en-GB"/>
              <a:t>as income rises and vice versa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GB"/>
              <a:t>Elasticity</a:t>
            </a:r>
          </a:p>
        </p:txBody>
      </p:sp>
      <p:sp>
        <p:nvSpPr>
          <p:cNvPr id="18435" name="Rectangle 3"/>
          <p:cNvSpPr>
            <a:spLocks noGrp="1" noChangeArrowheads="1"/>
          </p:cNvSpPr>
          <p:nvPr>
            <p:ph type="body" idx="1"/>
          </p:nvPr>
        </p:nvSpPr>
        <p:spPr>
          <a:xfrm>
            <a:off x="685800" y="1981200"/>
            <a:ext cx="8001000" cy="4114800"/>
          </a:xfrm>
        </p:spPr>
        <p:txBody>
          <a:bodyPr/>
          <a:lstStyle/>
          <a:p>
            <a:r>
              <a:rPr lang="en-GB" b="1">
                <a:solidFill>
                  <a:srgbClr val="003366"/>
                </a:solidFill>
              </a:rPr>
              <a:t>Income Elasticity of Demand:</a:t>
            </a:r>
          </a:p>
          <a:p>
            <a:pPr>
              <a:buFontTx/>
              <a:buNone/>
            </a:pPr>
            <a:endParaRPr lang="en-GB" b="1">
              <a:solidFill>
                <a:srgbClr val="003366"/>
              </a:solidFill>
            </a:endParaRPr>
          </a:p>
          <a:p>
            <a:r>
              <a:rPr lang="en-GB" sz="2800"/>
              <a:t>A positive sign denotes a </a:t>
            </a:r>
            <a:r>
              <a:rPr lang="en-GB" sz="2800" u="sng">
                <a:solidFill>
                  <a:srgbClr val="003366"/>
                </a:solidFill>
              </a:rPr>
              <a:t>normal good</a:t>
            </a:r>
          </a:p>
          <a:p>
            <a:r>
              <a:rPr lang="en-GB" sz="2800"/>
              <a:t>A negative sign denotes an </a:t>
            </a:r>
            <a:r>
              <a:rPr lang="en-GB" sz="2800" u="sng">
                <a:solidFill>
                  <a:srgbClr val="003366"/>
                </a:solidFill>
              </a:rPr>
              <a:t>inferior good</a:t>
            </a:r>
          </a:p>
          <a:p>
            <a:pPr>
              <a:buFontTx/>
              <a:buNone/>
            </a:pPr>
            <a:endParaRPr lang="en-GB" sz="2800" u="sng">
              <a:solidFill>
                <a:schemeClr val="accent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0"/>
            <a:ext cx="8229600" cy="762000"/>
          </a:xfrm>
        </p:spPr>
        <p:txBody>
          <a:bodyPr/>
          <a:lstStyle/>
          <a:p>
            <a:pPr eaLnBrk="1" hangingPunct="1"/>
            <a:r>
              <a:rPr lang="en-US" smtClean="0"/>
              <a:t>Income Elasticity of Demand</a:t>
            </a:r>
          </a:p>
        </p:txBody>
      </p:sp>
      <p:sp>
        <p:nvSpPr>
          <p:cNvPr id="3" name="Rectangle 2"/>
          <p:cNvSpPr/>
          <p:nvPr/>
        </p:nvSpPr>
        <p:spPr>
          <a:xfrm>
            <a:off x="0" y="685800"/>
            <a:ext cx="8915400" cy="6002338"/>
          </a:xfrm>
          <a:prstGeom prst="rect">
            <a:avLst/>
          </a:prstGeom>
        </p:spPr>
        <p:txBody>
          <a:bodyPr>
            <a:spAutoFit/>
          </a:bodyPr>
          <a:lstStyle/>
          <a:p>
            <a:pPr fontAlgn="auto">
              <a:spcBef>
                <a:spcPts val="0"/>
              </a:spcBef>
              <a:spcAft>
                <a:spcPts val="0"/>
              </a:spcAft>
              <a:defRPr/>
            </a:pPr>
            <a:r>
              <a:rPr lang="en-US" sz="1400" b="1" dirty="0">
                <a:latin typeface="+mn-lt"/>
                <a:cs typeface="+mn-cs"/>
              </a:rPr>
              <a:t>Definition:</a:t>
            </a:r>
            <a:endParaRPr lang="en-US" sz="1400" dirty="0">
              <a:latin typeface="+mn-lt"/>
              <a:cs typeface="+mn-cs"/>
            </a:endParaRPr>
          </a:p>
          <a:p>
            <a:pPr fontAlgn="auto">
              <a:spcBef>
                <a:spcPts val="0"/>
              </a:spcBef>
              <a:spcAft>
                <a:spcPts val="0"/>
              </a:spcAft>
              <a:defRPr/>
            </a:pPr>
            <a:r>
              <a:rPr lang="en-US" sz="1400" dirty="0">
                <a:latin typeface="+mn-lt"/>
                <a:cs typeface="+mn-cs"/>
              </a:rPr>
              <a:t>Income elasticity of demand (</a:t>
            </a:r>
            <a:r>
              <a:rPr lang="en-US" sz="1400" dirty="0" err="1">
                <a:latin typeface="+mn-lt"/>
                <a:cs typeface="+mn-cs"/>
              </a:rPr>
              <a:t>Ey</a:t>
            </a:r>
            <a:r>
              <a:rPr lang="en-US" sz="1400" dirty="0">
                <a:latin typeface="+mn-lt"/>
                <a:cs typeface="+mn-cs"/>
              </a:rPr>
              <a:t>, here y stands for income) tells us the relationship a product's quantity demanded and income. It measures the sensitivity of quantity demand change of product X to a change in income.</a:t>
            </a:r>
          </a:p>
          <a:p>
            <a:pPr fontAlgn="auto">
              <a:spcBef>
                <a:spcPts val="0"/>
              </a:spcBef>
              <a:spcAft>
                <a:spcPts val="0"/>
              </a:spcAft>
              <a:defRPr/>
            </a:pPr>
            <a:endParaRPr lang="en-US" sz="1400" dirty="0">
              <a:latin typeface="+mn-lt"/>
              <a:cs typeface="+mn-cs"/>
            </a:endParaRPr>
          </a:p>
          <a:p>
            <a:pPr fontAlgn="auto">
              <a:spcBef>
                <a:spcPts val="0"/>
              </a:spcBef>
              <a:spcAft>
                <a:spcPts val="0"/>
              </a:spcAft>
              <a:defRPr/>
            </a:pPr>
            <a:r>
              <a:rPr lang="en-US" sz="1400" dirty="0">
                <a:latin typeface="+mn-lt"/>
                <a:cs typeface="+mn-cs"/>
              </a:rPr>
              <a:t>Price elasticity formula: </a:t>
            </a:r>
            <a:r>
              <a:rPr lang="en-US" sz="1400" dirty="0" err="1">
                <a:solidFill>
                  <a:schemeClr val="tx2">
                    <a:lumMod val="60000"/>
                    <a:lumOff val="40000"/>
                  </a:schemeClr>
                </a:solidFill>
                <a:latin typeface="+mn-lt"/>
                <a:cs typeface="+mn-cs"/>
              </a:rPr>
              <a:t>Ey</a:t>
            </a:r>
            <a:r>
              <a:rPr lang="en-US" sz="1400" dirty="0">
                <a:solidFill>
                  <a:schemeClr val="tx2">
                    <a:lumMod val="60000"/>
                    <a:lumOff val="40000"/>
                  </a:schemeClr>
                </a:solidFill>
                <a:latin typeface="+mn-lt"/>
                <a:cs typeface="+mn-cs"/>
              </a:rPr>
              <a:t> = percentage change in Quantity demanded / percentage change in Income</a:t>
            </a:r>
          </a:p>
          <a:p>
            <a:pPr fontAlgn="auto">
              <a:spcBef>
                <a:spcPts val="0"/>
              </a:spcBef>
              <a:spcAft>
                <a:spcPts val="0"/>
              </a:spcAft>
              <a:defRPr/>
            </a:pPr>
            <a:endParaRPr lang="en-US" sz="1400" dirty="0">
              <a:latin typeface="+mn-lt"/>
              <a:cs typeface="+mn-cs"/>
            </a:endParaRPr>
          </a:p>
          <a:p>
            <a:pPr fontAlgn="auto">
              <a:spcBef>
                <a:spcPts val="0"/>
              </a:spcBef>
              <a:spcAft>
                <a:spcPts val="0"/>
              </a:spcAft>
              <a:defRPr/>
            </a:pPr>
            <a:r>
              <a:rPr lang="en-US" sz="1400" dirty="0">
                <a:latin typeface="+mn-lt"/>
                <a:cs typeface="+mn-cs"/>
              </a:rPr>
              <a:t>If the percentage change is not given in a problem, it can be computed using the following formula:</a:t>
            </a:r>
          </a:p>
          <a:p>
            <a:pPr fontAlgn="auto">
              <a:spcBef>
                <a:spcPts val="0"/>
              </a:spcBef>
              <a:spcAft>
                <a:spcPts val="0"/>
              </a:spcAft>
              <a:defRPr/>
            </a:pPr>
            <a:r>
              <a:rPr lang="en-US" sz="1400" dirty="0">
                <a:solidFill>
                  <a:schemeClr val="tx2">
                    <a:lumMod val="60000"/>
                    <a:lumOff val="40000"/>
                  </a:schemeClr>
                </a:solidFill>
                <a:latin typeface="+mn-lt"/>
                <a:cs typeface="+mn-cs"/>
              </a:rPr>
              <a:t>Percentage change in </a:t>
            </a:r>
            <a:r>
              <a:rPr lang="en-US" sz="1400" dirty="0" err="1">
                <a:solidFill>
                  <a:schemeClr val="tx2">
                    <a:lumMod val="60000"/>
                    <a:lumOff val="40000"/>
                  </a:schemeClr>
                </a:solidFill>
                <a:latin typeface="+mn-lt"/>
                <a:cs typeface="+mn-cs"/>
              </a:rPr>
              <a:t>Qx</a:t>
            </a:r>
            <a:r>
              <a:rPr lang="en-US" sz="1400" dirty="0">
                <a:solidFill>
                  <a:schemeClr val="tx2">
                    <a:lumMod val="60000"/>
                    <a:lumOff val="40000"/>
                  </a:schemeClr>
                </a:solidFill>
                <a:latin typeface="+mn-lt"/>
                <a:cs typeface="+mn-cs"/>
              </a:rPr>
              <a:t> = (Q1-Q2) / [1/2 (Q1+Q2)] where Q1 = initial </a:t>
            </a:r>
            <a:r>
              <a:rPr lang="en-US" sz="1400" dirty="0" err="1">
                <a:solidFill>
                  <a:schemeClr val="tx2">
                    <a:lumMod val="60000"/>
                    <a:lumOff val="40000"/>
                  </a:schemeClr>
                </a:solidFill>
                <a:latin typeface="+mn-lt"/>
                <a:cs typeface="+mn-cs"/>
              </a:rPr>
              <a:t>Qd</a:t>
            </a:r>
            <a:r>
              <a:rPr lang="en-US" sz="1400" dirty="0">
                <a:solidFill>
                  <a:schemeClr val="tx2">
                    <a:lumMod val="60000"/>
                    <a:lumOff val="40000"/>
                  </a:schemeClr>
                </a:solidFill>
                <a:latin typeface="+mn-lt"/>
                <a:cs typeface="+mn-cs"/>
              </a:rPr>
              <a:t>, and Q2 =  new </a:t>
            </a:r>
            <a:r>
              <a:rPr lang="en-US" sz="1400" dirty="0" err="1">
                <a:solidFill>
                  <a:schemeClr val="tx2">
                    <a:lumMod val="60000"/>
                    <a:lumOff val="40000"/>
                  </a:schemeClr>
                </a:solidFill>
                <a:latin typeface="+mn-lt"/>
                <a:cs typeface="+mn-cs"/>
              </a:rPr>
              <a:t>Qd</a:t>
            </a:r>
            <a:r>
              <a:rPr lang="en-US" sz="1400" dirty="0">
                <a:solidFill>
                  <a:schemeClr val="tx2">
                    <a:lumMod val="60000"/>
                    <a:lumOff val="40000"/>
                  </a:schemeClr>
                </a:solidFill>
                <a:latin typeface="+mn-lt"/>
                <a:cs typeface="+mn-cs"/>
              </a:rPr>
              <a:t>.</a:t>
            </a:r>
          </a:p>
          <a:p>
            <a:pPr fontAlgn="auto">
              <a:spcBef>
                <a:spcPts val="0"/>
              </a:spcBef>
              <a:spcAft>
                <a:spcPts val="0"/>
              </a:spcAft>
              <a:defRPr/>
            </a:pPr>
            <a:r>
              <a:rPr lang="en-US" sz="1400" dirty="0">
                <a:solidFill>
                  <a:schemeClr val="tx2">
                    <a:lumMod val="60000"/>
                    <a:lumOff val="40000"/>
                  </a:schemeClr>
                </a:solidFill>
                <a:latin typeface="+mn-lt"/>
                <a:cs typeface="+mn-cs"/>
              </a:rPr>
              <a:t>Percentage change in Y = (Y1-Y2) / [1/2 (Y1 + Y2)] where Y1 = initial Income, and Y2 = New income.</a:t>
            </a:r>
          </a:p>
          <a:p>
            <a:pPr fontAlgn="auto">
              <a:spcBef>
                <a:spcPts val="0"/>
              </a:spcBef>
              <a:spcAft>
                <a:spcPts val="0"/>
              </a:spcAft>
              <a:defRPr/>
            </a:pPr>
            <a:r>
              <a:rPr lang="en-US" sz="1400" dirty="0">
                <a:latin typeface="+mn-lt"/>
                <a:cs typeface="+mn-cs"/>
              </a:rPr>
              <a:t>Putting the two above equations together:</a:t>
            </a:r>
          </a:p>
          <a:p>
            <a:pPr fontAlgn="auto">
              <a:spcBef>
                <a:spcPts val="0"/>
              </a:spcBef>
              <a:spcAft>
                <a:spcPts val="0"/>
              </a:spcAft>
              <a:defRPr/>
            </a:pPr>
            <a:r>
              <a:rPr lang="en-US" sz="1400" dirty="0" err="1">
                <a:solidFill>
                  <a:schemeClr val="tx2">
                    <a:lumMod val="60000"/>
                    <a:lumOff val="40000"/>
                  </a:schemeClr>
                </a:solidFill>
                <a:latin typeface="+mn-lt"/>
                <a:cs typeface="+mn-cs"/>
              </a:rPr>
              <a:t>Ey</a:t>
            </a:r>
            <a:r>
              <a:rPr lang="en-US" sz="1400" dirty="0">
                <a:solidFill>
                  <a:schemeClr val="tx2">
                    <a:lumMod val="60000"/>
                    <a:lumOff val="40000"/>
                  </a:schemeClr>
                </a:solidFill>
                <a:latin typeface="+mn-lt"/>
                <a:cs typeface="+mn-cs"/>
              </a:rPr>
              <a:t> = {(Q1-Q2) / [1/2 (Q1+Q2)] } / (Y1-Y2) / [1/2 (Y1 + Y2)] </a:t>
            </a:r>
          </a:p>
          <a:p>
            <a:pPr fontAlgn="auto">
              <a:spcBef>
                <a:spcPts val="0"/>
              </a:spcBef>
              <a:spcAft>
                <a:spcPts val="0"/>
              </a:spcAft>
              <a:defRPr/>
            </a:pPr>
            <a:r>
              <a:rPr lang="en-US" sz="1400" dirty="0">
                <a:latin typeface="+mn-lt"/>
                <a:cs typeface="+mn-cs"/>
              </a:rPr>
              <a:t> </a:t>
            </a:r>
          </a:p>
          <a:p>
            <a:pPr fontAlgn="auto">
              <a:spcBef>
                <a:spcPts val="0"/>
              </a:spcBef>
              <a:spcAft>
                <a:spcPts val="0"/>
              </a:spcAft>
              <a:defRPr/>
            </a:pPr>
            <a:r>
              <a:rPr lang="en-US" sz="1400" b="1" dirty="0">
                <a:latin typeface="+mn-lt"/>
                <a:cs typeface="+mn-cs"/>
              </a:rPr>
              <a:t>Characteristics:</a:t>
            </a:r>
            <a:endParaRPr lang="en-US" sz="1400" dirty="0">
              <a:latin typeface="+mn-lt"/>
              <a:cs typeface="+mn-cs"/>
            </a:endParaRPr>
          </a:p>
          <a:p>
            <a:pPr fontAlgn="auto">
              <a:spcBef>
                <a:spcPts val="0"/>
              </a:spcBef>
              <a:spcAft>
                <a:spcPts val="0"/>
              </a:spcAft>
              <a:defRPr/>
            </a:pPr>
            <a:r>
              <a:rPr lang="en-US" sz="1400" dirty="0" err="1">
                <a:latin typeface="+mn-lt"/>
                <a:cs typeface="+mn-cs"/>
              </a:rPr>
              <a:t>Ey</a:t>
            </a:r>
            <a:r>
              <a:rPr lang="en-US" sz="1400" dirty="0">
                <a:latin typeface="+mn-lt"/>
                <a:cs typeface="+mn-cs"/>
              </a:rPr>
              <a:t> &gt; 1,  </a:t>
            </a:r>
            <a:r>
              <a:rPr lang="en-US" sz="1400" dirty="0" err="1">
                <a:latin typeface="+mn-lt"/>
                <a:cs typeface="+mn-cs"/>
              </a:rPr>
              <a:t>Qd</a:t>
            </a:r>
            <a:r>
              <a:rPr lang="en-US" sz="1400" dirty="0">
                <a:latin typeface="+mn-lt"/>
                <a:cs typeface="+mn-cs"/>
              </a:rPr>
              <a:t> and income are directly related. This is a </a:t>
            </a:r>
            <a:r>
              <a:rPr lang="en-US" sz="1400" b="1" dirty="0">
                <a:latin typeface="+mn-lt"/>
                <a:cs typeface="+mn-cs"/>
              </a:rPr>
              <a:t>normal</a:t>
            </a:r>
            <a:r>
              <a:rPr lang="en-US" sz="1400" dirty="0">
                <a:latin typeface="+mn-lt"/>
                <a:cs typeface="+mn-cs"/>
              </a:rPr>
              <a:t> good and it is income </a:t>
            </a:r>
            <a:r>
              <a:rPr lang="en-US" sz="1400" b="1" dirty="0">
                <a:latin typeface="+mn-lt"/>
                <a:cs typeface="+mn-cs"/>
              </a:rPr>
              <a:t>elastic.</a:t>
            </a:r>
            <a:endParaRPr lang="en-US" sz="1400" dirty="0">
              <a:latin typeface="+mn-lt"/>
              <a:cs typeface="+mn-cs"/>
            </a:endParaRPr>
          </a:p>
          <a:p>
            <a:pPr fontAlgn="auto">
              <a:spcBef>
                <a:spcPts val="0"/>
              </a:spcBef>
              <a:spcAft>
                <a:spcPts val="0"/>
              </a:spcAft>
              <a:defRPr/>
            </a:pPr>
            <a:r>
              <a:rPr lang="en-US" sz="1400" dirty="0">
                <a:latin typeface="+mn-lt"/>
                <a:cs typeface="+mn-cs"/>
              </a:rPr>
              <a:t>0&lt; </a:t>
            </a:r>
            <a:r>
              <a:rPr lang="en-US" sz="1400" dirty="0" err="1">
                <a:latin typeface="+mn-lt"/>
                <a:cs typeface="+mn-cs"/>
              </a:rPr>
              <a:t>Ey</a:t>
            </a:r>
            <a:r>
              <a:rPr lang="en-US" sz="1400" dirty="0">
                <a:latin typeface="+mn-lt"/>
                <a:cs typeface="+mn-cs"/>
              </a:rPr>
              <a:t>&lt;1,  </a:t>
            </a:r>
            <a:r>
              <a:rPr lang="en-US" sz="1400" dirty="0" err="1">
                <a:latin typeface="+mn-lt"/>
                <a:cs typeface="+mn-cs"/>
              </a:rPr>
              <a:t>Qd</a:t>
            </a:r>
            <a:r>
              <a:rPr lang="en-US" sz="1400" dirty="0">
                <a:latin typeface="+mn-lt"/>
                <a:cs typeface="+mn-cs"/>
              </a:rPr>
              <a:t> and income are directly related. This is a </a:t>
            </a:r>
            <a:r>
              <a:rPr lang="en-US" sz="1400" b="1" dirty="0">
                <a:latin typeface="+mn-lt"/>
                <a:cs typeface="+mn-cs"/>
              </a:rPr>
              <a:t>normal</a:t>
            </a:r>
            <a:r>
              <a:rPr lang="en-US" sz="1400" dirty="0">
                <a:latin typeface="+mn-lt"/>
                <a:cs typeface="+mn-cs"/>
              </a:rPr>
              <a:t> good and it is income </a:t>
            </a:r>
            <a:r>
              <a:rPr lang="en-US" sz="1400" b="1" dirty="0">
                <a:latin typeface="+mn-lt"/>
                <a:cs typeface="+mn-cs"/>
              </a:rPr>
              <a:t>inelastic.</a:t>
            </a:r>
            <a:endParaRPr lang="en-US" sz="1400" dirty="0">
              <a:latin typeface="+mn-lt"/>
              <a:cs typeface="+mn-cs"/>
            </a:endParaRPr>
          </a:p>
          <a:p>
            <a:pPr fontAlgn="auto">
              <a:spcBef>
                <a:spcPts val="0"/>
              </a:spcBef>
              <a:spcAft>
                <a:spcPts val="0"/>
              </a:spcAft>
              <a:defRPr/>
            </a:pPr>
            <a:r>
              <a:rPr lang="en-US" sz="1400" dirty="0" err="1">
                <a:latin typeface="+mn-lt"/>
                <a:cs typeface="+mn-cs"/>
              </a:rPr>
              <a:t>Ey</a:t>
            </a:r>
            <a:r>
              <a:rPr lang="en-US" sz="1400" dirty="0">
                <a:latin typeface="+mn-lt"/>
                <a:cs typeface="+mn-cs"/>
              </a:rPr>
              <a:t> &lt; 0, </a:t>
            </a:r>
            <a:r>
              <a:rPr lang="en-US" sz="1400" dirty="0" err="1">
                <a:latin typeface="+mn-lt"/>
                <a:cs typeface="+mn-cs"/>
              </a:rPr>
              <a:t>Qd</a:t>
            </a:r>
            <a:r>
              <a:rPr lang="en-US" sz="1400" dirty="0">
                <a:latin typeface="+mn-lt"/>
                <a:cs typeface="+mn-cs"/>
              </a:rPr>
              <a:t> and income are inversely related. This is an</a:t>
            </a:r>
            <a:r>
              <a:rPr lang="en-US" sz="1400" b="1" dirty="0">
                <a:latin typeface="+mn-lt"/>
                <a:cs typeface="+mn-cs"/>
              </a:rPr>
              <a:t> inferior </a:t>
            </a:r>
            <a:r>
              <a:rPr lang="en-US" sz="1400" dirty="0">
                <a:latin typeface="+mn-lt"/>
                <a:cs typeface="+mn-cs"/>
              </a:rPr>
              <a:t>good.</a:t>
            </a:r>
          </a:p>
          <a:p>
            <a:pPr fontAlgn="auto">
              <a:spcBef>
                <a:spcPts val="0"/>
              </a:spcBef>
              <a:spcAft>
                <a:spcPts val="0"/>
              </a:spcAft>
              <a:defRPr/>
            </a:pPr>
            <a:r>
              <a:rPr lang="en-US" sz="1400" dirty="0" err="1">
                <a:latin typeface="+mn-lt"/>
                <a:cs typeface="+mn-cs"/>
              </a:rPr>
              <a:t>Ey</a:t>
            </a:r>
            <a:r>
              <a:rPr lang="en-US" sz="1400" dirty="0">
                <a:latin typeface="+mn-lt"/>
                <a:cs typeface="+mn-cs"/>
              </a:rPr>
              <a:t> approaches 0, </a:t>
            </a:r>
            <a:r>
              <a:rPr lang="en-US" sz="1400" dirty="0" err="1">
                <a:latin typeface="+mn-lt"/>
                <a:cs typeface="+mn-cs"/>
              </a:rPr>
              <a:t>Qd</a:t>
            </a:r>
            <a:r>
              <a:rPr lang="en-US" sz="1400" dirty="0">
                <a:latin typeface="+mn-lt"/>
                <a:cs typeface="+mn-cs"/>
              </a:rPr>
              <a:t>   stays the same as income changes, indicating a necessity. </a:t>
            </a:r>
          </a:p>
          <a:p>
            <a:pPr fontAlgn="auto">
              <a:spcBef>
                <a:spcPts val="0"/>
              </a:spcBef>
              <a:spcAft>
                <a:spcPts val="0"/>
              </a:spcAft>
              <a:defRPr/>
            </a:pPr>
            <a:endParaRPr lang="en-US" sz="1400" dirty="0">
              <a:latin typeface="+mn-lt"/>
              <a:cs typeface="+mn-cs"/>
            </a:endParaRPr>
          </a:p>
          <a:p>
            <a:pPr fontAlgn="auto">
              <a:spcBef>
                <a:spcPts val="0"/>
              </a:spcBef>
              <a:spcAft>
                <a:spcPts val="0"/>
              </a:spcAft>
              <a:defRPr/>
            </a:pPr>
            <a:r>
              <a:rPr lang="en-US" sz="1400" dirty="0">
                <a:latin typeface="+mn-lt"/>
                <a:cs typeface="+mn-cs"/>
              </a:rPr>
              <a:t>Example:</a:t>
            </a:r>
          </a:p>
          <a:p>
            <a:pPr fontAlgn="auto">
              <a:spcBef>
                <a:spcPts val="0"/>
              </a:spcBef>
              <a:spcAft>
                <a:spcPts val="0"/>
              </a:spcAft>
              <a:defRPr/>
            </a:pPr>
            <a:r>
              <a:rPr lang="en-US" sz="1400" dirty="0">
                <a:latin typeface="+mn-lt"/>
                <a:cs typeface="+mn-cs"/>
              </a:rPr>
              <a:t>If income  increased by 10%,  the quantity demanded of a product increases by 5 %. Then the coefficient for the income  elasticity of demand for this product is::</a:t>
            </a:r>
          </a:p>
          <a:p>
            <a:pPr fontAlgn="auto">
              <a:spcBef>
                <a:spcPts val="0"/>
              </a:spcBef>
              <a:spcAft>
                <a:spcPts val="0"/>
              </a:spcAft>
              <a:defRPr/>
            </a:pPr>
            <a:r>
              <a:rPr lang="en-US" sz="1400" dirty="0" err="1">
                <a:latin typeface="+mn-lt"/>
                <a:cs typeface="+mn-cs"/>
              </a:rPr>
              <a:t>Ey</a:t>
            </a:r>
            <a:r>
              <a:rPr lang="en-US" sz="1400" dirty="0">
                <a:latin typeface="+mn-lt"/>
                <a:cs typeface="+mn-cs"/>
              </a:rPr>
              <a:t> = percentage change in </a:t>
            </a:r>
            <a:r>
              <a:rPr lang="en-US" sz="1400" dirty="0" err="1">
                <a:latin typeface="+mn-lt"/>
                <a:cs typeface="+mn-cs"/>
              </a:rPr>
              <a:t>Qx</a:t>
            </a:r>
            <a:r>
              <a:rPr lang="en-US" sz="1400" dirty="0">
                <a:latin typeface="+mn-lt"/>
                <a:cs typeface="+mn-cs"/>
              </a:rPr>
              <a:t> / percentage change in Y = (5%) / (10%) = 0.5 &gt; 0, indicating this is a normal good and it is income inelastic.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a:t>Elasticity</a:t>
            </a:r>
          </a:p>
        </p:txBody>
      </p:sp>
      <p:sp>
        <p:nvSpPr>
          <p:cNvPr id="19459" name="Rectangle 3"/>
          <p:cNvSpPr>
            <a:spLocks noGrp="1" noChangeArrowheads="1"/>
          </p:cNvSpPr>
          <p:nvPr>
            <p:ph type="body" idx="1"/>
          </p:nvPr>
        </p:nvSpPr>
        <p:spPr/>
        <p:txBody>
          <a:bodyPr/>
          <a:lstStyle/>
          <a:p>
            <a:pPr>
              <a:lnSpc>
                <a:spcPct val="90000"/>
              </a:lnSpc>
            </a:pPr>
            <a:r>
              <a:rPr lang="en-GB" sz="2000"/>
              <a:t>For example:</a:t>
            </a:r>
          </a:p>
          <a:p>
            <a:pPr>
              <a:lnSpc>
                <a:spcPct val="90000"/>
              </a:lnSpc>
            </a:pPr>
            <a:r>
              <a:rPr lang="en-GB" sz="2000"/>
              <a:t>Yed = - 0.6: Good is an </a:t>
            </a:r>
            <a:r>
              <a:rPr lang="en-GB" sz="2000" b="1">
                <a:solidFill>
                  <a:srgbClr val="003366"/>
                </a:solidFill>
              </a:rPr>
              <a:t>inferior good</a:t>
            </a:r>
            <a:r>
              <a:rPr lang="en-GB" sz="2000"/>
              <a:t> but </a:t>
            </a:r>
            <a:r>
              <a:rPr lang="en-GB" sz="2000" b="1">
                <a:solidFill>
                  <a:srgbClr val="003366"/>
                </a:solidFill>
              </a:rPr>
              <a:t>inelastic</a:t>
            </a:r>
            <a:r>
              <a:rPr lang="en-GB" sz="2000"/>
              <a:t> – a rise in income of 3% would lead to demand falling </a:t>
            </a:r>
            <a:br>
              <a:rPr lang="en-GB" sz="2000"/>
            </a:br>
            <a:r>
              <a:rPr lang="en-GB" sz="2000"/>
              <a:t>by 1.8%</a:t>
            </a:r>
          </a:p>
          <a:p>
            <a:pPr>
              <a:lnSpc>
                <a:spcPct val="90000"/>
              </a:lnSpc>
            </a:pPr>
            <a:r>
              <a:rPr lang="en-GB" sz="2000"/>
              <a:t>Yed = + 0.4: Good is a </a:t>
            </a:r>
            <a:r>
              <a:rPr lang="en-GB" sz="2000" b="1">
                <a:solidFill>
                  <a:srgbClr val="003366"/>
                </a:solidFill>
              </a:rPr>
              <a:t>normal good</a:t>
            </a:r>
            <a:r>
              <a:rPr lang="en-GB" sz="2000"/>
              <a:t> but </a:t>
            </a:r>
            <a:r>
              <a:rPr lang="en-GB" sz="2000" b="1">
                <a:solidFill>
                  <a:srgbClr val="003366"/>
                </a:solidFill>
              </a:rPr>
              <a:t>inelastic</a:t>
            </a:r>
            <a:r>
              <a:rPr lang="en-GB" sz="2000"/>
              <a:t> – </a:t>
            </a:r>
            <a:br>
              <a:rPr lang="en-GB" sz="2000"/>
            </a:br>
            <a:r>
              <a:rPr lang="en-GB" sz="2000"/>
              <a:t>a rise in incomes of 3% would lead to demand rising </a:t>
            </a:r>
            <a:br>
              <a:rPr lang="en-GB" sz="2000"/>
            </a:br>
            <a:r>
              <a:rPr lang="en-GB" sz="2000"/>
              <a:t>by 1.2%</a:t>
            </a:r>
          </a:p>
          <a:p>
            <a:pPr>
              <a:lnSpc>
                <a:spcPct val="90000"/>
              </a:lnSpc>
            </a:pPr>
            <a:r>
              <a:rPr lang="en-GB" sz="2000"/>
              <a:t>Yed = + 1.6: Good is a </a:t>
            </a:r>
            <a:r>
              <a:rPr lang="en-GB" sz="2000" b="1">
                <a:solidFill>
                  <a:srgbClr val="003366"/>
                </a:solidFill>
              </a:rPr>
              <a:t>normal good</a:t>
            </a:r>
            <a:r>
              <a:rPr lang="en-GB" sz="2000"/>
              <a:t> and </a:t>
            </a:r>
            <a:r>
              <a:rPr lang="en-GB" sz="2000" b="1">
                <a:solidFill>
                  <a:srgbClr val="003366"/>
                </a:solidFill>
              </a:rPr>
              <a:t>elastic</a:t>
            </a:r>
            <a:r>
              <a:rPr lang="en-GB" sz="2000"/>
              <a:t> – </a:t>
            </a:r>
            <a:br>
              <a:rPr lang="en-GB" sz="2000"/>
            </a:br>
            <a:r>
              <a:rPr lang="en-GB" sz="2000"/>
              <a:t>a rise in incomes of 3% would lead to demand rising </a:t>
            </a:r>
            <a:br>
              <a:rPr lang="en-GB" sz="2000"/>
            </a:br>
            <a:r>
              <a:rPr lang="en-GB" sz="2000"/>
              <a:t>by 4.8%</a:t>
            </a:r>
          </a:p>
          <a:p>
            <a:pPr>
              <a:lnSpc>
                <a:spcPct val="90000"/>
              </a:lnSpc>
            </a:pPr>
            <a:r>
              <a:rPr lang="en-GB" sz="2000"/>
              <a:t>Yed = - 2.1: Good is an </a:t>
            </a:r>
            <a:r>
              <a:rPr lang="en-GB" sz="2000" b="1">
                <a:solidFill>
                  <a:srgbClr val="003366"/>
                </a:solidFill>
              </a:rPr>
              <a:t>inferior good</a:t>
            </a:r>
            <a:r>
              <a:rPr lang="en-GB" sz="2000"/>
              <a:t> and </a:t>
            </a:r>
            <a:r>
              <a:rPr lang="en-GB" sz="2000" b="1">
                <a:solidFill>
                  <a:srgbClr val="003366"/>
                </a:solidFill>
              </a:rPr>
              <a:t>elastic</a:t>
            </a:r>
            <a:r>
              <a:rPr lang="en-GB" sz="2000"/>
              <a:t> – </a:t>
            </a:r>
            <a:br>
              <a:rPr lang="en-GB" sz="2000"/>
            </a:br>
            <a:r>
              <a:rPr lang="en-GB" sz="2000"/>
              <a:t>a rise in incomes of 3% would lead to a fall in demand of 6.3%</a:t>
            </a:r>
          </a:p>
          <a:p>
            <a:pPr>
              <a:lnSpc>
                <a:spcPct val="90000"/>
              </a:lnSpc>
            </a:pPr>
            <a:endParaRPr lang="en-GB"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box(out)">
                                      <p:cBhvr>
                                        <p:cTn id="7" dur="500"/>
                                        <p:tgtEl>
                                          <p:spTgt spid="19459">
                                            <p:txEl>
                                              <p:pRg st="0" end="0"/>
                                            </p:txEl>
                                          </p:spTgt>
                                        </p:tgtEl>
                                      </p:cBhvr>
                                    </p:animEffect>
                                  </p:childTnLst>
                                  <p:subTnLst>
                                    <p:animClr clrSpc="rgb" dir="cw">
                                      <p:cBhvr override="childStyle">
                                        <p:cTn dur="1" fill="hold" display="0" masterRel="nextClick" afterEffect="1"/>
                                        <p:tgtEl>
                                          <p:spTgt spid="19459">
                                            <p:txEl>
                                              <p:pRg st="0" end="0"/>
                                            </p:txEl>
                                          </p:spTgt>
                                        </p:tgtEl>
                                        <p:attrNameLst>
                                          <p:attrName>ppt_c</p:attrName>
                                        </p:attrNameLst>
                                      </p:cBhvr>
                                      <p:to>
                                        <a:schemeClr val="folHlink"/>
                                      </p:to>
                                    </p:animClr>
                                  </p:subTnLst>
                                </p:cTn>
                              </p:par>
                            </p:childTnLst>
                          </p:cTn>
                        </p:par>
                        <p:par>
                          <p:cTn id="8" fill="hold">
                            <p:stCondLst>
                              <p:cond delay="10500"/>
                            </p:stCondLst>
                            <p:childTnLst>
                              <p:par>
                                <p:cTn id="9" presetID="4" presetClass="entr" presetSubtype="32" fill="hold" grpId="0" nodeType="afterEffect">
                                  <p:stCondLst>
                                    <p:cond delay="10000"/>
                                  </p:stCondLst>
                                  <p:childTnLst>
                                    <p:set>
                                      <p:cBhvr>
                                        <p:cTn id="10" dur="1" fill="hold">
                                          <p:stCondLst>
                                            <p:cond delay="0"/>
                                          </p:stCondLst>
                                        </p:cTn>
                                        <p:tgtEl>
                                          <p:spTgt spid="19459">
                                            <p:txEl>
                                              <p:pRg st="1" end="1"/>
                                            </p:txEl>
                                          </p:spTgt>
                                        </p:tgtEl>
                                        <p:attrNameLst>
                                          <p:attrName>style.visibility</p:attrName>
                                        </p:attrNameLst>
                                      </p:cBhvr>
                                      <p:to>
                                        <p:strVal val="visible"/>
                                      </p:to>
                                    </p:set>
                                    <p:animEffect transition="in" filter="box(out)">
                                      <p:cBhvr>
                                        <p:cTn id="11" dur="500"/>
                                        <p:tgtEl>
                                          <p:spTgt spid="19459">
                                            <p:txEl>
                                              <p:pRg st="1" end="1"/>
                                            </p:txEl>
                                          </p:spTgt>
                                        </p:tgtEl>
                                      </p:cBhvr>
                                    </p:animEffect>
                                  </p:childTnLst>
                                  <p:subTnLst>
                                    <p:animClr clrSpc="rgb" dir="cw">
                                      <p:cBhvr override="childStyle">
                                        <p:cTn dur="1" fill="hold" display="0" masterRel="nextClick" afterEffect="1"/>
                                        <p:tgtEl>
                                          <p:spTgt spid="19459">
                                            <p:txEl>
                                              <p:pRg st="1" end="1"/>
                                            </p:txEl>
                                          </p:spTgt>
                                        </p:tgtEl>
                                        <p:attrNameLst>
                                          <p:attrName>ppt_c</p:attrName>
                                        </p:attrNameLst>
                                      </p:cBhvr>
                                      <p:to>
                                        <a:schemeClr val="folHlink"/>
                                      </p:to>
                                    </p:animClr>
                                  </p:subTnLst>
                                </p:cTn>
                              </p:par>
                            </p:childTnLst>
                          </p:cTn>
                        </p:par>
                        <p:par>
                          <p:cTn id="12" fill="hold">
                            <p:stCondLst>
                              <p:cond delay="21000"/>
                            </p:stCondLst>
                            <p:childTnLst>
                              <p:par>
                                <p:cTn id="13" presetID="4" presetClass="entr" presetSubtype="32" fill="hold" grpId="0" nodeType="afterEffect">
                                  <p:stCondLst>
                                    <p:cond delay="10000"/>
                                  </p:stCondLst>
                                  <p:childTnLst>
                                    <p:set>
                                      <p:cBhvr>
                                        <p:cTn id="14" dur="1" fill="hold">
                                          <p:stCondLst>
                                            <p:cond delay="0"/>
                                          </p:stCondLst>
                                        </p:cTn>
                                        <p:tgtEl>
                                          <p:spTgt spid="19459">
                                            <p:txEl>
                                              <p:pRg st="2" end="2"/>
                                            </p:txEl>
                                          </p:spTgt>
                                        </p:tgtEl>
                                        <p:attrNameLst>
                                          <p:attrName>style.visibility</p:attrName>
                                        </p:attrNameLst>
                                      </p:cBhvr>
                                      <p:to>
                                        <p:strVal val="visible"/>
                                      </p:to>
                                    </p:set>
                                    <p:animEffect transition="in" filter="box(out)">
                                      <p:cBhvr>
                                        <p:cTn id="15" dur="500"/>
                                        <p:tgtEl>
                                          <p:spTgt spid="19459">
                                            <p:txEl>
                                              <p:pRg st="2" end="2"/>
                                            </p:txEl>
                                          </p:spTgt>
                                        </p:tgtEl>
                                      </p:cBhvr>
                                    </p:animEffect>
                                  </p:childTnLst>
                                  <p:subTnLst>
                                    <p:animClr clrSpc="rgb" dir="cw">
                                      <p:cBhvr override="childStyle">
                                        <p:cTn dur="1" fill="hold" display="0" masterRel="nextClick" afterEffect="1"/>
                                        <p:tgtEl>
                                          <p:spTgt spid="19459">
                                            <p:txEl>
                                              <p:pRg st="2" end="2"/>
                                            </p:txEl>
                                          </p:spTgt>
                                        </p:tgtEl>
                                        <p:attrNameLst>
                                          <p:attrName>ppt_c</p:attrName>
                                        </p:attrNameLst>
                                      </p:cBhvr>
                                      <p:to>
                                        <a:schemeClr val="folHlink"/>
                                      </p:to>
                                    </p:animClr>
                                  </p:subTnLst>
                                </p:cTn>
                              </p:par>
                            </p:childTnLst>
                          </p:cTn>
                        </p:par>
                        <p:par>
                          <p:cTn id="16" fill="hold">
                            <p:stCondLst>
                              <p:cond delay="31500"/>
                            </p:stCondLst>
                            <p:childTnLst>
                              <p:par>
                                <p:cTn id="17" presetID="4" presetClass="entr" presetSubtype="32" fill="hold" grpId="0" nodeType="afterEffect">
                                  <p:stCondLst>
                                    <p:cond delay="10000"/>
                                  </p:stCondLst>
                                  <p:childTnLst>
                                    <p:set>
                                      <p:cBhvr>
                                        <p:cTn id="18" dur="1" fill="hold">
                                          <p:stCondLst>
                                            <p:cond delay="0"/>
                                          </p:stCondLst>
                                        </p:cTn>
                                        <p:tgtEl>
                                          <p:spTgt spid="19459">
                                            <p:txEl>
                                              <p:pRg st="3" end="3"/>
                                            </p:txEl>
                                          </p:spTgt>
                                        </p:tgtEl>
                                        <p:attrNameLst>
                                          <p:attrName>style.visibility</p:attrName>
                                        </p:attrNameLst>
                                      </p:cBhvr>
                                      <p:to>
                                        <p:strVal val="visible"/>
                                      </p:to>
                                    </p:set>
                                    <p:animEffect transition="in" filter="box(out)">
                                      <p:cBhvr>
                                        <p:cTn id="19" dur="500"/>
                                        <p:tgtEl>
                                          <p:spTgt spid="19459">
                                            <p:txEl>
                                              <p:pRg st="3" end="3"/>
                                            </p:txEl>
                                          </p:spTgt>
                                        </p:tgtEl>
                                      </p:cBhvr>
                                    </p:animEffect>
                                  </p:childTnLst>
                                  <p:subTnLst>
                                    <p:animClr clrSpc="rgb" dir="cw">
                                      <p:cBhvr override="childStyle">
                                        <p:cTn dur="1" fill="hold" display="0" masterRel="nextClick" afterEffect="1"/>
                                        <p:tgtEl>
                                          <p:spTgt spid="19459">
                                            <p:txEl>
                                              <p:pRg st="3" end="3"/>
                                            </p:txEl>
                                          </p:spTgt>
                                        </p:tgtEl>
                                        <p:attrNameLst>
                                          <p:attrName>ppt_c</p:attrName>
                                        </p:attrNameLst>
                                      </p:cBhvr>
                                      <p:to>
                                        <a:schemeClr val="folHlink"/>
                                      </p:to>
                                    </p:animClr>
                                  </p:subTnLst>
                                </p:cTn>
                              </p:par>
                            </p:childTnLst>
                          </p:cTn>
                        </p:par>
                        <p:par>
                          <p:cTn id="20" fill="hold">
                            <p:stCondLst>
                              <p:cond delay="42000"/>
                            </p:stCondLst>
                            <p:childTnLst>
                              <p:par>
                                <p:cTn id="21" presetID="4" presetClass="entr" presetSubtype="32" fill="hold" grpId="0" nodeType="afterEffect">
                                  <p:stCondLst>
                                    <p:cond delay="10000"/>
                                  </p:stCondLst>
                                  <p:childTnLst>
                                    <p:set>
                                      <p:cBhvr>
                                        <p:cTn id="22" dur="1" fill="hold">
                                          <p:stCondLst>
                                            <p:cond delay="0"/>
                                          </p:stCondLst>
                                        </p:cTn>
                                        <p:tgtEl>
                                          <p:spTgt spid="19459">
                                            <p:txEl>
                                              <p:pRg st="4" end="4"/>
                                            </p:txEl>
                                          </p:spTgt>
                                        </p:tgtEl>
                                        <p:attrNameLst>
                                          <p:attrName>style.visibility</p:attrName>
                                        </p:attrNameLst>
                                      </p:cBhvr>
                                      <p:to>
                                        <p:strVal val="visible"/>
                                      </p:to>
                                    </p:set>
                                    <p:animEffect transition="in" filter="box(out)">
                                      <p:cBhvr>
                                        <p:cTn id="23" dur="500"/>
                                        <p:tgtEl>
                                          <p:spTgt spid="19459">
                                            <p:txEl>
                                              <p:pRg st="4" end="4"/>
                                            </p:txEl>
                                          </p:spTgt>
                                        </p:tgtEl>
                                      </p:cBhvr>
                                    </p:animEffect>
                                  </p:childTnLst>
                                  <p:subTnLst>
                                    <p:animClr clrSpc="rgb" dir="cw">
                                      <p:cBhvr override="childStyle">
                                        <p:cTn dur="1" fill="hold" display="0" masterRel="nextClick" afterEffect="1"/>
                                        <p:tgtEl>
                                          <p:spTgt spid="19459">
                                            <p:txEl>
                                              <p:pRg st="4" end="4"/>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advAuto="1000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GB"/>
              <a:t>Elasticity</a:t>
            </a:r>
          </a:p>
        </p:txBody>
      </p:sp>
      <p:sp>
        <p:nvSpPr>
          <p:cNvPr id="22531" name="Rectangle 3"/>
          <p:cNvSpPr>
            <a:spLocks noGrp="1" noChangeArrowheads="1"/>
          </p:cNvSpPr>
          <p:nvPr>
            <p:ph type="body" idx="1"/>
          </p:nvPr>
        </p:nvSpPr>
        <p:spPr>
          <a:xfrm>
            <a:off x="685800" y="1981200"/>
            <a:ext cx="7772400" cy="2667000"/>
          </a:xfrm>
        </p:spPr>
        <p:txBody>
          <a:bodyPr/>
          <a:lstStyle/>
          <a:p>
            <a:r>
              <a:rPr lang="en-GB" b="1">
                <a:solidFill>
                  <a:srgbClr val="003366"/>
                </a:solidFill>
              </a:rPr>
              <a:t>Cross Elasticity:</a:t>
            </a:r>
          </a:p>
          <a:p>
            <a:r>
              <a:rPr lang="en-GB"/>
              <a:t>The responsiveness of demand </a:t>
            </a:r>
            <a:br>
              <a:rPr lang="en-GB"/>
            </a:br>
            <a:r>
              <a:rPr lang="en-GB"/>
              <a:t>of one good to changes in the price of a related good – either </a:t>
            </a:r>
            <a:br>
              <a:rPr lang="en-GB"/>
            </a:br>
            <a:r>
              <a:rPr lang="en-GB"/>
              <a:t>a substitute or a complement</a:t>
            </a:r>
          </a:p>
        </p:txBody>
      </p:sp>
      <p:sp>
        <p:nvSpPr>
          <p:cNvPr id="22532" name="Text Box 4"/>
          <p:cNvSpPr txBox="1">
            <a:spLocks noChangeArrowheads="1"/>
          </p:cNvSpPr>
          <p:nvPr/>
        </p:nvSpPr>
        <p:spPr bwMode="auto">
          <a:xfrm>
            <a:off x="1219200" y="5248275"/>
            <a:ext cx="1230313" cy="457200"/>
          </a:xfrm>
          <a:prstGeom prst="rect">
            <a:avLst/>
          </a:prstGeom>
          <a:noFill/>
          <a:ln w="9525">
            <a:noFill/>
            <a:miter lim="800000"/>
            <a:headEnd/>
            <a:tailEnd/>
          </a:ln>
          <a:effectLst/>
        </p:spPr>
        <p:txBody>
          <a:bodyPr wrap="none">
            <a:spAutoFit/>
          </a:bodyPr>
          <a:lstStyle/>
          <a:p>
            <a:r>
              <a:rPr lang="en-GB">
                <a:latin typeface="Verdana" pitchFamily="34" charset="0"/>
              </a:rPr>
              <a:t>Xed = </a:t>
            </a:r>
          </a:p>
        </p:txBody>
      </p:sp>
      <p:sp>
        <p:nvSpPr>
          <p:cNvPr id="22533" name="Text Box 5"/>
          <p:cNvSpPr txBox="1">
            <a:spLocks noChangeArrowheads="1"/>
          </p:cNvSpPr>
          <p:nvPr/>
        </p:nvSpPr>
        <p:spPr bwMode="auto">
          <a:xfrm>
            <a:off x="2209800" y="4946650"/>
            <a:ext cx="2844800" cy="457200"/>
          </a:xfrm>
          <a:prstGeom prst="rect">
            <a:avLst/>
          </a:prstGeom>
          <a:noFill/>
          <a:ln w="9525">
            <a:noFill/>
            <a:miter lim="800000"/>
            <a:headEnd/>
            <a:tailEnd/>
          </a:ln>
          <a:effectLst/>
        </p:spPr>
        <p:txBody>
          <a:bodyPr wrap="none">
            <a:spAutoFit/>
          </a:bodyPr>
          <a:lstStyle/>
          <a:p>
            <a:r>
              <a:rPr lang="en-GB">
                <a:latin typeface="Verdana" pitchFamily="34" charset="0"/>
              </a:rPr>
              <a:t>% Δ Qd of good t</a:t>
            </a:r>
          </a:p>
        </p:txBody>
      </p:sp>
      <p:sp>
        <p:nvSpPr>
          <p:cNvPr id="22534" name="Text Box 6"/>
          <p:cNvSpPr txBox="1">
            <a:spLocks noChangeArrowheads="1"/>
          </p:cNvSpPr>
          <p:nvPr/>
        </p:nvSpPr>
        <p:spPr bwMode="auto">
          <a:xfrm>
            <a:off x="2133600" y="5095875"/>
            <a:ext cx="3670300" cy="457200"/>
          </a:xfrm>
          <a:prstGeom prst="rect">
            <a:avLst/>
          </a:prstGeom>
          <a:noFill/>
          <a:ln w="9525">
            <a:noFill/>
            <a:miter lim="800000"/>
            <a:headEnd/>
            <a:tailEnd/>
          </a:ln>
          <a:effectLst/>
        </p:spPr>
        <p:txBody>
          <a:bodyPr wrap="none">
            <a:spAutoFit/>
          </a:bodyPr>
          <a:lstStyle/>
          <a:p>
            <a:r>
              <a:rPr lang="en-GB">
                <a:latin typeface="Verdana" pitchFamily="34" charset="0"/>
              </a:rPr>
              <a:t>__________________</a:t>
            </a:r>
          </a:p>
        </p:txBody>
      </p:sp>
      <p:sp>
        <p:nvSpPr>
          <p:cNvPr id="22535" name="Text Box 7"/>
          <p:cNvSpPr txBox="1">
            <a:spLocks noChangeArrowheads="1"/>
          </p:cNvSpPr>
          <p:nvPr/>
        </p:nvSpPr>
        <p:spPr bwMode="auto">
          <a:xfrm>
            <a:off x="2133600" y="5480050"/>
            <a:ext cx="3213100" cy="457200"/>
          </a:xfrm>
          <a:prstGeom prst="rect">
            <a:avLst/>
          </a:prstGeom>
          <a:noFill/>
          <a:ln w="9525">
            <a:noFill/>
            <a:miter lim="800000"/>
            <a:headEnd/>
            <a:tailEnd/>
          </a:ln>
          <a:effectLst/>
        </p:spPr>
        <p:txBody>
          <a:bodyPr wrap="none">
            <a:spAutoFit/>
          </a:bodyPr>
          <a:lstStyle/>
          <a:p>
            <a:r>
              <a:rPr lang="en-GB">
                <a:latin typeface="Verdana" pitchFamily="34" charset="0"/>
              </a:rPr>
              <a:t>% Δ Price of good 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a:t>Elasticity – the concept</a:t>
            </a:r>
            <a:endParaRPr lang="en-US"/>
          </a:p>
        </p:txBody>
      </p:sp>
      <p:sp>
        <p:nvSpPr>
          <p:cNvPr id="7171" name="Rectangle 3"/>
          <p:cNvSpPr>
            <a:spLocks noGrp="1" noChangeArrowheads="1"/>
          </p:cNvSpPr>
          <p:nvPr>
            <p:ph type="body" idx="1"/>
          </p:nvPr>
        </p:nvSpPr>
        <p:spPr/>
        <p:txBody>
          <a:bodyPr/>
          <a:lstStyle/>
          <a:p>
            <a:r>
              <a:rPr lang="en-GB"/>
              <a:t>The responsiveness of one variable to changes in another</a:t>
            </a:r>
          </a:p>
          <a:p>
            <a:r>
              <a:rPr lang="en-GB"/>
              <a:t>When price rises, what happens </a:t>
            </a:r>
            <a:br>
              <a:rPr lang="en-GB"/>
            </a:br>
            <a:r>
              <a:rPr lang="en-GB"/>
              <a:t>to demand?</a:t>
            </a:r>
          </a:p>
          <a:p>
            <a:r>
              <a:rPr lang="en-GB"/>
              <a:t>Demand falls</a:t>
            </a:r>
          </a:p>
          <a:p>
            <a:r>
              <a:rPr lang="en-GB"/>
              <a:t>BUT!</a:t>
            </a:r>
          </a:p>
          <a:p>
            <a:r>
              <a:rPr lang="en-GB"/>
              <a:t>How much does demand fall?</a:t>
            </a: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grpId="0" nodeType="afterEffect">
                                  <p:stCondLst>
                                    <p:cond delay="1000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0" fill="hold"/>
                                        <p:tgtEl>
                                          <p:spTgt spid="717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171">
                                            <p:txEl>
                                              <p:pRg st="0" end="0"/>
                                            </p:txEl>
                                          </p:spTgt>
                                        </p:tgtEl>
                                        <p:attrNameLst>
                                          <p:attrName>ppt_c</p:attrName>
                                        </p:attrNameLst>
                                      </p:cBhvr>
                                      <p:to>
                                        <a:schemeClr val="folHlink"/>
                                      </p:to>
                                    </p:animClr>
                                  </p:subTnLst>
                                </p:cTn>
                              </p:par>
                            </p:childTnLst>
                          </p:cTn>
                        </p:par>
                        <p:par>
                          <p:cTn id="9" fill="hold">
                            <p:stCondLst>
                              <p:cond delay="15000"/>
                            </p:stCondLst>
                            <p:childTnLst>
                              <p:par>
                                <p:cTn id="10" presetID="7" presetClass="entr" presetSubtype="8" fill="hold" grpId="0" nodeType="afterEffect">
                                  <p:stCondLst>
                                    <p:cond delay="10000"/>
                                  </p:stCondLst>
                                  <p:childTnLst>
                                    <p:set>
                                      <p:cBhvr>
                                        <p:cTn id="11" dur="1" fill="hold">
                                          <p:stCondLst>
                                            <p:cond delay="0"/>
                                          </p:stCondLst>
                                        </p:cTn>
                                        <p:tgtEl>
                                          <p:spTgt spid="7171">
                                            <p:txEl>
                                              <p:pRg st="1" end="1"/>
                                            </p:txEl>
                                          </p:spTgt>
                                        </p:tgtEl>
                                        <p:attrNameLst>
                                          <p:attrName>style.visibility</p:attrName>
                                        </p:attrNameLst>
                                      </p:cBhvr>
                                      <p:to>
                                        <p:strVal val="visible"/>
                                      </p:to>
                                    </p:set>
                                    <p:anim calcmode="lin" valueType="num">
                                      <p:cBhvr additive="base">
                                        <p:cTn id="12" dur="5000" fill="hold"/>
                                        <p:tgtEl>
                                          <p:spTgt spid="7171">
                                            <p:txEl>
                                              <p:pRg st="1" end="1"/>
                                            </p:txEl>
                                          </p:spTgt>
                                        </p:tgtEl>
                                        <p:attrNameLst>
                                          <p:attrName>ppt_x</p:attrName>
                                        </p:attrNameLst>
                                      </p:cBhvr>
                                      <p:tavLst>
                                        <p:tav tm="0">
                                          <p:val>
                                            <p:strVal val="0-#ppt_w/2"/>
                                          </p:val>
                                        </p:tav>
                                        <p:tav tm="100000">
                                          <p:val>
                                            <p:strVal val="#ppt_x"/>
                                          </p:val>
                                        </p:tav>
                                      </p:tavLst>
                                    </p:anim>
                                    <p:anim calcmode="lin" valueType="num">
                                      <p:cBhvr additive="base">
                                        <p:cTn id="13" dur="5000" fill="hold"/>
                                        <p:tgtEl>
                                          <p:spTgt spid="717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171">
                                            <p:txEl>
                                              <p:pRg st="1" end="1"/>
                                            </p:txEl>
                                          </p:spTgt>
                                        </p:tgtEl>
                                        <p:attrNameLst>
                                          <p:attrName>ppt_c</p:attrName>
                                        </p:attrNameLst>
                                      </p:cBhvr>
                                      <p:to>
                                        <a:schemeClr val="folHlink"/>
                                      </p:to>
                                    </p:animClr>
                                  </p:subTnLst>
                                </p:cTn>
                              </p:par>
                            </p:childTnLst>
                          </p:cTn>
                        </p:par>
                        <p:par>
                          <p:cTn id="14" fill="hold">
                            <p:stCondLst>
                              <p:cond delay="30000"/>
                            </p:stCondLst>
                            <p:childTnLst>
                              <p:par>
                                <p:cTn id="15" presetID="7" presetClass="entr" presetSubtype="8" fill="hold" grpId="0" nodeType="afterEffect">
                                  <p:stCondLst>
                                    <p:cond delay="10000"/>
                                  </p:stCondLst>
                                  <p:childTnLst>
                                    <p:set>
                                      <p:cBhvr>
                                        <p:cTn id="16" dur="1" fill="hold">
                                          <p:stCondLst>
                                            <p:cond delay="0"/>
                                          </p:stCondLst>
                                        </p:cTn>
                                        <p:tgtEl>
                                          <p:spTgt spid="7171">
                                            <p:txEl>
                                              <p:pRg st="2" end="2"/>
                                            </p:txEl>
                                          </p:spTgt>
                                        </p:tgtEl>
                                        <p:attrNameLst>
                                          <p:attrName>style.visibility</p:attrName>
                                        </p:attrNameLst>
                                      </p:cBhvr>
                                      <p:to>
                                        <p:strVal val="visible"/>
                                      </p:to>
                                    </p:set>
                                    <p:anim calcmode="lin" valueType="num">
                                      <p:cBhvr additive="base">
                                        <p:cTn id="17" dur="50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18" dur="5000" fill="hold"/>
                                        <p:tgtEl>
                                          <p:spTgt spid="7171">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171">
                                            <p:txEl>
                                              <p:pRg st="2" end="2"/>
                                            </p:txEl>
                                          </p:spTgt>
                                        </p:tgtEl>
                                        <p:attrNameLst>
                                          <p:attrName>ppt_c</p:attrName>
                                        </p:attrNameLst>
                                      </p:cBhvr>
                                      <p:to>
                                        <a:schemeClr val="folHlink"/>
                                      </p:to>
                                    </p:animClr>
                                  </p:subTnLst>
                                </p:cTn>
                              </p:par>
                            </p:childTnLst>
                          </p:cTn>
                        </p:par>
                        <p:par>
                          <p:cTn id="19" fill="hold">
                            <p:stCondLst>
                              <p:cond delay="45000"/>
                            </p:stCondLst>
                            <p:childTnLst>
                              <p:par>
                                <p:cTn id="20" presetID="7" presetClass="entr" presetSubtype="8" fill="hold" grpId="0" nodeType="afterEffect">
                                  <p:stCondLst>
                                    <p:cond delay="10000"/>
                                  </p:stCondLst>
                                  <p:childTnLst>
                                    <p:set>
                                      <p:cBhvr>
                                        <p:cTn id="21" dur="1" fill="hold">
                                          <p:stCondLst>
                                            <p:cond delay="0"/>
                                          </p:stCondLst>
                                        </p:cTn>
                                        <p:tgtEl>
                                          <p:spTgt spid="7171">
                                            <p:txEl>
                                              <p:pRg st="3" end="3"/>
                                            </p:txEl>
                                          </p:spTgt>
                                        </p:tgtEl>
                                        <p:attrNameLst>
                                          <p:attrName>style.visibility</p:attrName>
                                        </p:attrNameLst>
                                      </p:cBhvr>
                                      <p:to>
                                        <p:strVal val="visible"/>
                                      </p:to>
                                    </p:set>
                                    <p:anim calcmode="lin" valueType="num">
                                      <p:cBhvr additive="base">
                                        <p:cTn id="22" dur="5000" fill="hold"/>
                                        <p:tgtEl>
                                          <p:spTgt spid="7171">
                                            <p:txEl>
                                              <p:pRg st="3" end="3"/>
                                            </p:txEl>
                                          </p:spTgt>
                                        </p:tgtEl>
                                        <p:attrNameLst>
                                          <p:attrName>ppt_x</p:attrName>
                                        </p:attrNameLst>
                                      </p:cBhvr>
                                      <p:tavLst>
                                        <p:tav tm="0">
                                          <p:val>
                                            <p:strVal val="0-#ppt_w/2"/>
                                          </p:val>
                                        </p:tav>
                                        <p:tav tm="100000">
                                          <p:val>
                                            <p:strVal val="#ppt_x"/>
                                          </p:val>
                                        </p:tav>
                                      </p:tavLst>
                                    </p:anim>
                                    <p:anim calcmode="lin" valueType="num">
                                      <p:cBhvr additive="base">
                                        <p:cTn id="23" dur="5000" fill="hold"/>
                                        <p:tgtEl>
                                          <p:spTgt spid="7171">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171">
                                            <p:txEl>
                                              <p:pRg st="3" end="3"/>
                                            </p:txEl>
                                          </p:spTgt>
                                        </p:tgtEl>
                                        <p:attrNameLst>
                                          <p:attrName>ppt_c</p:attrName>
                                        </p:attrNameLst>
                                      </p:cBhvr>
                                      <p:to>
                                        <a:schemeClr val="folHlink"/>
                                      </p:to>
                                    </p:animClr>
                                  </p:subTnLst>
                                </p:cTn>
                              </p:par>
                            </p:childTnLst>
                          </p:cTn>
                        </p:par>
                        <p:par>
                          <p:cTn id="24" fill="hold">
                            <p:stCondLst>
                              <p:cond delay="60000"/>
                            </p:stCondLst>
                            <p:childTnLst>
                              <p:par>
                                <p:cTn id="25" presetID="7" presetClass="entr" presetSubtype="8" fill="hold" grpId="0" nodeType="afterEffect">
                                  <p:stCondLst>
                                    <p:cond delay="10000"/>
                                  </p:stCondLst>
                                  <p:childTnLst>
                                    <p:set>
                                      <p:cBhvr>
                                        <p:cTn id="26" dur="1" fill="hold">
                                          <p:stCondLst>
                                            <p:cond delay="0"/>
                                          </p:stCondLst>
                                        </p:cTn>
                                        <p:tgtEl>
                                          <p:spTgt spid="7171">
                                            <p:txEl>
                                              <p:pRg st="4" end="4"/>
                                            </p:txEl>
                                          </p:spTgt>
                                        </p:tgtEl>
                                        <p:attrNameLst>
                                          <p:attrName>style.visibility</p:attrName>
                                        </p:attrNameLst>
                                      </p:cBhvr>
                                      <p:to>
                                        <p:strVal val="visible"/>
                                      </p:to>
                                    </p:set>
                                    <p:anim calcmode="lin" valueType="num">
                                      <p:cBhvr additive="base">
                                        <p:cTn id="27" dur="5000" fill="hold"/>
                                        <p:tgtEl>
                                          <p:spTgt spid="7171">
                                            <p:txEl>
                                              <p:pRg st="4" end="4"/>
                                            </p:txEl>
                                          </p:spTgt>
                                        </p:tgtEl>
                                        <p:attrNameLst>
                                          <p:attrName>ppt_x</p:attrName>
                                        </p:attrNameLst>
                                      </p:cBhvr>
                                      <p:tavLst>
                                        <p:tav tm="0">
                                          <p:val>
                                            <p:strVal val="0-#ppt_w/2"/>
                                          </p:val>
                                        </p:tav>
                                        <p:tav tm="100000">
                                          <p:val>
                                            <p:strVal val="#ppt_x"/>
                                          </p:val>
                                        </p:tav>
                                      </p:tavLst>
                                    </p:anim>
                                    <p:anim calcmode="lin" valueType="num">
                                      <p:cBhvr additive="base">
                                        <p:cTn id="28" dur="5000" fill="hold"/>
                                        <p:tgtEl>
                                          <p:spTgt spid="7171">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171">
                                            <p:txEl>
                                              <p:pRg st="4" end="4"/>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advAuto="1000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GB"/>
              <a:t>Elasticity</a:t>
            </a:r>
          </a:p>
        </p:txBody>
      </p:sp>
      <p:sp>
        <p:nvSpPr>
          <p:cNvPr id="23555" name="Rectangle 3"/>
          <p:cNvSpPr>
            <a:spLocks noGrp="1" noChangeArrowheads="1"/>
          </p:cNvSpPr>
          <p:nvPr>
            <p:ph type="body" idx="1"/>
          </p:nvPr>
        </p:nvSpPr>
        <p:spPr/>
        <p:txBody>
          <a:bodyPr/>
          <a:lstStyle/>
          <a:p>
            <a:r>
              <a:rPr lang="en-GB" b="1">
                <a:solidFill>
                  <a:srgbClr val="003366"/>
                </a:solidFill>
              </a:rPr>
              <a:t>Goods which are complements</a:t>
            </a:r>
            <a:r>
              <a:rPr lang="en-GB">
                <a:solidFill>
                  <a:srgbClr val="003366"/>
                </a:solidFill>
              </a:rPr>
              <a:t>:</a:t>
            </a:r>
          </a:p>
          <a:p>
            <a:pPr lvl="1"/>
            <a:r>
              <a:rPr lang="en-GB"/>
              <a:t>Cross Elasticity will have negative sign (inverse relationship between the two)</a:t>
            </a:r>
          </a:p>
          <a:p>
            <a:r>
              <a:rPr lang="en-GB" b="1">
                <a:solidFill>
                  <a:srgbClr val="003366"/>
                </a:solidFill>
              </a:rPr>
              <a:t>Goods which are substitutes</a:t>
            </a:r>
            <a:r>
              <a:rPr lang="en-GB">
                <a:solidFill>
                  <a:srgbClr val="003366"/>
                </a:solidFill>
              </a:rPr>
              <a:t>:</a:t>
            </a:r>
          </a:p>
          <a:p>
            <a:pPr lvl="1"/>
            <a:r>
              <a:rPr lang="en-GB"/>
              <a:t>Cross Elasticity will have a positive sign (positive relationship between the two)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rtlCol="0">
            <a:normAutofit fontScale="90000"/>
          </a:bodyPr>
          <a:lstStyle/>
          <a:p>
            <a:pPr eaLnBrk="1" fontAlgn="auto" hangingPunct="1">
              <a:spcAft>
                <a:spcPts val="0"/>
              </a:spcAft>
              <a:defRPr/>
            </a:pPr>
            <a:r>
              <a:rPr lang="en-US" dirty="0" smtClean="0"/>
              <a:t>Cross Elasticity of Demand</a:t>
            </a:r>
          </a:p>
        </p:txBody>
      </p:sp>
      <p:sp>
        <p:nvSpPr>
          <p:cNvPr id="3" name="Rectangle 2"/>
          <p:cNvSpPr/>
          <p:nvPr/>
        </p:nvSpPr>
        <p:spPr>
          <a:xfrm>
            <a:off x="0" y="457200"/>
            <a:ext cx="9144000" cy="6570663"/>
          </a:xfrm>
          <a:prstGeom prst="rect">
            <a:avLst/>
          </a:prstGeom>
        </p:spPr>
        <p:txBody>
          <a:bodyPr>
            <a:spAutoFit/>
          </a:bodyPr>
          <a:lstStyle/>
          <a:p>
            <a:pPr fontAlgn="auto">
              <a:spcBef>
                <a:spcPts val="0"/>
              </a:spcBef>
              <a:spcAft>
                <a:spcPts val="0"/>
              </a:spcAft>
              <a:defRPr/>
            </a:pPr>
            <a:r>
              <a:rPr lang="en-US" sz="1400" b="1" dirty="0">
                <a:latin typeface="+mn-lt"/>
                <a:cs typeface="+mn-cs"/>
              </a:rPr>
              <a:t>Definition:</a:t>
            </a:r>
            <a:endParaRPr lang="en-US" sz="1400" dirty="0">
              <a:latin typeface="+mn-lt"/>
              <a:cs typeface="+mn-cs"/>
            </a:endParaRPr>
          </a:p>
          <a:p>
            <a:pPr fontAlgn="auto">
              <a:spcBef>
                <a:spcPts val="0"/>
              </a:spcBef>
              <a:spcAft>
                <a:spcPts val="0"/>
              </a:spcAft>
              <a:defRPr/>
            </a:pPr>
            <a:r>
              <a:rPr lang="en-US" sz="1400" dirty="0">
                <a:latin typeface="+mn-lt"/>
                <a:cs typeface="+mn-cs"/>
              </a:rPr>
              <a:t>Cross elasticity (</a:t>
            </a:r>
            <a:r>
              <a:rPr lang="en-US" sz="1400" dirty="0" err="1">
                <a:latin typeface="+mn-lt"/>
                <a:cs typeface="+mn-cs"/>
              </a:rPr>
              <a:t>Exy</a:t>
            </a:r>
            <a:r>
              <a:rPr lang="en-US" sz="1400" dirty="0">
                <a:latin typeface="+mn-lt"/>
                <a:cs typeface="+mn-cs"/>
              </a:rPr>
              <a:t>) tells us the relationship between two products. it measures the sensitivity of quantity demand change of product X to a change in the price of product Y.</a:t>
            </a:r>
          </a:p>
          <a:p>
            <a:pPr fontAlgn="auto">
              <a:spcBef>
                <a:spcPts val="0"/>
              </a:spcBef>
              <a:spcAft>
                <a:spcPts val="0"/>
              </a:spcAft>
              <a:defRPr/>
            </a:pPr>
            <a:r>
              <a:rPr lang="en-US" sz="1400" dirty="0">
                <a:latin typeface="+mn-lt"/>
                <a:cs typeface="+mn-cs"/>
              </a:rPr>
              <a:t>Formula: </a:t>
            </a:r>
            <a:r>
              <a:rPr lang="en-US" sz="1400" dirty="0" err="1">
                <a:solidFill>
                  <a:schemeClr val="tx2">
                    <a:lumMod val="60000"/>
                    <a:lumOff val="40000"/>
                  </a:schemeClr>
                </a:solidFill>
                <a:latin typeface="+mn-lt"/>
                <a:cs typeface="+mn-cs"/>
              </a:rPr>
              <a:t>Exy</a:t>
            </a:r>
            <a:r>
              <a:rPr lang="en-US" sz="1400" dirty="0">
                <a:solidFill>
                  <a:schemeClr val="tx2">
                    <a:lumMod val="60000"/>
                    <a:lumOff val="40000"/>
                  </a:schemeClr>
                </a:solidFill>
                <a:latin typeface="+mn-lt"/>
                <a:cs typeface="+mn-cs"/>
              </a:rPr>
              <a:t> = percentage change in Quantity demanded of X / percentage change in Price of Y.</a:t>
            </a:r>
          </a:p>
          <a:p>
            <a:pPr fontAlgn="auto">
              <a:spcBef>
                <a:spcPts val="0"/>
              </a:spcBef>
              <a:spcAft>
                <a:spcPts val="0"/>
              </a:spcAft>
              <a:defRPr/>
            </a:pPr>
            <a:endParaRPr lang="en-US" sz="1400" dirty="0">
              <a:solidFill>
                <a:schemeClr val="tx2">
                  <a:lumMod val="60000"/>
                  <a:lumOff val="40000"/>
                </a:schemeClr>
              </a:solidFill>
              <a:latin typeface="+mn-lt"/>
              <a:cs typeface="+mn-cs"/>
            </a:endParaRPr>
          </a:p>
          <a:p>
            <a:pPr fontAlgn="auto">
              <a:spcBef>
                <a:spcPts val="0"/>
              </a:spcBef>
              <a:spcAft>
                <a:spcPts val="0"/>
              </a:spcAft>
              <a:defRPr/>
            </a:pPr>
            <a:r>
              <a:rPr lang="en-US" sz="1400" dirty="0">
                <a:latin typeface="+mn-lt"/>
                <a:cs typeface="+mn-cs"/>
              </a:rPr>
              <a:t>If the percentage change is not given in a problem, it can be computed using the following formula:</a:t>
            </a:r>
          </a:p>
          <a:p>
            <a:pPr fontAlgn="auto">
              <a:spcBef>
                <a:spcPts val="0"/>
              </a:spcBef>
              <a:spcAft>
                <a:spcPts val="0"/>
              </a:spcAft>
              <a:defRPr/>
            </a:pPr>
            <a:r>
              <a:rPr lang="en-US" sz="1400" dirty="0">
                <a:solidFill>
                  <a:schemeClr val="tx2">
                    <a:lumMod val="60000"/>
                    <a:lumOff val="40000"/>
                  </a:schemeClr>
                </a:solidFill>
                <a:latin typeface="+mn-lt"/>
                <a:cs typeface="+mn-cs"/>
              </a:rPr>
              <a:t>Percentage change in </a:t>
            </a:r>
            <a:r>
              <a:rPr lang="en-US" sz="1400" dirty="0" err="1">
                <a:solidFill>
                  <a:schemeClr val="tx2">
                    <a:lumMod val="60000"/>
                    <a:lumOff val="40000"/>
                  </a:schemeClr>
                </a:solidFill>
                <a:latin typeface="+mn-lt"/>
                <a:cs typeface="+mn-cs"/>
              </a:rPr>
              <a:t>Qx</a:t>
            </a:r>
            <a:r>
              <a:rPr lang="en-US" sz="1400" dirty="0">
                <a:solidFill>
                  <a:schemeClr val="tx2">
                    <a:lumMod val="60000"/>
                    <a:lumOff val="40000"/>
                  </a:schemeClr>
                </a:solidFill>
                <a:latin typeface="+mn-lt"/>
                <a:cs typeface="+mn-cs"/>
              </a:rPr>
              <a:t> = (Q1-Q2) / [1/2 (Q1+Q2)] where Q1 = initial </a:t>
            </a:r>
            <a:r>
              <a:rPr lang="en-US" sz="1400" dirty="0" err="1">
                <a:solidFill>
                  <a:schemeClr val="tx2">
                    <a:lumMod val="60000"/>
                    <a:lumOff val="40000"/>
                  </a:schemeClr>
                </a:solidFill>
                <a:latin typeface="+mn-lt"/>
                <a:cs typeface="+mn-cs"/>
              </a:rPr>
              <a:t>Qd</a:t>
            </a:r>
            <a:r>
              <a:rPr lang="en-US" sz="1400" dirty="0">
                <a:solidFill>
                  <a:schemeClr val="tx2">
                    <a:lumMod val="60000"/>
                    <a:lumOff val="40000"/>
                  </a:schemeClr>
                </a:solidFill>
                <a:latin typeface="+mn-lt"/>
                <a:cs typeface="+mn-cs"/>
              </a:rPr>
              <a:t> of X, and Q2 =  new </a:t>
            </a:r>
            <a:r>
              <a:rPr lang="en-US" sz="1400" dirty="0" err="1">
                <a:solidFill>
                  <a:schemeClr val="tx2">
                    <a:lumMod val="60000"/>
                    <a:lumOff val="40000"/>
                  </a:schemeClr>
                </a:solidFill>
                <a:latin typeface="+mn-lt"/>
                <a:cs typeface="+mn-cs"/>
              </a:rPr>
              <a:t>Qd</a:t>
            </a:r>
            <a:r>
              <a:rPr lang="en-US" sz="1400" dirty="0">
                <a:solidFill>
                  <a:schemeClr val="tx2">
                    <a:lumMod val="60000"/>
                    <a:lumOff val="40000"/>
                  </a:schemeClr>
                </a:solidFill>
                <a:latin typeface="+mn-lt"/>
                <a:cs typeface="+mn-cs"/>
              </a:rPr>
              <a:t> of X.</a:t>
            </a:r>
          </a:p>
          <a:p>
            <a:pPr fontAlgn="auto">
              <a:spcBef>
                <a:spcPts val="0"/>
              </a:spcBef>
              <a:spcAft>
                <a:spcPts val="0"/>
              </a:spcAft>
              <a:defRPr/>
            </a:pPr>
            <a:r>
              <a:rPr lang="en-US" sz="1400" dirty="0">
                <a:solidFill>
                  <a:schemeClr val="tx2">
                    <a:lumMod val="60000"/>
                    <a:lumOff val="40000"/>
                  </a:schemeClr>
                </a:solidFill>
                <a:latin typeface="+mn-lt"/>
                <a:cs typeface="+mn-cs"/>
              </a:rPr>
              <a:t>Percentage change in </a:t>
            </a:r>
            <a:r>
              <a:rPr lang="en-US" sz="1400" dirty="0" err="1">
                <a:solidFill>
                  <a:schemeClr val="tx2">
                    <a:lumMod val="60000"/>
                    <a:lumOff val="40000"/>
                  </a:schemeClr>
                </a:solidFill>
                <a:latin typeface="+mn-lt"/>
                <a:cs typeface="+mn-cs"/>
              </a:rPr>
              <a:t>Py</a:t>
            </a:r>
            <a:r>
              <a:rPr lang="en-US" sz="1400" dirty="0">
                <a:solidFill>
                  <a:schemeClr val="tx2">
                    <a:lumMod val="60000"/>
                    <a:lumOff val="40000"/>
                  </a:schemeClr>
                </a:solidFill>
                <a:latin typeface="+mn-lt"/>
                <a:cs typeface="+mn-cs"/>
              </a:rPr>
              <a:t> = (P1-P2) / [1/2 (P1 + P2)] where P1 = initial Price of Y, and P2 = New Price of Y.</a:t>
            </a:r>
          </a:p>
          <a:p>
            <a:pPr fontAlgn="auto">
              <a:spcBef>
                <a:spcPts val="0"/>
              </a:spcBef>
              <a:spcAft>
                <a:spcPts val="0"/>
              </a:spcAft>
              <a:defRPr/>
            </a:pPr>
            <a:r>
              <a:rPr lang="en-US" sz="1400" dirty="0">
                <a:latin typeface="+mn-lt"/>
                <a:cs typeface="+mn-cs"/>
              </a:rPr>
              <a:t>Putting the two above equations together:</a:t>
            </a:r>
          </a:p>
          <a:p>
            <a:pPr fontAlgn="auto">
              <a:spcBef>
                <a:spcPts val="0"/>
              </a:spcBef>
              <a:spcAft>
                <a:spcPts val="0"/>
              </a:spcAft>
              <a:defRPr/>
            </a:pPr>
            <a:r>
              <a:rPr lang="en-US" sz="1400" dirty="0" err="1">
                <a:solidFill>
                  <a:schemeClr val="tx2">
                    <a:lumMod val="60000"/>
                    <a:lumOff val="40000"/>
                  </a:schemeClr>
                </a:solidFill>
                <a:latin typeface="+mn-lt"/>
                <a:cs typeface="+mn-cs"/>
              </a:rPr>
              <a:t>Exy</a:t>
            </a:r>
            <a:r>
              <a:rPr lang="en-US" sz="1400" dirty="0">
                <a:solidFill>
                  <a:schemeClr val="tx2">
                    <a:lumMod val="60000"/>
                    <a:lumOff val="40000"/>
                  </a:schemeClr>
                </a:solidFill>
                <a:latin typeface="+mn-lt"/>
                <a:cs typeface="+mn-cs"/>
              </a:rPr>
              <a:t> = {(Q1-Q2) / [1/2 (Q1+Q2)] } / {(P1-P2) / [1/2 (P1 + P2)]}</a:t>
            </a:r>
          </a:p>
          <a:p>
            <a:pPr fontAlgn="auto">
              <a:spcBef>
                <a:spcPts val="0"/>
              </a:spcBef>
              <a:spcAft>
                <a:spcPts val="0"/>
              </a:spcAft>
              <a:defRPr/>
            </a:pPr>
            <a:r>
              <a:rPr lang="en-US" sz="1400" dirty="0">
                <a:latin typeface="+mn-lt"/>
                <a:cs typeface="+mn-cs"/>
              </a:rPr>
              <a:t> </a:t>
            </a:r>
          </a:p>
          <a:p>
            <a:pPr fontAlgn="auto">
              <a:spcBef>
                <a:spcPts val="0"/>
              </a:spcBef>
              <a:spcAft>
                <a:spcPts val="0"/>
              </a:spcAft>
              <a:defRPr/>
            </a:pPr>
            <a:r>
              <a:rPr lang="en-US" sz="1400" b="1" dirty="0">
                <a:latin typeface="+mn-lt"/>
                <a:cs typeface="+mn-cs"/>
              </a:rPr>
              <a:t>Characteristics:</a:t>
            </a:r>
            <a:endParaRPr lang="en-US" sz="1400" dirty="0">
              <a:latin typeface="+mn-lt"/>
              <a:cs typeface="+mn-cs"/>
            </a:endParaRPr>
          </a:p>
          <a:p>
            <a:pPr fontAlgn="auto">
              <a:spcBef>
                <a:spcPts val="0"/>
              </a:spcBef>
              <a:spcAft>
                <a:spcPts val="0"/>
              </a:spcAft>
              <a:defRPr/>
            </a:pPr>
            <a:r>
              <a:rPr lang="en-US" sz="1400" dirty="0" err="1">
                <a:latin typeface="+mn-lt"/>
                <a:cs typeface="+mn-cs"/>
              </a:rPr>
              <a:t>Exy</a:t>
            </a:r>
            <a:r>
              <a:rPr lang="en-US" sz="1400" dirty="0">
                <a:latin typeface="+mn-lt"/>
                <a:cs typeface="+mn-cs"/>
              </a:rPr>
              <a:t> &gt; 0,  </a:t>
            </a:r>
            <a:r>
              <a:rPr lang="en-US" sz="1400" dirty="0" err="1">
                <a:latin typeface="+mn-lt"/>
                <a:cs typeface="+mn-cs"/>
              </a:rPr>
              <a:t>Qd</a:t>
            </a:r>
            <a:r>
              <a:rPr lang="en-US" sz="1400" dirty="0">
                <a:latin typeface="+mn-lt"/>
                <a:cs typeface="+mn-cs"/>
              </a:rPr>
              <a:t> of X and Price of Y are directly related. X and Y are substitutes. </a:t>
            </a:r>
          </a:p>
          <a:p>
            <a:pPr fontAlgn="auto">
              <a:spcBef>
                <a:spcPts val="0"/>
              </a:spcBef>
              <a:spcAft>
                <a:spcPts val="0"/>
              </a:spcAft>
              <a:defRPr/>
            </a:pPr>
            <a:r>
              <a:rPr lang="en-US" sz="1400" dirty="0" err="1">
                <a:latin typeface="+mn-lt"/>
                <a:cs typeface="+mn-cs"/>
              </a:rPr>
              <a:t>Exy</a:t>
            </a:r>
            <a:r>
              <a:rPr lang="en-US" sz="1400" dirty="0">
                <a:latin typeface="+mn-lt"/>
                <a:cs typeface="+mn-cs"/>
              </a:rPr>
              <a:t> approaches 0, </a:t>
            </a:r>
            <a:r>
              <a:rPr lang="en-US" sz="1400" dirty="0" err="1">
                <a:latin typeface="+mn-lt"/>
                <a:cs typeface="+mn-cs"/>
              </a:rPr>
              <a:t>Qd</a:t>
            </a:r>
            <a:r>
              <a:rPr lang="en-US" sz="1400" dirty="0">
                <a:latin typeface="+mn-lt"/>
                <a:cs typeface="+mn-cs"/>
              </a:rPr>
              <a:t> of X  stays the same as the Price of Y changes. X and Y are not related.</a:t>
            </a:r>
          </a:p>
          <a:p>
            <a:pPr fontAlgn="auto">
              <a:spcBef>
                <a:spcPts val="0"/>
              </a:spcBef>
              <a:spcAft>
                <a:spcPts val="0"/>
              </a:spcAft>
              <a:defRPr/>
            </a:pPr>
            <a:r>
              <a:rPr lang="en-US" sz="1400" dirty="0" err="1">
                <a:latin typeface="+mn-lt"/>
                <a:cs typeface="+mn-cs"/>
              </a:rPr>
              <a:t>Exy</a:t>
            </a:r>
            <a:r>
              <a:rPr lang="en-US" sz="1400" dirty="0">
                <a:latin typeface="+mn-lt"/>
                <a:cs typeface="+mn-cs"/>
              </a:rPr>
              <a:t> &lt; 0, </a:t>
            </a:r>
            <a:r>
              <a:rPr lang="en-US" sz="1400" dirty="0" err="1">
                <a:latin typeface="+mn-lt"/>
                <a:cs typeface="+mn-cs"/>
              </a:rPr>
              <a:t>Qd</a:t>
            </a:r>
            <a:r>
              <a:rPr lang="en-US" sz="1400" dirty="0">
                <a:latin typeface="+mn-lt"/>
                <a:cs typeface="+mn-cs"/>
              </a:rPr>
              <a:t> of X and Price of Y are inversely related. X and Y are complements. </a:t>
            </a:r>
          </a:p>
          <a:p>
            <a:pPr fontAlgn="auto">
              <a:spcBef>
                <a:spcPts val="0"/>
              </a:spcBef>
              <a:spcAft>
                <a:spcPts val="0"/>
              </a:spcAft>
              <a:defRPr/>
            </a:pPr>
            <a:r>
              <a:rPr lang="en-US" sz="1400" dirty="0">
                <a:latin typeface="+mn-lt"/>
                <a:cs typeface="+mn-cs"/>
              </a:rPr>
              <a:t> </a:t>
            </a:r>
          </a:p>
          <a:p>
            <a:pPr fontAlgn="auto">
              <a:spcBef>
                <a:spcPts val="0"/>
              </a:spcBef>
              <a:spcAft>
                <a:spcPts val="0"/>
              </a:spcAft>
              <a:defRPr/>
            </a:pPr>
            <a:r>
              <a:rPr lang="en-US" sz="1400" dirty="0">
                <a:latin typeface="+mn-lt"/>
                <a:cs typeface="+mn-cs"/>
              </a:rPr>
              <a:t>Examples:</a:t>
            </a:r>
          </a:p>
          <a:p>
            <a:pPr fontAlgn="auto">
              <a:spcBef>
                <a:spcPts val="0"/>
              </a:spcBef>
              <a:spcAft>
                <a:spcPts val="0"/>
              </a:spcAft>
              <a:defRPr/>
            </a:pPr>
            <a:r>
              <a:rPr lang="en-US" sz="1400" dirty="0">
                <a:latin typeface="+mn-lt"/>
                <a:cs typeface="+mn-cs"/>
              </a:rPr>
              <a:t>1. If the price of Product A  increased by 10%,  the quantity demanded of B increases by 15 %. Then the coefficient for the cross  elasticity of the A and B is :</a:t>
            </a:r>
          </a:p>
          <a:p>
            <a:pPr fontAlgn="auto">
              <a:spcBef>
                <a:spcPts val="0"/>
              </a:spcBef>
              <a:spcAft>
                <a:spcPts val="0"/>
              </a:spcAft>
              <a:defRPr/>
            </a:pPr>
            <a:r>
              <a:rPr lang="en-US" sz="1400" dirty="0" err="1">
                <a:latin typeface="+mn-lt"/>
                <a:cs typeface="+mn-cs"/>
              </a:rPr>
              <a:t>Exy</a:t>
            </a:r>
            <a:r>
              <a:rPr lang="en-US" sz="1400" dirty="0">
                <a:latin typeface="+mn-lt"/>
                <a:cs typeface="+mn-cs"/>
              </a:rPr>
              <a:t> = percentage change in </a:t>
            </a:r>
            <a:r>
              <a:rPr lang="en-US" sz="1400" dirty="0" err="1">
                <a:latin typeface="+mn-lt"/>
                <a:cs typeface="+mn-cs"/>
              </a:rPr>
              <a:t>Qx</a:t>
            </a:r>
            <a:r>
              <a:rPr lang="en-US" sz="1400" dirty="0">
                <a:latin typeface="+mn-lt"/>
                <a:cs typeface="+mn-cs"/>
              </a:rPr>
              <a:t> / percentage change in </a:t>
            </a:r>
            <a:r>
              <a:rPr lang="en-US" sz="1400" dirty="0" err="1">
                <a:latin typeface="+mn-lt"/>
                <a:cs typeface="+mn-cs"/>
              </a:rPr>
              <a:t>Py</a:t>
            </a:r>
            <a:r>
              <a:rPr lang="en-US" sz="1400" dirty="0">
                <a:latin typeface="+mn-lt"/>
                <a:cs typeface="+mn-cs"/>
              </a:rPr>
              <a:t> = (15%) / (10%) = 1.5 &gt; 0, indicating A and B are substitutes.</a:t>
            </a:r>
          </a:p>
          <a:p>
            <a:pPr fontAlgn="auto">
              <a:spcBef>
                <a:spcPts val="0"/>
              </a:spcBef>
              <a:spcAft>
                <a:spcPts val="0"/>
              </a:spcAft>
              <a:defRPr/>
            </a:pPr>
            <a:endParaRPr lang="en-US" sz="1400" dirty="0">
              <a:latin typeface="+mn-lt"/>
              <a:cs typeface="+mn-cs"/>
            </a:endParaRPr>
          </a:p>
          <a:p>
            <a:pPr fontAlgn="auto">
              <a:spcBef>
                <a:spcPts val="0"/>
              </a:spcBef>
              <a:spcAft>
                <a:spcPts val="0"/>
              </a:spcAft>
              <a:defRPr/>
            </a:pPr>
            <a:r>
              <a:rPr lang="en-US" sz="1400" dirty="0">
                <a:latin typeface="+mn-lt"/>
                <a:cs typeface="+mn-cs"/>
              </a:rPr>
              <a:t>2. If the price of Product A  increased by 10%,  the quantity demanded of B decreases by 15 %. Then the coefficient for the cross  elasticity of the A and B is :</a:t>
            </a:r>
          </a:p>
          <a:p>
            <a:pPr fontAlgn="auto">
              <a:spcBef>
                <a:spcPts val="0"/>
              </a:spcBef>
              <a:spcAft>
                <a:spcPts val="0"/>
              </a:spcAft>
              <a:defRPr/>
            </a:pPr>
            <a:r>
              <a:rPr lang="en-US" sz="1400" dirty="0" err="1">
                <a:latin typeface="+mn-lt"/>
                <a:cs typeface="+mn-cs"/>
              </a:rPr>
              <a:t>Exy</a:t>
            </a:r>
            <a:r>
              <a:rPr lang="en-US" sz="1400" dirty="0">
                <a:latin typeface="+mn-lt"/>
                <a:cs typeface="+mn-cs"/>
              </a:rPr>
              <a:t> = percentage change in </a:t>
            </a:r>
            <a:r>
              <a:rPr lang="en-US" sz="1400" dirty="0" err="1">
                <a:latin typeface="+mn-lt"/>
                <a:cs typeface="+mn-cs"/>
              </a:rPr>
              <a:t>Qx</a:t>
            </a:r>
            <a:r>
              <a:rPr lang="en-US" sz="1400" dirty="0">
                <a:latin typeface="+mn-lt"/>
                <a:cs typeface="+mn-cs"/>
              </a:rPr>
              <a:t> / percentage change in </a:t>
            </a:r>
            <a:r>
              <a:rPr lang="en-US" sz="1400" dirty="0" err="1">
                <a:latin typeface="+mn-lt"/>
                <a:cs typeface="+mn-cs"/>
              </a:rPr>
              <a:t>Py</a:t>
            </a:r>
            <a:r>
              <a:rPr lang="en-US" sz="1400" dirty="0">
                <a:latin typeface="+mn-lt"/>
                <a:cs typeface="+mn-cs"/>
              </a:rPr>
              <a:t> = (- 15%) / (10%) = - 1.5 &lt; 0, indicating A and B are complements.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a:t>Elasticity</a:t>
            </a:r>
          </a:p>
        </p:txBody>
      </p:sp>
      <p:sp>
        <p:nvSpPr>
          <p:cNvPr id="24579" name="Rectangle 3"/>
          <p:cNvSpPr>
            <a:spLocks noGrp="1" noChangeArrowheads="1"/>
          </p:cNvSpPr>
          <p:nvPr>
            <p:ph type="body" idx="1"/>
          </p:nvPr>
        </p:nvSpPr>
        <p:spPr>
          <a:xfrm>
            <a:off x="685800" y="1981200"/>
            <a:ext cx="7772400" cy="3048000"/>
          </a:xfrm>
        </p:spPr>
        <p:txBody>
          <a:bodyPr/>
          <a:lstStyle/>
          <a:p>
            <a:r>
              <a:rPr lang="en-GB" sz="2800" b="1">
                <a:solidFill>
                  <a:srgbClr val="003366"/>
                </a:solidFill>
              </a:rPr>
              <a:t>Price Elasticity of Supply:</a:t>
            </a:r>
          </a:p>
          <a:p>
            <a:pPr lvl="1"/>
            <a:r>
              <a:rPr lang="en-GB" sz="2400"/>
              <a:t>The responsiveness of supply to changes </a:t>
            </a:r>
            <a:br>
              <a:rPr lang="en-GB" sz="2400"/>
            </a:br>
            <a:r>
              <a:rPr lang="en-GB" sz="2400"/>
              <a:t>in price</a:t>
            </a:r>
          </a:p>
          <a:p>
            <a:pPr lvl="1"/>
            <a:r>
              <a:rPr lang="en-GB" sz="2400"/>
              <a:t>If Pes is </a:t>
            </a:r>
            <a:r>
              <a:rPr lang="en-GB" sz="2400" b="1">
                <a:solidFill>
                  <a:srgbClr val="003366"/>
                </a:solidFill>
              </a:rPr>
              <a:t>inelastic</a:t>
            </a:r>
            <a:r>
              <a:rPr lang="en-GB" sz="2400"/>
              <a:t> - it will be difficult for suppliers to react swiftly to changes in price</a:t>
            </a:r>
          </a:p>
          <a:p>
            <a:pPr lvl="1"/>
            <a:r>
              <a:rPr lang="en-GB" sz="2400"/>
              <a:t>If Pes is </a:t>
            </a:r>
            <a:r>
              <a:rPr lang="en-GB" sz="2400" b="1">
                <a:solidFill>
                  <a:srgbClr val="003366"/>
                </a:solidFill>
              </a:rPr>
              <a:t>elastic</a:t>
            </a:r>
            <a:r>
              <a:rPr lang="en-GB" sz="2400"/>
              <a:t> – supply can react quickly to changes in price</a:t>
            </a:r>
          </a:p>
        </p:txBody>
      </p:sp>
      <p:sp>
        <p:nvSpPr>
          <p:cNvPr id="24580" name="Text Box 4"/>
          <p:cNvSpPr txBox="1">
            <a:spLocks noChangeArrowheads="1"/>
          </p:cNvSpPr>
          <p:nvPr/>
        </p:nvSpPr>
        <p:spPr bwMode="auto">
          <a:xfrm>
            <a:off x="2590800" y="5324475"/>
            <a:ext cx="1173163" cy="457200"/>
          </a:xfrm>
          <a:prstGeom prst="rect">
            <a:avLst/>
          </a:prstGeom>
          <a:noFill/>
          <a:ln w="9525">
            <a:noFill/>
            <a:miter lim="800000"/>
            <a:headEnd/>
            <a:tailEnd/>
          </a:ln>
          <a:effectLst/>
        </p:spPr>
        <p:txBody>
          <a:bodyPr wrap="none">
            <a:spAutoFit/>
          </a:bodyPr>
          <a:lstStyle/>
          <a:p>
            <a:r>
              <a:rPr lang="en-GB">
                <a:latin typeface="Verdana" pitchFamily="34" charset="0"/>
              </a:rPr>
              <a:t>Pes = </a:t>
            </a:r>
          </a:p>
        </p:txBody>
      </p:sp>
      <p:sp>
        <p:nvSpPr>
          <p:cNvPr id="24581" name="Text Box 5"/>
          <p:cNvSpPr txBox="1">
            <a:spLocks noChangeArrowheads="1"/>
          </p:cNvSpPr>
          <p:nvPr/>
        </p:nvSpPr>
        <p:spPr bwMode="auto">
          <a:xfrm>
            <a:off x="3505200" y="5022850"/>
            <a:ext cx="3670300" cy="457200"/>
          </a:xfrm>
          <a:prstGeom prst="rect">
            <a:avLst/>
          </a:prstGeom>
          <a:noFill/>
          <a:ln w="9525">
            <a:noFill/>
            <a:miter lim="800000"/>
            <a:headEnd/>
            <a:tailEnd/>
          </a:ln>
          <a:effectLst/>
        </p:spPr>
        <p:txBody>
          <a:bodyPr wrap="none">
            <a:spAutoFit/>
          </a:bodyPr>
          <a:lstStyle/>
          <a:p>
            <a:r>
              <a:rPr lang="en-GB">
                <a:latin typeface="Verdana" pitchFamily="34" charset="0"/>
              </a:rPr>
              <a:t>% Δ Quantity Supplied</a:t>
            </a:r>
          </a:p>
        </p:txBody>
      </p:sp>
      <p:sp>
        <p:nvSpPr>
          <p:cNvPr id="24582" name="Text Box 6"/>
          <p:cNvSpPr txBox="1">
            <a:spLocks noChangeArrowheads="1"/>
          </p:cNvSpPr>
          <p:nvPr/>
        </p:nvSpPr>
        <p:spPr bwMode="auto">
          <a:xfrm>
            <a:off x="3581400" y="5172075"/>
            <a:ext cx="4057650" cy="457200"/>
          </a:xfrm>
          <a:prstGeom prst="rect">
            <a:avLst/>
          </a:prstGeom>
          <a:noFill/>
          <a:ln w="9525">
            <a:noFill/>
            <a:miter lim="800000"/>
            <a:headEnd/>
            <a:tailEnd/>
          </a:ln>
          <a:effectLst/>
        </p:spPr>
        <p:txBody>
          <a:bodyPr wrap="none">
            <a:spAutoFit/>
          </a:bodyPr>
          <a:lstStyle/>
          <a:p>
            <a:r>
              <a:rPr lang="en-GB">
                <a:latin typeface="Verdana" pitchFamily="34" charset="0"/>
              </a:rPr>
              <a:t>____________________</a:t>
            </a:r>
          </a:p>
        </p:txBody>
      </p:sp>
      <p:sp>
        <p:nvSpPr>
          <p:cNvPr id="24583" name="Text Box 7"/>
          <p:cNvSpPr txBox="1">
            <a:spLocks noChangeArrowheads="1"/>
          </p:cNvSpPr>
          <p:nvPr/>
        </p:nvSpPr>
        <p:spPr bwMode="auto">
          <a:xfrm>
            <a:off x="4191000" y="5632450"/>
            <a:ext cx="1770063" cy="457200"/>
          </a:xfrm>
          <a:prstGeom prst="rect">
            <a:avLst/>
          </a:prstGeom>
          <a:noFill/>
          <a:ln w="9525">
            <a:noFill/>
            <a:miter lim="800000"/>
            <a:headEnd/>
            <a:tailEnd/>
          </a:ln>
          <a:effectLst/>
        </p:spPr>
        <p:txBody>
          <a:bodyPr wrap="none">
            <a:spAutoFit/>
          </a:bodyPr>
          <a:lstStyle/>
          <a:p>
            <a:r>
              <a:rPr lang="en-GB">
                <a:latin typeface="Verdana" pitchFamily="34" charset="0"/>
              </a:rPr>
              <a:t>% Δ Price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487362"/>
          </a:xfrm>
        </p:spPr>
        <p:txBody>
          <a:bodyPr rtlCol="0">
            <a:normAutofit fontScale="90000"/>
          </a:bodyPr>
          <a:lstStyle/>
          <a:p>
            <a:pPr eaLnBrk="1" fontAlgn="auto" hangingPunct="1">
              <a:spcAft>
                <a:spcPts val="0"/>
              </a:spcAft>
              <a:defRPr/>
            </a:pPr>
            <a:r>
              <a:rPr lang="en-US" dirty="0" smtClean="0"/>
              <a:t>Price Elasticity of Supply</a:t>
            </a:r>
          </a:p>
        </p:txBody>
      </p:sp>
      <p:sp>
        <p:nvSpPr>
          <p:cNvPr id="3" name="Rectangle 2"/>
          <p:cNvSpPr/>
          <p:nvPr/>
        </p:nvSpPr>
        <p:spPr>
          <a:xfrm>
            <a:off x="0" y="571480"/>
            <a:ext cx="9144000" cy="6001643"/>
          </a:xfrm>
          <a:prstGeom prst="rect">
            <a:avLst/>
          </a:prstGeom>
        </p:spPr>
        <p:txBody>
          <a:bodyPr>
            <a:spAutoFit/>
          </a:bodyPr>
          <a:lstStyle/>
          <a:p>
            <a:pPr fontAlgn="auto">
              <a:spcBef>
                <a:spcPts val="0"/>
              </a:spcBef>
              <a:spcAft>
                <a:spcPts val="0"/>
              </a:spcAft>
              <a:defRPr/>
            </a:pPr>
            <a:r>
              <a:rPr lang="en-US" sz="1600" b="1" dirty="0">
                <a:latin typeface="+mn-lt"/>
                <a:cs typeface="+mn-cs"/>
              </a:rPr>
              <a:t>Definition:</a:t>
            </a:r>
            <a:endParaRPr lang="en-US" sz="1600" dirty="0">
              <a:latin typeface="+mn-lt"/>
              <a:cs typeface="+mn-cs"/>
            </a:endParaRPr>
          </a:p>
          <a:p>
            <a:pPr fontAlgn="auto">
              <a:spcBef>
                <a:spcPts val="0"/>
              </a:spcBef>
              <a:spcAft>
                <a:spcPts val="0"/>
              </a:spcAft>
              <a:defRPr/>
            </a:pPr>
            <a:r>
              <a:rPr lang="en-US" sz="1600" dirty="0">
                <a:latin typeface="+mn-lt"/>
                <a:cs typeface="+mn-cs"/>
              </a:rPr>
              <a:t>Law of supply tells us that producers will respond to a price drop by producing less, but it does not tell us how much less. The degree of sensitivity of producers to a change in price is measured by the concept of price elasticity of </a:t>
            </a:r>
            <a:r>
              <a:rPr lang="en-US" sz="1600">
                <a:latin typeface="+mn-lt"/>
                <a:cs typeface="+mn-cs"/>
              </a:rPr>
              <a:t>supply</a:t>
            </a:r>
            <a:r>
              <a:rPr lang="en-US" sz="1600" smtClean="0">
                <a:latin typeface="+mn-lt"/>
                <a:cs typeface="+mn-cs"/>
              </a:rPr>
              <a:t>.</a:t>
            </a:r>
            <a:endParaRPr lang="en-US" sz="1600" dirty="0">
              <a:latin typeface="+mn-lt"/>
              <a:cs typeface="+mn-cs"/>
            </a:endParaRPr>
          </a:p>
          <a:p>
            <a:pPr fontAlgn="auto">
              <a:spcBef>
                <a:spcPts val="0"/>
              </a:spcBef>
              <a:spcAft>
                <a:spcPts val="0"/>
              </a:spcAft>
              <a:defRPr/>
            </a:pPr>
            <a:r>
              <a:rPr lang="en-US" sz="1600" dirty="0">
                <a:latin typeface="+mn-lt"/>
                <a:cs typeface="+mn-cs"/>
              </a:rPr>
              <a:t>Price elasticity formula: </a:t>
            </a:r>
            <a:r>
              <a:rPr lang="en-US" sz="1600" dirty="0">
                <a:solidFill>
                  <a:schemeClr val="tx2">
                    <a:lumMod val="60000"/>
                    <a:lumOff val="40000"/>
                  </a:schemeClr>
                </a:solidFill>
                <a:latin typeface="+mn-lt"/>
                <a:cs typeface="+mn-cs"/>
              </a:rPr>
              <a:t>Es = percentage change in Qs / percentage change in </a:t>
            </a:r>
            <a:r>
              <a:rPr lang="en-US" sz="1600">
                <a:solidFill>
                  <a:schemeClr val="tx2">
                    <a:lumMod val="60000"/>
                    <a:lumOff val="40000"/>
                  </a:schemeClr>
                </a:solidFill>
                <a:latin typeface="+mn-lt"/>
                <a:cs typeface="+mn-cs"/>
              </a:rPr>
              <a:t>Price</a:t>
            </a:r>
            <a:r>
              <a:rPr lang="en-US" sz="1600" smtClean="0">
                <a:solidFill>
                  <a:schemeClr val="tx2">
                    <a:lumMod val="60000"/>
                    <a:lumOff val="40000"/>
                  </a:schemeClr>
                </a:solidFill>
                <a:latin typeface="+mn-lt"/>
                <a:cs typeface="+mn-cs"/>
              </a:rPr>
              <a:t>.</a:t>
            </a:r>
            <a:endParaRPr lang="en-US" sz="1600" dirty="0">
              <a:solidFill>
                <a:schemeClr val="tx2">
                  <a:lumMod val="60000"/>
                  <a:lumOff val="40000"/>
                </a:schemeClr>
              </a:solidFill>
              <a:latin typeface="+mn-lt"/>
              <a:cs typeface="+mn-cs"/>
            </a:endParaRPr>
          </a:p>
          <a:p>
            <a:pPr fontAlgn="auto">
              <a:spcBef>
                <a:spcPts val="0"/>
              </a:spcBef>
              <a:spcAft>
                <a:spcPts val="0"/>
              </a:spcAft>
              <a:defRPr/>
            </a:pPr>
            <a:r>
              <a:rPr lang="en-US" sz="1600" dirty="0">
                <a:latin typeface="+mn-lt"/>
                <a:cs typeface="+mn-cs"/>
              </a:rPr>
              <a:t>If the percentage change is not given in a problem, it can be computed using the following formula:</a:t>
            </a:r>
          </a:p>
          <a:p>
            <a:pPr fontAlgn="auto">
              <a:spcBef>
                <a:spcPts val="0"/>
              </a:spcBef>
              <a:spcAft>
                <a:spcPts val="0"/>
              </a:spcAft>
              <a:defRPr/>
            </a:pPr>
            <a:r>
              <a:rPr lang="en-US" sz="1600" dirty="0">
                <a:solidFill>
                  <a:schemeClr val="tx2">
                    <a:lumMod val="60000"/>
                    <a:lumOff val="40000"/>
                  </a:schemeClr>
                </a:solidFill>
                <a:latin typeface="+mn-lt"/>
                <a:cs typeface="+mn-cs"/>
              </a:rPr>
              <a:t>Percentage change in Qs = (Q1-Q2) / [1/2 (Q1+Q2)] where Q1 = initial Qs, and Q2 =  new Qs.</a:t>
            </a:r>
          </a:p>
          <a:p>
            <a:pPr fontAlgn="auto">
              <a:spcBef>
                <a:spcPts val="0"/>
              </a:spcBef>
              <a:spcAft>
                <a:spcPts val="0"/>
              </a:spcAft>
              <a:defRPr/>
            </a:pPr>
            <a:r>
              <a:rPr lang="en-US" sz="1600" dirty="0">
                <a:solidFill>
                  <a:schemeClr val="tx2">
                    <a:lumMod val="60000"/>
                    <a:lumOff val="40000"/>
                  </a:schemeClr>
                </a:solidFill>
                <a:latin typeface="+mn-lt"/>
                <a:cs typeface="+mn-cs"/>
              </a:rPr>
              <a:t>Percentage change in P = (P1-P2) / [1/2 (P1 + P2)] where P1 = initial Price, and P2 = New Price.</a:t>
            </a:r>
          </a:p>
          <a:p>
            <a:pPr fontAlgn="auto">
              <a:spcBef>
                <a:spcPts val="0"/>
              </a:spcBef>
              <a:spcAft>
                <a:spcPts val="0"/>
              </a:spcAft>
              <a:defRPr/>
            </a:pPr>
            <a:r>
              <a:rPr lang="en-US" sz="1600" dirty="0">
                <a:latin typeface="+mn-lt"/>
                <a:cs typeface="+mn-cs"/>
              </a:rPr>
              <a:t>Putting the two above equations together:</a:t>
            </a:r>
          </a:p>
          <a:p>
            <a:pPr fontAlgn="auto">
              <a:spcBef>
                <a:spcPts val="0"/>
              </a:spcBef>
              <a:spcAft>
                <a:spcPts val="0"/>
              </a:spcAft>
              <a:defRPr/>
            </a:pPr>
            <a:r>
              <a:rPr lang="en-US" sz="1600" dirty="0">
                <a:solidFill>
                  <a:schemeClr val="tx2">
                    <a:lumMod val="60000"/>
                    <a:lumOff val="40000"/>
                  </a:schemeClr>
                </a:solidFill>
                <a:latin typeface="+mn-lt"/>
                <a:cs typeface="+mn-cs"/>
              </a:rPr>
              <a:t>Es = {(Q1-Q2) / [1/2 (Q1+Q2)] } / {(P1-P2) / [1/2 (P1 + </a:t>
            </a:r>
            <a:r>
              <a:rPr lang="en-US" sz="1600">
                <a:solidFill>
                  <a:schemeClr val="tx2">
                    <a:lumMod val="60000"/>
                    <a:lumOff val="40000"/>
                  </a:schemeClr>
                </a:solidFill>
                <a:latin typeface="+mn-lt"/>
                <a:cs typeface="+mn-cs"/>
              </a:rPr>
              <a:t>P2</a:t>
            </a:r>
            <a:r>
              <a:rPr lang="en-US" sz="1600" smtClean="0">
                <a:solidFill>
                  <a:schemeClr val="tx2">
                    <a:lumMod val="60000"/>
                    <a:lumOff val="40000"/>
                  </a:schemeClr>
                </a:solidFill>
                <a:latin typeface="+mn-lt"/>
                <a:cs typeface="+mn-cs"/>
              </a:rPr>
              <a:t>)]}</a:t>
            </a:r>
            <a:endParaRPr lang="en-US" sz="1600" dirty="0">
              <a:solidFill>
                <a:schemeClr val="tx2">
                  <a:lumMod val="60000"/>
                  <a:lumOff val="40000"/>
                </a:schemeClr>
              </a:solidFill>
              <a:latin typeface="+mn-lt"/>
              <a:cs typeface="+mn-cs"/>
            </a:endParaRPr>
          </a:p>
          <a:p>
            <a:pPr fontAlgn="auto">
              <a:spcBef>
                <a:spcPts val="0"/>
              </a:spcBef>
              <a:spcAft>
                <a:spcPts val="0"/>
              </a:spcAft>
              <a:defRPr/>
            </a:pPr>
            <a:r>
              <a:rPr lang="en-US" sz="1600" dirty="0">
                <a:latin typeface="+mn-lt"/>
                <a:cs typeface="+mn-cs"/>
              </a:rPr>
              <a:t>Because of the direct relationship between Qs and Price, the Es coefficient will always be a positive number. </a:t>
            </a:r>
          </a:p>
          <a:p>
            <a:pPr fontAlgn="auto">
              <a:spcBef>
                <a:spcPts val="0"/>
              </a:spcBef>
              <a:spcAft>
                <a:spcPts val="0"/>
              </a:spcAft>
              <a:defRPr/>
            </a:pPr>
            <a:r>
              <a:rPr lang="en-US" sz="1600" dirty="0">
                <a:latin typeface="+mn-lt"/>
                <a:cs typeface="+mn-cs"/>
              </a:rPr>
              <a:t>Examples:</a:t>
            </a:r>
          </a:p>
          <a:p>
            <a:pPr fontAlgn="auto">
              <a:spcBef>
                <a:spcPts val="0"/>
              </a:spcBef>
              <a:spcAft>
                <a:spcPts val="0"/>
              </a:spcAft>
              <a:defRPr/>
            </a:pPr>
            <a:r>
              <a:rPr lang="en-US" sz="1600" dirty="0">
                <a:latin typeface="+mn-lt"/>
                <a:cs typeface="+mn-cs"/>
              </a:rPr>
              <a:t>1.  If the price of Product A  increased by 10%,  the quantity supplied increases by 5%. Then the coefficient for  price elasticity of the supply of Product A is:</a:t>
            </a:r>
          </a:p>
          <a:p>
            <a:pPr fontAlgn="auto">
              <a:spcBef>
                <a:spcPts val="0"/>
              </a:spcBef>
              <a:spcAft>
                <a:spcPts val="0"/>
              </a:spcAft>
              <a:defRPr/>
            </a:pPr>
            <a:r>
              <a:rPr lang="en-US" sz="1600" dirty="0">
                <a:latin typeface="+mn-lt"/>
                <a:cs typeface="+mn-cs"/>
              </a:rPr>
              <a:t>Es = percentage change in Qs / percentage change in Price = (5%) / (10%) = 0.5</a:t>
            </a:r>
          </a:p>
          <a:p>
            <a:pPr fontAlgn="auto">
              <a:spcBef>
                <a:spcPts val="0"/>
              </a:spcBef>
              <a:spcAft>
                <a:spcPts val="0"/>
              </a:spcAft>
              <a:defRPr/>
            </a:pPr>
            <a:endParaRPr lang="en-US" sz="1600" dirty="0">
              <a:latin typeface="+mn-lt"/>
              <a:cs typeface="+mn-cs"/>
            </a:endParaRPr>
          </a:p>
          <a:p>
            <a:pPr fontAlgn="auto">
              <a:spcBef>
                <a:spcPts val="0"/>
              </a:spcBef>
              <a:spcAft>
                <a:spcPts val="0"/>
              </a:spcAft>
              <a:defRPr/>
            </a:pPr>
            <a:r>
              <a:rPr lang="en-US" sz="1600" dirty="0">
                <a:latin typeface="+mn-lt"/>
                <a:cs typeface="+mn-cs"/>
              </a:rPr>
              <a:t>2. If the quantity supplied of Product B has decreased from 1000 units to 200 units as price decreases from $4 to $2 per unit, the coefficient for Es is:</a:t>
            </a:r>
          </a:p>
          <a:p>
            <a:pPr fontAlgn="auto">
              <a:spcBef>
                <a:spcPts val="0"/>
              </a:spcBef>
              <a:spcAft>
                <a:spcPts val="0"/>
              </a:spcAft>
              <a:defRPr/>
            </a:pPr>
            <a:r>
              <a:rPr lang="en-US" sz="1600" dirty="0">
                <a:latin typeface="+mn-lt"/>
                <a:cs typeface="+mn-cs"/>
              </a:rPr>
              <a:t>Es = {(Q1-Q2) / [1/2 (Q1+Q2)] } / {(P1-P2) / [1/2 (P1 + P2)]} = {(1000 - 200) / 1/2(1000 + 200)} / {(4-2) / 1/2 (4+2)} = 2</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439718"/>
          </a:xfrm>
        </p:spPr>
        <p:txBody>
          <a:bodyPr rtlCol="0">
            <a:normAutofit fontScale="90000"/>
          </a:bodyPr>
          <a:lstStyle/>
          <a:p>
            <a:pPr eaLnBrk="1" fontAlgn="auto" hangingPunct="1">
              <a:spcAft>
                <a:spcPts val="0"/>
              </a:spcAft>
              <a:defRPr/>
            </a:pPr>
            <a:r>
              <a:rPr lang="en-US" b="1" dirty="0" smtClean="0"/>
              <a:t>Characteristics &amp; Determinants</a:t>
            </a:r>
            <a:endParaRPr lang="en-US" dirty="0" smtClean="0"/>
          </a:p>
        </p:txBody>
      </p:sp>
      <p:sp>
        <p:nvSpPr>
          <p:cNvPr id="10243" name="Rectangle 2"/>
          <p:cNvSpPr>
            <a:spLocks noChangeArrowheads="1"/>
          </p:cNvSpPr>
          <p:nvPr/>
        </p:nvSpPr>
        <p:spPr bwMode="auto">
          <a:xfrm>
            <a:off x="152400" y="1142984"/>
            <a:ext cx="8991600" cy="5447645"/>
          </a:xfrm>
          <a:prstGeom prst="rect">
            <a:avLst/>
          </a:prstGeom>
          <a:noFill/>
          <a:ln w="9525">
            <a:noFill/>
            <a:miter lim="800000"/>
            <a:headEnd/>
            <a:tailEnd/>
          </a:ln>
        </p:spPr>
        <p:txBody>
          <a:bodyPr>
            <a:spAutoFit/>
          </a:bodyPr>
          <a:lstStyle/>
          <a:p>
            <a:r>
              <a:rPr lang="en-US" sz="1800" b="1">
                <a:latin typeface="Calibri" pitchFamily="34" charset="0"/>
              </a:rPr>
              <a:t>Characteristics:</a:t>
            </a:r>
            <a:endParaRPr lang="en-US" sz="1800">
              <a:latin typeface="Calibri" pitchFamily="34" charset="0"/>
            </a:endParaRPr>
          </a:p>
          <a:p>
            <a:r>
              <a:rPr lang="en-US" sz="1800">
                <a:latin typeface="Calibri" pitchFamily="34" charset="0"/>
              </a:rPr>
              <a:t>Es approaches infinity, supply is perfectly elastic. Producers are very sensitive to price change. </a:t>
            </a:r>
          </a:p>
          <a:p>
            <a:r>
              <a:rPr lang="en-US" sz="1800">
                <a:latin typeface="Calibri" pitchFamily="34" charset="0"/>
              </a:rPr>
              <a:t>Es &gt; 1, supply is elastic. Producers are relatively responsive to price changes.</a:t>
            </a:r>
          </a:p>
          <a:p>
            <a:r>
              <a:rPr lang="en-US" sz="1800">
                <a:latin typeface="Calibri" pitchFamily="34" charset="0"/>
              </a:rPr>
              <a:t>Es = 1, supply is unit elastic. Producers’ response and price change are in same proportion.</a:t>
            </a:r>
          </a:p>
          <a:p>
            <a:r>
              <a:rPr lang="en-US" sz="1800">
                <a:latin typeface="Calibri" pitchFamily="34" charset="0"/>
              </a:rPr>
              <a:t>Es &lt; 1, supply is inelastic. Producers are relatively unresponsive to price changes.</a:t>
            </a:r>
          </a:p>
          <a:p>
            <a:r>
              <a:rPr lang="en-US" sz="1800">
                <a:latin typeface="Calibri" pitchFamily="34" charset="0"/>
              </a:rPr>
              <a:t>Es approaches 0, supply is perfectly inelastic. Producers are very insensitive to price change.</a:t>
            </a:r>
          </a:p>
          <a:p>
            <a:endParaRPr lang="en-US" sz="1800">
              <a:latin typeface="Calibri" pitchFamily="34" charset="0"/>
            </a:endParaRPr>
          </a:p>
          <a:p>
            <a:r>
              <a:rPr lang="en-US" sz="1800">
                <a:latin typeface="Calibri" pitchFamily="34" charset="0"/>
              </a:rPr>
              <a:t>It is impossible to judge elasticity of a supply curve by its flatness or steepness. Along a linear supply curve, its elasticity changes.</a:t>
            </a:r>
          </a:p>
          <a:p>
            <a:r>
              <a:rPr lang="en-US" sz="1800">
                <a:latin typeface="Calibri" pitchFamily="34" charset="0"/>
              </a:rPr>
              <a:t> </a:t>
            </a:r>
          </a:p>
          <a:p>
            <a:r>
              <a:rPr lang="en-US" sz="1800" b="1">
                <a:latin typeface="Calibri" pitchFamily="34" charset="0"/>
              </a:rPr>
              <a:t>Determinants:</a:t>
            </a:r>
            <a:endParaRPr lang="en-US" sz="1800">
              <a:latin typeface="Calibri" pitchFamily="34" charset="0"/>
            </a:endParaRPr>
          </a:p>
          <a:p>
            <a:r>
              <a:rPr lang="en-US" sz="1800">
                <a:latin typeface="Calibri" pitchFamily="34" charset="0"/>
              </a:rPr>
              <a:t>1. Time lag: How soon the cost of increasing production rises and the time elapsed since the price change influence the Es. The more rapidly the production cost rises and the less time elapses since a price change, the more inelastic the supply. The longer the time elapses, more adjustments can be made to the production process, the more elastic the supply.</a:t>
            </a:r>
          </a:p>
          <a:p>
            <a:endParaRPr lang="en-US" sz="1800">
              <a:latin typeface="Calibri" pitchFamily="34" charset="0"/>
            </a:endParaRPr>
          </a:p>
          <a:p>
            <a:r>
              <a:rPr lang="en-US" sz="1800">
                <a:latin typeface="Calibri" pitchFamily="34" charset="0"/>
              </a:rPr>
              <a:t>2. Storage possibilities: Products that cannot be stored will have a less elastic supply. For example, produces usually have inelastic supply due to the limited shelf life of the vegetables and fruits.</a:t>
            </a:r>
            <a:r>
              <a:rPr lang="en-US">
                <a:latin typeface="Calibri" pitchFamily="34"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GB"/>
              <a:t>Determinants of Elasticity</a:t>
            </a:r>
          </a:p>
        </p:txBody>
      </p:sp>
      <p:sp>
        <p:nvSpPr>
          <p:cNvPr id="25603" name="Rectangle 3"/>
          <p:cNvSpPr>
            <a:spLocks noGrp="1" noChangeArrowheads="1"/>
          </p:cNvSpPr>
          <p:nvPr>
            <p:ph type="body" idx="1"/>
          </p:nvPr>
        </p:nvSpPr>
        <p:spPr/>
        <p:txBody>
          <a:bodyPr/>
          <a:lstStyle/>
          <a:p>
            <a:pPr>
              <a:lnSpc>
                <a:spcPct val="90000"/>
              </a:lnSpc>
            </a:pPr>
            <a:r>
              <a:rPr lang="en-GB" sz="2400" b="1">
                <a:solidFill>
                  <a:srgbClr val="003366"/>
                </a:solidFill>
              </a:rPr>
              <a:t>Time period</a:t>
            </a:r>
            <a:r>
              <a:rPr lang="en-GB" sz="2400"/>
              <a:t> – the longer the time under consideration the more elastic a good is likely to be</a:t>
            </a:r>
          </a:p>
          <a:p>
            <a:pPr>
              <a:lnSpc>
                <a:spcPct val="90000"/>
              </a:lnSpc>
            </a:pPr>
            <a:r>
              <a:rPr lang="en-GB" sz="2400" b="1">
                <a:solidFill>
                  <a:srgbClr val="003366"/>
                </a:solidFill>
              </a:rPr>
              <a:t>Number and closeness of substitutes</a:t>
            </a:r>
            <a:r>
              <a:rPr lang="en-GB" sz="2400"/>
              <a:t> – </a:t>
            </a:r>
            <a:br>
              <a:rPr lang="en-GB" sz="2400"/>
            </a:br>
            <a:r>
              <a:rPr lang="en-GB" sz="2400"/>
              <a:t>the greater the number of substitutes, </a:t>
            </a:r>
            <a:br>
              <a:rPr lang="en-GB" sz="2400"/>
            </a:br>
            <a:r>
              <a:rPr lang="en-GB" sz="2400"/>
              <a:t>the more elastic</a:t>
            </a:r>
          </a:p>
          <a:p>
            <a:pPr>
              <a:lnSpc>
                <a:spcPct val="90000"/>
              </a:lnSpc>
            </a:pPr>
            <a:r>
              <a:rPr lang="en-GB" sz="2400" b="1">
                <a:solidFill>
                  <a:srgbClr val="003366"/>
                </a:solidFill>
              </a:rPr>
              <a:t>The proportion of income taken up by the product</a:t>
            </a:r>
            <a:r>
              <a:rPr lang="en-GB" sz="2400"/>
              <a:t> – the smaller the proportion the more inelastic</a:t>
            </a:r>
          </a:p>
          <a:p>
            <a:pPr>
              <a:lnSpc>
                <a:spcPct val="90000"/>
              </a:lnSpc>
            </a:pPr>
            <a:r>
              <a:rPr lang="en-GB" sz="2400" b="1">
                <a:solidFill>
                  <a:srgbClr val="003366"/>
                </a:solidFill>
              </a:rPr>
              <a:t>Luxury or Necessity</a:t>
            </a:r>
            <a:r>
              <a:rPr lang="en-GB" sz="2400"/>
              <a:t> - for example, </a:t>
            </a:r>
            <a:br>
              <a:rPr lang="en-GB" sz="2400"/>
            </a:br>
            <a:r>
              <a:rPr lang="en-GB" sz="2400"/>
              <a:t>addictive drugs</a:t>
            </a:r>
            <a:endParaRPr lang="en-GB"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700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dissolve">
                                      <p:cBhvr>
                                        <p:cTn id="7" dur="500"/>
                                        <p:tgtEl>
                                          <p:spTgt spid="25603">
                                            <p:txEl>
                                              <p:pRg st="0" end="0"/>
                                            </p:txEl>
                                          </p:spTgt>
                                        </p:tgtEl>
                                      </p:cBhvr>
                                    </p:animEffect>
                                  </p:childTnLst>
                                  <p:subTnLst>
                                    <p:animClr clrSpc="rgb" dir="cw">
                                      <p:cBhvr override="childStyle">
                                        <p:cTn dur="1" fill="hold" display="0" masterRel="nextClick" afterEffect="1"/>
                                        <p:tgtEl>
                                          <p:spTgt spid="25603">
                                            <p:txEl>
                                              <p:pRg st="0" end="0"/>
                                            </p:txEl>
                                          </p:spTgt>
                                        </p:tgtEl>
                                        <p:attrNameLst>
                                          <p:attrName>ppt_c</p:attrName>
                                        </p:attrNameLst>
                                      </p:cBhvr>
                                      <p:to>
                                        <a:schemeClr val="folHlink"/>
                                      </p:to>
                                    </p:animClr>
                                  </p:subTnLst>
                                </p:cTn>
                              </p:par>
                            </p:childTnLst>
                          </p:cTn>
                        </p:par>
                        <p:par>
                          <p:cTn id="8" fill="hold">
                            <p:stCondLst>
                              <p:cond delay="7500"/>
                            </p:stCondLst>
                            <p:childTnLst>
                              <p:par>
                                <p:cTn id="9" presetID="9" presetClass="entr" presetSubtype="0" fill="hold" grpId="0" nodeType="afterEffect">
                                  <p:stCondLst>
                                    <p:cond delay="7000"/>
                                  </p:stCondLst>
                                  <p:childTnLst>
                                    <p:set>
                                      <p:cBhvr>
                                        <p:cTn id="10" dur="1" fill="hold">
                                          <p:stCondLst>
                                            <p:cond delay="0"/>
                                          </p:stCondLst>
                                        </p:cTn>
                                        <p:tgtEl>
                                          <p:spTgt spid="25603">
                                            <p:txEl>
                                              <p:pRg st="1" end="1"/>
                                            </p:txEl>
                                          </p:spTgt>
                                        </p:tgtEl>
                                        <p:attrNameLst>
                                          <p:attrName>style.visibility</p:attrName>
                                        </p:attrNameLst>
                                      </p:cBhvr>
                                      <p:to>
                                        <p:strVal val="visible"/>
                                      </p:to>
                                    </p:set>
                                    <p:animEffect transition="in" filter="dissolve">
                                      <p:cBhvr>
                                        <p:cTn id="11" dur="500"/>
                                        <p:tgtEl>
                                          <p:spTgt spid="25603">
                                            <p:txEl>
                                              <p:pRg st="1" end="1"/>
                                            </p:txEl>
                                          </p:spTgt>
                                        </p:tgtEl>
                                      </p:cBhvr>
                                    </p:animEffect>
                                  </p:childTnLst>
                                  <p:subTnLst>
                                    <p:animClr clrSpc="rgb" dir="cw">
                                      <p:cBhvr override="childStyle">
                                        <p:cTn dur="1" fill="hold" display="0" masterRel="nextClick" afterEffect="1"/>
                                        <p:tgtEl>
                                          <p:spTgt spid="25603">
                                            <p:txEl>
                                              <p:pRg st="1" end="1"/>
                                            </p:txEl>
                                          </p:spTgt>
                                        </p:tgtEl>
                                        <p:attrNameLst>
                                          <p:attrName>ppt_c</p:attrName>
                                        </p:attrNameLst>
                                      </p:cBhvr>
                                      <p:to>
                                        <a:schemeClr val="folHlink"/>
                                      </p:to>
                                    </p:animClr>
                                  </p:subTnLst>
                                </p:cTn>
                              </p:par>
                            </p:childTnLst>
                          </p:cTn>
                        </p:par>
                        <p:par>
                          <p:cTn id="12" fill="hold">
                            <p:stCondLst>
                              <p:cond delay="15000"/>
                            </p:stCondLst>
                            <p:childTnLst>
                              <p:par>
                                <p:cTn id="13" presetID="9" presetClass="entr" presetSubtype="0" fill="hold" grpId="0" nodeType="afterEffect">
                                  <p:stCondLst>
                                    <p:cond delay="7000"/>
                                  </p:stCondLst>
                                  <p:childTnLst>
                                    <p:set>
                                      <p:cBhvr>
                                        <p:cTn id="14" dur="1" fill="hold">
                                          <p:stCondLst>
                                            <p:cond delay="0"/>
                                          </p:stCondLst>
                                        </p:cTn>
                                        <p:tgtEl>
                                          <p:spTgt spid="25603">
                                            <p:txEl>
                                              <p:pRg st="2" end="2"/>
                                            </p:txEl>
                                          </p:spTgt>
                                        </p:tgtEl>
                                        <p:attrNameLst>
                                          <p:attrName>style.visibility</p:attrName>
                                        </p:attrNameLst>
                                      </p:cBhvr>
                                      <p:to>
                                        <p:strVal val="visible"/>
                                      </p:to>
                                    </p:set>
                                    <p:animEffect transition="in" filter="dissolve">
                                      <p:cBhvr>
                                        <p:cTn id="15" dur="500"/>
                                        <p:tgtEl>
                                          <p:spTgt spid="25603">
                                            <p:txEl>
                                              <p:pRg st="2" end="2"/>
                                            </p:txEl>
                                          </p:spTgt>
                                        </p:tgtEl>
                                      </p:cBhvr>
                                    </p:animEffect>
                                  </p:childTnLst>
                                  <p:subTnLst>
                                    <p:animClr clrSpc="rgb" dir="cw">
                                      <p:cBhvr override="childStyle">
                                        <p:cTn dur="1" fill="hold" display="0" masterRel="nextClick" afterEffect="1"/>
                                        <p:tgtEl>
                                          <p:spTgt spid="25603">
                                            <p:txEl>
                                              <p:pRg st="2" end="2"/>
                                            </p:txEl>
                                          </p:spTgt>
                                        </p:tgtEl>
                                        <p:attrNameLst>
                                          <p:attrName>ppt_c</p:attrName>
                                        </p:attrNameLst>
                                      </p:cBhvr>
                                      <p:to>
                                        <a:schemeClr val="folHlink"/>
                                      </p:to>
                                    </p:animClr>
                                  </p:subTnLst>
                                </p:cTn>
                              </p:par>
                            </p:childTnLst>
                          </p:cTn>
                        </p:par>
                        <p:par>
                          <p:cTn id="16" fill="hold">
                            <p:stCondLst>
                              <p:cond delay="22500"/>
                            </p:stCondLst>
                            <p:childTnLst>
                              <p:par>
                                <p:cTn id="17" presetID="9" presetClass="entr" presetSubtype="0" fill="hold" grpId="0" nodeType="afterEffect">
                                  <p:stCondLst>
                                    <p:cond delay="7000"/>
                                  </p:stCondLst>
                                  <p:childTnLst>
                                    <p:set>
                                      <p:cBhvr>
                                        <p:cTn id="18" dur="1" fill="hold">
                                          <p:stCondLst>
                                            <p:cond delay="0"/>
                                          </p:stCondLst>
                                        </p:cTn>
                                        <p:tgtEl>
                                          <p:spTgt spid="25603">
                                            <p:txEl>
                                              <p:pRg st="3" end="3"/>
                                            </p:txEl>
                                          </p:spTgt>
                                        </p:tgtEl>
                                        <p:attrNameLst>
                                          <p:attrName>style.visibility</p:attrName>
                                        </p:attrNameLst>
                                      </p:cBhvr>
                                      <p:to>
                                        <p:strVal val="visible"/>
                                      </p:to>
                                    </p:set>
                                    <p:animEffect transition="in" filter="dissolve">
                                      <p:cBhvr>
                                        <p:cTn id="19" dur="500"/>
                                        <p:tgtEl>
                                          <p:spTgt spid="25603">
                                            <p:txEl>
                                              <p:pRg st="3" end="3"/>
                                            </p:txEl>
                                          </p:spTgt>
                                        </p:tgtEl>
                                      </p:cBhvr>
                                    </p:animEffect>
                                  </p:childTnLst>
                                  <p:subTnLst>
                                    <p:animClr clrSpc="rgb" dir="cw">
                                      <p:cBhvr override="childStyle">
                                        <p:cTn dur="1" fill="hold" display="0" masterRel="nextClick" afterEffect="1"/>
                                        <p:tgtEl>
                                          <p:spTgt spid="25603">
                                            <p:txEl>
                                              <p:pRg st="3" end="3"/>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advAuto="7000"/>
    </p:bld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GB"/>
              <a:t>Importance of Elasticity</a:t>
            </a:r>
          </a:p>
        </p:txBody>
      </p:sp>
      <p:sp>
        <p:nvSpPr>
          <p:cNvPr id="26627" name="Rectangle 3"/>
          <p:cNvSpPr>
            <a:spLocks noGrp="1" noChangeArrowheads="1"/>
          </p:cNvSpPr>
          <p:nvPr>
            <p:ph type="body" idx="1"/>
          </p:nvPr>
        </p:nvSpPr>
        <p:spPr/>
        <p:txBody>
          <a:bodyPr/>
          <a:lstStyle/>
          <a:p>
            <a:r>
              <a:rPr lang="en-GB"/>
              <a:t>Relationship between changes </a:t>
            </a:r>
            <a:br>
              <a:rPr lang="en-GB"/>
            </a:br>
            <a:r>
              <a:rPr lang="en-GB"/>
              <a:t>in price and total revenue</a:t>
            </a:r>
          </a:p>
          <a:p>
            <a:r>
              <a:rPr lang="en-GB"/>
              <a:t>Importance in determining </a:t>
            </a:r>
            <a:br>
              <a:rPr lang="en-GB"/>
            </a:br>
            <a:r>
              <a:rPr lang="en-GB"/>
              <a:t>what goods to tax (tax revenue)</a:t>
            </a:r>
          </a:p>
          <a:p>
            <a:r>
              <a:rPr lang="en-GB"/>
              <a:t>Importance in analysing time lags in production</a:t>
            </a:r>
          </a:p>
          <a:p>
            <a:r>
              <a:rPr lang="en-GB"/>
              <a:t>Influences the behaviour of a firm</a:t>
            </a:r>
          </a:p>
          <a:p>
            <a:endParaRPr lang="en-GB"/>
          </a:p>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grpId="0" nodeType="afterEffect">
                                  <p:stCondLst>
                                    <p:cond delay="1000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0" fill="hold"/>
                                        <p:tgtEl>
                                          <p:spTgt spid="26627">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6627">
                                            <p:txEl>
                                              <p:pRg st="0" end="0"/>
                                            </p:txEl>
                                          </p:spTgt>
                                        </p:tgtEl>
                                        <p:attrNameLst>
                                          <p:attrName>ppt_c</p:attrName>
                                        </p:attrNameLst>
                                      </p:cBhvr>
                                      <p:to>
                                        <a:schemeClr val="folHlink"/>
                                      </p:to>
                                    </p:animClr>
                                  </p:subTnLst>
                                </p:cTn>
                              </p:par>
                            </p:childTnLst>
                          </p:cTn>
                        </p:par>
                        <p:par>
                          <p:cTn id="9" fill="hold">
                            <p:stCondLst>
                              <p:cond delay="15000"/>
                            </p:stCondLst>
                            <p:childTnLst>
                              <p:par>
                                <p:cTn id="10" presetID="7" presetClass="entr" presetSubtype="8" fill="hold" grpId="0" nodeType="afterEffect">
                                  <p:stCondLst>
                                    <p:cond delay="10000"/>
                                  </p:stCondLst>
                                  <p:childTnLst>
                                    <p:set>
                                      <p:cBhvr>
                                        <p:cTn id="11" dur="1" fill="hold">
                                          <p:stCondLst>
                                            <p:cond delay="0"/>
                                          </p:stCondLst>
                                        </p:cTn>
                                        <p:tgtEl>
                                          <p:spTgt spid="26627">
                                            <p:txEl>
                                              <p:pRg st="1" end="1"/>
                                            </p:txEl>
                                          </p:spTgt>
                                        </p:tgtEl>
                                        <p:attrNameLst>
                                          <p:attrName>style.visibility</p:attrName>
                                        </p:attrNameLst>
                                      </p:cBhvr>
                                      <p:to>
                                        <p:strVal val="visible"/>
                                      </p:to>
                                    </p:set>
                                    <p:anim calcmode="lin" valueType="num">
                                      <p:cBhvr additive="base">
                                        <p:cTn id="12" dur="50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3" dur="5000" fill="hold"/>
                                        <p:tgtEl>
                                          <p:spTgt spid="26627">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6627">
                                            <p:txEl>
                                              <p:pRg st="1" end="1"/>
                                            </p:txEl>
                                          </p:spTgt>
                                        </p:tgtEl>
                                        <p:attrNameLst>
                                          <p:attrName>ppt_c</p:attrName>
                                        </p:attrNameLst>
                                      </p:cBhvr>
                                      <p:to>
                                        <a:schemeClr val="folHlink"/>
                                      </p:to>
                                    </p:animClr>
                                  </p:subTnLst>
                                </p:cTn>
                              </p:par>
                            </p:childTnLst>
                          </p:cTn>
                        </p:par>
                        <p:par>
                          <p:cTn id="14" fill="hold">
                            <p:stCondLst>
                              <p:cond delay="30000"/>
                            </p:stCondLst>
                            <p:childTnLst>
                              <p:par>
                                <p:cTn id="15" presetID="7" presetClass="entr" presetSubtype="8" fill="hold" grpId="0" nodeType="afterEffect">
                                  <p:stCondLst>
                                    <p:cond delay="10000"/>
                                  </p:stCondLst>
                                  <p:childTnLst>
                                    <p:set>
                                      <p:cBhvr>
                                        <p:cTn id="16" dur="1" fill="hold">
                                          <p:stCondLst>
                                            <p:cond delay="0"/>
                                          </p:stCondLst>
                                        </p:cTn>
                                        <p:tgtEl>
                                          <p:spTgt spid="26627">
                                            <p:txEl>
                                              <p:pRg st="2" end="2"/>
                                            </p:txEl>
                                          </p:spTgt>
                                        </p:tgtEl>
                                        <p:attrNameLst>
                                          <p:attrName>style.visibility</p:attrName>
                                        </p:attrNameLst>
                                      </p:cBhvr>
                                      <p:to>
                                        <p:strVal val="visible"/>
                                      </p:to>
                                    </p:set>
                                    <p:anim calcmode="lin" valueType="num">
                                      <p:cBhvr additive="base">
                                        <p:cTn id="17" dur="50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18" dur="5000" fill="hold"/>
                                        <p:tgtEl>
                                          <p:spTgt spid="26627">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6627">
                                            <p:txEl>
                                              <p:pRg st="2" end="2"/>
                                            </p:txEl>
                                          </p:spTgt>
                                        </p:tgtEl>
                                        <p:attrNameLst>
                                          <p:attrName>ppt_c</p:attrName>
                                        </p:attrNameLst>
                                      </p:cBhvr>
                                      <p:to>
                                        <a:schemeClr val="folHlink"/>
                                      </p:to>
                                    </p:animClr>
                                  </p:subTnLst>
                                </p:cTn>
                              </p:par>
                            </p:childTnLst>
                          </p:cTn>
                        </p:par>
                        <p:par>
                          <p:cTn id="19" fill="hold">
                            <p:stCondLst>
                              <p:cond delay="45000"/>
                            </p:stCondLst>
                            <p:childTnLst>
                              <p:par>
                                <p:cTn id="20" presetID="7" presetClass="entr" presetSubtype="8" fill="hold" grpId="0" nodeType="afterEffect">
                                  <p:stCondLst>
                                    <p:cond delay="10000"/>
                                  </p:stCondLst>
                                  <p:childTnLst>
                                    <p:set>
                                      <p:cBhvr>
                                        <p:cTn id="21" dur="1" fill="hold">
                                          <p:stCondLst>
                                            <p:cond delay="0"/>
                                          </p:stCondLst>
                                        </p:cTn>
                                        <p:tgtEl>
                                          <p:spTgt spid="26627">
                                            <p:txEl>
                                              <p:pRg st="3" end="3"/>
                                            </p:txEl>
                                          </p:spTgt>
                                        </p:tgtEl>
                                        <p:attrNameLst>
                                          <p:attrName>style.visibility</p:attrName>
                                        </p:attrNameLst>
                                      </p:cBhvr>
                                      <p:to>
                                        <p:strVal val="visible"/>
                                      </p:to>
                                    </p:set>
                                    <p:anim calcmode="lin" valueType="num">
                                      <p:cBhvr additive="base">
                                        <p:cTn id="22" dur="50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23" dur="5000" fill="hold"/>
                                        <p:tgtEl>
                                          <p:spTgt spid="26627">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6627">
                                            <p:txEl>
                                              <p:pRg st="3" end="3"/>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advAuto="1000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a:t>Elasticity – the concept</a:t>
            </a:r>
            <a:endParaRPr lang="en-US"/>
          </a:p>
        </p:txBody>
      </p:sp>
      <p:sp>
        <p:nvSpPr>
          <p:cNvPr id="8195" name="Rectangle 3"/>
          <p:cNvSpPr>
            <a:spLocks noGrp="1" noChangeArrowheads="1"/>
          </p:cNvSpPr>
          <p:nvPr>
            <p:ph type="body" idx="1"/>
          </p:nvPr>
        </p:nvSpPr>
        <p:spPr/>
        <p:txBody>
          <a:bodyPr/>
          <a:lstStyle/>
          <a:p>
            <a:r>
              <a:rPr lang="en-GB">
                <a:solidFill>
                  <a:srgbClr val="003366"/>
                </a:solidFill>
              </a:rPr>
              <a:t>If price rises by 10% - what happens to demand?</a:t>
            </a:r>
          </a:p>
          <a:p>
            <a:r>
              <a:rPr lang="en-GB"/>
              <a:t>We know demand will fall</a:t>
            </a:r>
          </a:p>
          <a:p>
            <a:r>
              <a:rPr lang="en-GB"/>
              <a:t>By more than 10%?</a:t>
            </a:r>
          </a:p>
          <a:p>
            <a:r>
              <a:rPr lang="en-GB"/>
              <a:t>By less than 10%?</a:t>
            </a:r>
          </a:p>
          <a:p>
            <a:r>
              <a:rPr lang="en-GB" b="1">
                <a:solidFill>
                  <a:srgbClr val="003366"/>
                </a:solidFill>
              </a:rPr>
              <a:t>Elasticity measures the </a:t>
            </a:r>
            <a:r>
              <a:rPr lang="en-GB" b="1" u="sng">
                <a:solidFill>
                  <a:srgbClr val="003366"/>
                </a:solidFill>
              </a:rPr>
              <a:t>extent</a:t>
            </a:r>
            <a:r>
              <a:rPr lang="en-GB" b="1">
                <a:solidFill>
                  <a:srgbClr val="003366"/>
                </a:solidFill>
              </a:rPr>
              <a:t> to which demand will change</a:t>
            </a:r>
          </a:p>
          <a:p>
            <a:endParaRPr lang="en-US" b="1">
              <a:solidFill>
                <a:srgbClr val="003366"/>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t>Elasticity</a:t>
            </a:r>
            <a:endParaRPr lang="en-US"/>
          </a:p>
        </p:txBody>
      </p:sp>
      <p:sp>
        <p:nvSpPr>
          <p:cNvPr id="9219" name="Rectangle 3"/>
          <p:cNvSpPr>
            <a:spLocks noGrp="1" noChangeArrowheads="1"/>
          </p:cNvSpPr>
          <p:nvPr>
            <p:ph type="body" idx="1"/>
          </p:nvPr>
        </p:nvSpPr>
        <p:spPr/>
        <p:txBody>
          <a:bodyPr/>
          <a:lstStyle/>
          <a:p>
            <a:r>
              <a:rPr lang="en-GB">
                <a:solidFill>
                  <a:srgbClr val="003366"/>
                </a:solidFill>
              </a:rPr>
              <a:t>4 basic types used:</a:t>
            </a:r>
          </a:p>
          <a:p>
            <a:r>
              <a:rPr lang="en-GB" b="1"/>
              <a:t>Price elasticity of demand</a:t>
            </a:r>
          </a:p>
          <a:p>
            <a:r>
              <a:rPr lang="en-GB" b="1"/>
              <a:t>Price elasticity of supply</a:t>
            </a:r>
          </a:p>
          <a:p>
            <a:r>
              <a:rPr lang="en-GB" b="1"/>
              <a:t>Income elasticity of demand</a:t>
            </a:r>
          </a:p>
          <a:p>
            <a:r>
              <a:rPr lang="en-GB" b="1"/>
              <a:t>Cross elasticity</a:t>
            </a:r>
            <a:r>
              <a:rPr lang="en-GB"/>
              <a:t> </a:t>
            </a:r>
          </a:p>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a:t>Elasticity</a:t>
            </a:r>
            <a:endParaRPr lang="en-US"/>
          </a:p>
        </p:txBody>
      </p:sp>
      <p:sp>
        <p:nvSpPr>
          <p:cNvPr id="10243" name="Rectangle 3"/>
          <p:cNvSpPr>
            <a:spLocks noGrp="1" noChangeArrowheads="1"/>
          </p:cNvSpPr>
          <p:nvPr>
            <p:ph type="body" idx="1"/>
          </p:nvPr>
        </p:nvSpPr>
        <p:spPr/>
        <p:txBody>
          <a:bodyPr/>
          <a:lstStyle/>
          <a:p>
            <a:r>
              <a:rPr lang="en-GB">
                <a:solidFill>
                  <a:srgbClr val="003366"/>
                </a:solidFill>
              </a:rPr>
              <a:t>Price Elasticity of Demand</a:t>
            </a:r>
          </a:p>
          <a:p>
            <a:pPr lvl="1"/>
            <a:r>
              <a:rPr lang="en-GB"/>
              <a:t>The responsiveness of demand </a:t>
            </a:r>
            <a:br>
              <a:rPr lang="en-GB"/>
            </a:br>
            <a:r>
              <a:rPr lang="en-GB"/>
              <a:t>to changes in price</a:t>
            </a:r>
          </a:p>
          <a:p>
            <a:pPr lvl="1"/>
            <a:r>
              <a:rPr lang="en-GB"/>
              <a:t>Where % change in demand </a:t>
            </a:r>
            <a:br>
              <a:rPr lang="en-GB"/>
            </a:br>
            <a:r>
              <a:rPr lang="en-GB"/>
              <a:t>is greater than % change in price – </a:t>
            </a:r>
            <a:r>
              <a:rPr lang="en-GB" b="1">
                <a:solidFill>
                  <a:srgbClr val="003366"/>
                </a:solidFill>
              </a:rPr>
              <a:t>elastic</a:t>
            </a:r>
          </a:p>
          <a:p>
            <a:pPr lvl="1"/>
            <a:r>
              <a:rPr lang="en-GB"/>
              <a:t>Where % change in demand is less than % change in price - </a:t>
            </a:r>
            <a:r>
              <a:rPr lang="en-GB" b="1">
                <a:solidFill>
                  <a:srgbClr val="003366"/>
                </a:solidFill>
              </a:rPr>
              <a:t>inelastic</a:t>
            </a:r>
            <a:r>
              <a:rPr lang="en-GB"/>
              <a:t>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p:cTn id="7" dur="3000" fill="hold"/>
                                        <p:tgtEl>
                                          <p:spTgt spid="10243">
                                            <p:txEl>
                                              <p:pRg st="0" end="0"/>
                                            </p:txEl>
                                          </p:spTgt>
                                        </p:tgtEl>
                                        <p:attrNameLst>
                                          <p:attrName>ppt_w</p:attrName>
                                        </p:attrNameLst>
                                      </p:cBhvr>
                                      <p:tavLst>
                                        <p:tav tm="0">
                                          <p:val>
                                            <p:strVal val="#ppt_w*0.70"/>
                                          </p:val>
                                        </p:tav>
                                        <p:tav tm="100000">
                                          <p:val>
                                            <p:strVal val="#ppt_w"/>
                                          </p:val>
                                        </p:tav>
                                      </p:tavLst>
                                    </p:anim>
                                    <p:anim calcmode="lin" valueType="num">
                                      <p:cBhvr>
                                        <p:cTn id="8" dur="3000" fill="hold"/>
                                        <p:tgtEl>
                                          <p:spTgt spid="10243">
                                            <p:txEl>
                                              <p:pRg st="0" end="0"/>
                                            </p:txEl>
                                          </p:spTgt>
                                        </p:tgtEl>
                                        <p:attrNameLst>
                                          <p:attrName>ppt_h</p:attrName>
                                        </p:attrNameLst>
                                      </p:cBhvr>
                                      <p:tavLst>
                                        <p:tav tm="0">
                                          <p:val>
                                            <p:strVal val="#ppt_h"/>
                                          </p:val>
                                        </p:tav>
                                        <p:tav tm="100000">
                                          <p:val>
                                            <p:strVal val="#ppt_h"/>
                                          </p:val>
                                        </p:tav>
                                      </p:tavLst>
                                    </p:anim>
                                    <p:animEffect transition="in" filter="fade">
                                      <p:cBhvr>
                                        <p:cTn id="9" dur="3000"/>
                                        <p:tgtEl>
                                          <p:spTgt spid="10243">
                                            <p:txEl>
                                              <p:pRg st="0" end="0"/>
                                            </p:txEl>
                                          </p:spTgt>
                                        </p:tgtEl>
                                      </p:cBhvr>
                                    </p:animEffect>
                                  </p:childTnLst>
                                </p:cTn>
                              </p:par>
                            </p:childTnLst>
                          </p:cTn>
                        </p:par>
                        <p:par>
                          <p:cTn id="10" fill="hold">
                            <p:stCondLst>
                              <p:cond delay="3000"/>
                            </p:stCondLst>
                            <p:childTnLst>
                              <p:par>
                                <p:cTn id="11" presetID="55" presetClass="entr" presetSubtype="0" fill="hold" grpId="0" nodeType="after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p:cTn id="13" dur="3000" fill="hold"/>
                                        <p:tgtEl>
                                          <p:spTgt spid="10243">
                                            <p:txEl>
                                              <p:pRg st="1" end="1"/>
                                            </p:txEl>
                                          </p:spTgt>
                                        </p:tgtEl>
                                        <p:attrNameLst>
                                          <p:attrName>ppt_w</p:attrName>
                                        </p:attrNameLst>
                                      </p:cBhvr>
                                      <p:tavLst>
                                        <p:tav tm="0">
                                          <p:val>
                                            <p:strVal val="#ppt_w*0.70"/>
                                          </p:val>
                                        </p:tav>
                                        <p:tav tm="100000">
                                          <p:val>
                                            <p:strVal val="#ppt_w"/>
                                          </p:val>
                                        </p:tav>
                                      </p:tavLst>
                                    </p:anim>
                                    <p:anim calcmode="lin" valueType="num">
                                      <p:cBhvr>
                                        <p:cTn id="14" dur="3000" fill="hold"/>
                                        <p:tgtEl>
                                          <p:spTgt spid="10243">
                                            <p:txEl>
                                              <p:pRg st="1" end="1"/>
                                            </p:txEl>
                                          </p:spTgt>
                                        </p:tgtEl>
                                        <p:attrNameLst>
                                          <p:attrName>ppt_h</p:attrName>
                                        </p:attrNameLst>
                                      </p:cBhvr>
                                      <p:tavLst>
                                        <p:tav tm="0">
                                          <p:val>
                                            <p:strVal val="#ppt_h"/>
                                          </p:val>
                                        </p:tav>
                                        <p:tav tm="100000">
                                          <p:val>
                                            <p:strVal val="#ppt_h"/>
                                          </p:val>
                                        </p:tav>
                                      </p:tavLst>
                                    </p:anim>
                                    <p:animEffect transition="in" filter="fade">
                                      <p:cBhvr>
                                        <p:cTn id="15" dur="3000"/>
                                        <p:tgtEl>
                                          <p:spTgt spid="10243">
                                            <p:txEl>
                                              <p:pRg st="1" end="1"/>
                                            </p:txEl>
                                          </p:spTgt>
                                        </p:tgtEl>
                                      </p:cBhvr>
                                    </p:animEffect>
                                  </p:childTnLst>
                                </p:cTn>
                              </p:par>
                            </p:childTnLst>
                          </p:cTn>
                        </p:par>
                        <p:par>
                          <p:cTn id="16" fill="hold">
                            <p:stCondLst>
                              <p:cond delay="6000"/>
                            </p:stCondLst>
                            <p:childTnLst>
                              <p:par>
                                <p:cTn id="17" presetID="55" presetClass="entr" presetSubtype="0" fill="hold" grpId="0" nodeType="after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p:cTn id="19" dur="3000" fill="hold"/>
                                        <p:tgtEl>
                                          <p:spTgt spid="10243">
                                            <p:txEl>
                                              <p:pRg st="2" end="2"/>
                                            </p:txEl>
                                          </p:spTgt>
                                        </p:tgtEl>
                                        <p:attrNameLst>
                                          <p:attrName>ppt_w</p:attrName>
                                        </p:attrNameLst>
                                      </p:cBhvr>
                                      <p:tavLst>
                                        <p:tav tm="0">
                                          <p:val>
                                            <p:strVal val="#ppt_w*0.70"/>
                                          </p:val>
                                        </p:tav>
                                        <p:tav tm="100000">
                                          <p:val>
                                            <p:strVal val="#ppt_w"/>
                                          </p:val>
                                        </p:tav>
                                      </p:tavLst>
                                    </p:anim>
                                    <p:anim calcmode="lin" valueType="num">
                                      <p:cBhvr>
                                        <p:cTn id="20" dur="3000" fill="hold"/>
                                        <p:tgtEl>
                                          <p:spTgt spid="10243">
                                            <p:txEl>
                                              <p:pRg st="2" end="2"/>
                                            </p:txEl>
                                          </p:spTgt>
                                        </p:tgtEl>
                                        <p:attrNameLst>
                                          <p:attrName>ppt_h</p:attrName>
                                        </p:attrNameLst>
                                      </p:cBhvr>
                                      <p:tavLst>
                                        <p:tav tm="0">
                                          <p:val>
                                            <p:strVal val="#ppt_h"/>
                                          </p:val>
                                        </p:tav>
                                        <p:tav tm="100000">
                                          <p:val>
                                            <p:strVal val="#ppt_h"/>
                                          </p:val>
                                        </p:tav>
                                      </p:tavLst>
                                    </p:anim>
                                    <p:animEffect transition="in" filter="fade">
                                      <p:cBhvr>
                                        <p:cTn id="21" dur="3000"/>
                                        <p:tgtEl>
                                          <p:spTgt spid="10243">
                                            <p:txEl>
                                              <p:pRg st="2" end="2"/>
                                            </p:txEl>
                                          </p:spTgt>
                                        </p:tgtEl>
                                      </p:cBhvr>
                                    </p:animEffect>
                                  </p:childTnLst>
                                </p:cTn>
                              </p:par>
                            </p:childTnLst>
                          </p:cTn>
                        </p:par>
                        <p:par>
                          <p:cTn id="22" fill="hold">
                            <p:stCondLst>
                              <p:cond delay="9000"/>
                            </p:stCondLst>
                            <p:childTnLst>
                              <p:par>
                                <p:cTn id="23" presetID="55" presetClass="entr" presetSubtype="0" fill="hold" grpId="0" nodeType="after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p:cTn id="25" dur="3000" fill="hold"/>
                                        <p:tgtEl>
                                          <p:spTgt spid="10243">
                                            <p:txEl>
                                              <p:pRg st="3" end="3"/>
                                            </p:txEl>
                                          </p:spTgt>
                                        </p:tgtEl>
                                        <p:attrNameLst>
                                          <p:attrName>ppt_w</p:attrName>
                                        </p:attrNameLst>
                                      </p:cBhvr>
                                      <p:tavLst>
                                        <p:tav tm="0">
                                          <p:val>
                                            <p:strVal val="#ppt_w*0.70"/>
                                          </p:val>
                                        </p:tav>
                                        <p:tav tm="100000">
                                          <p:val>
                                            <p:strVal val="#ppt_w"/>
                                          </p:val>
                                        </p:tav>
                                      </p:tavLst>
                                    </p:anim>
                                    <p:anim calcmode="lin" valueType="num">
                                      <p:cBhvr>
                                        <p:cTn id="26" dur="3000" fill="hold"/>
                                        <p:tgtEl>
                                          <p:spTgt spid="10243">
                                            <p:txEl>
                                              <p:pRg st="3" end="3"/>
                                            </p:txEl>
                                          </p:spTgt>
                                        </p:tgtEl>
                                        <p:attrNameLst>
                                          <p:attrName>ppt_h</p:attrName>
                                        </p:attrNameLst>
                                      </p:cBhvr>
                                      <p:tavLst>
                                        <p:tav tm="0">
                                          <p:val>
                                            <p:strVal val="#ppt_h"/>
                                          </p:val>
                                        </p:tav>
                                        <p:tav tm="100000">
                                          <p:val>
                                            <p:strVal val="#ppt_h"/>
                                          </p:val>
                                        </p:tav>
                                      </p:tavLst>
                                    </p:anim>
                                    <p:animEffect transition="in" filter="fade">
                                      <p:cBhvr>
                                        <p:cTn id="27" dur="30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t>Elasticity</a:t>
            </a:r>
            <a:endParaRPr lang="en-US"/>
          </a:p>
        </p:txBody>
      </p:sp>
      <p:sp>
        <p:nvSpPr>
          <p:cNvPr id="11268" name="Text Box 4"/>
          <p:cNvSpPr txBox="1">
            <a:spLocks noChangeArrowheads="1"/>
          </p:cNvSpPr>
          <p:nvPr/>
        </p:nvSpPr>
        <p:spPr bwMode="auto">
          <a:xfrm>
            <a:off x="644525" y="1978025"/>
            <a:ext cx="1895475" cy="396875"/>
          </a:xfrm>
          <a:prstGeom prst="rect">
            <a:avLst/>
          </a:prstGeom>
          <a:noFill/>
          <a:ln w="9525">
            <a:noFill/>
            <a:miter lim="800000"/>
            <a:headEnd/>
            <a:tailEnd/>
          </a:ln>
          <a:effectLst/>
        </p:spPr>
        <p:txBody>
          <a:bodyPr wrap="none">
            <a:spAutoFit/>
          </a:bodyPr>
          <a:lstStyle/>
          <a:p>
            <a:r>
              <a:rPr lang="en-GB" sz="2000">
                <a:latin typeface="Verdana" pitchFamily="34" charset="0"/>
              </a:rPr>
              <a:t>The Formula:</a:t>
            </a:r>
            <a:endParaRPr lang="en-US" sz="2000">
              <a:latin typeface="Verdana" pitchFamily="34" charset="0"/>
            </a:endParaRPr>
          </a:p>
        </p:txBody>
      </p:sp>
      <p:sp>
        <p:nvSpPr>
          <p:cNvPr id="11269" name="Text Box 5"/>
          <p:cNvSpPr txBox="1">
            <a:spLocks noChangeArrowheads="1"/>
          </p:cNvSpPr>
          <p:nvPr/>
        </p:nvSpPr>
        <p:spPr bwMode="auto">
          <a:xfrm>
            <a:off x="1096963" y="2749550"/>
            <a:ext cx="942975" cy="396875"/>
          </a:xfrm>
          <a:prstGeom prst="rect">
            <a:avLst/>
          </a:prstGeom>
          <a:noFill/>
          <a:ln w="9525">
            <a:noFill/>
            <a:miter lim="800000"/>
            <a:headEnd/>
            <a:tailEnd/>
          </a:ln>
          <a:effectLst/>
        </p:spPr>
        <p:txBody>
          <a:bodyPr wrap="none">
            <a:spAutoFit/>
          </a:bodyPr>
          <a:lstStyle/>
          <a:p>
            <a:r>
              <a:rPr lang="en-GB" sz="2000">
                <a:latin typeface="Verdana" pitchFamily="34" charset="0"/>
              </a:rPr>
              <a:t>Ped =</a:t>
            </a:r>
            <a:endParaRPr lang="en-US" sz="2000">
              <a:latin typeface="Verdana" pitchFamily="34" charset="0"/>
            </a:endParaRPr>
          </a:p>
        </p:txBody>
      </p:sp>
      <p:sp>
        <p:nvSpPr>
          <p:cNvPr id="11270" name="Text Box 6"/>
          <p:cNvSpPr txBox="1">
            <a:spLocks noChangeArrowheads="1"/>
          </p:cNvSpPr>
          <p:nvPr/>
        </p:nvSpPr>
        <p:spPr bwMode="auto">
          <a:xfrm>
            <a:off x="2105025" y="2462213"/>
            <a:ext cx="4471988" cy="396875"/>
          </a:xfrm>
          <a:prstGeom prst="rect">
            <a:avLst/>
          </a:prstGeom>
          <a:noFill/>
          <a:ln w="9525">
            <a:noFill/>
            <a:miter lim="800000"/>
            <a:headEnd/>
            <a:tailEnd/>
          </a:ln>
          <a:effectLst/>
        </p:spPr>
        <p:txBody>
          <a:bodyPr wrap="none">
            <a:spAutoFit/>
          </a:bodyPr>
          <a:lstStyle/>
          <a:p>
            <a:r>
              <a:rPr lang="en-GB" sz="2000">
                <a:latin typeface="Verdana" pitchFamily="34" charset="0"/>
              </a:rPr>
              <a:t>% Change in Quantity Demanded</a:t>
            </a:r>
            <a:endParaRPr lang="en-US" sz="2000">
              <a:latin typeface="Verdana" pitchFamily="34" charset="0"/>
            </a:endParaRPr>
          </a:p>
        </p:txBody>
      </p:sp>
      <p:sp>
        <p:nvSpPr>
          <p:cNvPr id="11271" name="Text Box 7"/>
          <p:cNvSpPr txBox="1">
            <a:spLocks noChangeArrowheads="1"/>
          </p:cNvSpPr>
          <p:nvPr/>
        </p:nvSpPr>
        <p:spPr bwMode="auto">
          <a:xfrm>
            <a:off x="2105025" y="2606675"/>
            <a:ext cx="4556125" cy="396875"/>
          </a:xfrm>
          <a:prstGeom prst="rect">
            <a:avLst/>
          </a:prstGeom>
          <a:noFill/>
          <a:ln w="9525">
            <a:noFill/>
            <a:miter lim="800000"/>
            <a:headEnd/>
            <a:tailEnd/>
          </a:ln>
          <a:effectLst/>
        </p:spPr>
        <p:txBody>
          <a:bodyPr wrap="none">
            <a:spAutoFit/>
          </a:bodyPr>
          <a:lstStyle/>
          <a:p>
            <a:r>
              <a:rPr lang="en-GB" sz="2000">
                <a:latin typeface="Verdana" pitchFamily="34" charset="0"/>
              </a:rPr>
              <a:t>___________________________</a:t>
            </a:r>
            <a:endParaRPr lang="en-US" sz="2000">
              <a:latin typeface="Verdana" pitchFamily="34" charset="0"/>
            </a:endParaRPr>
          </a:p>
        </p:txBody>
      </p:sp>
      <p:sp>
        <p:nvSpPr>
          <p:cNvPr id="11272" name="Text Box 8"/>
          <p:cNvSpPr txBox="1">
            <a:spLocks noChangeArrowheads="1"/>
          </p:cNvSpPr>
          <p:nvPr/>
        </p:nvSpPr>
        <p:spPr bwMode="auto">
          <a:xfrm>
            <a:off x="2752725" y="3038475"/>
            <a:ext cx="2616200" cy="396875"/>
          </a:xfrm>
          <a:prstGeom prst="rect">
            <a:avLst/>
          </a:prstGeom>
          <a:noFill/>
          <a:ln w="9525">
            <a:noFill/>
            <a:miter lim="800000"/>
            <a:headEnd/>
            <a:tailEnd/>
          </a:ln>
          <a:effectLst/>
        </p:spPr>
        <p:txBody>
          <a:bodyPr wrap="none">
            <a:spAutoFit/>
          </a:bodyPr>
          <a:lstStyle/>
          <a:p>
            <a:r>
              <a:rPr lang="en-GB" sz="2000">
                <a:latin typeface="Verdana" pitchFamily="34" charset="0"/>
              </a:rPr>
              <a:t>% Change in Price </a:t>
            </a:r>
            <a:endParaRPr lang="en-US" sz="2000">
              <a:latin typeface="Verdana" pitchFamily="34" charset="0"/>
            </a:endParaRPr>
          </a:p>
        </p:txBody>
      </p:sp>
      <p:sp>
        <p:nvSpPr>
          <p:cNvPr id="11273" name="Text Box 9"/>
          <p:cNvSpPr txBox="1">
            <a:spLocks noChangeArrowheads="1"/>
          </p:cNvSpPr>
          <p:nvPr/>
        </p:nvSpPr>
        <p:spPr bwMode="auto">
          <a:xfrm>
            <a:off x="592138" y="3614738"/>
            <a:ext cx="7623175" cy="396875"/>
          </a:xfrm>
          <a:prstGeom prst="rect">
            <a:avLst/>
          </a:prstGeom>
          <a:noFill/>
          <a:ln w="9525">
            <a:noFill/>
            <a:miter lim="800000"/>
            <a:headEnd/>
            <a:tailEnd/>
          </a:ln>
          <a:effectLst/>
        </p:spPr>
        <p:txBody>
          <a:bodyPr wrap="none">
            <a:spAutoFit/>
          </a:bodyPr>
          <a:lstStyle/>
          <a:p>
            <a:r>
              <a:rPr lang="en-GB" sz="2000">
                <a:latin typeface="Verdana" pitchFamily="34" charset="0"/>
              </a:rPr>
              <a:t>If answer is between 0 and -1: the relationship is inelastic</a:t>
            </a:r>
            <a:endParaRPr lang="en-US" sz="2000">
              <a:latin typeface="Verdana" pitchFamily="34" charset="0"/>
            </a:endParaRPr>
          </a:p>
        </p:txBody>
      </p:sp>
      <p:sp>
        <p:nvSpPr>
          <p:cNvPr id="11274" name="Text Box 10"/>
          <p:cNvSpPr txBox="1">
            <a:spLocks noChangeArrowheads="1"/>
          </p:cNvSpPr>
          <p:nvPr/>
        </p:nvSpPr>
        <p:spPr bwMode="auto">
          <a:xfrm>
            <a:off x="304800" y="4117975"/>
            <a:ext cx="8601075" cy="396875"/>
          </a:xfrm>
          <a:prstGeom prst="rect">
            <a:avLst/>
          </a:prstGeom>
          <a:noFill/>
          <a:ln w="9525">
            <a:noFill/>
            <a:miter lim="800000"/>
            <a:headEnd/>
            <a:tailEnd/>
          </a:ln>
          <a:effectLst/>
        </p:spPr>
        <p:txBody>
          <a:bodyPr wrap="none">
            <a:spAutoFit/>
          </a:bodyPr>
          <a:lstStyle/>
          <a:p>
            <a:r>
              <a:rPr lang="en-GB" sz="2000">
                <a:latin typeface="Verdana" pitchFamily="34" charset="0"/>
              </a:rPr>
              <a:t>If the answer is between -1 and infinity: the relationship is elastic</a:t>
            </a:r>
            <a:endParaRPr lang="en-US" sz="2000">
              <a:latin typeface="Verdana" pitchFamily="34" charset="0"/>
            </a:endParaRPr>
          </a:p>
        </p:txBody>
      </p:sp>
      <p:sp>
        <p:nvSpPr>
          <p:cNvPr id="11275" name="Text Box 11"/>
          <p:cNvSpPr txBox="1">
            <a:spLocks noChangeArrowheads="1"/>
          </p:cNvSpPr>
          <p:nvPr/>
        </p:nvSpPr>
        <p:spPr bwMode="auto">
          <a:xfrm>
            <a:off x="376238" y="4765675"/>
            <a:ext cx="7735887" cy="1006475"/>
          </a:xfrm>
          <a:prstGeom prst="rect">
            <a:avLst/>
          </a:prstGeom>
          <a:noFill/>
          <a:ln w="9525">
            <a:noFill/>
            <a:miter lim="800000"/>
            <a:headEnd/>
            <a:tailEnd/>
          </a:ln>
          <a:effectLst/>
        </p:spPr>
        <p:txBody>
          <a:bodyPr wrap="none">
            <a:spAutoFit/>
          </a:bodyPr>
          <a:lstStyle/>
          <a:p>
            <a:r>
              <a:rPr lang="en-GB" sz="2000">
                <a:latin typeface="Verdana" pitchFamily="34" charset="0"/>
              </a:rPr>
              <a:t>Note: PED has – sign in front of it; because as price rises </a:t>
            </a:r>
          </a:p>
          <a:p>
            <a:r>
              <a:rPr lang="en-GB" sz="2000">
                <a:latin typeface="Verdana" pitchFamily="34" charset="0"/>
              </a:rPr>
              <a:t>demand falls and vice-versa (inverse relationship between </a:t>
            </a:r>
          </a:p>
          <a:p>
            <a:r>
              <a:rPr lang="en-GB" sz="2000">
                <a:latin typeface="Verdana" pitchFamily="34" charset="0"/>
              </a:rPr>
              <a:t>price and demand)</a:t>
            </a:r>
            <a:endParaRPr lang="en-US" sz="2000">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5000"/>
                                  </p:stCondLst>
                                  <p:childTnLst>
                                    <p:set>
                                      <p:cBhvr>
                                        <p:cTn id="6" dur="1" fill="hold">
                                          <p:stCondLst>
                                            <p:cond delay="0"/>
                                          </p:stCondLst>
                                        </p:cTn>
                                        <p:tgtEl>
                                          <p:spTgt spid="11268"/>
                                        </p:tgtEl>
                                        <p:attrNameLst>
                                          <p:attrName>style.visibility</p:attrName>
                                        </p:attrNameLst>
                                      </p:cBhvr>
                                      <p:to>
                                        <p:strVal val="visible"/>
                                      </p:to>
                                    </p:set>
                                    <p:animEffect transition="in" filter="dissolve">
                                      <p:cBhvr>
                                        <p:cTn id="7" dur="500"/>
                                        <p:tgtEl>
                                          <p:spTgt spid="1126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1126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1127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1127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1127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1273"/>
                                        </p:tgtEl>
                                        <p:attrNameLst>
                                          <p:attrName>style.visibility</p:attrName>
                                        </p:attrNameLst>
                                      </p:cBhvr>
                                      <p:to>
                                        <p:strVal val="visible"/>
                                      </p:to>
                                    </p:set>
                                    <p:animEffect transition="in" filter="dissolve">
                                      <p:cBhvr>
                                        <p:cTn id="28" dur="500"/>
                                        <p:tgtEl>
                                          <p:spTgt spid="11273"/>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1274"/>
                                        </p:tgtEl>
                                        <p:attrNameLst>
                                          <p:attrName>style.visibility</p:attrName>
                                        </p:attrNameLst>
                                      </p:cBhvr>
                                      <p:to>
                                        <p:strVal val="visible"/>
                                      </p:to>
                                    </p:set>
                                    <p:animEffect transition="in" filter="dissolve">
                                      <p:cBhvr>
                                        <p:cTn id="33" dur="500"/>
                                        <p:tgtEl>
                                          <p:spTgt spid="11274"/>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1275"/>
                                        </p:tgtEl>
                                        <p:attrNameLst>
                                          <p:attrName>style.visibility</p:attrName>
                                        </p:attrNameLst>
                                      </p:cBhvr>
                                      <p:to>
                                        <p:strVal val="visible"/>
                                      </p:to>
                                    </p:set>
                                    <p:animEffect transition="in" filter="dissolve">
                                      <p:cBhvr>
                                        <p:cTn id="38" dur="500"/>
                                        <p:tgtEl>
                                          <p:spTgt spid="11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autoUpdateAnimBg="0"/>
      <p:bldP spid="11269" grpId="0" autoUpdateAnimBg="0"/>
      <p:bldP spid="11270" grpId="0" autoUpdateAnimBg="0"/>
      <p:bldP spid="11271" grpId="0" autoUpdateAnimBg="0"/>
      <p:bldP spid="11272" grpId="0" autoUpdateAnimBg="0"/>
      <p:bldP spid="11273" grpId="0" autoUpdateAnimBg="0"/>
      <p:bldP spid="11274" grpId="0" autoUpdateAnimBg="0"/>
      <p:bldP spid="11275"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r>
              <a:rPr lang="en-GB"/>
              <a:t>Elasticity</a:t>
            </a:r>
            <a:endParaRPr lang="en-US"/>
          </a:p>
        </p:txBody>
      </p:sp>
      <p:sp>
        <p:nvSpPr>
          <p:cNvPr id="6148" name="Line 4"/>
          <p:cNvSpPr>
            <a:spLocks noChangeShapeType="1"/>
          </p:cNvSpPr>
          <p:nvPr/>
        </p:nvSpPr>
        <p:spPr bwMode="auto">
          <a:xfrm>
            <a:off x="2051050" y="1773238"/>
            <a:ext cx="0" cy="3527425"/>
          </a:xfrm>
          <a:prstGeom prst="line">
            <a:avLst/>
          </a:prstGeom>
          <a:noFill/>
          <a:ln w="57150">
            <a:solidFill>
              <a:schemeClr val="tx1"/>
            </a:solidFill>
            <a:round/>
            <a:headEnd/>
            <a:tailEnd/>
          </a:ln>
          <a:effectLst/>
        </p:spPr>
        <p:txBody>
          <a:bodyPr/>
          <a:lstStyle/>
          <a:p>
            <a:endParaRPr lang="id-ID"/>
          </a:p>
        </p:txBody>
      </p:sp>
      <p:sp>
        <p:nvSpPr>
          <p:cNvPr id="6149" name="Line 5"/>
          <p:cNvSpPr>
            <a:spLocks noChangeShapeType="1"/>
          </p:cNvSpPr>
          <p:nvPr/>
        </p:nvSpPr>
        <p:spPr bwMode="auto">
          <a:xfrm>
            <a:off x="2051050" y="5300663"/>
            <a:ext cx="5041900" cy="0"/>
          </a:xfrm>
          <a:prstGeom prst="line">
            <a:avLst/>
          </a:prstGeom>
          <a:noFill/>
          <a:ln w="57150">
            <a:solidFill>
              <a:schemeClr val="tx1"/>
            </a:solidFill>
            <a:round/>
            <a:headEnd/>
            <a:tailEnd/>
          </a:ln>
          <a:effectLst/>
        </p:spPr>
        <p:txBody>
          <a:bodyPr/>
          <a:lstStyle/>
          <a:p>
            <a:endParaRPr lang="id-ID"/>
          </a:p>
        </p:txBody>
      </p:sp>
      <p:sp>
        <p:nvSpPr>
          <p:cNvPr id="6150" name="Line 6"/>
          <p:cNvSpPr>
            <a:spLocks noChangeShapeType="1"/>
          </p:cNvSpPr>
          <p:nvPr/>
        </p:nvSpPr>
        <p:spPr bwMode="auto">
          <a:xfrm>
            <a:off x="3924300" y="1773238"/>
            <a:ext cx="0" cy="3527425"/>
          </a:xfrm>
          <a:prstGeom prst="line">
            <a:avLst/>
          </a:prstGeom>
          <a:noFill/>
          <a:ln w="38100">
            <a:solidFill>
              <a:srgbClr val="0000FF"/>
            </a:solidFill>
            <a:round/>
            <a:headEnd/>
            <a:tailEnd/>
          </a:ln>
          <a:effectLst/>
        </p:spPr>
        <p:txBody>
          <a:bodyPr/>
          <a:lstStyle/>
          <a:p>
            <a:endParaRPr lang="id-ID"/>
          </a:p>
        </p:txBody>
      </p:sp>
      <p:sp>
        <p:nvSpPr>
          <p:cNvPr id="6151" name="Line 7"/>
          <p:cNvSpPr>
            <a:spLocks noChangeShapeType="1"/>
          </p:cNvSpPr>
          <p:nvPr/>
        </p:nvSpPr>
        <p:spPr bwMode="auto">
          <a:xfrm>
            <a:off x="3348038" y="1844675"/>
            <a:ext cx="1079500" cy="3240088"/>
          </a:xfrm>
          <a:prstGeom prst="line">
            <a:avLst/>
          </a:prstGeom>
          <a:noFill/>
          <a:ln w="38100">
            <a:solidFill>
              <a:srgbClr val="FFCC00"/>
            </a:solidFill>
            <a:round/>
            <a:headEnd/>
            <a:tailEnd/>
          </a:ln>
          <a:effectLst/>
        </p:spPr>
        <p:txBody>
          <a:bodyPr/>
          <a:lstStyle/>
          <a:p>
            <a:endParaRPr lang="id-ID"/>
          </a:p>
        </p:txBody>
      </p:sp>
      <p:sp>
        <p:nvSpPr>
          <p:cNvPr id="6152" name="Line 8"/>
          <p:cNvSpPr>
            <a:spLocks noChangeShapeType="1"/>
          </p:cNvSpPr>
          <p:nvPr/>
        </p:nvSpPr>
        <p:spPr bwMode="auto">
          <a:xfrm>
            <a:off x="2771775" y="2133600"/>
            <a:ext cx="2520950" cy="2951163"/>
          </a:xfrm>
          <a:prstGeom prst="line">
            <a:avLst/>
          </a:prstGeom>
          <a:noFill/>
          <a:ln w="38100">
            <a:solidFill>
              <a:schemeClr val="tx1"/>
            </a:solidFill>
            <a:round/>
            <a:headEnd/>
            <a:tailEnd/>
          </a:ln>
          <a:effectLst/>
        </p:spPr>
        <p:txBody>
          <a:bodyPr/>
          <a:lstStyle/>
          <a:p>
            <a:endParaRPr lang="id-ID"/>
          </a:p>
        </p:txBody>
      </p:sp>
      <p:sp>
        <p:nvSpPr>
          <p:cNvPr id="6153" name="Line 9"/>
          <p:cNvSpPr>
            <a:spLocks noChangeShapeType="1"/>
          </p:cNvSpPr>
          <p:nvPr/>
        </p:nvSpPr>
        <p:spPr bwMode="auto">
          <a:xfrm>
            <a:off x="2484438" y="2781300"/>
            <a:ext cx="4103687" cy="2087563"/>
          </a:xfrm>
          <a:prstGeom prst="line">
            <a:avLst/>
          </a:prstGeom>
          <a:noFill/>
          <a:ln w="38100">
            <a:solidFill>
              <a:srgbClr val="0000FF"/>
            </a:solidFill>
            <a:round/>
            <a:headEnd/>
            <a:tailEnd/>
          </a:ln>
          <a:effectLst/>
        </p:spPr>
        <p:txBody>
          <a:bodyPr/>
          <a:lstStyle/>
          <a:p>
            <a:endParaRPr lang="id-ID"/>
          </a:p>
        </p:txBody>
      </p:sp>
      <p:sp>
        <p:nvSpPr>
          <p:cNvPr id="6154" name="Line 10"/>
          <p:cNvSpPr>
            <a:spLocks noChangeShapeType="1"/>
          </p:cNvSpPr>
          <p:nvPr/>
        </p:nvSpPr>
        <p:spPr bwMode="auto">
          <a:xfrm>
            <a:off x="2411413" y="3429000"/>
            <a:ext cx="4681537" cy="360363"/>
          </a:xfrm>
          <a:prstGeom prst="line">
            <a:avLst/>
          </a:prstGeom>
          <a:noFill/>
          <a:ln w="38100">
            <a:solidFill>
              <a:srgbClr val="FFCC00"/>
            </a:solidFill>
            <a:round/>
            <a:headEnd/>
            <a:tailEnd/>
          </a:ln>
          <a:effectLst/>
        </p:spPr>
        <p:txBody>
          <a:bodyPr/>
          <a:lstStyle/>
          <a:p>
            <a:endParaRPr lang="id-ID"/>
          </a:p>
        </p:txBody>
      </p:sp>
      <p:sp>
        <p:nvSpPr>
          <p:cNvPr id="6155" name="Line 11"/>
          <p:cNvSpPr>
            <a:spLocks noChangeShapeType="1"/>
          </p:cNvSpPr>
          <p:nvPr/>
        </p:nvSpPr>
        <p:spPr bwMode="auto">
          <a:xfrm>
            <a:off x="2051050" y="3573463"/>
            <a:ext cx="5184775" cy="0"/>
          </a:xfrm>
          <a:prstGeom prst="line">
            <a:avLst/>
          </a:prstGeom>
          <a:noFill/>
          <a:ln w="38100">
            <a:solidFill>
              <a:schemeClr val="tx1"/>
            </a:solidFill>
            <a:round/>
            <a:headEnd/>
            <a:tailEnd/>
          </a:ln>
          <a:effectLst/>
        </p:spPr>
        <p:txBody>
          <a:bodyPr/>
          <a:lstStyle/>
          <a:p>
            <a:endParaRPr lang="id-ID"/>
          </a:p>
        </p:txBody>
      </p:sp>
      <p:sp>
        <p:nvSpPr>
          <p:cNvPr id="6156" name="Text Box 12"/>
          <p:cNvSpPr txBox="1">
            <a:spLocks noChangeArrowheads="1"/>
          </p:cNvSpPr>
          <p:nvPr/>
        </p:nvSpPr>
        <p:spPr bwMode="auto">
          <a:xfrm>
            <a:off x="735013" y="1427163"/>
            <a:ext cx="1171575" cy="366712"/>
          </a:xfrm>
          <a:prstGeom prst="rect">
            <a:avLst/>
          </a:prstGeom>
          <a:noFill/>
          <a:ln w="9525">
            <a:noFill/>
            <a:miter lim="800000"/>
            <a:headEnd/>
            <a:tailEnd/>
          </a:ln>
          <a:effectLst/>
        </p:spPr>
        <p:txBody>
          <a:bodyPr wrap="none">
            <a:spAutoFit/>
          </a:bodyPr>
          <a:lstStyle/>
          <a:p>
            <a:r>
              <a:rPr lang="en-GB" sz="1800">
                <a:latin typeface="Verdana" pitchFamily="34" charset="0"/>
              </a:rPr>
              <a:t>Price (£)</a:t>
            </a:r>
            <a:endParaRPr lang="en-US" sz="1800">
              <a:latin typeface="Verdana" pitchFamily="34" charset="0"/>
            </a:endParaRPr>
          </a:p>
        </p:txBody>
      </p:sp>
      <p:sp>
        <p:nvSpPr>
          <p:cNvPr id="6157" name="Text Box 13"/>
          <p:cNvSpPr txBox="1">
            <a:spLocks noChangeArrowheads="1"/>
          </p:cNvSpPr>
          <p:nvPr/>
        </p:nvSpPr>
        <p:spPr bwMode="auto">
          <a:xfrm>
            <a:off x="6351588" y="5603875"/>
            <a:ext cx="2487612" cy="366713"/>
          </a:xfrm>
          <a:prstGeom prst="rect">
            <a:avLst/>
          </a:prstGeom>
          <a:noFill/>
          <a:ln w="9525">
            <a:noFill/>
            <a:miter lim="800000"/>
            <a:headEnd/>
            <a:tailEnd/>
          </a:ln>
          <a:effectLst/>
        </p:spPr>
        <p:txBody>
          <a:bodyPr wrap="none">
            <a:spAutoFit/>
          </a:bodyPr>
          <a:lstStyle/>
          <a:p>
            <a:r>
              <a:rPr lang="en-GB" sz="1800">
                <a:latin typeface="Verdana" pitchFamily="34" charset="0"/>
              </a:rPr>
              <a:t>Quantity Demanded</a:t>
            </a:r>
            <a:endParaRPr lang="en-US" sz="1800">
              <a:latin typeface="Verdana" pitchFamily="34" charset="0"/>
            </a:endParaRPr>
          </a:p>
        </p:txBody>
      </p:sp>
      <p:sp>
        <p:nvSpPr>
          <p:cNvPr id="6164" name="Text Box 20"/>
          <p:cNvSpPr txBox="1">
            <a:spLocks noChangeArrowheads="1"/>
          </p:cNvSpPr>
          <p:nvPr/>
        </p:nvSpPr>
        <p:spPr bwMode="auto">
          <a:xfrm>
            <a:off x="6019800" y="1752600"/>
            <a:ext cx="2590800" cy="1004888"/>
          </a:xfrm>
          <a:prstGeom prst="rect">
            <a:avLst/>
          </a:prstGeom>
          <a:solidFill>
            <a:schemeClr val="hlink"/>
          </a:solidFill>
          <a:ln w="9525">
            <a:noFill/>
            <a:miter lim="800000"/>
            <a:headEnd/>
            <a:tailEnd/>
          </a:ln>
          <a:effectLst/>
        </p:spPr>
        <p:txBody>
          <a:bodyPr>
            <a:spAutoFit/>
          </a:bodyPr>
          <a:lstStyle/>
          <a:p>
            <a:pPr>
              <a:spcBef>
                <a:spcPct val="50000"/>
              </a:spcBef>
            </a:pPr>
            <a:r>
              <a:rPr lang="en-GB" sz="1200">
                <a:latin typeface="Verdana" pitchFamily="34" charset="0"/>
              </a:rPr>
              <a:t>The demand curve can be a range of shapes each of which is associated with a different relationship between price and the quantity demanded.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64"/>
                                        </p:tgtEl>
                                        <p:attrNameLst>
                                          <p:attrName>style.visibility</p:attrName>
                                        </p:attrNameLst>
                                      </p:cBhvr>
                                      <p:to>
                                        <p:strVal val="visible"/>
                                      </p:to>
                                    </p:set>
                                    <p:animEffect transition="in" filter="dissolve">
                                      <p:cBhvr>
                                        <p:cTn id="7" dur="500"/>
                                        <p:tgtEl>
                                          <p:spTgt spid="6164"/>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148"/>
                                        </p:tgtEl>
                                        <p:attrNameLst>
                                          <p:attrName>style.visibility</p:attrName>
                                        </p:attrNameLst>
                                      </p:cBhvr>
                                      <p:to>
                                        <p:strVal val="visible"/>
                                      </p:to>
                                    </p:set>
                                    <p:animEffect transition="in" filter="dissolve">
                                      <p:cBhvr>
                                        <p:cTn id="11" dur="500"/>
                                        <p:tgtEl>
                                          <p:spTgt spid="6148"/>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6156"/>
                                        </p:tgtEl>
                                        <p:attrNameLst>
                                          <p:attrName>style.visibility</p:attrName>
                                        </p:attrNameLst>
                                      </p:cBhvr>
                                      <p:to>
                                        <p:strVal val="visible"/>
                                      </p:to>
                                    </p:set>
                                    <p:animEffect transition="in" filter="dissolve">
                                      <p:cBhvr>
                                        <p:cTn id="15" dur="500"/>
                                        <p:tgtEl>
                                          <p:spTgt spid="6156"/>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6149"/>
                                        </p:tgtEl>
                                        <p:attrNameLst>
                                          <p:attrName>style.visibility</p:attrName>
                                        </p:attrNameLst>
                                      </p:cBhvr>
                                      <p:to>
                                        <p:strVal val="visible"/>
                                      </p:to>
                                    </p:set>
                                    <p:animEffect transition="in" filter="dissolve">
                                      <p:cBhvr>
                                        <p:cTn id="19" dur="500"/>
                                        <p:tgtEl>
                                          <p:spTgt spid="6149"/>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6157"/>
                                        </p:tgtEl>
                                        <p:attrNameLst>
                                          <p:attrName>style.visibility</p:attrName>
                                        </p:attrNameLst>
                                      </p:cBhvr>
                                      <p:to>
                                        <p:strVal val="visible"/>
                                      </p:to>
                                    </p:set>
                                    <p:animEffect transition="in" filter="dissolve">
                                      <p:cBhvr>
                                        <p:cTn id="23" dur="500"/>
                                        <p:tgtEl>
                                          <p:spTgt spid="6157"/>
                                        </p:tgtEl>
                                      </p:cBhvr>
                                    </p:animEffect>
                                  </p:childTnLst>
                                </p:cTn>
                              </p:par>
                            </p:childTnLst>
                          </p:cTn>
                        </p:par>
                        <p:par>
                          <p:cTn id="24" fill="hold">
                            <p:stCondLst>
                              <p:cond delay="2500"/>
                            </p:stCondLst>
                            <p:childTnLst>
                              <p:par>
                                <p:cTn id="25" presetID="11" presetClass="entr" presetSubtype="0" fill="hold" grpId="0" nodeType="afterEffect">
                                  <p:stCondLst>
                                    <p:cond delay="5000"/>
                                  </p:stCondLst>
                                  <p:childTnLst>
                                    <p:set>
                                      <p:cBhvr>
                                        <p:cTn id="26" dur="1000">
                                          <p:stCondLst>
                                            <p:cond delay="0"/>
                                          </p:stCondLst>
                                        </p:cTn>
                                        <p:tgtEl>
                                          <p:spTgt spid="6150"/>
                                        </p:tgtEl>
                                        <p:attrNameLst>
                                          <p:attrName>style.visibility</p:attrName>
                                        </p:attrNameLst>
                                      </p:cBhvr>
                                      <p:to>
                                        <p:strVal val="visible"/>
                                      </p:to>
                                    </p:set>
                                  </p:childTnLst>
                                </p:cTn>
                              </p:par>
                            </p:childTnLst>
                          </p:cTn>
                        </p:par>
                        <p:par>
                          <p:cTn id="27" fill="hold">
                            <p:stCondLst>
                              <p:cond delay="8500"/>
                            </p:stCondLst>
                            <p:childTnLst>
                              <p:par>
                                <p:cTn id="28" presetID="11" presetClass="entr" presetSubtype="0" fill="hold" grpId="0" nodeType="afterEffect">
                                  <p:stCondLst>
                                    <p:cond delay="5000"/>
                                  </p:stCondLst>
                                  <p:childTnLst>
                                    <p:set>
                                      <p:cBhvr>
                                        <p:cTn id="29" dur="1000">
                                          <p:stCondLst>
                                            <p:cond delay="0"/>
                                          </p:stCondLst>
                                        </p:cTn>
                                        <p:tgtEl>
                                          <p:spTgt spid="6151"/>
                                        </p:tgtEl>
                                        <p:attrNameLst>
                                          <p:attrName>style.visibility</p:attrName>
                                        </p:attrNameLst>
                                      </p:cBhvr>
                                      <p:to>
                                        <p:strVal val="visible"/>
                                      </p:to>
                                    </p:set>
                                  </p:childTnLst>
                                </p:cTn>
                              </p:par>
                            </p:childTnLst>
                          </p:cTn>
                        </p:par>
                        <p:par>
                          <p:cTn id="30" fill="hold">
                            <p:stCondLst>
                              <p:cond delay="14500"/>
                            </p:stCondLst>
                            <p:childTnLst>
                              <p:par>
                                <p:cTn id="31" presetID="11" presetClass="entr" presetSubtype="0" fill="hold" grpId="0" nodeType="afterEffect">
                                  <p:stCondLst>
                                    <p:cond delay="5000"/>
                                  </p:stCondLst>
                                  <p:childTnLst>
                                    <p:set>
                                      <p:cBhvr>
                                        <p:cTn id="32" dur="1000">
                                          <p:stCondLst>
                                            <p:cond delay="0"/>
                                          </p:stCondLst>
                                        </p:cTn>
                                        <p:tgtEl>
                                          <p:spTgt spid="6152"/>
                                        </p:tgtEl>
                                        <p:attrNameLst>
                                          <p:attrName>style.visibility</p:attrName>
                                        </p:attrNameLst>
                                      </p:cBhvr>
                                      <p:to>
                                        <p:strVal val="visible"/>
                                      </p:to>
                                    </p:set>
                                  </p:childTnLst>
                                </p:cTn>
                              </p:par>
                            </p:childTnLst>
                          </p:cTn>
                        </p:par>
                        <p:par>
                          <p:cTn id="33" fill="hold">
                            <p:stCondLst>
                              <p:cond delay="20500"/>
                            </p:stCondLst>
                            <p:childTnLst>
                              <p:par>
                                <p:cTn id="34" presetID="11" presetClass="entr" presetSubtype="0" fill="hold" grpId="0" nodeType="afterEffect">
                                  <p:stCondLst>
                                    <p:cond delay="5000"/>
                                  </p:stCondLst>
                                  <p:childTnLst>
                                    <p:set>
                                      <p:cBhvr>
                                        <p:cTn id="35" dur="1000">
                                          <p:stCondLst>
                                            <p:cond delay="0"/>
                                          </p:stCondLst>
                                        </p:cTn>
                                        <p:tgtEl>
                                          <p:spTgt spid="6153"/>
                                        </p:tgtEl>
                                        <p:attrNameLst>
                                          <p:attrName>style.visibility</p:attrName>
                                        </p:attrNameLst>
                                      </p:cBhvr>
                                      <p:to>
                                        <p:strVal val="visible"/>
                                      </p:to>
                                    </p:set>
                                  </p:childTnLst>
                                </p:cTn>
                              </p:par>
                            </p:childTnLst>
                          </p:cTn>
                        </p:par>
                        <p:par>
                          <p:cTn id="36" fill="hold">
                            <p:stCondLst>
                              <p:cond delay="26500"/>
                            </p:stCondLst>
                            <p:childTnLst>
                              <p:par>
                                <p:cTn id="37" presetID="11" presetClass="entr" presetSubtype="0" fill="hold" grpId="0" nodeType="afterEffect">
                                  <p:stCondLst>
                                    <p:cond delay="5000"/>
                                  </p:stCondLst>
                                  <p:childTnLst>
                                    <p:set>
                                      <p:cBhvr>
                                        <p:cTn id="38" dur="1000">
                                          <p:stCondLst>
                                            <p:cond delay="0"/>
                                          </p:stCondLst>
                                        </p:cTn>
                                        <p:tgtEl>
                                          <p:spTgt spid="6154"/>
                                        </p:tgtEl>
                                        <p:attrNameLst>
                                          <p:attrName>style.visibility</p:attrName>
                                        </p:attrNameLst>
                                      </p:cBhvr>
                                      <p:to>
                                        <p:strVal val="visible"/>
                                      </p:to>
                                    </p:set>
                                  </p:childTnLst>
                                </p:cTn>
                              </p:par>
                            </p:childTnLst>
                          </p:cTn>
                        </p:par>
                        <p:par>
                          <p:cTn id="39" fill="hold">
                            <p:stCondLst>
                              <p:cond delay="32500"/>
                            </p:stCondLst>
                            <p:childTnLst>
                              <p:par>
                                <p:cTn id="40" presetID="11" presetClass="entr" presetSubtype="0" fill="hold" grpId="0" nodeType="afterEffect">
                                  <p:stCondLst>
                                    <p:cond delay="5000"/>
                                  </p:stCondLst>
                                  <p:childTnLst>
                                    <p:set>
                                      <p:cBhvr>
                                        <p:cTn id="41" dur="1000">
                                          <p:stCondLst>
                                            <p:cond delay="0"/>
                                          </p:stCondLst>
                                        </p:cTn>
                                        <p:tgtEl>
                                          <p:spTgt spid="61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6149" grpId="0" animBg="1"/>
      <p:bldP spid="6150" grpId="0" animBg="1"/>
      <p:bldP spid="6151" grpId="0" animBg="1"/>
      <p:bldP spid="6152" grpId="0" animBg="1"/>
      <p:bldP spid="6153" grpId="0" animBg="1"/>
      <p:bldP spid="6154" grpId="0" animBg="1"/>
      <p:bldP spid="6155" grpId="0" animBg="1"/>
      <p:bldP spid="6156" grpId="0" autoUpdateAnimBg="0"/>
      <p:bldP spid="6157" grpId="0" autoUpdateAnimBg="0"/>
      <p:bldP spid="6164"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a:t>Elasticity</a:t>
            </a:r>
          </a:p>
        </p:txBody>
      </p:sp>
      <p:sp>
        <p:nvSpPr>
          <p:cNvPr id="28675" name="Line 3"/>
          <p:cNvSpPr>
            <a:spLocks noChangeShapeType="1"/>
          </p:cNvSpPr>
          <p:nvPr/>
        </p:nvSpPr>
        <p:spPr bwMode="auto">
          <a:xfrm>
            <a:off x="990600" y="2057400"/>
            <a:ext cx="0" cy="3505200"/>
          </a:xfrm>
          <a:prstGeom prst="line">
            <a:avLst/>
          </a:prstGeom>
          <a:noFill/>
          <a:ln w="38100">
            <a:solidFill>
              <a:schemeClr val="tx1"/>
            </a:solidFill>
            <a:round/>
            <a:headEnd/>
            <a:tailEnd/>
          </a:ln>
          <a:effectLst/>
        </p:spPr>
        <p:txBody>
          <a:bodyPr/>
          <a:lstStyle/>
          <a:p>
            <a:endParaRPr lang="id-ID"/>
          </a:p>
        </p:txBody>
      </p:sp>
      <p:sp>
        <p:nvSpPr>
          <p:cNvPr id="28676" name="Text Box 4"/>
          <p:cNvSpPr txBox="1">
            <a:spLocks noChangeArrowheads="1"/>
          </p:cNvSpPr>
          <p:nvPr/>
        </p:nvSpPr>
        <p:spPr bwMode="auto">
          <a:xfrm>
            <a:off x="304800" y="1676400"/>
            <a:ext cx="990600" cy="336550"/>
          </a:xfrm>
          <a:prstGeom prst="rect">
            <a:avLst/>
          </a:prstGeom>
          <a:noFill/>
          <a:ln w="9525">
            <a:noFill/>
            <a:miter lim="800000"/>
            <a:headEnd/>
            <a:tailEnd/>
          </a:ln>
          <a:effectLst/>
        </p:spPr>
        <p:txBody>
          <a:bodyPr>
            <a:spAutoFit/>
          </a:bodyPr>
          <a:lstStyle/>
          <a:p>
            <a:pPr>
              <a:spcBef>
                <a:spcPct val="50000"/>
              </a:spcBef>
            </a:pPr>
            <a:r>
              <a:rPr lang="en-GB" sz="1600">
                <a:latin typeface="Verdana" pitchFamily="34" charset="0"/>
              </a:rPr>
              <a:t>Price</a:t>
            </a:r>
          </a:p>
        </p:txBody>
      </p:sp>
      <p:sp>
        <p:nvSpPr>
          <p:cNvPr id="28677" name="Line 5"/>
          <p:cNvSpPr>
            <a:spLocks noChangeShapeType="1"/>
          </p:cNvSpPr>
          <p:nvPr/>
        </p:nvSpPr>
        <p:spPr bwMode="auto">
          <a:xfrm>
            <a:off x="990600" y="5562600"/>
            <a:ext cx="5257800" cy="0"/>
          </a:xfrm>
          <a:prstGeom prst="line">
            <a:avLst/>
          </a:prstGeom>
          <a:noFill/>
          <a:ln w="38100">
            <a:solidFill>
              <a:schemeClr val="tx1"/>
            </a:solidFill>
            <a:round/>
            <a:headEnd/>
            <a:tailEnd/>
          </a:ln>
          <a:effectLst/>
        </p:spPr>
        <p:txBody>
          <a:bodyPr/>
          <a:lstStyle/>
          <a:p>
            <a:endParaRPr lang="id-ID"/>
          </a:p>
        </p:txBody>
      </p:sp>
      <p:sp>
        <p:nvSpPr>
          <p:cNvPr id="28678" name="Text Box 6"/>
          <p:cNvSpPr txBox="1">
            <a:spLocks noChangeArrowheads="1"/>
          </p:cNvSpPr>
          <p:nvPr/>
        </p:nvSpPr>
        <p:spPr bwMode="auto">
          <a:xfrm>
            <a:off x="4876800" y="5638800"/>
            <a:ext cx="3200400" cy="336550"/>
          </a:xfrm>
          <a:prstGeom prst="rect">
            <a:avLst/>
          </a:prstGeom>
          <a:noFill/>
          <a:ln w="9525">
            <a:noFill/>
            <a:miter lim="800000"/>
            <a:headEnd/>
            <a:tailEnd/>
          </a:ln>
          <a:effectLst/>
        </p:spPr>
        <p:txBody>
          <a:bodyPr>
            <a:spAutoFit/>
          </a:bodyPr>
          <a:lstStyle/>
          <a:p>
            <a:pPr>
              <a:spcBef>
                <a:spcPct val="50000"/>
              </a:spcBef>
            </a:pPr>
            <a:r>
              <a:rPr lang="en-GB" sz="1600">
                <a:latin typeface="Verdana" pitchFamily="34" charset="0"/>
              </a:rPr>
              <a:t>Quantity Demanded (000s)</a:t>
            </a:r>
          </a:p>
        </p:txBody>
      </p:sp>
      <p:sp>
        <p:nvSpPr>
          <p:cNvPr id="28679" name="Line 7"/>
          <p:cNvSpPr>
            <a:spLocks noChangeShapeType="1"/>
          </p:cNvSpPr>
          <p:nvPr/>
        </p:nvSpPr>
        <p:spPr bwMode="auto">
          <a:xfrm>
            <a:off x="1219200" y="2057400"/>
            <a:ext cx="4343400" cy="3352800"/>
          </a:xfrm>
          <a:prstGeom prst="line">
            <a:avLst/>
          </a:prstGeom>
          <a:noFill/>
          <a:ln w="38100">
            <a:solidFill>
              <a:srgbClr val="FF9900"/>
            </a:solidFill>
            <a:round/>
            <a:headEnd/>
            <a:tailEnd/>
          </a:ln>
          <a:effectLst/>
        </p:spPr>
        <p:txBody>
          <a:bodyPr/>
          <a:lstStyle/>
          <a:p>
            <a:endParaRPr lang="id-ID"/>
          </a:p>
        </p:txBody>
      </p:sp>
      <p:sp>
        <p:nvSpPr>
          <p:cNvPr id="28680" name="Text Box 8"/>
          <p:cNvSpPr txBox="1">
            <a:spLocks noChangeArrowheads="1"/>
          </p:cNvSpPr>
          <p:nvPr/>
        </p:nvSpPr>
        <p:spPr bwMode="auto">
          <a:xfrm>
            <a:off x="5562600" y="5105400"/>
            <a:ext cx="381000" cy="336550"/>
          </a:xfrm>
          <a:prstGeom prst="rect">
            <a:avLst/>
          </a:prstGeom>
          <a:noFill/>
          <a:ln w="9525">
            <a:noFill/>
            <a:miter lim="800000"/>
            <a:headEnd/>
            <a:tailEnd/>
          </a:ln>
          <a:effectLst/>
        </p:spPr>
        <p:txBody>
          <a:bodyPr>
            <a:spAutoFit/>
          </a:bodyPr>
          <a:lstStyle/>
          <a:p>
            <a:pPr>
              <a:spcBef>
                <a:spcPct val="50000"/>
              </a:spcBef>
            </a:pPr>
            <a:r>
              <a:rPr lang="en-GB" sz="1600">
                <a:latin typeface="Verdana" pitchFamily="34" charset="0"/>
              </a:rPr>
              <a:t>D</a:t>
            </a:r>
          </a:p>
        </p:txBody>
      </p:sp>
      <p:sp>
        <p:nvSpPr>
          <p:cNvPr id="28681" name="Text Box 9"/>
          <p:cNvSpPr txBox="1">
            <a:spLocks noChangeArrowheads="1"/>
          </p:cNvSpPr>
          <p:nvPr/>
        </p:nvSpPr>
        <p:spPr bwMode="auto">
          <a:xfrm>
            <a:off x="6096000" y="1905000"/>
            <a:ext cx="2362200" cy="1004888"/>
          </a:xfrm>
          <a:prstGeom prst="rect">
            <a:avLst/>
          </a:prstGeom>
          <a:solidFill>
            <a:schemeClr val="hlink"/>
          </a:solidFill>
          <a:ln w="9525">
            <a:noFill/>
            <a:miter lim="800000"/>
            <a:headEnd/>
            <a:tailEnd/>
          </a:ln>
          <a:effectLst/>
        </p:spPr>
        <p:txBody>
          <a:bodyPr>
            <a:spAutoFit/>
          </a:bodyPr>
          <a:lstStyle/>
          <a:p>
            <a:pPr>
              <a:spcBef>
                <a:spcPct val="50000"/>
              </a:spcBef>
            </a:pPr>
            <a:r>
              <a:rPr lang="en-GB" sz="1200">
                <a:latin typeface="Verdana" pitchFamily="34" charset="0"/>
              </a:rPr>
              <a:t>The importance of elasticity is the information it provides on the effect on total revenue of changes in price.</a:t>
            </a:r>
          </a:p>
        </p:txBody>
      </p:sp>
      <p:sp>
        <p:nvSpPr>
          <p:cNvPr id="28682" name="Line 10"/>
          <p:cNvSpPr>
            <a:spLocks noChangeShapeType="1"/>
          </p:cNvSpPr>
          <p:nvPr/>
        </p:nvSpPr>
        <p:spPr bwMode="auto">
          <a:xfrm>
            <a:off x="990600" y="3200400"/>
            <a:ext cx="1752600" cy="0"/>
          </a:xfrm>
          <a:prstGeom prst="line">
            <a:avLst/>
          </a:prstGeom>
          <a:noFill/>
          <a:ln w="9525">
            <a:solidFill>
              <a:schemeClr val="tx1"/>
            </a:solidFill>
            <a:round/>
            <a:headEnd/>
            <a:tailEnd/>
          </a:ln>
          <a:effectLst/>
        </p:spPr>
        <p:txBody>
          <a:bodyPr/>
          <a:lstStyle/>
          <a:p>
            <a:endParaRPr lang="id-ID"/>
          </a:p>
        </p:txBody>
      </p:sp>
      <p:sp>
        <p:nvSpPr>
          <p:cNvPr id="28683" name="Line 11"/>
          <p:cNvSpPr>
            <a:spLocks noChangeShapeType="1"/>
          </p:cNvSpPr>
          <p:nvPr/>
        </p:nvSpPr>
        <p:spPr bwMode="auto">
          <a:xfrm>
            <a:off x="2743200" y="3200400"/>
            <a:ext cx="0" cy="2362200"/>
          </a:xfrm>
          <a:prstGeom prst="line">
            <a:avLst/>
          </a:prstGeom>
          <a:noFill/>
          <a:ln w="9525">
            <a:solidFill>
              <a:schemeClr val="tx1"/>
            </a:solidFill>
            <a:round/>
            <a:headEnd/>
            <a:tailEnd/>
          </a:ln>
          <a:effectLst/>
        </p:spPr>
        <p:txBody>
          <a:bodyPr/>
          <a:lstStyle/>
          <a:p>
            <a:endParaRPr lang="id-ID"/>
          </a:p>
        </p:txBody>
      </p:sp>
      <p:sp>
        <p:nvSpPr>
          <p:cNvPr id="28684" name="Text Box 12"/>
          <p:cNvSpPr txBox="1">
            <a:spLocks noChangeArrowheads="1"/>
          </p:cNvSpPr>
          <p:nvPr/>
        </p:nvSpPr>
        <p:spPr bwMode="auto">
          <a:xfrm>
            <a:off x="533400" y="3048000"/>
            <a:ext cx="457200" cy="336550"/>
          </a:xfrm>
          <a:prstGeom prst="rect">
            <a:avLst/>
          </a:prstGeom>
          <a:noFill/>
          <a:ln w="9525">
            <a:noFill/>
            <a:miter lim="800000"/>
            <a:headEnd/>
            <a:tailEnd/>
          </a:ln>
          <a:effectLst/>
        </p:spPr>
        <p:txBody>
          <a:bodyPr>
            <a:spAutoFit/>
          </a:bodyPr>
          <a:lstStyle/>
          <a:p>
            <a:pPr>
              <a:spcBef>
                <a:spcPct val="50000"/>
              </a:spcBef>
            </a:pPr>
            <a:r>
              <a:rPr lang="en-GB" sz="1600">
                <a:latin typeface="Verdana" pitchFamily="34" charset="0"/>
              </a:rPr>
              <a:t>£5</a:t>
            </a:r>
          </a:p>
        </p:txBody>
      </p:sp>
      <p:sp>
        <p:nvSpPr>
          <p:cNvPr id="28685" name="Text Box 13"/>
          <p:cNvSpPr txBox="1">
            <a:spLocks noChangeArrowheads="1"/>
          </p:cNvSpPr>
          <p:nvPr/>
        </p:nvSpPr>
        <p:spPr bwMode="auto">
          <a:xfrm>
            <a:off x="2514600" y="5562600"/>
            <a:ext cx="609600" cy="336550"/>
          </a:xfrm>
          <a:prstGeom prst="rect">
            <a:avLst/>
          </a:prstGeom>
          <a:noFill/>
          <a:ln w="9525">
            <a:noFill/>
            <a:miter lim="800000"/>
            <a:headEnd/>
            <a:tailEnd/>
          </a:ln>
          <a:effectLst/>
        </p:spPr>
        <p:txBody>
          <a:bodyPr>
            <a:spAutoFit/>
          </a:bodyPr>
          <a:lstStyle/>
          <a:p>
            <a:pPr>
              <a:spcBef>
                <a:spcPct val="50000"/>
              </a:spcBef>
            </a:pPr>
            <a:r>
              <a:rPr lang="en-GB" sz="1600">
                <a:latin typeface="Verdana" pitchFamily="34" charset="0"/>
              </a:rPr>
              <a:t>100</a:t>
            </a:r>
          </a:p>
        </p:txBody>
      </p:sp>
      <p:sp>
        <p:nvSpPr>
          <p:cNvPr id="28686" name="Text Box 14"/>
          <p:cNvSpPr txBox="1">
            <a:spLocks noChangeArrowheads="1"/>
          </p:cNvSpPr>
          <p:nvPr/>
        </p:nvSpPr>
        <p:spPr bwMode="auto">
          <a:xfrm>
            <a:off x="6096000" y="1828800"/>
            <a:ext cx="2438400" cy="1279525"/>
          </a:xfrm>
          <a:prstGeom prst="rect">
            <a:avLst/>
          </a:prstGeom>
          <a:solidFill>
            <a:schemeClr val="hlink"/>
          </a:solidFill>
          <a:ln w="9525">
            <a:noFill/>
            <a:miter lim="800000"/>
            <a:headEnd/>
            <a:tailEnd/>
          </a:ln>
          <a:effectLst/>
        </p:spPr>
        <p:txBody>
          <a:bodyPr>
            <a:spAutoFit/>
          </a:bodyPr>
          <a:lstStyle/>
          <a:p>
            <a:pPr>
              <a:spcBef>
                <a:spcPct val="50000"/>
              </a:spcBef>
            </a:pPr>
            <a:r>
              <a:rPr lang="en-GB" sz="1200">
                <a:latin typeface="Verdana" pitchFamily="34" charset="0"/>
              </a:rPr>
              <a:t>Total revenue is price x quantity sold. In this example, TR = £5 x 100,000 = £500,000.</a:t>
            </a:r>
          </a:p>
          <a:p>
            <a:pPr>
              <a:spcBef>
                <a:spcPct val="50000"/>
              </a:spcBef>
            </a:pPr>
            <a:r>
              <a:rPr lang="en-GB" sz="1200">
                <a:latin typeface="Verdana" pitchFamily="34" charset="0"/>
              </a:rPr>
              <a:t>This value is represented by the grey shaded rectangle.</a:t>
            </a:r>
          </a:p>
        </p:txBody>
      </p:sp>
      <p:sp>
        <p:nvSpPr>
          <p:cNvPr id="28687" name="Rectangle 15"/>
          <p:cNvSpPr>
            <a:spLocks noChangeArrowheads="1"/>
          </p:cNvSpPr>
          <p:nvPr/>
        </p:nvSpPr>
        <p:spPr bwMode="auto">
          <a:xfrm>
            <a:off x="990600" y="3200400"/>
            <a:ext cx="1752600" cy="2362200"/>
          </a:xfrm>
          <a:prstGeom prst="rect">
            <a:avLst/>
          </a:prstGeom>
          <a:solidFill>
            <a:schemeClr val="folHlink"/>
          </a:solidFill>
          <a:ln w="9525">
            <a:solidFill>
              <a:schemeClr val="tx1"/>
            </a:solidFill>
            <a:miter lim="800000"/>
            <a:headEnd/>
            <a:tailEnd/>
          </a:ln>
          <a:effectLst/>
        </p:spPr>
        <p:txBody>
          <a:bodyPr wrap="none" anchor="ctr"/>
          <a:lstStyle/>
          <a:p>
            <a:pPr algn="ctr"/>
            <a:r>
              <a:rPr lang="en-GB" sz="1800">
                <a:solidFill>
                  <a:schemeClr val="bg1"/>
                </a:solidFill>
                <a:latin typeface="Verdana" pitchFamily="34" charset="0"/>
              </a:rPr>
              <a:t>Total Revenue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675"/>
                                        </p:tgtEl>
                                        <p:attrNameLst>
                                          <p:attrName>style.visibility</p:attrName>
                                        </p:attrNameLst>
                                      </p:cBhvr>
                                      <p:to>
                                        <p:strVal val="visible"/>
                                      </p:to>
                                    </p:set>
                                    <p:animEffect transition="in" filter="dissolve">
                                      <p:cBhvr>
                                        <p:cTn id="7" dur="500"/>
                                        <p:tgtEl>
                                          <p:spTgt spid="2867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8676"/>
                                        </p:tgtEl>
                                        <p:attrNameLst>
                                          <p:attrName>style.visibility</p:attrName>
                                        </p:attrNameLst>
                                      </p:cBhvr>
                                      <p:to>
                                        <p:strVal val="visible"/>
                                      </p:to>
                                    </p:set>
                                    <p:animEffect transition="in" filter="dissolve">
                                      <p:cBhvr>
                                        <p:cTn id="12" dur="500"/>
                                        <p:tgtEl>
                                          <p:spTgt spid="2867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8677"/>
                                        </p:tgtEl>
                                        <p:attrNameLst>
                                          <p:attrName>style.visibility</p:attrName>
                                        </p:attrNameLst>
                                      </p:cBhvr>
                                      <p:to>
                                        <p:strVal val="visible"/>
                                      </p:to>
                                    </p:set>
                                    <p:animEffect transition="in" filter="dissolve">
                                      <p:cBhvr>
                                        <p:cTn id="17" dur="500"/>
                                        <p:tgtEl>
                                          <p:spTgt spid="2867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8678"/>
                                        </p:tgtEl>
                                        <p:attrNameLst>
                                          <p:attrName>style.visibility</p:attrName>
                                        </p:attrNameLst>
                                      </p:cBhvr>
                                      <p:to>
                                        <p:strVal val="visible"/>
                                      </p:to>
                                    </p:set>
                                    <p:animEffect transition="in" filter="dissolve">
                                      <p:cBhvr>
                                        <p:cTn id="22" dur="500"/>
                                        <p:tgtEl>
                                          <p:spTgt spid="28678"/>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8679"/>
                                        </p:tgtEl>
                                        <p:attrNameLst>
                                          <p:attrName>style.visibility</p:attrName>
                                        </p:attrNameLst>
                                      </p:cBhvr>
                                      <p:to>
                                        <p:strVal val="visible"/>
                                      </p:to>
                                    </p:set>
                                    <p:animEffect transition="in" filter="strips(downRight)">
                                      <p:cBhvr>
                                        <p:cTn id="27" dur="500"/>
                                        <p:tgtEl>
                                          <p:spTgt spid="2867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8680"/>
                                        </p:tgtEl>
                                        <p:attrNameLst>
                                          <p:attrName>style.visibility</p:attrName>
                                        </p:attrNameLst>
                                      </p:cBhvr>
                                      <p:to>
                                        <p:strVal val="visible"/>
                                      </p:to>
                                    </p:set>
                                    <p:animEffect transition="in" filter="dissolve">
                                      <p:cBhvr>
                                        <p:cTn id="32" dur="500"/>
                                        <p:tgtEl>
                                          <p:spTgt spid="2868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8681"/>
                                        </p:tgtEl>
                                        <p:attrNameLst>
                                          <p:attrName>style.visibility</p:attrName>
                                        </p:attrNameLst>
                                      </p:cBhvr>
                                      <p:to>
                                        <p:strVal val="visible"/>
                                      </p:to>
                                    </p:set>
                                    <p:animEffect transition="in" filter="dissolve">
                                      <p:cBhvr>
                                        <p:cTn id="37" dur="500"/>
                                        <p:tgtEl>
                                          <p:spTgt spid="28681"/>
                                        </p:tgtEl>
                                      </p:cBhvr>
                                    </p:animEffect>
                                  </p:childTnLst>
                                  <p:subTnLst>
                                    <p:set>
                                      <p:cBhvr override="childStyle">
                                        <p:cTn dur="1" fill="hold" display="0" masterRel="nextClick" afterEffect="1"/>
                                        <p:tgtEl>
                                          <p:spTgt spid="28681"/>
                                        </p:tgtEl>
                                        <p:attrNameLst>
                                          <p:attrName>style.visibility</p:attrName>
                                        </p:attrNameLst>
                                      </p:cBhvr>
                                      <p:to>
                                        <p:strVal val="hidden"/>
                                      </p:to>
                                    </p:set>
                                  </p:sub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8682"/>
                                        </p:tgtEl>
                                        <p:attrNameLst>
                                          <p:attrName>style.visibility</p:attrName>
                                        </p:attrNameLst>
                                      </p:cBhvr>
                                      <p:to>
                                        <p:strVal val="visible"/>
                                      </p:to>
                                    </p:set>
                                    <p:animEffect transition="in" filter="dissolve">
                                      <p:cBhvr>
                                        <p:cTn id="42" dur="500"/>
                                        <p:tgtEl>
                                          <p:spTgt spid="28682"/>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8683"/>
                                        </p:tgtEl>
                                        <p:attrNameLst>
                                          <p:attrName>style.visibility</p:attrName>
                                        </p:attrNameLst>
                                      </p:cBhvr>
                                      <p:to>
                                        <p:strVal val="visible"/>
                                      </p:to>
                                    </p:set>
                                    <p:animEffect transition="in" filter="dissolve">
                                      <p:cBhvr>
                                        <p:cTn id="47" dur="500"/>
                                        <p:tgtEl>
                                          <p:spTgt spid="28683"/>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8684"/>
                                        </p:tgtEl>
                                        <p:attrNameLst>
                                          <p:attrName>style.visibility</p:attrName>
                                        </p:attrNameLst>
                                      </p:cBhvr>
                                      <p:to>
                                        <p:strVal val="visible"/>
                                      </p:to>
                                    </p:set>
                                    <p:animEffect transition="in" filter="dissolve">
                                      <p:cBhvr>
                                        <p:cTn id="52" dur="500"/>
                                        <p:tgtEl>
                                          <p:spTgt spid="28684"/>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8685"/>
                                        </p:tgtEl>
                                        <p:attrNameLst>
                                          <p:attrName>style.visibility</p:attrName>
                                        </p:attrNameLst>
                                      </p:cBhvr>
                                      <p:to>
                                        <p:strVal val="visible"/>
                                      </p:to>
                                    </p:set>
                                    <p:animEffect transition="in" filter="dissolve">
                                      <p:cBhvr>
                                        <p:cTn id="57" dur="500"/>
                                        <p:tgtEl>
                                          <p:spTgt spid="28685"/>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28686"/>
                                        </p:tgtEl>
                                        <p:attrNameLst>
                                          <p:attrName>style.visibility</p:attrName>
                                        </p:attrNameLst>
                                      </p:cBhvr>
                                      <p:to>
                                        <p:strVal val="visible"/>
                                      </p:to>
                                    </p:set>
                                    <p:animEffect transition="in" filter="dissolve">
                                      <p:cBhvr>
                                        <p:cTn id="62" dur="500"/>
                                        <p:tgtEl>
                                          <p:spTgt spid="28686"/>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28687"/>
                                        </p:tgtEl>
                                        <p:attrNameLst>
                                          <p:attrName>style.visibility</p:attrName>
                                        </p:attrNameLst>
                                      </p:cBhvr>
                                      <p:to>
                                        <p:strVal val="visible"/>
                                      </p:to>
                                    </p:set>
                                    <p:animEffect transition="in" filter="dissolve">
                                      <p:cBhvr>
                                        <p:cTn id="67" dur="500"/>
                                        <p:tgtEl>
                                          <p:spTgt spid="286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animBg="1"/>
      <p:bldP spid="28676" grpId="0" autoUpdateAnimBg="0"/>
      <p:bldP spid="28677" grpId="0" animBg="1"/>
      <p:bldP spid="28678" grpId="0" autoUpdateAnimBg="0"/>
      <p:bldP spid="28679" grpId="0" animBg="1"/>
      <p:bldP spid="28680" grpId="0" autoUpdateAnimBg="0"/>
      <p:bldP spid="28681" grpId="0" animBg="1" autoUpdateAnimBg="0"/>
      <p:bldP spid="28682" grpId="0" animBg="1"/>
      <p:bldP spid="28683" grpId="0" animBg="1"/>
      <p:bldP spid="28684" grpId="0" autoUpdateAnimBg="0"/>
      <p:bldP spid="28685" grpId="0" autoUpdateAnimBg="0"/>
      <p:bldP spid="28686" grpId="0" animBg="1" autoUpdateAnimBg="0"/>
      <p:bldP spid="28687"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685800" y="914400"/>
            <a:ext cx="7772400" cy="762000"/>
          </a:xfrm>
          <a:prstGeom prst="rect">
            <a:avLst/>
          </a:prstGeom>
          <a:noFill/>
          <a:ln w="9525">
            <a:noFill/>
            <a:miter lim="800000"/>
            <a:headEnd/>
            <a:tailEnd/>
          </a:ln>
          <a:effectLst/>
        </p:spPr>
        <p:txBody>
          <a:bodyPr anchor="ctr"/>
          <a:lstStyle/>
          <a:p>
            <a:pPr algn="ctr"/>
            <a:r>
              <a:rPr lang="en-GB" sz="4000">
                <a:solidFill>
                  <a:srgbClr val="174174"/>
                </a:solidFill>
                <a:latin typeface="Verdana" pitchFamily="34" charset="0"/>
              </a:rPr>
              <a:t>Elasticity</a:t>
            </a:r>
          </a:p>
        </p:txBody>
      </p:sp>
      <p:sp>
        <p:nvSpPr>
          <p:cNvPr id="29699" name="Line 3"/>
          <p:cNvSpPr>
            <a:spLocks noChangeShapeType="1"/>
          </p:cNvSpPr>
          <p:nvPr/>
        </p:nvSpPr>
        <p:spPr bwMode="auto">
          <a:xfrm>
            <a:off x="990600" y="2057400"/>
            <a:ext cx="0" cy="3505200"/>
          </a:xfrm>
          <a:prstGeom prst="line">
            <a:avLst/>
          </a:prstGeom>
          <a:noFill/>
          <a:ln w="38100">
            <a:solidFill>
              <a:schemeClr val="tx1"/>
            </a:solidFill>
            <a:round/>
            <a:headEnd/>
            <a:tailEnd/>
          </a:ln>
          <a:effectLst/>
        </p:spPr>
        <p:txBody>
          <a:bodyPr/>
          <a:lstStyle/>
          <a:p>
            <a:endParaRPr lang="id-ID"/>
          </a:p>
        </p:txBody>
      </p:sp>
      <p:sp>
        <p:nvSpPr>
          <p:cNvPr id="29700" name="Text Box 4"/>
          <p:cNvSpPr txBox="1">
            <a:spLocks noChangeArrowheads="1"/>
          </p:cNvSpPr>
          <p:nvPr/>
        </p:nvSpPr>
        <p:spPr bwMode="auto">
          <a:xfrm>
            <a:off x="304800" y="1676400"/>
            <a:ext cx="990600" cy="336550"/>
          </a:xfrm>
          <a:prstGeom prst="rect">
            <a:avLst/>
          </a:prstGeom>
          <a:noFill/>
          <a:ln w="9525">
            <a:noFill/>
            <a:miter lim="800000"/>
            <a:headEnd/>
            <a:tailEnd/>
          </a:ln>
          <a:effectLst/>
        </p:spPr>
        <p:txBody>
          <a:bodyPr>
            <a:spAutoFit/>
          </a:bodyPr>
          <a:lstStyle/>
          <a:p>
            <a:pPr>
              <a:spcBef>
                <a:spcPct val="50000"/>
              </a:spcBef>
            </a:pPr>
            <a:r>
              <a:rPr lang="en-GB" sz="1600">
                <a:latin typeface="Verdana" pitchFamily="34" charset="0"/>
              </a:rPr>
              <a:t>Price</a:t>
            </a:r>
          </a:p>
        </p:txBody>
      </p:sp>
      <p:sp>
        <p:nvSpPr>
          <p:cNvPr id="29701" name="Line 5"/>
          <p:cNvSpPr>
            <a:spLocks noChangeShapeType="1"/>
          </p:cNvSpPr>
          <p:nvPr/>
        </p:nvSpPr>
        <p:spPr bwMode="auto">
          <a:xfrm>
            <a:off x="990600" y="5562600"/>
            <a:ext cx="5257800" cy="0"/>
          </a:xfrm>
          <a:prstGeom prst="line">
            <a:avLst/>
          </a:prstGeom>
          <a:noFill/>
          <a:ln w="38100">
            <a:solidFill>
              <a:schemeClr val="tx1"/>
            </a:solidFill>
            <a:round/>
            <a:headEnd/>
            <a:tailEnd/>
          </a:ln>
          <a:effectLst/>
        </p:spPr>
        <p:txBody>
          <a:bodyPr/>
          <a:lstStyle/>
          <a:p>
            <a:endParaRPr lang="id-ID"/>
          </a:p>
        </p:txBody>
      </p:sp>
      <p:sp>
        <p:nvSpPr>
          <p:cNvPr id="29702" name="Text Box 6"/>
          <p:cNvSpPr txBox="1">
            <a:spLocks noChangeArrowheads="1"/>
          </p:cNvSpPr>
          <p:nvPr/>
        </p:nvSpPr>
        <p:spPr bwMode="auto">
          <a:xfrm>
            <a:off x="4876800" y="5638800"/>
            <a:ext cx="3200400" cy="336550"/>
          </a:xfrm>
          <a:prstGeom prst="rect">
            <a:avLst/>
          </a:prstGeom>
          <a:noFill/>
          <a:ln w="9525">
            <a:noFill/>
            <a:miter lim="800000"/>
            <a:headEnd/>
            <a:tailEnd/>
          </a:ln>
          <a:effectLst/>
        </p:spPr>
        <p:txBody>
          <a:bodyPr>
            <a:spAutoFit/>
          </a:bodyPr>
          <a:lstStyle/>
          <a:p>
            <a:pPr>
              <a:spcBef>
                <a:spcPct val="50000"/>
              </a:spcBef>
            </a:pPr>
            <a:r>
              <a:rPr lang="en-GB" sz="1600">
                <a:latin typeface="Verdana" pitchFamily="34" charset="0"/>
              </a:rPr>
              <a:t>Quantity Demanded (000s)</a:t>
            </a:r>
          </a:p>
        </p:txBody>
      </p:sp>
      <p:sp>
        <p:nvSpPr>
          <p:cNvPr id="29703" name="Line 7"/>
          <p:cNvSpPr>
            <a:spLocks noChangeShapeType="1"/>
          </p:cNvSpPr>
          <p:nvPr/>
        </p:nvSpPr>
        <p:spPr bwMode="auto">
          <a:xfrm>
            <a:off x="1219200" y="2057400"/>
            <a:ext cx="4343400" cy="3352800"/>
          </a:xfrm>
          <a:prstGeom prst="line">
            <a:avLst/>
          </a:prstGeom>
          <a:noFill/>
          <a:ln w="38100">
            <a:solidFill>
              <a:srgbClr val="FF9900"/>
            </a:solidFill>
            <a:round/>
            <a:headEnd/>
            <a:tailEnd/>
          </a:ln>
          <a:effectLst/>
        </p:spPr>
        <p:txBody>
          <a:bodyPr/>
          <a:lstStyle/>
          <a:p>
            <a:endParaRPr lang="id-ID"/>
          </a:p>
        </p:txBody>
      </p:sp>
      <p:sp>
        <p:nvSpPr>
          <p:cNvPr id="29704" name="Text Box 8"/>
          <p:cNvSpPr txBox="1">
            <a:spLocks noChangeArrowheads="1"/>
          </p:cNvSpPr>
          <p:nvPr/>
        </p:nvSpPr>
        <p:spPr bwMode="auto">
          <a:xfrm>
            <a:off x="5562600" y="5105400"/>
            <a:ext cx="381000" cy="457200"/>
          </a:xfrm>
          <a:prstGeom prst="rect">
            <a:avLst/>
          </a:prstGeom>
          <a:noFill/>
          <a:ln w="9525">
            <a:noFill/>
            <a:miter lim="800000"/>
            <a:headEnd/>
            <a:tailEnd/>
          </a:ln>
          <a:effectLst/>
        </p:spPr>
        <p:txBody>
          <a:bodyPr>
            <a:spAutoFit/>
          </a:bodyPr>
          <a:lstStyle/>
          <a:p>
            <a:pPr>
              <a:spcBef>
                <a:spcPct val="50000"/>
              </a:spcBef>
            </a:pPr>
            <a:r>
              <a:rPr lang="en-GB"/>
              <a:t>D</a:t>
            </a:r>
          </a:p>
        </p:txBody>
      </p:sp>
      <p:sp>
        <p:nvSpPr>
          <p:cNvPr id="29705" name="Text Box 9"/>
          <p:cNvSpPr txBox="1">
            <a:spLocks noChangeArrowheads="1"/>
          </p:cNvSpPr>
          <p:nvPr/>
        </p:nvSpPr>
        <p:spPr bwMode="auto">
          <a:xfrm>
            <a:off x="6096000" y="1828800"/>
            <a:ext cx="2362200" cy="1552575"/>
          </a:xfrm>
          <a:prstGeom prst="rect">
            <a:avLst/>
          </a:prstGeom>
          <a:solidFill>
            <a:schemeClr val="hlink"/>
          </a:solidFill>
          <a:ln w="9525">
            <a:noFill/>
            <a:miter lim="800000"/>
            <a:headEnd/>
            <a:tailEnd/>
          </a:ln>
          <a:effectLst/>
        </p:spPr>
        <p:txBody>
          <a:bodyPr>
            <a:spAutoFit/>
          </a:bodyPr>
          <a:lstStyle/>
          <a:p>
            <a:pPr>
              <a:spcBef>
                <a:spcPct val="50000"/>
              </a:spcBef>
            </a:pPr>
            <a:r>
              <a:rPr lang="en-GB" sz="1200">
                <a:latin typeface="Verdana" pitchFamily="34" charset="0"/>
              </a:rPr>
              <a:t>If the firm decides to decrease price to (say) £3, the degree of price elasticity of the demand curve would determine the extent of the increase in demand and the change therefore in total revenue.</a:t>
            </a:r>
          </a:p>
        </p:txBody>
      </p:sp>
      <p:sp>
        <p:nvSpPr>
          <p:cNvPr id="29706" name="Line 10"/>
          <p:cNvSpPr>
            <a:spLocks noChangeShapeType="1"/>
          </p:cNvSpPr>
          <p:nvPr/>
        </p:nvSpPr>
        <p:spPr bwMode="auto">
          <a:xfrm>
            <a:off x="990600" y="3200400"/>
            <a:ext cx="1752600" cy="0"/>
          </a:xfrm>
          <a:prstGeom prst="line">
            <a:avLst/>
          </a:prstGeom>
          <a:noFill/>
          <a:ln w="9525">
            <a:solidFill>
              <a:schemeClr val="tx1"/>
            </a:solidFill>
            <a:round/>
            <a:headEnd/>
            <a:tailEnd/>
          </a:ln>
          <a:effectLst/>
        </p:spPr>
        <p:txBody>
          <a:bodyPr/>
          <a:lstStyle/>
          <a:p>
            <a:endParaRPr lang="id-ID"/>
          </a:p>
        </p:txBody>
      </p:sp>
      <p:sp>
        <p:nvSpPr>
          <p:cNvPr id="29707" name="Line 11"/>
          <p:cNvSpPr>
            <a:spLocks noChangeShapeType="1"/>
          </p:cNvSpPr>
          <p:nvPr/>
        </p:nvSpPr>
        <p:spPr bwMode="auto">
          <a:xfrm>
            <a:off x="2743200" y="3200400"/>
            <a:ext cx="0" cy="2362200"/>
          </a:xfrm>
          <a:prstGeom prst="line">
            <a:avLst/>
          </a:prstGeom>
          <a:noFill/>
          <a:ln w="9525">
            <a:solidFill>
              <a:schemeClr val="tx1"/>
            </a:solidFill>
            <a:round/>
            <a:headEnd/>
            <a:tailEnd/>
          </a:ln>
          <a:effectLst/>
        </p:spPr>
        <p:txBody>
          <a:bodyPr/>
          <a:lstStyle/>
          <a:p>
            <a:endParaRPr lang="id-ID"/>
          </a:p>
        </p:txBody>
      </p:sp>
      <p:sp>
        <p:nvSpPr>
          <p:cNvPr id="29708" name="Text Box 12"/>
          <p:cNvSpPr txBox="1">
            <a:spLocks noChangeArrowheads="1"/>
          </p:cNvSpPr>
          <p:nvPr/>
        </p:nvSpPr>
        <p:spPr bwMode="auto">
          <a:xfrm>
            <a:off x="533400" y="3048000"/>
            <a:ext cx="457200" cy="336550"/>
          </a:xfrm>
          <a:prstGeom prst="rect">
            <a:avLst/>
          </a:prstGeom>
          <a:noFill/>
          <a:ln w="9525">
            <a:noFill/>
            <a:miter lim="800000"/>
            <a:headEnd/>
            <a:tailEnd/>
          </a:ln>
          <a:effectLst/>
        </p:spPr>
        <p:txBody>
          <a:bodyPr>
            <a:spAutoFit/>
          </a:bodyPr>
          <a:lstStyle/>
          <a:p>
            <a:pPr>
              <a:spcBef>
                <a:spcPct val="50000"/>
              </a:spcBef>
            </a:pPr>
            <a:r>
              <a:rPr lang="en-GB" sz="1600">
                <a:latin typeface="Verdana" pitchFamily="34" charset="0"/>
              </a:rPr>
              <a:t>£5</a:t>
            </a:r>
          </a:p>
        </p:txBody>
      </p:sp>
      <p:sp>
        <p:nvSpPr>
          <p:cNvPr id="29709" name="Text Box 13"/>
          <p:cNvSpPr txBox="1">
            <a:spLocks noChangeArrowheads="1"/>
          </p:cNvSpPr>
          <p:nvPr/>
        </p:nvSpPr>
        <p:spPr bwMode="auto">
          <a:xfrm>
            <a:off x="2514600" y="5562600"/>
            <a:ext cx="609600" cy="336550"/>
          </a:xfrm>
          <a:prstGeom prst="rect">
            <a:avLst/>
          </a:prstGeom>
          <a:noFill/>
          <a:ln w="9525">
            <a:noFill/>
            <a:miter lim="800000"/>
            <a:headEnd/>
            <a:tailEnd/>
          </a:ln>
          <a:effectLst/>
        </p:spPr>
        <p:txBody>
          <a:bodyPr>
            <a:spAutoFit/>
          </a:bodyPr>
          <a:lstStyle/>
          <a:p>
            <a:pPr>
              <a:spcBef>
                <a:spcPct val="50000"/>
              </a:spcBef>
            </a:pPr>
            <a:r>
              <a:rPr lang="en-GB" sz="1600">
                <a:latin typeface="Verdana" pitchFamily="34" charset="0"/>
              </a:rPr>
              <a:t>100</a:t>
            </a:r>
          </a:p>
        </p:txBody>
      </p:sp>
      <p:sp>
        <p:nvSpPr>
          <p:cNvPr id="29712" name="Line 16"/>
          <p:cNvSpPr>
            <a:spLocks noChangeShapeType="1"/>
          </p:cNvSpPr>
          <p:nvPr/>
        </p:nvSpPr>
        <p:spPr bwMode="auto">
          <a:xfrm>
            <a:off x="990600" y="4191000"/>
            <a:ext cx="2971800" cy="0"/>
          </a:xfrm>
          <a:prstGeom prst="line">
            <a:avLst/>
          </a:prstGeom>
          <a:noFill/>
          <a:ln w="9525">
            <a:solidFill>
              <a:schemeClr val="tx1"/>
            </a:solidFill>
            <a:round/>
            <a:headEnd/>
            <a:tailEnd/>
          </a:ln>
          <a:effectLst/>
        </p:spPr>
        <p:txBody>
          <a:bodyPr/>
          <a:lstStyle/>
          <a:p>
            <a:endParaRPr lang="id-ID"/>
          </a:p>
        </p:txBody>
      </p:sp>
      <p:sp>
        <p:nvSpPr>
          <p:cNvPr id="29713" name="Line 17"/>
          <p:cNvSpPr>
            <a:spLocks noChangeShapeType="1"/>
          </p:cNvSpPr>
          <p:nvPr/>
        </p:nvSpPr>
        <p:spPr bwMode="auto">
          <a:xfrm>
            <a:off x="3962400" y="4191000"/>
            <a:ext cx="0" cy="1371600"/>
          </a:xfrm>
          <a:prstGeom prst="line">
            <a:avLst/>
          </a:prstGeom>
          <a:noFill/>
          <a:ln w="9525">
            <a:solidFill>
              <a:schemeClr val="tx1"/>
            </a:solidFill>
            <a:round/>
            <a:headEnd/>
            <a:tailEnd/>
          </a:ln>
          <a:effectLst/>
        </p:spPr>
        <p:txBody>
          <a:bodyPr/>
          <a:lstStyle/>
          <a:p>
            <a:endParaRPr lang="id-ID"/>
          </a:p>
        </p:txBody>
      </p:sp>
      <p:sp>
        <p:nvSpPr>
          <p:cNvPr id="29714" name="Text Box 18"/>
          <p:cNvSpPr txBox="1">
            <a:spLocks noChangeArrowheads="1"/>
          </p:cNvSpPr>
          <p:nvPr/>
        </p:nvSpPr>
        <p:spPr bwMode="auto">
          <a:xfrm>
            <a:off x="533400" y="3962400"/>
            <a:ext cx="533400" cy="336550"/>
          </a:xfrm>
          <a:prstGeom prst="rect">
            <a:avLst/>
          </a:prstGeom>
          <a:noFill/>
          <a:ln w="9525">
            <a:noFill/>
            <a:miter lim="800000"/>
            <a:headEnd/>
            <a:tailEnd/>
          </a:ln>
          <a:effectLst/>
        </p:spPr>
        <p:txBody>
          <a:bodyPr>
            <a:spAutoFit/>
          </a:bodyPr>
          <a:lstStyle/>
          <a:p>
            <a:pPr>
              <a:spcBef>
                <a:spcPct val="50000"/>
              </a:spcBef>
            </a:pPr>
            <a:r>
              <a:rPr lang="en-GB" sz="1600">
                <a:latin typeface="Verdana" pitchFamily="34" charset="0"/>
              </a:rPr>
              <a:t>£3</a:t>
            </a:r>
          </a:p>
        </p:txBody>
      </p:sp>
      <p:sp>
        <p:nvSpPr>
          <p:cNvPr id="29715" name="Text Box 19"/>
          <p:cNvSpPr txBox="1">
            <a:spLocks noChangeArrowheads="1"/>
          </p:cNvSpPr>
          <p:nvPr/>
        </p:nvSpPr>
        <p:spPr bwMode="auto">
          <a:xfrm>
            <a:off x="3733800" y="5562600"/>
            <a:ext cx="1066800" cy="336550"/>
          </a:xfrm>
          <a:prstGeom prst="rect">
            <a:avLst/>
          </a:prstGeom>
          <a:noFill/>
          <a:ln w="9525">
            <a:noFill/>
            <a:miter lim="800000"/>
            <a:headEnd/>
            <a:tailEnd/>
          </a:ln>
          <a:effectLst/>
        </p:spPr>
        <p:txBody>
          <a:bodyPr>
            <a:spAutoFit/>
          </a:bodyPr>
          <a:lstStyle/>
          <a:p>
            <a:pPr>
              <a:spcBef>
                <a:spcPct val="50000"/>
              </a:spcBef>
            </a:pPr>
            <a:r>
              <a:rPr lang="en-GB" sz="1600">
                <a:latin typeface="Verdana" pitchFamily="34" charset="0"/>
              </a:rPr>
              <a:t>140</a:t>
            </a:r>
          </a:p>
        </p:txBody>
      </p:sp>
      <p:sp>
        <p:nvSpPr>
          <p:cNvPr id="29716" name="Rectangle 20"/>
          <p:cNvSpPr>
            <a:spLocks noChangeArrowheads="1"/>
          </p:cNvSpPr>
          <p:nvPr/>
        </p:nvSpPr>
        <p:spPr bwMode="auto">
          <a:xfrm>
            <a:off x="990600" y="4191000"/>
            <a:ext cx="2971800" cy="1371600"/>
          </a:xfrm>
          <a:prstGeom prst="rect">
            <a:avLst/>
          </a:prstGeom>
          <a:solidFill>
            <a:schemeClr val="folHlink"/>
          </a:solidFill>
          <a:ln w="9525">
            <a:solidFill>
              <a:schemeClr val="tx1"/>
            </a:solidFill>
            <a:miter lim="800000"/>
            <a:headEnd/>
            <a:tailEnd/>
          </a:ln>
          <a:effectLst/>
        </p:spPr>
        <p:txBody>
          <a:bodyPr wrap="none" anchor="ctr"/>
          <a:lstStyle/>
          <a:p>
            <a:pPr algn="ctr"/>
            <a:r>
              <a:rPr lang="en-GB" sz="2000">
                <a:solidFill>
                  <a:schemeClr val="bg1"/>
                </a:solidFill>
                <a:latin typeface="Verdana" pitchFamily="34" charset="0"/>
              </a:rPr>
              <a:t>Total</a:t>
            </a:r>
            <a:r>
              <a:rPr lang="en-GB" sz="2000">
                <a:latin typeface="Verdana" pitchFamily="34" charset="0"/>
              </a:rPr>
              <a:t> </a:t>
            </a:r>
            <a:r>
              <a:rPr lang="en-GB" sz="2000">
                <a:solidFill>
                  <a:schemeClr val="bg1"/>
                </a:solidFill>
                <a:latin typeface="Verdana" pitchFamily="34" charset="0"/>
              </a:rPr>
              <a:t>Revenue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705"/>
                                        </p:tgtEl>
                                        <p:attrNameLst>
                                          <p:attrName>style.visibility</p:attrName>
                                        </p:attrNameLst>
                                      </p:cBhvr>
                                      <p:to>
                                        <p:strVal val="visible"/>
                                      </p:to>
                                    </p:set>
                                    <p:animEffect transition="in" filter="dissolve">
                                      <p:cBhvr>
                                        <p:cTn id="7" dur="500"/>
                                        <p:tgtEl>
                                          <p:spTgt spid="29705"/>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1" fill="hold" grpId="0" nodeType="clickEffect">
                                  <p:stCondLst>
                                    <p:cond delay="0"/>
                                  </p:stCondLst>
                                  <p:childTnLst>
                                    <p:set>
                                      <p:cBhvr>
                                        <p:cTn id="11" dur="1" fill="hold">
                                          <p:stCondLst>
                                            <p:cond delay="0"/>
                                          </p:stCondLst>
                                        </p:cTn>
                                        <p:tgtEl>
                                          <p:spTgt spid="29712"/>
                                        </p:tgtEl>
                                        <p:attrNameLst>
                                          <p:attrName>style.visibility</p:attrName>
                                        </p:attrNameLst>
                                      </p:cBhvr>
                                      <p:to>
                                        <p:strVal val="visible"/>
                                      </p:to>
                                    </p:set>
                                    <p:anim calcmode="lin" valueType="num">
                                      <p:cBhvr additive="base">
                                        <p:cTn id="12" dur="5000" fill="hold"/>
                                        <p:tgtEl>
                                          <p:spTgt spid="29712"/>
                                        </p:tgtEl>
                                        <p:attrNameLst>
                                          <p:attrName>ppt_x</p:attrName>
                                        </p:attrNameLst>
                                      </p:cBhvr>
                                      <p:tavLst>
                                        <p:tav tm="0">
                                          <p:val>
                                            <p:strVal val="#ppt_x"/>
                                          </p:val>
                                        </p:tav>
                                        <p:tav tm="100000">
                                          <p:val>
                                            <p:strVal val="#ppt_x"/>
                                          </p:val>
                                        </p:tav>
                                      </p:tavLst>
                                    </p:anim>
                                    <p:anim calcmode="lin" valueType="num">
                                      <p:cBhvr additive="base">
                                        <p:cTn id="13" dur="5000" fill="hold"/>
                                        <p:tgtEl>
                                          <p:spTgt spid="29712"/>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29714"/>
                                        </p:tgtEl>
                                        <p:attrNameLst>
                                          <p:attrName>style.visibility</p:attrName>
                                        </p:attrNameLst>
                                      </p:cBhvr>
                                      <p:to>
                                        <p:strVal val="visible"/>
                                      </p:to>
                                    </p:set>
                                    <p:animEffect transition="in" filter="dissolve">
                                      <p:cBhvr>
                                        <p:cTn id="18" dur="500"/>
                                        <p:tgtEl>
                                          <p:spTgt spid="29714"/>
                                        </p:tgtEl>
                                      </p:cBhvr>
                                    </p:animEffect>
                                  </p:childTnLst>
                                </p:cTn>
                              </p:par>
                            </p:childTnLst>
                          </p:cTn>
                        </p:par>
                      </p:childTnLst>
                    </p:cTn>
                  </p:par>
                  <p:par>
                    <p:cTn id="19" fill="hold">
                      <p:stCondLst>
                        <p:cond delay="indefinite"/>
                      </p:stCondLst>
                      <p:childTnLst>
                        <p:par>
                          <p:cTn id="20" fill="hold">
                            <p:stCondLst>
                              <p:cond delay="0"/>
                            </p:stCondLst>
                            <p:childTnLst>
                              <p:par>
                                <p:cTn id="21" presetID="7" presetClass="entr" presetSubtype="8" fill="hold" grpId="0" nodeType="clickEffect">
                                  <p:stCondLst>
                                    <p:cond delay="0"/>
                                  </p:stCondLst>
                                  <p:childTnLst>
                                    <p:set>
                                      <p:cBhvr>
                                        <p:cTn id="22" dur="1" fill="hold">
                                          <p:stCondLst>
                                            <p:cond delay="0"/>
                                          </p:stCondLst>
                                        </p:cTn>
                                        <p:tgtEl>
                                          <p:spTgt spid="29713"/>
                                        </p:tgtEl>
                                        <p:attrNameLst>
                                          <p:attrName>style.visibility</p:attrName>
                                        </p:attrNameLst>
                                      </p:cBhvr>
                                      <p:to>
                                        <p:strVal val="visible"/>
                                      </p:to>
                                    </p:set>
                                    <p:anim calcmode="lin" valueType="num">
                                      <p:cBhvr additive="base">
                                        <p:cTn id="23" dur="5000" fill="hold"/>
                                        <p:tgtEl>
                                          <p:spTgt spid="29713"/>
                                        </p:tgtEl>
                                        <p:attrNameLst>
                                          <p:attrName>ppt_x</p:attrName>
                                        </p:attrNameLst>
                                      </p:cBhvr>
                                      <p:tavLst>
                                        <p:tav tm="0">
                                          <p:val>
                                            <p:strVal val="0-#ppt_w/2"/>
                                          </p:val>
                                        </p:tav>
                                        <p:tav tm="100000">
                                          <p:val>
                                            <p:strVal val="#ppt_x"/>
                                          </p:val>
                                        </p:tav>
                                      </p:tavLst>
                                    </p:anim>
                                    <p:anim calcmode="lin" valueType="num">
                                      <p:cBhvr additive="base">
                                        <p:cTn id="24" dur="5000" fill="hold"/>
                                        <p:tgtEl>
                                          <p:spTgt spid="29713"/>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29715"/>
                                        </p:tgtEl>
                                        <p:attrNameLst>
                                          <p:attrName>style.visibility</p:attrName>
                                        </p:attrNameLst>
                                      </p:cBhvr>
                                      <p:to>
                                        <p:strVal val="visible"/>
                                      </p:to>
                                    </p:set>
                                    <p:animEffect transition="in" filter="dissolve">
                                      <p:cBhvr>
                                        <p:cTn id="29" dur="500"/>
                                        <p:tgtEl>
                                          <p:spTgt spid="29715"/>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29716"/>
                                        </p:tgtEl>
                                        <p:attrNameLst>
                                          <p:attrName>style.visibility</p:attrName>
                                        </p:attrNameLst>
                                      </p:cBhvr>
                                      <p:to>
                                        <p:strVal val="visible"/>
                                      </p:to>
                                    </p:set>
                                    <p:animEffect transition="in" filter="dissolve">
                                      <p:cBhvr>
                                        <p:cTn id="34" dur="500"/>
                                        <p:tgtEl>
                                          <p:spTgt spid="297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5" grpId="0" animBg="1" autoUpdateAnimBg="0"/>
      <p:bldP spid="29712" grpId="0" animBg="1"/>
      <p:bldP spid="29713" grpId="0" animBg="1"/>
      <p:bldP spid="29714" grpId="0" autoUpdateAnimBg="0"/>
      <p:bldP spid="29715" grpId="0" autoUpdateAnimBg="0"/>
      <p:bldP spid="29716" grpId="0" animBg="1" autoUpdateAnimBg="0"/>
    </p:bldLst>
  </p:timing>
</p:sld>
</file>

<file path=ppt/theme/theme1.xml><?xml version="1.0" encoding="utf-8"?>
<a:theme xmlns:a="http://schemas.openxmlformats.org/drawingml/2006/main" name="bized_powerpoint_template">
  <a:themeElements>
    <a:clrScheme name="bized_powerpoint_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ized_powerpoint_template">
      <a:majorFont>
        <a:latin typeface="Verdana"/>
        <a:ea typeface=""/>
        <a:cs typeface="Times New Roman"/>
      </a:majorFont>
      <a:minorFont>
        <a:latin typeface="Verdana"/>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zed_powerpoint_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zed_powerpoint_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zed_powerpoint_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zed_powerpoint_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zed_powerpoint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zed_powerpoint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zed_powerpoint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Designs\bized_powerpoint_template.pot</Template>
  <TotalTime>316</TotalTime>
  <Words>1277</Words>
  <Application>Microsoft PowerPoint</Application>
  <PresentationFormat>On-screen Show (4:3)</PresentationFormat>
  <Paragraphs>260</Paragraphs>
  <Slides>27</Slides>
  <Notes>21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bized_powerpoint_template</vt:lpstr>
      <vt:lpstr>Price, Income  and Cross Elasticity</vt:lpstr>
      <vt:lpstr>Elasticity – the concept</vt:lpstr>
      <vt:lpstr>Elasticity – the concept</vt:lpstr>
      <vt:lpstr>Elasticity</vt:lpstr>
      <vt:lpstr>Elasticity</vt:lpstr>
      <vt:lpstr>Elasticity</vt:lpstr>
      <vt:lpstr>Elasticity</vt:lpstr>
      <vt:lpstr>Elasticity</vt:lpstr>
      <vt:lpstr>Slide 9</vt:lpstr>
      <vt:lpstr>Elasticity</vt:lpstr>
      <vt:lpstr>Elasticity</vt:lpstr>
      <vt:lpstr>Elasticity</vt:lpstr>
      <vt:lpstr>Slide 13</vt:lpstr>
      <vt:lpstr>Price Elasticity of Demand</vt:lpstr>
      <vt:lpstr>Elasticity</vt:lpstr>
      <vt:lpstr>Elasticity</vt:lpstr>
      <vt:lpstr>Income Elasticity of Demand</vt:lpstr>
      <vt:lpstr>Elasticity</vt:lpstr>
      <vt:lpstr>Elasticity</vt:lpstr>
      <vt:lpstr>Elasticity</vt:lpstr>
      <vt:lpstr>Cross Elasticity of Demand</vt:lpstr>
      <vt:lpstr>Elasticity</vt:lpstr>
      <vt:lpstr>Slide 23</vt:lpstr>
      <vt:lpstr>Price Elasticity of Supply</vt:lpstr>
      <vt:lpstr>Characteristics &amp; Determinants</vt:lpstr>
      <vt:lpstr>Determinants of Elasticity</vt:lpstr>
      <vt:lpstr>Importance of Elasticity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###Price, Income and Cross Elasticity - PowerPoint Presentation###</dc:title>
  <dc:creator>Andrew Ashwin</dc:creator>
  <cp:lastModifiedBy>PERSONAL</cp:lastModifiedBy>
  <cp:revision>59</cp:revision>
  <dcterms:created xsi:type="dcterms:W3CDTF">2003-09-19T11:52:05Z</dcterms:created>
  <dcterms:modified xsi:type="dcterms:W3CDTF">2014-11-02T13:52:39Z</dcterms:modified>
</cp:coreProperties>
</file>