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3" r:id="rId4"/>
    <p:sldId id="258" r:id="rId5"/>
    <p:sldId id="305" r:id="rId6"/>
    <p:sldId id="259" r:id="rId7"/>
    <p:sldId id="261" r:id="rId8"/>
    <p:sldId id="264" r:id="rId9"/>
    <p:sldId id="262" r:id="rId10"/>
    <p:sldId id="263" r:id="rId11"/>
    <p:sldId id="265" r:id="rId12"/>
    <p:sldId id="307" r:id="rId13"/>
    <p:sldId id="266" r:id="rId14"/>
    <p:sldId id="267" r:id="rId15"/>
    <p:sldId id="308" r:id="rId16"/>
    <p:sldId id="309" r:id="rId17"/>
    <p:sldId id="260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310" r:id="rId30"/>
    <p:sldId id="311" r:id="rId31"/>
    <p:sldId id="279" r:id="rId32"/>
    <p:sldId id="280" r:id="rId33"/>
    <p:sldId id="281" r:id="rId34"/>
    <p:sldId id="315" r:id="rId35"/>
    <p:sldId id="313" r:id="rId36"/>
    <p:sldId id="314" r:id="rId37"/>
    <p:sldId id="316" r:id="rId38"/>
    <p:sldId id="304" r:id="rId39"/>
    <p:sldId id="283" r:id="rId40"/>
    <p:sldId id="284" r:id="rId41"/>
    <p:sldId id="286" r:id="rId42"/>
    <p:sldId id="285" r:id="rId43"/>
    <p:sldId id="287" r:id="rId44"/>
    <p:sldId id="288" r:id="rId45"/>
    <p:sldId id="289" r:id="rId46"/>
    <p:sldId id="290" r:id="rId47"/>
    <p:sldId id="291" r:id="rId48"/>
    <p:sldId id="317" r:id="rId49"/>
    <p:sldId id="300" r:id="rId50"/>
    <p:sldId id="295" r:id="rId51"/>
    <p:sldId id="296" r:id="rId52"/>
    <p:sldId id="297" r:id="rId53"/>
    <p:sldId id="298" r:id="rId54"/>
    <p:sldId id="301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603" autoAdjust="0"/>
    <p:restoredTop sz="94660"/>
  </p:normalViewPr>
  <p:slideViewPr>
    <p:cSldViewPr>
      <p:cViewPr varScale="1">
        <p:scale>
          <a:sx n="64" d="100"/>
          <a:sy n="64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lang="en-US"/>
          </a:pPr>
          <a:endParaRPr lang="id-ID"/>
        </a:p>
      </c:txPr>
    </c:title>
    <c:plotArea>
      <c:layout/>
      <c:scatterChart>
        <c:scatterStyle val="lineMarker"/>
        <c:ser>
          <c:idx val="0"/>
          <c:order val="0"/>
          <c:tx>
            <c:v>Demand Curve for Widgets</c:v>
          </c:tx>
          <c:xVal>
            <c:numRef>
              <c:f>Sheet1!$B$1:$B$5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Sheet1!$A$1:$A$5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</c:ser>
        <c:axId val="73859456"/>
        <c:axId val="73861376"/>
      </c:scatterChart>
      <c:valAx>
        <c:axId val="73859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</a:t>
                </a:r>
                <a:r>
                  <a:rPr lang="en-US" baseline="0"/>
                  <a:t> of Widgets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3861376"/>
        <c:crosses val="autoZero"/>
        <c:crossBetween val="midCat"/>
      </c:valAx>
      <c:valAx>
        <c:axId val="738613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385945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lang="en-US"/>
          </a:pPr>
          <a:endParaRPr lang="id-ID"/>
        </a:p>
      </c:txPr>
    </c:title>
    <c:plotArea>
      <c:layout/>
      <c:scatterChart>
        <c:scatterStyle val="lineMarker"/>
        <c:ser>
          <c:idx val="0"/>
          <c:order val="0"/>
          <c:tx>
            <c:v>Demand Curve for Widgets</c:v>
          </c:tx>
          <c:xVal>
            <c:numRef>
              <c:f>Sheet1!$B$1:$B$5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Sheet1!$A$1:$A$5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</c:ser>
        <c:axId val="73899392"/>
        <c:axId val="75433472"/>
      </c:scatterChart>
      <c:valAx>
        <c:axId val="73899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</a:t>
                </a:r>
                <a:r>
                  <a:rPr lang="en-US" baseline="0"/>
                  <a:t> of Widgets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433472"/>
        <c:crosses val="autoZero"/>
        <c:crossBetween val="midCat"/>
      </c:valAx>
      <c:valAx>
        <c:axId val="754334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389939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Increase in Demand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Orginal Demand Curve</c:v>
          </c:tx>
          <c:xVal>
            <c:numRef>
              <c:f>Sheet2!$B$1:$B$5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Sheet2!$A$1:$A$5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Demand Curve</c:v>
          </c:tx>
          <c:xVal>
            <c:numRef>
              <c:f>Sheet2!$C$1:$C$5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</c:numCache>
            </c:numRef>
          </c:xVal>
          <c:yVal>
            <c:numRef>
              <c:f>Sheet2!$A$1:$A$5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75454720"/>
        <c:axId val="75469184"/>
      </c:scatterChart>
      <c:valAx>
        <c:axId val="754547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 of Widets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469184"/>
        <c:crosses val="autoZero"/>
        <c:crossBetween val="midCat"/>
      </c:valAx>
      <c:valAx>
        <c:axId val="754691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45472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lang="en-US"/>
          </a:pPr>
          <a:endParaRPr lang="id-ID"/>
        </a:p>
      </c:txPr>
    </c:title>
    <c:plotArea>
      <c:layout/>
      <c:scatterChart>
        <c:scatterStyle val="lineMarker"/>
        <c:ser>
          <c:idx val="0"/>
          <c:order val="0"/>
          <c:tx>
            <c:v>Demand Curve for Widgets</c:v>
          </c:tx>
          <c:xVal>
            <c:numRef>
              <c:f>Sheet1!$B$1:$B$5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Sheet1!$A$1:$A$5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</c:ser>
        <c:axId val="75584256"/>
        <c:axId val="75586176"/>
      </c:scatterChart>
      <c:valAx>
        <c:axId val="755842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</a:t>
                </a:r>
                <a:r>
                  <a:rPr lang="en-US" baseline="0"/>
                  <a:t> of Widgets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586176"/>
        <c:crosses val="autoZero"/>
        <c:crossBetween val="midCat"/>
      </c:valAx>
      <c:valAx>
        <c:axId val="755861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58425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Decrease in Demand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0902201414012442E-2"/>
          <c:y val="0.10018466441694802"/>
          <c:w val="0.69942434560544797"/>
          <c:h val="0.77199175103112372"/>
        </c:manualLayout>
      </c:layout>
      <c:scatterChart>
        <c:scatterStyle val="smoothMarker"/>
        <c:ser>
          <c:idx val="0"/>
          <c:order val="0"/>
          <c:tx>
            <c:v>Original Demand Curve</c:v>
          </c:tx>
          <c:xVal>
            <c:numRef>
              <c:f>Sheet3!$B$1:$B$5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Sheet3!$A$1:$A$5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Demand Curve</c:v>
          </c:tx>
          <c:xVal>
            <c:numRef>
              <c:f>Sheet3!$C$1:$C$5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Sheet3!$A$1:$A$5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75607424"/>
        <c:axId val="75519488"/>
      </c:scatterChart>
      <c:valAx>
        <c:axId val="75607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Demanded of Widgets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519488"/>
        <c:crosses val="autoZero"/>
        <c:crossBetween val="midCat"/>
      </c:valAx>
      <c:valAx>
        <c:axId val="755194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  <c:layout/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60742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Supply Curve for Widgets </a:t>
            </a:r>
          </a:p>
        </c:rich>
      </c:tx>
    </c:title>
    <c:plotArea>
      <c:layout/>
      <c:scatterChart>
        <c:scatterStyle val="smoothMarker"/>
        <c:ser>
          <c:idx val="0"/>
          <c:order val="0"/>
          <c:tx>
            <c:v>Supply Curve </c:v>
          </c:tx>
          <c:xVal>
            <c:numRef>
              <c:f>Sheet4!$B$1:$B$5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75622272"/>
        <c:axId val="75730944"/>
      </c:scatterChart>
      <c:valAx>
        <c:axId val="756222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Supplied of Widgets</a:t>
                </a: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730944"/>
        <c:crosses val="autoZero"/>
        <c:crossBetween val="midCat"/>
      </c:valAx>
      <c:valAx>
        <c:axId val="757309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622272"/>
        <c:crosses val="autoZero"/>
        <c:crossBetween val="midCat"/>
      </c:valAx>
    </c:plotArea>
    <c:legend>
      <c:legendPos val="r"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Increase in Supply</a:t>
            </a:r>
          </a:p>
        </c:rich>
      </c:tx>
    </c:title>
    <c:plotArea>
      <c:layout/>
      <c:scatterChart>
        <c:scatterStyle val="smoothMarker"/>
        <c:ser>
          <c:idx val="0"/>
          <c:order val="0"/>
          <c:tx>
            <c:v>Original Supply Curve</c:v>
          </c:tx>
          <c:xVal>
            <c:numRef>
              <c:f>Sheet4!$B$1:$B$5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Supply Curve </c:v>
          </c:tx>
          <c:xVal>
            <c:numRef>
              <c:f>Sheet4!$C$1:$C$5</c:f>
              <c:numCache>
                <c:formatCode>General</c:formatCode>
                <c:ptCount val="5"/>
                <c:pt idx="0">
                  <c:v>12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4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75772672"/>
        <c:axId val="75774592"/>
      </c:scatterChart>
      <c:valAx>
        <c:axId val="757726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Quantities Supplied of Widgets</a:t>
                </a: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774592"/>
        <c:crosses val="autoZero"/>
        <c:crossBetween val="midCat"/>
      </c:valAx>
      <c:valAx>
        <c:axId val="757745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772672"/>
        <c:crosses val="autoZero"/>
        <c:crossBetween val="midCat"/>
      </c:valAx>
    </c:plotArea>
    <c:legend>
      <c:legendPos val="r"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style val="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Supply Curve for Widgets </a:t>
            </a:r>
          </a:p>
        </c:rich>
      </c:tx>
    </c:title>
    <c:plotArea>
      <c:layout/>
      <c:scatterChart>
        <c:scatterStyle val="smoothMarker"/>
        <c:ser>
          <c:idx val="0"/>
          <c:order val="0"/>
          <c:tx>
            <c:v>Supply Curve </c:v>
          </c:tx>
          <c:xVal>
            <c:numRef>
              <c:f>Sheet4!$B$1:$B$5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Sheet4!$A$1:$A$5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75795840"/>
        <c:axId val="76977664"/>
      </c:scatterChart>
      <c:valAx>
        <c:axId val="75795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Supplied of Widgets</a:t>
                </a: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6977664"/>
        <c:crosses val="autoZero"/>
        <c:crossBetween val="midCat"/>
      </c:valAx>
      <c:valAx>
        <c:axId val="769776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795840"/>
        <c:crosses val="autoZero"/>
        <c:crossBetween val="midCat"/>
      </c:valAx>
    </c:plotArea>
    <c:legend>
      <c:legendPos val="r"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/>
            </a:pPr>
            <a:r>
              <a:rPr lang="en-US"/>
              <a:t>Decrease in Supply</a:t>
            </a:r>
          </a:p>
        </c:rich>
      </c:tx>
      <c:layout>
        <c:manualLayout>
          <c:xMode val="edge"/>
          <c:yMode val="edge"/>
          <c:x val="0.29864588801399827"/>
          <c:y val="2.7777777777777981E-2"/>
        </c:manualLayout>
      </c:layout>
    </c:title>
    <c:plotArea>
      <c:layout/>
      <c:scatterChart>
        <c:scatterStyle val="smoothMarker"/>
        <c:ser>
          <c:idx val="0"/>
          <c:order val="0"/>
          <c:tx>
            <c:v>Original Supply Curve</c:v>
          </c:tx>
          <c:xVal>
            <c:numRef>
              <c:f>Sheet5!$B$1:$B$5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</c:numCache>
            </c:numRef>
          </c:xVal>
          <c:yVal>
            <c:numRef>
              <c:f>Sheet5!$A$1:$A$5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New Supply Curve</c:v>
          </c:tx>
          <c:xVal>
            <c:numRef>
              <c:f>Sheet5!$C$1:$C$5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</c:numCache>
            </c:numRef>
          </c:xVal>
          <c:yVal>
            <c:numRef>
              <c:f>Sheet5!$A$1:$A$5</c:f>
              <c:numCache>
                <c:formatCode>"$"#,##0_);[Red]\("$"#,##0\)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1"/>
        </c:ser>
        <c:axId val="76953856"/>
        <c:axId val="75854208"/>
      </c:scatterChart>
      <c:valAx>
        <c:axId val="769538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Quantity Supplied of Widgets</a:t>
                </a: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5854208"/>
        <c:crosses val="autoZero"/>
        <c:crossBetween val="midCat"/>
      </c:valAx>
      <c:valAx>
        <c:axId val="758542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Price per Widget</a:t>
                </a:r>
              </a:p>
            </c:rich>
          </c:tx>
        </c:title>
        <c:numFmt formatCode="&quot;$&quot;#,##0_);[Red]\(&quot;$&quot;#,##0\)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id-ID"/>
          </a:p>
        </c:txPr>
        <c:crossAx val="76953856"/>
        <c:crosses val="autoZero"/>
        <c:crossBetween val="midCat"/>
      </c:valAx>
    </c:plotArea>
    <c:legend>
      <c:legendPos val="r"/>
      <c:txPr>
        <a:bodyPr/>
        <a:lstStyle/>
        <a:p>
          <a:pPr>
            <a:defRPr lang="en-US"/>
          </a:pPr>
          <a:endParaRPr lang="id-ID"/>
        </a:p>
      </c:txPr>
    </c:legend>
    <c:plotVisOnly val="1"/>
  </c:chart>
  <c:spPr>
    <a:solidFill>
      <a:schemeClr val="bg1"/>
    </a:solidFill>
  </c:sp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0.77064</cdr:x>
      <cdr:y>0.01639</cdr:y>
    </cdr:from>
    <cdr:to>
      <cdr:x>1</cdr:x>
      <cdr:y>0.13558</cdr:y>
    </cdr:to>
    <cdr:sp macro="" textlink="">
      <cdr:nvSpPr>
        <cdr:cNvPr id="8" name="Text Box 2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00800" y="76200"/>
          <a:ext cx="1905000" cy="553998"/>
        </a:xfrm>
        <a:prstGeom xmlns:a="http://schemas.openxmlformats.org/drawingml/2006/main" prst="rect">
          <a:avLst/>
        </a:prstGeom>
        <a:solidFill xmlns:a="http://schemas.openxmlformats.org/drawingml/2006/main">
          <a:srgbClr val="7E9CE8"/>
        </a:solidFill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>
            <a:spcBef>
              <a:spcPct val="50000"/>
            </a:spcBef>
            <a:buFont typeface="Arial" pitchFamily="34" charset="0"/>
            <a:buChar char="•"/>
          </a:pPr>
          <a:r>
            <a:rPr lang="en-GB" sz="1000" dirty="0" smtClean="0">
              <a:latin typeface="Verdana" pitchFamily="34" charset="0"/>
              <a:cs typeface="Times New Roman" pitchFamily="18" charset="0"/>
            </a:rPr>
            <a:t>At $3 per Widget, the Quantity demanded of widgets is 6.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1BFED5-9C79-4A08-BE34-34065CA12B89}" type="datetimeFigureOut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4A478B-C1C9-47F9-B452-BA8D6ACC6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4A94BC-093D-4809-894F-3DE1FCF5BE41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 eaLnBrk="0" hangingPunct="0"/>
            <a:r>
              <a:rPr lang="en-US" alt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1DC96D-060F-46D6-87D3-05F3280E126C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AA045E-7266-4E9C-B441-146A1E1A2FFB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/>
          </a:p>
        </p:txBody>
      </p:sp>
      <p:sp>
        <p:nvSpPr>
          <p:cNvPr id="62467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 eaLnBrk="0" hangingPunct="0"/>
            <a:r>
              <a:rPr lang="en-US" altLang="en-US" sz="1000" i="1">
                <a:latin typeface="Times New Roman" pitchFamily="18" charset="0"/>
              </a:rPr>
              <a:t>25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24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72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85128B-7E7B-4D39-A482-1D75B8FF7C9C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A1C128-97E7-4AE9-A454-F4FA00E91D67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F2AD8F-0C55-4D96-B469-835C494E6D23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 altLang="en-US"/>
          </a:p>
        </p:txBody>
      </p:sp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9" tIns="0" rIns="19049" bIns="0" anchor="b"/>
          <a:lstStyle/>
          <a:p>
            <a:pPr algn="r" eaLnBrk="0" hangingPunct="0"/>
            <a:r>
              <a:rPr lang="en-US" altLang="en-US" sz="1000" i="1">
                <a:latin typeface="Times New Roman" pitchFamily="18" charset="0"/>
              </a:rPr>
              <a:t>36</a:t>
            </a: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665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solidFill>
            <a:srgbClr val="FFFFFF"/>
          </a:solidFill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8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511C4-46B8-48CD-B103-53F4F7E5A914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84C3-74DB-4CB8-87D9-3D5D11D80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F1297-10F9-4A78-A1C2-17BB2DC1DC3C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C803-1F39-46BA-8734-A6C9D764C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D0ECF-BBCD-4E99-9E96-B905E28A2817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3BCD-56BA-4043-896F-7CD980A3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FAB653-2824-46EB-9811-BCCF4FC5BBC4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ED147-23E9-45E8-B5F5-028897553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2D3358F-0D6C-44E3-9BCC-DA2929D10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C2621D-B27E-47E2-8F2B-F393123D0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FA3591E-CB63-45C4-A9DB-56E4C87B6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48BC3B-6C87-4044-A648-57EE2AA74E1A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BE1D-3899-41A3-AB6D-73CCDEF94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72BE61-D3C1-411B-A14B-58D4F164A409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B1BE6-E066-4CCB-B436-28432D598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334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7E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71600" y="0"/>
            <a:ext cx="762000" cy="533400"/>
          </a:xfrm>
          <a:prstGeom prst="rect">
            <a:avLst/>
          </a:prstGeom>
          <a:ln w="3175">
            <a:solidFill>
              <a:srgbClr val="800080"/>
            </a:solidFill>
            <a:prstDash val="sysDot"/>
          </a:ln>
        </p:spPr>
        <p:txBody>
          <a:bodyPr/>
          <a:lstStyle>
            <a:lvl1pPr algn="ctr">
              <a:buNone/>
              <a:defRPr sz="2800">
                <a:solidFill>
                  <a:srgbClr val="8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l">
              <a:buNone/>
              <a:defRPr sz="2800">
                <a:solidFill>
                  <a:srgbClr val="0048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534400" y="6416675"/>
            <a:ext cx="609600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21B67E-C5AF-4BA5-96AD-C83984340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D889D-FECF-4EED-BA18-6F6852F59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99C86-72F0-4051-8CD8-EE23FB4C47D1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6DA87-4251-4500-9C01-BA390C02D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025E-AF68-48AA-A749-ABBB30BAA38B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760B4-25D4-4E62-A48B-ECF64D5F1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9DFB0-59E4-4185-BC9A-832E7EF7DF9E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AFF6F-144C-4803-B0B2-01269E57B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097E-0BCD-4791-AB79-FE355CC0A903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E5305-2CAE-4A5B-8933-5123501CF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D959B-BA93-42A2-B092-A162AE75819C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2C19-2F3F-4D67-85DB-63FA2286C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F782E-A8BE-44E3-BD1A-0DD86EBAC8E0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B595D-EA10-40BC-8057-B3028CCF2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E0139-1922-4EBD-BDF7-B57F9884161B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68E5D-DEEF-4D43-A680-9C4C1C4F2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B5090-E585-4D0B-925F-8F1D0C58071C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20D27-6D83-45C0-8F96-1FFDD592B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3DEFA4-724D-4615-9747-2845C18AA070}" type="datetime1">
              <a:rPr lang="en-US"/>
              <a:pPr>
                <a:defRPr/>
              </a:pPr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1DA5B9-FB69-4AEA-9B97-D6F50BE26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Relationship Id="rId4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Demand and Supply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“</a:t>
            </a:r>
            <a:r>
              <a:rPr lang="en-US" altLang="en-US" dirty="0" smtClean="0"/>
              <a:t>provided all other factors … are unchanged</a:t>
            </a:r>
            <a:r>
              <a:rPr lang="en-US" dirty="0" smtClean="0"/>
              <a:t>”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That’s an important phrase in the wording of the Law of Demand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quantity demanded of a consumer good such as  ice cream depends 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The price of ice cream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The prices of related goods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Consumers’ incomes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Consumers’ tastes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Consumers’ expectations about future prices and incomes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Number of buyers, etc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Law of Demand says that the quantity demanded of a good is inversely related to its price, </a:t>
            </a:r>
            <a:r>
              <a:rPr lang="en-US" sz="2400" i="1" smtClean="0"/>
              <a:t>provided</a:t>
            </a:r>
            <a:r>
              <a:rPr lang="en-US" sz="2400" smtClean="0"/>
              <a:t> all other factors are unchanged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5730C-6ED7-49FC-B4F2-1E2FA1EAB9F2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Might Demand Increase?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21263" y="1600200"/>
            <a:ext cx="3970337" cy="4183063"/>
          </a:xfrm>
        </p:spPr>
        <p:txBody>
          <a:bodyPr/>
          <a:lstStyle/>
          <a:p>
            <a:r>
              <a:rPr lang="en-US" sz="2800" smtClean="0"/>
              <a:t>How can we explain the difference in Catherine’s behavior in situations </a:t>
            </a:r>
            <a:r>
              <a:rPr lang="en-US" sz="2800" i="1" smtClean="0"/>
              <a:t>A</a:t>
            </a:r>
            <a:r>
              <a:rPr lang="en-US" sz="2800" smtClean="0"/>
              <a:t> and </a:t>
            </a:r>
            <a:r>
              <a:rPr lang="en-US" sz="2800" i="1" smtClean="0"/>
              <a:t>B</a:t>
            </a:r>
            <a:r>
              <a:rPr lang="en-US" sz="2800" smtClean="0"/>
              <a:t>?</a:t>
            </a:r>
          </a:p>
          <a:p>
            <a:r>
              <a:rPr lang="en-US" sz="2800" smtClean="0"/>
              <a:t>Why does she consume more in situation </a:t>
            </a:r>
            <a:r>
              <a:rPr lang="en-US" sz="2800" i="1" smtClean="0"/>
              <a:t>B</a:t>
            </a:r>
            <a:r>
              <a:rPr lang="en-US" sz="2800" smtClean="0"/>
              <a:t> </a:t>
            </a:r>
            <a:r>
              <a:rPr lang="en-US" sz="2800" i="1" smtClean="0"/>
              <a:t>at every possible price</a:t>
            </a:r>
            <a:r>
              <a:rPr lang="en-US" sz="2800" smtClean="0"/>
              <a:t>?</a:t>
            </a:r>
          </a:p>
        </p:txBody>
      </p:sp>
      <p:graphicFrame>
        <p:nvGraphicFramePr>
          <p:cNvPr id="573494" name="Group 54"/>
          <p:cNvGraphicFramePr>
            <a:graphicFrameLocks noGrp="1"/>
          </p:cNvGraphicFramePr>
          <p:nvPr/>
        </p:nvGraphicFramePr>
        <p:xfrm>
          <a:off x="304800" y="1524000"/>
          <a:ext cx="4519613" cy="4602480"/>
        </p:xfrm>
        <a:graphic>
          <a:graphicData uri="http://schemas.openxmlformats.org/drawingml/2006/table">
            <a:tbl>
              <a:tblPr/>
              <a:tblGrid>
                <a:gridCol w="914400"/>
                <a:gridCol w="1812925"/>
                <a:gridCol w="1792288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Quantity Demanded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019800" y="6399213"/>
            <a:ext cx="1828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5410201" y="5789612"/>
            <a:ext cx="1219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6134100" y="5370513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6591300" y="5370513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29400" y="5637213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6" name="TextBox 13"/>
          <p:cNvSpPr txBox="1">
            <a:spLocks noChangeArrowheads="1"/>
          </p:cNvSpPr>
          <p:nvPr/>
        </p:nvSpPr>
        <p:spPr bwMode="auto">
          <a:xfrm>
            <a:off x="5334000" y="51816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Price</a:t>
            </a:r>
          </a:p>
        </p:txBody>
      </p:sp>
      <p:sp>
        <p:nvSpPr>
          <p:cNvPr id="19507" name="TextBox 14"/>
          <p:cNvSpPr txBox="1">
            <a:spLocks noChangeArrowheads="1"/>
          </p:cNvSpPr>
          <p:nvPr/>
        </p:nvSpPr>
        <p:spPr bwMode="auto">
          <a:xfrm>
            <a:off x="6629400" y="64008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Quantity Demanded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6B819-613D-4B3B-8D12-C442F757EF4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Changes  in Demand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GB" smtClean="0"/>
              <a:t>Change in the quantity demanded due to a price change occurs ALONG the demand curve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304800" y="2209800"/>
          <a:ext cx="8305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rot="5400000">
            <a:off x="2858294" y="5295106"/>
            <a:ext cx="1752600" cy="1588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p Arrow 7"/>
          <p:cNvSpPr/>
          <p:nvPr/>
        </p:nvSpPr>
        <p:spPr>
          <a:xfrm>
            <a:off x="762000" y="39624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/>
          <p:nvPr/>
        </p:nvSpPr>
        <p:spPr>
          <a:xfrm rot="10800000">
            <a:off x="914400" y="3886200"/>
            <a:ext cx="1905000" cy="0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5028406"/>
            <a:ext cx="2286000" cy="1588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traight Connector 11"/>
          <p:cNvSpPr/>
          <p:nvPr/>
        </p:nvSpPr>
        <p:spPr>
          <a:xfrm rot="10800000">
            <a:off x="990600" y="4419600"/>
            <a:ext cx="2743200" cy="1588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3048000" y="6248400"/>
            <a:ext cx="5334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6705600" y="28956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sz="1000">
                <a:latin typeface="Verdana" pitchFamily="34" charset="0"/>
                <a:cs typeface="Times New Roman" pitchFamily="18" charset="0"/>
              </a:rPr>
              <a:t>An increase in the Price of Widgets from $3 to $4 will lead to a decrease in the Quantity Demanded of Widgets from 6 to 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ICECRE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8963" y="1676400"/>
            <a:ext cx="167163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mtClean="0"/>
              <a:t>Shifts in the Market Demand Curve</a:t>
            </a:r>
          </a:p>
        </p:txBody>
      </p:sp>
      <p:sp>
        <p:nvSpPr>
          <p:cNvPr id="4198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altLang="en-US" smtClean="0">
                <a:cs typeface="Times New Roman" pitchFamily="18" charset="0"/>
              </a:rPr>
              <a:t>… are caused by changes in:</a:t>
            </a:r>
            <a:endParaRPr lang="en-US" altLang="en-US" smtClean="0"/>
          </a:p>
          <a:p>
            <a:pPr lvl="1"/>
            <a:r>
              <a:rPr lang="en-US" altLang="en-US" smtClean="0"/>
              <a:t>Consumer income</a:t>
            </a:r>
          </a:p>
          <a:p>
            <a:pPr lvl="1"/>
            <a:r>
              <a:rPr lang="en-US" altLang="en-US" smtClean="0"/>
              <a:t>Prices of related goods</a:t>
            </a:r>
          </a:p>
          <a:p>
            <a:pPr lvl="1"/>
            <a:r>
              <a:rPr lang="en-US" altLang="en-US" smtClean="0"/>
              <a:t>Tastes</a:t>
            </a:r>
          </a:p>
          <a:p>
            <a:pPr lvl="1"/>
            <a:r>
              <a:rPr lang="en-US" altLang="en-US" smtClean="0"/>
              <a:t>Expectations, say, about future prices and prospects</a:t>
            </a:r>
          </a:p>
          <a:p>
            <a:pPr lvl="1"/>
            <a:r>
              <a:rPr lang="en-US" altLang="en-US" smtClean="0"/>
              <a:t>Number of buyers</a:t>
            </a:r>
          </a:p>
          <a:p>
            <a:endParaRPr lang="en-US" alt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CCF8A6-4AF0-475D-8C46-1ADBEAFDD92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9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9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9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9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228600"/>
            <a:ext cx="8080375" cy="831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Shifts in the Demand Curve</a:t>
            </a:r>
          </a:p>
        </p:txBody>
      </p:sp>
      <p:sp>
        <p:nvSpPr>
          <p:cNvPr id="21507" name="Freeform 17"/>
          <p:cNvSpPr>
            <a:spLocks/>
          </p:cNvSpPr>
          <p:nvPr/>
        </p:nvSpPr>
        <p:spPr bwMode="auto">
          <a:xfrm>
            <a:off x="1347788" y="1182688"/>
            <a:ext cx="7042150" cy="4818062"/>
          </a:xfrm>
          <a:custGeom>
            <a:avLst/>
            <a:gdLst>
              <a:gd name="T0" fmla="*/ 0 w 4436"/>
              <a:gd name="T1" fmla="*/ 0 h 3035"/>
              <a:gd name="T2" fmla="*/ 0 w 4436"/>
              <a:gd name="T3" fmla="*/ 2147483647 h 3035"/>
              <a:gd name="T4" fmla="*/ 2147483647 w 4436"/>
              <a:gd name="T5" fmla="*/ 2147483647 h 3035"/>
              <a:gd name="T6" fmla="*/ 0 60000 65536"/>
              <a:gd name="T7" fmla="*/ 0 60000 65536"/>
              <a:gd name="T8" fmla="*/ 0 60000 65536"/>
              <a:gd name="T9" fmla="*/ 0 w 4436"/>
              <a:gd name="T10" fmla="*/ 0 h 3035"/>
              <a:gd name="T11" fmla="*/ 4436 w 4436"/>
              <a:gd name="T12" fmla="*/ 3035 h 30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36" h="3035">
                <a:moveTo>
                  <a:pt x="0" y="0"/>
                </a:moveTo>
                <a:lnTo>
                  <a:pt x="0" y="3035"/>
                </a:lnTo>
                <a:lnTo>
                  <a:pt x="4436" y="3035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0" name="Line 18"/>
          <p:cNvSpPr>
            <a:spLocks noChangeShapeType="1"/>
          </p:cNvSpPr>
          <p:nvPr/>
        </p:nvSpPr>
        <p:spPr bwMode="auto">
          <a:xfrm flipH="1" flipV="1">
            <a:off x="3079750" y="1912938"/>
            <a:ext cx="3281363" cy="3149600"/>
          </a:xfrm>
          <a:prstGeom prst="line">
            <a:avLst/>
          </a:prstGeom>
          <a:noFill/>
          <a:ln w="61913">
            <a:solidFill>
              <a:srgbClr val="004C9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1" name="Line 19"/>
          <p:cNvSpPr>
            <a:spLocks noChangeShapeType="1"/>
          </p:cNvSpPr>
          <p:nvPr/>
        </p:nvSpPr>
        <p:spPr bwMode="auto">
          <a:xfrm flipH="1" flipV="1">
            <a:off x="4648200" y="1390650"/>
            <a:ext cx="3281363" cy="3149600"/>
          </a:xfrm>
          <a:prstGeom prst="line">
            <a:avLst/>
          </a:prstGeom>
          <a:noFill/>
          <a:ln w="61913">
            <a:solidFill>
              <a:srgbClr val="5F161D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2" name="Line 20"/>
          <p:cNvSpPr>
            <a:spLocks noChangeShapeType="1"/>
          </p:cNvSpPr>
          <p:nvPr/>
        </p:nvSpPr>
        <p:spPr bwMode="auto">
          <a:xfrm flipH="1" flipV="1">
            <a:off x="1492250" y="2433638"/>
            <a:ext cx="3302000" cy="3170237"/>
          </a:xfrm>
          <a:prstGeom prst="line">
            <a:avLst/>
          </a:prstGeom>
          <a:noFill/>
          <a:ln w="61913">
            <a:solidFill>
              <a:srgbClr val="65182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5813" name="Line 21"/>
          <p:cNvSpPr>
            <a:spLocks noChangeShapeType="1"/>
          </p:cNvSpPr>
          <p:nvPr/>
        </p:nvSpPr>
        <p:spPr bwMode="auto">
          <a:xfrm>
            <a:off x="4146550" y="2871788"/>
            <a:ext cx="1858963" cy="1587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5814" name="Line 22"/>
          <p:cNvSpPr>
            <a:spLocks noChangeShapeType="1"/>
          </p:cNvSpPr>
          <p:nvPr/>
        </p:nvSpPr>
        <p:spPr bwMode="auto">
          <a:xfrm rot="10800000">
            <a:off x="3225800" y="3935413"/>
            <a:ext cx="1860550" cy="1587"/>
          </a:xfrm>
          <a:prstGeom prst="line">
            <a:avLst/>
          </a:prstGeom>
          <a:noFill/>
          <a:ln w="20701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1513" name="Rectangle 23"/>
          <p:cNvSpPr>
            <a:spLocks noChangeArrowheads="1"/>
          </p:cNvSpPr>
          <p:nvPr/>
        </p:nvSpPr>
        <p:spPr bwMode="auto">
          <a:xfrm>
            <a:off x="428625" y="1157288"/>
            <a:ext cx="9429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4" name="Rectangle 24"/>
          <p:cNvSpPr>
            <a:spLocks noChangeArrowheads="1"/>
          </p:cNvSpPr>
          <p:nvPr/>
        </p:nvSpPr>
        <p:spPr bwMode="auto">
          <a:xfrm>
            <a:off x="163513" y="1436688"/>
            <a:ext cx="121443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5" name="Rectangle 25"/>
          <p:cNvSpPr>
            <a:spLocks noChangeArrowheads="1"/>
          </p:cNvSpPr>
          <p:nvPr/>
        </p:nvSpPr>
        <p:spPr bwMode="auto">
          <a:xfrm>
            <a:off x="687388" y="1716088"/>
            <a:ext cx="68421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6" name="Rectangle 26"/>
          <p:cNvSpPr>
            <a:spLocks noChangeArrowheads="1"/>
          </p:cNvSpPr>
          <p:nvPr/>
        </p:nvSpPr>
        <p:spPr bwMode="auto">
          <a:xfrm>
            <a:off x="7215188" y="6102350"/>
            <a:ext cx="131921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7" name="Rectangle 27"/>
          <p:cNvSpPr>
            <a:spLocks noChangeArrowheads="1"/>
          </p:cNvSpPr>
          <p:nvPr/>
        </p:nvSpPr>
        <p:spPr bwMode="auto">
          <a:xfrm>
            <a:off x="6572250" y="6381750"/>
            <a:ext cx="197643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224338" y="2225675"/>
            <a:ext cx="1190625" cy="604838"/>
            <a:chOff x="2717" y="1402"/>
            <a:chExt cx="750" cy="381"/>
          </a:xfrm>
        </p:grpSpPr>
        <p:sp>
          <p:nvSpPr>
            <p:cNvPr id="21540" name="Rectangle 29"/>
            <p:cNvSpPr>
              <a:spLocks noChangeArrowheads="1"/>
            </p:cNvSpPr>
            <p:nvPr/>
          </p:nvSpPr>
          <p:spPr bwMode="auto">
            <a:xfrm>
              <a:off x="2717" y="1402"/>
              <a:ext cx="750" cy="381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1541" name="Rectangle 30"/>
            <p:cNvSpPr>
              <a:spLocks noChangeArrowheads="1"/>
            </p:cNvSpPr>
            <p:nvPr/>
          </p:nvSpPr>
          <p:spPr bwMode="auto">
            <a:xfrm>
              <a:off x="2768" y="1419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Increase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42" name="Rectangle 31"/>
            <p:cNvSpPr>
              <a:spLocks noChangeArrowheads="1"/>
            </p:cNvSpPr>
            <p:nvPr/>
          </p:nvSpPr>
          <p:spPr bwMode="auto">
            <a:xfrm>
              <a:off x="2768" y="1595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in demand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870325" y="4006850"/>
            <a:ext cx="1190625" cy="625475"/>
            <a:chOff x="2362" y="2492"/>
            <a:chExt cx="750" cy="394"/>
          </a:xfrm>
        </p:grpSpPr>
        <p:sp>
          <p:nvSpPr>
            <p:cNvPr id="21537" name="Rectangle 33"/>
            <p:cNvSpPr>
              <a:spLocks noChangeArrowheads="1"/>
            </p:cNvSpPr>
            <p:nvPr/>
          </p:nvSpPr>
          <p:spPr bwMode="auto">
            <a:xfrm>
              <a:off x="2362" y="2492"/>
              <a:ext cx="750" cy="394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/>
          </p:nvSpPr>
          <p:spPr bwMode="auto">
            <a:xfrm>
              <a:off x="2412" y="2520"/>
              <a:ext cx="6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9" name="Rectangle 35"/>
            <p:cNvSpPr>
              <a:spLocks noChangeArrowheads="1"/>
            </p:cNvSpPr>
            <p:nvPr/>
          </p:nvSpPr>
          <p:spPr bwMode="auto">
            <a:xfrm>
              <a:off x="2412" y="2696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in demand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849688" y="5689600"/>
            <a:ext cx="1906587" cy="342900"/>
            <a:chOff x="2425" y="3584"/>
            <a:chExt cx="1201" cy="216"/>
          </a:xfrm>
        </p:grpSpPr>
        <p:sp>
          <p:nvSpPr>
            <p:cNvPr id="21534" name="Rectangle 37"/>
            <p:cNvSpPr>
              <a:spLocks noChangeArrowheads="1"/>
            </p:cNvSpPr>
            <p:nvPr/>
          </p:nvSpPr>
          <p:spPr bwMode="auto">
            <a:xfrm>
              <a:off x="2425" y="3584"/>
              <a:ext cx="1060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Demand curve,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5" name="Rectangle 38"/>
            <p:cNvSpPr>
              <a:spLocks noChangeArrowheads="1"/>
            </p:cNvSpPr>
            <p:nvPr/>
          </p:nvSpPr>
          <p:spPr bwMode="auto">
            <a:xfrm>
              <a:off x="3415" y="3584"/>
              <a:ext cx="1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6" name="Rectangle 39"/>
            <p:cNvSpPr>
              <a:spLocks noChangeArrowheads="1"/>
            </p:cNvSpPr>
            <p:nvPr/>
          </p:nvSpPr>
          <p:spPr bwMode="auto">
            <a:xfrm>
              <a:off x="3516" y="3655"/>
              <a:ext cx="11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895975" y="5151438"/>
            <a:ext cx="1004888" cy="623887"/>
            <a:chOff x="3714" y="3245"/>
            <a:chExt cx="633" cy="393"/>
          </a:xfrm>
        </p:grpSpPr>
        <p:sp>
          <p:nvSpPr>
            <p:cNvPr id="21530" name="Rectangle 41"/>
            <p:cNvSpPr>
              <a:spLocks noChangeArrowheads="1"/>
            </p:cNvSpPr>
            <p:nvPr/>
          </p:nvSpPr>
          <p:spPr bwMode="auto">
            <a:xfrm>
              <a:off x="3740" y="3245"/>
              <a:ext cx="59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Demand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1" name="Rectangle 42"/>
            <p:cNvSpPr>
              <a:spLocks noChangeArrowheads="1"/>
            </p:cNvSpPr>
            <p:nvPr/>
          </p:nvSpPr>
          <p:spPr bwMode="auto">
            <a:xfrm>
              <a:off x="3714" y="3421"/>
              <a:ext cx="48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curve,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2" name="Rectangle 43"/>
            <p:cNvSpPr>
              <a:spLocks noChangeArrowheads="1"/>
            </p:cNvSpPr>
            <p:nvPr/>
          </p:nvSpPr>
          <p:spPr bwMode="auto">
            <a:xfrm>
              <a:off x="4136" y="3421"/>
              <a:ext cx="1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3" name="Rectangle 44"/>
            <p:cNvSpPr>
              <a:spLocks noChangeArrowheads="1"/>
            </p:cNvSpPr>
            <p:nvPr/>
          </p:nvSpPr>
          <p:spPr bwMode="auto">
            <a:xfrm>
              <a:off x="4237" y="3493"/>
              <a:ext cx="11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7445375" y="4613275"/>
            <a:ext cx="1004888" cy="623888"/>
            <a:chOff x="4690" y="2906"/>
            <a:chExt cx="633" cy="393"/>
          </a:xfrm>
        </p:grpSpPr>
        <p:sp>
          <p:nvSpPr>
            <p:cNvPr id="21526" name="Rectangle 46"/>
            <p:cNvSpPr>
              <a:spLocks noChangeArrowheads="1"/>
            </p:cNvSpPr>
            <p:nvPr/>
          </p:nvSpPr>
          <p:spPr bwMode="auto">
            <a:xfrm>
              <a:off x="4712" y="2906"/>
              <a:ext cx="59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Demand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7" name="Rectangle 47"/>
            <p:cNvSpPr>
              <a:spLocks noChangeArrowheads="1"/>
            </p:cNvSpPr>
            <p:nvPr/>
          </p:nvSpPr>
          <p:spPr bwMode="auto">
            <a:xfrm>
              <a:off x="4690" y="3082"/>
              <a:ext cx="48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curve,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8" name="Rectangle 48"/>
            <p:cNvSpPr>
              <a:spLocks noChangeArrowheads="1"/>
            </p:cNvSpPr>
            <p:nvPr/>
          </p:nvSpPr>
          <p:spPr bwMode="auto">
            <a:xfrm>
              <a:off x="5112" y="3082"/>
              <a:ext cx="17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9" name="Rectangle 49"/>
            <p:cNvSpPr>
              <a:spLocks noChangeArrowheads="1"/>
            </p:cNvSpPr>
            <p:nvPr/>
          </p:nvSpPr>
          <p:spPr bwMode="auto">
            <a:xfrm>
              <a:off x="5213" y="3154"/>
              <a:ext cx="11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1523" name="Rectangle 50"/>
          <p:cNvSpPr>
            <a:spLocks noChangeArrowheads="1"/>
          </p:cNvSpPr>
          <p:nvPr/>
        </p:nvSpPr>
        <p:spPr bwMode="auto">
          <a:xfrm>
            <a:off x="1301750" y="6116638"/>
            <a:ext cx="23018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AB8D9-0746-440D-AA50-04E3277BDDC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4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4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4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54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10" grpId="0" animBg="1"/>
      <p:bldP spid="545811" grpId="0" animBg="1"/>
      <p:bldP spid="545812" grpId="0" animBg="1"/>
      <p:bldP spid="545813" grpId="0" animBg="1"/>
      <p:bldP spid="5458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Demand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3810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524000"/>
          <a:ext cx="8534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8" name="Text Box 23"/>
          <p:cNvSpPr txBox="1">
            <a:spLocks noChangeArrowheads="1"/>
          </p:cNvSpPr>
          <p:nvPr/>
        </p:nvSpPr>
        <p:spPr bwMode="auto">
          <a:xfrm>
            <a:off x="6934200" y="1600200"/>
            <a:ext cx="1905000" cy="708025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Several factors will change the demand for the good (shift the entire demand curve)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6934200" y="24384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As an example, suppose consumer income increases. The demand for Widgets at all prices will increase. 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" name="Up Arrow 7"/>
          <p:cNvSpPr/>
          <p:nvPr/>
        </p:nvSpPr>
        <p:spPr>
          <a:xfrm rot="4899361">
            <a:off x="2743201" y="2947987"/>
            <a:ext cx="228600" cy="504825"/>
          </a:xfrm>
          <a:prstGeom prst="upArrow">
            <a:avLst>
              <a:gd name="adj1" fmla="val 391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Up Arrow 8"/>
          <p:cNvSpPr/>
          <p:nvPr/>
        </p:nvSpPr>
        <p:spPr>
          <a:xfrm rot="4899361">
            <a:off x="4419601" y="4240212"/>
            <a:ext cx="228600" cy="504825"/>
          </a:xfrm>
          <a:prstGeom prst="upArrow">
            <a:avLst>
              <a:gd name="adj1" fmla="val 3913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Demand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3810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3810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6934200" y="2438400"/>
            <a:ext cx="1905000" cy="554038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As an example, suppose Widgets become less popular to own.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9463" name="Text Box 23"/>
          <p:cNvSpPr txBox="1">
            <a:spLocks noChangeArrowheads="1"/>
          </p:cNvSpPr>
          <p:nvPr/>
        </p:nvSpPr>
        <p:spPr bwMode="auto">
          <a:xfrm>
            <a:off x="6934200" y="1600200"/>
            <a:ext cx="1905000" cy="554038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Demand will also decrease due to changes in factors other than price.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1" name="Left Arrow 10"/>
          <p:cNvSpPr/>
          <p:nvPr/>
        </p:nvSpPr>
        <p:spPr>
          <a:xfrm rot="20028410">
            <a:off x="2057400" y="3048000"/>
            <a:ext cx="381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 rot="20028410">
            <a:off x="3840163" y="4416425"/>
            <a:ext cx="381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Shifts in the Demand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Consumer Income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As income increases the demand for a </a:t>
            </a:r>
            <a:r>
              <a:rPr lang="en-US" altLang="en-US" i="1" dirty="0" smtClean="0">
                <a:solidFill>
                  <a:srgbClr val="25A9A6"/>
                </a:solidFill>
              </a:rPr>
              <a:t>normal good</a:t>
            </a:r>
            <a:r>
              <a:rPr lang="en-US" altLang="en-US" dirty="0" smtClean="0"/>
              <a:t> will increase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As income increases the demand for an </a:t>
            </a:r>
            <a:r>
              <a:rPr lang="en-US" altLang="en-US" i="1" dirty="0" smtClean="0">
                <a:solidFill>
                  <a:srgbClr val="25A9A6"/>
                </a:solidFill>
              </a:rPr>
              <a:t>inferior good</a:t>
            </a:r>
            <a:r>
              <a:rPr lang="en-US" altLang="en-US" dirty="0" smtClean="0"/>
              <a:t> will decrease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Prices of Related Goods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When a fall in the price of one good reduces the demand for another good, the two goods are </a:t>
            </a:r>
            <a:r>
              <a:rPr lang="en-US" altLang="en-US" smtClean="0"/>
              <a:t>called </a:t>
            </a:r>
            <a:r>
              <a:rPr lang="en-US" altLang="en-US" i="1" smtClean="0">
                <a:solidFill>
                  <a:srgbClr val="25A9A6"/>
                </a:solidFill>
              </a:rPr>
              <a:t>substitutes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en-US" i="1" smtClean="0">
                <a:solidFill>
                  <a:srgbClr val="25A9A6"/>
                </a:solidFill>
              </a:rPr>
              <a:t>     for example: coke price       ; Pepsi demand </a:t>
            </a:r>
            <a:endParaRPr lang="en-US" alt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When a fall in the price of one good increases the demand for another good, the two goods are </a:t>
            </a:r>
            <a:r>
              <a:rPr lang="en-US" altLang="en-US" smtClean="0"/>
              <a:t>called </a:t>
            </a:r>
            <a:r>
              <a:rPr lang="en-US" altLang="en-US" i="1" smtClean="0">
                <a:solidFill>
                  <a:srgbClr val="25A9A6"/>
                </a:solidFill>
              </a:rPr>
              <a:t>complements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en-US" i="1" smtClean="0">
                <a:solidFill>
                  <a:srgbClr val="25A9A6"/>
                </a:solidFill>
              </a:rPr>
              <a:t>     for example:  peanut butter      ; Jam demand 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F96F3-019C-4D4D-A43A-DD8302AE402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" name="Up Arrow 5"/>
          <p:cNvSpPr/>
          <p:nvPr/>
        </p:nvSpPr>
        <p:spPr>
          <a:xfrm>
            <a:off x="4265950" y="443709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Up Arrow 6"/>
          <p:cNvSpPr/>
          <p:nvPr/>
        </p:nvSpPr>
        <p:spPr>
          <a:xfrm>
            <a:off x="6629400" y="44196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Up Arrow 7"/>
          <p:cNvSpPr/>
          <p:nvPr/>
        </p:nvSpPr>
        <p:spPr>
          <a:xfrm>
            <a:off x="4800600" y="54864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Down Arrow 8"/>
          <p:cNvSpPr/>
          <p:nvPr/>
        </p:nvSpPr>
        <p:spPr>
          <a:xfrm>
            <a:off x="6934200" y="5486400"/>
            <a:ext cx="2286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The Law of Demand—Explanations 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There are two ways to explain the Law of Demand</a:t>
            </a:r>
          </a:p>
          <a:p>
            <a:pPr lvl="1"/>
            <a:r>
              <a:rPr lang="en-US" smtClean="0"/>
              <a:t>Substitution effect</a:t>
            </a:r>
          </a:p>
          <a:p>
            <a:pPr lvl="1"/>
            <a:r>
              <a:rPr lang="en-US" smtClean="0"/>
              <a:t>Income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3CF3A-6E33-4416-B223-6E2C5F3A5C3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84" name="Line 16"/>
          <p:cNvSpPr>
            <a:spLocks noChangeShapeType="1"/>
          </p:cNvSpPr>
          <p:nvPr/>
        </p:nvSpPr>
        <p:spPr bwMode="auto">
          <a:xfrm flipV="1">
            <a:off x="3276600" y="5181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570385" name="Line 17"/>
          <p:cNvSpPr>
            <a:spLocks noChangeShapeType="1"/>
          </p:cNvSpPr>
          <p:nvPr/>
        </p:nvSpPr>
        <p:spPr bwMode="auto">
          <a:xfrm>
            <a:off x="70104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Substitution Effect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 smtClean="0"/>
              <a:t>When the price of a good decreases, consumers substitute that good instead of other competing (substitute) goods</a:t>
            </a:r>
          </a:p>
          <a:p>
            <a:endParaRPr lang="en-US" smtClean="0">
              <a:cs typeface="Arial" charset="0"/>
            </a:endParaRPr>
          </a:p>
        </p:txBody>
      </p:sp>
      <p:sp>
        <p:nvSpPr>
          <p:cNvPr id="570372" name="Line 4"/>
          <p:cNvSpPr>
            <a:spLocks noChangeShapeType="1"/>
          </p:cNvSpPr>
          <p:nvPr/>
        </p:nvSpPr>
        <p:spPr bwMode="auto">
          <a:xfrm>
            <a:off x="762000" y="5867400"/>
            <a:ext cx="7620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667000" y="5791200"/>
            <a:ext cx="685800" cy="381000"/>
            <a:chOff x="1680" y="3648"/>
            <a:chExt cx="432" cy="240"/>
          </a:xfrm>
        </p:grpSpPr>
        <p:sp>
          <p:nvSpPr>
            <p:cNvPr id="24601" name="Text Box 12"/>
            <p:cNvSpPr txBox="1">
              <a:spLocks noChangeArrowheads="1"/>
            </p:cNvSpPr>
            <p:nvPr/>
          </p:nvSpPr>
          <p:spPr bwMode="auto">
            <a:xfrm>
              <a:off x="1680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Coke</a:t>
              </a:r>
            </a:p>
          </p:txBody>
        </p:sp>
        <p:sp>
          <p:nvSpPr>
            <p:cNvPr id="24602" name="Oval 7"/>
            <p:cNvSpPr>
              <a:spLocks noChangeArrowheads="1"/>
            </p:cNvSpPr>
            <p:nvPr/>
          </p:nvSpPr>
          <p:spPr bwMode="auto">
            <a:xfrm>
              <a:off x="2016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886200" y="5791200"/>
            <a:ext cx="762000" cy="381000"/>
            <a:chOff x="2448" y="3648"/>
            <a:chExt cx="480" cy="240"/>
          </a:xfrm>
        </p:grpSpPr>
        <p:sp>
          <p:nvSpPr>
            <p:cNvPr id="24599" name="Text Box 13"/>
            <p:cNvSpPr txBox="1">
              <a:spLocks noChangeArrowheads="1"/>
            </p:cNvSpPr>
            <p:nvPr/>
          </p:nvSpPr>
          <p:spPr bwMode="auto">
            <a:xfrm>
              <a:off x="2448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Books</a:t>
              </a:r>
            </a:p>
          </p:txBody>
        </p:sp>
        <p:sp>
          <p:nvSpPr>
            <p:cNvPr id="24600" name="Oval 8"/>
            <p:cNvSpPr>
              <a:spLocks noChangeArrowheads="1"/>
            </p:cNvSpPr>
            <p:nvPr/>
          </p:nvSpPr>
          <p:spPr bwMode="auto">
            <a:xfrm>
              <a:off x="2832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029200" y="5791200"/>
            <a:ext cx="838200" cy="381000"/>
            <a:chOff x="3168" y="3648"/>
            <a:chExt cx="528" cy="240"/>
          </a:xfrm>
        </p:grpSpPr>
        <p:sp>
          <p:nvSpPr>
            <p:cNvPr id="24597" name="Text Box 14"/>
            <p:cNvSpPr txBox="1">
              <a:spLocks noChangeArrowheads="1"/>
            </p:cNvSpPr>
            <p:nvPr/>
          </p:nvSpPr>
          <p:spPr bwMode="auto">
            <a:xfrm>
              <a:off x="3168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Movies</a:t>
              </a:r>
            </a:p>
          </p:txBody>
        </p:sp>
        <p:sp>
          <p:nvSpPr>
            <p:cNvPr id="24598" name="Oval 9"/>
            <p:cNvSpPr>
              <a:spLocks noChangeArrowheads="1"/>
            </p:cNvSpPr>
            <p:nvPr/>
          </p:nvSpPr>
          <p:spPr bwMode="auto">
            <a:xfrm>
              <a:off x="3600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295400" y="5791200"/>
            <a:ext cx="838200" cy="381000"/>
            <a:chOff x="816" y="3648"/>
            <a:chExt cx="528" cy="240"/>
          </a:xfrm>
        </p:grpSpPr>
        <p:sp>
          <p:nvSpPr>
            <p:cNvPr id="24595" name="Oval 6"/>
            <p:cNvSpPr>
              <a:spLocks noChangeArrowheads="1"/>
            </p:cNvSpPr>
            <p:nvPr/>
          </p:nvSpPr>
          <p:spPr bwMode="auto">
            <a:xfrm>
              <a:off x="124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4596" name="Text Box 11"/>
            <p:cNvSpPr txBox="1">
              <a:spLocks noChangeArrowheads="1"/>
            </p:cNvSpPr>
            <p:nvPr/>
          </p:nvSpPr>
          <p:spPr bwMode="auto">
            <a:xfrm>
              <a:off x="816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Clothes</a:t>
              </a:r>
            </a:p>
          </p:txBody>
        </p:sp>
      </p:grpSp>
      <p:sp>
        <p:nvSpPr>
          <p:cNvPr id="570393" name="Text Box 25"/>
          <p:cNvSpPr txBox="1">
            <a:spLocks noChangeArrowheads="1"/>
          </p:cNvSpPr>
          <p:nvPr/>
        </p:nvSpPr>
        <p:spPr bwMode="auto">
          <a:xfrm>
            <a:off x="457200" y="4191000"/>
            <a:ext cx="3124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1. When the price of Coke decreases…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6400800" y="5791200"/>
            <a:ext cx="685800" cy="381000"/>
            <a:chOff x="4032" y="3648"/>
            <a:chExt cx="432" cy="240"/>
          </a:xfrm>
        </p:grpSpPr>
        <p:sp>
          <p:nvSpPr>
            <p:cNvPr id="24593" name="Text Box 15"/>
            <p:cNvSpPr txBox="1">
              <a:spLocks noChangeArrowheads="1"/>
            </p:cNvSpPr>
            <p:nvPr/>
          </p:nvSpPr>
          <p:spPr bwMode="auto">
            <a:xfrm>
              <a:off x="4032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Pepsi</a:t>
              </a:r>
            </a:p>
          </p:txBody>
        </p:sp>
        <p:sp>
          <p:nvSpPr>
            <p:cNvPr id="24594" name="Oval 10"/>
            <p:cNvSpPr>
              <a:spLocks noChangeArrowheads="1"/>
            </p:cNvSpPr>
            <p:nvPr/>
          </p:nvSpPr>
          <p:spPr bwMode="auto">
            <a:xfrm>
              <a:off x="436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sp>
        <p:nvSpPr>
          <p:cNvPr id="570394" name="Text Box 26"/>
          <p:cNvSpPr txBox="1">
            <a:spLocks noChangeArrowheads="1"/>
          </p:cNvSpPr>
          <p:nvPr/>
        </p:nvSpPr>
        <p:spPr bwMode="auto">
          <a:xfrm>
            <a:off x="3810000" y="4191000"/>
            <a:ext cx="2362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2. Consumption of Pepsi decreases…</a:t>
            </a:r>
          </a:p>
        </p:txBody>
      </p:sp>
      <p:sp>
        <p:nvSpPr>
          <p:cNvPr id="570395" name="Text Box 27"/>
          <p:cNvSpPr txBox="1">
            <a:spLocks noChangeArrowheads="1"/>
          </p:cNvSpPr>
          <p:nvPr/>
        </p:nvSpPr>
        <p:spPr bwMode="auto">
          <a:xfrm>
            <a:off x="6324600" y="4191000"/>
            <a:ext cx="2362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3. Consumption of Coke increases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D16C3-3F94-4E29-B06E-035D126E6222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70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70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7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70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84" grpId="0" animBg="1"/>
      <p:bldP spid="570385" grpId="0" animBg="1"/>
      <p:bldP spid="570372" grpId="0" animBg="1"/>
      <p:bldP spid="570393" grpId="0" animBg="1"/>
      <p:bldP spid="570394" grpId="0" animBg="1"/>
      <p:bldP spid="5703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Theories and Predictions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mtClean="0"/>
              <a:t>We need to be able to predict the consequences of </a:t>
            </a:r>
          </a:p>
          <a:p>
            <a:pPr lvl="1"/>
            <a:r>
              <a:rPr lang="en-US" smtClean="0"/>
              <a:t>alternative policies, and</a:t>
            </a:r>
          </a:p>
          <a:p>
            <a:pPr lvl="1"/>
            <a:r>
              <a:rPr lang="en-US" smtClean="0"/>
              <a:t>events that may be outside our control</a:t>
            </a:r>
          </a:p>
          <a:p>
            <a:r>
              <a:rPr lang="en-US" smtClean="0"/>
              <a:t>The mental tool we use to make such predictions is called a </a:t>
            </a:r>
            <a:r>
              <a:rPr lang="en-US" i="1" smtClean="0"/>
              <a:t>theory</a:t>
            </a:r>
          </a:p>
          <a:p>
            <a:r>
              <a:rPr lang="en-US" smtClean="0"/>
              <a:t>A theory is of no use if its predictions are inaccurate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2AB92-8C37-4417-B6D7-E5D7611B6FC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Income Effect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decrease in the price of a commodity is essentially equivalent to an increase in consumers’ 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6BFE2-604D-4F49-AFA3-AF4C419BB82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  <a:endParaRPr lang="en-US" dirty="0"/>
          </a:p>
        </p:txBody>
      </p:sp>
      <p:sp>
        <p:nvSpPr>
          <p:cNvPr id="2457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24ACE-F638-4F7F-AE77-E3FF00C97336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Lower Prices = Higher Income</a:t>
            </a:r>
          </a:p>
        </p:txBody>
      </p:sp>
      <p:graphicFrame>
        <p:nvGraphicFramePr>
          <p:cNvPr id="60313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40188" cy="1584960"/>
        </p:xfrm>
        <a:graphic>
          <a:graphicData uri="http://schemas.openxmlformats.org/drawingml/2006/table">
            <a:tbl>
              <a:tblPr/>
              <a:tblGrid>
                <a:gridCol w="2762250"/>
                <a:gridCol w="1277938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Apple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3155" name="Group 19"/>
          <p:cNvGraphicFramePr>
            <a:graphicFrameLocks noGrp="1"/>
          </p:cNvGraphicFramePr>
          <p:nvPr>
            <p:ph sz="quarter" idx="2"/>
          </p:nvPr>
        </p:nvGraphicFramePr>
        <p:xfrm>
          <a:off x="4646613" y="2633663"/>
          <a:ext cx="4040187" cy="1584960"/>
        </p:xfrm>
        <a:graphic>
          <a:graphicData uri="http://schemas.openxmlformats.org/drawingml/2006/table">
            <a:tbl>
              <a:tblPr/>
              <a:tblGrid>
                <a:gridCol w="2762250"/>
                <a:gridCol w="1277937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Apple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$20.00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3171" name="Group 35"/>
          <p:cNvGraphicFramePr>
            <a:graphicFrameLocks noGrp="1"/>
          </p:cNvGraphicFramePr>
          <p:nvPr>
            <p:ph sz="quarter" idx="3"/>
          </p:nvPr>
        </p:nvGraphicFramePr>
        <p:xfrm>
          <a:off x="457200" y="4441825"/>
          <a:ext cx="4040188" cy="1584960"/>
        </p:xfrm>
        <a:graphic>
          <a:graphicData uri="http://schemas.openxmlformats.org/drawingml/2006/table">
            <a:tbl>
              <a:tblPr/>
              <a:tblGrid>
                <a:gridCol w="2762250"/>
                <a:gridCol w="1277938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Situation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Apple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of an 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$10.00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3187" name="Text Box 51"/>
          <p:cNvSpPr txBox="1">
            <a:spLocks noChangeArrowheads="1"/>
          </p:cNvSpPr>
          <p:nvPr/>
        </p:nvSpPr>
        <p:spPr bwMode="auto">
          <a:xfrm>
            <a:off x="457200" y="3529013"/>
            <a:ext cx="2830513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If prices fall,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A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 becomes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C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. </a:t>
            </a:r>
          </a:p>
        </p:txBody>
      </p:sp>
      <p:sp>
        <p:nvSpPr>
          <p:cNvPr id="603188" name="Text Box 52"/>
          <p:cNvSpPr txBox="1">
            <a:spLocks noChangeArrowheads="1"/>
          </p:cNvSpPr>
          <p:nvPr/>
        </p:nvSpPr>
        <p:spPr bwMode="auto">
          <a:xfrm>
            <a:off x="6008688" y="1843088"/>
            <a:ext cx="2830512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If income rises,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A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 becomes Situation </a:t>
            </a:r>
            <a:r>
              <a:rPr lang="en-US" sz="1600" i="1">
                <a:solidFill>
                  <a:schemeClr val="accent2"/>
                </a:solidFill>
                <a:latin typeface="Calibri" pitchFamily="34" charset="0"/>
              </a:rPr>
              <a:t>B</a:t>
            </a: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. </a:t>
            </a:r>
          </a:p>
        </p:txBody>
      </p:sp>
      <p:sp>
        <p:nvSpPr>
          <p:cNvPr id="603189" name="Text Box 53"/>
          <p:cNvSpPr txBox="1">
            <a:spLocks noChangeArrowheads="1"/>
          </p:cNvSpPr>
          <p:nvPr/>
        </p:nvSpPr>
        <p:spPr bwMode="auto">
          <a:xfrm>
            <a:off x="6008688" y="4918075"/>
            <a:ext cx="2830512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Q: Which change is better?</a:t>
            </a:r>
          </a:p>
        </p:txBody>
      </p:sp>
      <p:sp>
        <p:nvSpPr>
          <p:cNvPr id="603190" name="Text Box 54"/>
          <p:cNvSpPr txBox="1">
            <a:spLocks noChangeArrowheads="1"/>
          </p:cNvSpPr>
          <p:nvPr/>
        </p:nvSpPr>
        <p:spPr bwMode="auto">
          <a:xfrm>
            <a:off x="6008688" y="5499100"/>
            <a:ext cx="2830512" cy="1069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latin typeface="Calibri" pitchFamily="34" charset="0"/>
              </a:rPr>
              <a:t>A: They are both equally desirable. </a:t>
            </a:r>
            <a:r>
              <a:rPr lang="en-US" sz="1600" b="1">
                <a:solidFill>
                  <a:schemeClr val="accent2"/>
                </a:solidFill>
                <a:latin typeface="Calibri" pitchFamily="34" charset="0"/>
              </a:rPr>
              <a:t>A fall in prices is equivalent to an increase in income.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0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0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0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87" grpId="0"/>
      <p:bldP spid="603188" grpId="0"/>
      <p:bldP spid="603189" grpId="0"/>
      <p:bldP spid="60319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  <a:endParaRPr lang="en-US" dirty="0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71409-008C-4FCB-A13E-863155032A4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057400" y="5181600"/>
            <a:ext cx="4953000" cy="685800"/>
            <a:chOff x="1296" y="3264"/>
            <a:chExt cx="3120" cy="432"/>
          </a:xfrm>
        </p:grpSpPr>
        <p:sp>
          <p:nvSpPr>
            <p:cNvPr id="27674" name="Line 4"/>
            <p:cNvSpPr>
              <a:spLocks noChangeShapeType="1"/>
            </p:cNvSpPr>
            <p:nvPr/>
          </p:nvSpPr>
          <p:spPr bwMode="auto">
            <a:xfrm flipV="1">
              <a:off x="2064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5" name="Line 26"/>
            <p:cNvSpPr>
              <a:spLocks noChangeShapeType="1"/>
            </p:cNvSpPr>
            <p:nvPr/>
          </p:nvSpPr>
          <p:spPr bwMode="auto">
            <a:xfrm flipV="1">
              <a:off x="1296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6" name="Line 27"/>
            <p:cNvSpPr>
              <a:spLocks noChangeShapeType="1"/>
            </p:cNvSpPr>
            <p:nvPr/>
          </p:nvSpPr>
          <p:spPr bwMode="auto">
            <a:xfrm flipV="1">
              <a:off x="2880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7" name="Line 28"/>
            <p:cNvSpPr>
              <a:spLocks noChangeShapeType="1"/>
            </p:cNvSpPr>
            <p:nvPr/>
          </p:nvSpPr>
          <p:spPr bwMode="auto">
            <a:xfrm flipV="1">
              <a:off x="3648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78" name="Line 29"/>
            <p:cNvSpPr>
              <a:spLocks noChangeShapeType="1"/>
            </p:cNvSpPr>
            <p:nvPr/>
          </p:nvSpPr>
          <p:spPr bwMode="auto">
            <a:xfrm flipV="1">
              <a:off x="4416" y="326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Income Effect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Consumers respond to a decrease in the price of a commodity as they would to an increase in income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They increase their consumption of a wide range of goods, including the good that had a price decrease</a:t>
            </a:r>
          </a:p>
        </p:txBody>
      </p:sp>
      <p:sp>
        <p:nvSpPr>
          <p:cNvPr id="594950" name="Line 6"/>
          <p:cNvSpPr>
            <a:spLocks noChangeShapeType="1"/>
          </p:cNvSpPr>
          <p:nvPr/>
        </p:nvSpPr>
        <p:spPr bwMode="auto">
          <a:xfrm>
            <a:off x="762000" y="5867400"/>
            <a:ext cx="7620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67000" y="5791200"/>
            <a:ext cx="685800" cy="381000"/>
            <a:chOff x="1680" y="3648"/>
            <a:chExt cx="432" cy="240"/>
          </a:xfrm>
        </p:grpSpPr>
        <p:sp>
          <p:nvSpPr>
            <p:cNvPr id="27672" name="Text Box 9"/>
            <p:cNvSpPr txBox="1">
              <a:spLocks noChangeArrowheads="1"/>
            </p:cNvSpPr>
            <p:nvPr/>
          </p:nvSpPr>
          <p:spPr bwMode="auto">
            <a:xfrm>
              <a:off x="1680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Coke</a:t>
              </a:r>
            </a:p>
          </p:txBody>
        </p:sp>
        <p:sp>
          <p:nvSpPr>
            <p:cNvPr id="27673" name="Oval 10"/>
            <p:cNvSpPr>
              <a:spLocks noChangeArrowheads="1"/>
            </p:cNvSpPr>
            <p:nvPr/>
          </p:nvSpPr>
          <p:spPr bwMode="auto">
            <a:xfrm>
              <a:off x="2016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886200" y="5791200"/>
            <a:ext cx="762000" cy="381000"/>
            <a:chOff x="2448" y="3648"/>
            <a:chExt cx="480" cy="240"/>
          </a:xfrm>
        </p:grpSpPr>
        <p:sp>
          <p:nvSpPr>
            <p:cNvPr id="27670" name="Text Box 12"/>
            <p:cNvSpPr txBox="1">
              <a:spLocks noChangeArrowheads="1"/>
            </p:cNvSpPr>
            <p:nvPr/>
          </p:nvSpPr>
          <p:spPr bwMode="auto">
            <a:xfrm>
              <a:off x="2448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Books</a:t>
              </a:r>
            </a:p>
          </p:txBody>
        </p:sp>
        <p:sp>
          <p:nvSpPr>
            <p:cNvPr id="27671" name="Oval 13"/>
            <p:cNvSpPr>
              <a:spLocks noChangeArrowheads="1"/>
            </p:cNvSpPr>
            <p:nvPr/>
          </p:nvSpPr>
          <p:spPr bwMode="auto">
            <a:xfrm>
              <a:off x="2832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029200" y="5791200"/>
            <a:ext cx="838200" cy="381000"/>
            <a:chOff x="3168" y="3648"/>
            <a:chExt cx="528" cy="240"/>
          </a:xfrm>
        </p:grpSpPr>
        <p:sp>
          <p:nvSpPr>
            <p:cNvPr id="27668" name="Text Box 15"/>
            <p:cNvSpPr txBox="1">
              <a:spLocks noChangeArrowheads="1"/>
            </p:cNvSpPr>
            <p:nvPr/>
          </p:nvSpPr>
          <p:spPr bwMode="auto">
            <a:xfrm>
              <a:off x="3168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Movies</a:t>
              </a:r>
            </a:p>
          </p:txBody>
        </p:sp>
        <p:sp>
          <p:nvSpPr>
            <p:cNvPr id="27669" name="Oval 16"/>
            <p:cNvSpPr>
              <a:spLocks noChangeArrowheads="1"/>
            </p:cNvSpPr>
            <p:nvPr/>
          </p:nvSpPr>
          <p:spPr bwMode="auto">
            <a:xfrm>
              <a:off x="3600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295400" y="5791200"/>
            <a:ext cx="838200" cy="381000"/>
            <a:chOff x="816" y="3648"/>
            <a:chExt cx="528" cy="240"/>
          </a:xfrm>
        </p:grpSpPr>
        <p:sp>
          <p:nvSpPr>
            <p:cNvPr id="27666" name="Oval 18"/>
            <p:cNvSpPr>
              <a:spLocks noChangeArrowheads="1"/>
            </p:cNvSpPr>
            <p:nvPr/>
          </p:nvSpPr>
          <p:spPr bwMode="auto">
            <a:xfrm>
              <a:off x="124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816" y="3696"/>
              <a:ext cx="52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Clothes</a:t>
              </a:r>
            </a:p>
          </p:txBody>
        </p:sp>
      </p:grpSp>
      <p:sp>
        <p:nvSpPr>
          <p:cNvPr id="594964" name="Text Box 20"/>
          <p:cNvSpPr txBox="1">
            <a:spLocks noChangeArrowheads="1"/>
          </p:cNvSpPr>
          <p:nvPr/>
        </p:nvSpPr>
        <p:spPr bwMode="auto">
          <a:xfrm>
            <a:off x="457200" y="4191000"/>
            <a:ext cx="3124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1. When the price of Coke decreases…</a:t>
            </a:r>
          </a:p>
        </p:txBody>
      </p:sp>
      <p:sp>
        <p:nvSpPr>
          <p:cNvPr id="594968" name="Text Box 24"/>
          <p:cNvSpPr txBox="1">
            <a:spLocks noChangeArrowheads="1"/>
          </p:cNvSpPr>
          <p:nvPr/>
        </p:nvSpPr>
        <p:spPr bwMode="auto">
          <a:xfrm>
            <a:off x="3810000" y="4191000"/>
            <a:ext cx="18288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2. Consumers feel richer…</a:t>
            </a:r>
          </a:p>
        </p:txBody>
      </p:sp>
      <p:sp>
        <p:nvSpPr>
          <p:cNvPr id="594969" name="Text Box 25"/>
          <p:cNvSpPr txBox="1">
            <a:spLocks noChangeArrowheads="1"/>
          </p:cNvSpPr>
          <p:nvPr/>
        </p:nvSpPr>
        <p:spPr bwMode="auto">
          <a:xfrm>
            <a:off x="5791200" y="4191000"/>
            <a:ext cx="3124200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3. Consumption of Coke and other goods increases</a:t>
            </a: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400800" y="5791200"/>
            <a:ext cx="685800" cy="381000"/>
            <a:chOff x="4032" y="3648"/>
            <a:chExt cx="432" cy="240"/>
          </a:xfrm>
        </p:grpSpPr>
        <p:sp>
          <p:nvSpPr>
            <p:cNvPr id="27664" name="Text Box 22"/>
            <p:cNvSpPr txBox="1">
              <a:spLocks noChangeArrowheads="1"/>
            </p:cNvSpPr>
            <p:nvPr/>
          </p:nvSpPr>
          <p:spPr bwMode="auto">
            <a:xfrm>
              <a:off x="4032" y="3696"/>
              <a:ext cx="432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Calibri" pitchFamily="34" charset="0"/>
                </a:rPr>
                <a:t>Pepsi</a:t>
              </a:r>
            </a:p>
          </p:txBody>
        </p:sp>
        <p:sp>
          <p:nvSpPr>
            <p:cNvPr id="27665" name="Oval 23"/>
            <p:cNvSpPr>
              <a:spLocks noChangeArrowheads="1"/>
            </p:cNvSpPr>
            <p:nvPr/>
          </p:nvSpPr>
          <p:spPr bwMode="auto">
            <a:xfrm>
              <a:off x="4368" y="3648"/>
              <a:ext cx="96" cy="96"/>
            </a:xfrm>
            <a:prstGeom prst="ellipse">
              <a:avLst/>
            </a:prstGeom>
            <a:solidFill>
              <a:srgbClr val="0000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9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9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9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0" grpId="0" animBg="1"/>
      <p:bldP spid="594964" grpId="0" animBg="1"/>
      <p:bldP spid="594968" grpId="0" animBg="1"/>
      <p:bldP spid="5949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370C-D28F-43D9-8391-BC4BC7238D96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SUPPLY</a:t>
            </a:r>
          </a:p>
        </p:txBody>
      </p:sp>
      <p:sp>
        <p:nvSpPr>
          <p:cNvPr id="4454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i="1" smtClean="0">
                <a:solidFill>
                  <a:srgbClr val="25A9A6"/>
                </a:solidFill>
              </a:rPr>
              <a:t>Quantity supplied</a:t>
            </a:r>
            <a:r>
              <a:rPr lang="en-US" altLang="en-US" smtClean="0"/>
              <a:t> is the amount of a good that sellers are willing and able to sell</a:t>
            </a:r>
          </a:p>
          <a:p>
            <a:pPr>
              <a:buClr>
                <a:schemeClr val="tx1"/>
              </a:buClr>
            </a:pPr>
            <a:r>
              <a:rPr lang="en-US" altLang="en-US" i="1" smtClean="0">
                <a:solidFill>
                  <a:srgbClr val="25A9A6"/>
                </a:solidFill>
              </a:rPr>
              <a:t>Supply</a:t>
            </a:r>
            <a:r>
              <a:rPr lang="en-US" altLang="en-US" smtClean="0"/>
              <a:t> is a full description of how the quantity supplied of a commodity responds to changes in its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9EF7E7-7A12-45DD-9909-829EC579BAF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45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45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086600" cy="533400"/>
          </a:xfrm>
        </p:spPr>
        <p:txBody>
          <a:bodyPr anchor="t"/>
          <a:lstStyle/>
          <a:p>
            <a:pPr algn="ctr"/>
            <a:r>
              <a:rPr lang="en-US" smtClean="0">
                <a:solidFill>
                  <a:schemeClr val="tx1"/>
                </a:solidFill>
                <a:latin typeface="Calibri" pitchFamily="34" charset="0"/>
              </a:rPr>
              <a:t>Ben’s supply schedule and supply curve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8EE93AE-36FE-4993-BEA4-A5042AE5FD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1458913"/>
            <a:ext cx="40386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72000" y="1600200"/>
            <a:ext cx="2889250" cy="2863850"/>
            <a:chOff x="4571747" y="1512332"/>
            <a:chExt cx="2890217" cy="2863335"/>
          </a:xfrm>
        </p:grpSpPr>
        <p:cxnSp>
          <p:nvCxnSpPr>
            <p:cNvPr id="7" name="Straight Connector 6"/>
            <p:cNvCxnSpPr/>
            <p:nvPr/>
          </p:nvCxnSpPr>
          <p:spPr>
            <a:xfrm rot="5400000" flipH="1" flipV="1">
              <a:off x="4168987" y="2448397"/>
              <a:ext cx="2330031" cy="1524510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19" name="TextBox 7"/>
            <p:cNvSpPr txBox="1">
              <a:spLocks noChangeArrowheads="1"/>
            </p:cNvSpPr>
            <p:nvPr/>
          </p:nvSpPr>
          <p:spPr bwMode="auto">
            <a:xfrm>
              <a:off x="5943600" y="1512332"/>
              <a:ext cx="15183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Supply curve</a:t>
              </a:r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2301875"/>
          <a:ext cx="3513645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5953"/>
                <a:gridCol w="18576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Price of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Ice-cream</a:t>
                      </a:r>
                      <a:r>
                        <a:rPr lang="en-US" baseline="0" dirty="0" smtClean="0">
                          <a:solidFill>
                            <a:srgbClr val="000070"/>
                          </a:solidFill>
                        </a:rPr>
                        <a:t> cone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Quantity of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Cones supplied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</a:t>
                      </a:r>
                    </a:p>
                    <a:p>
                      <a:pPr algn="ctr"/>
                      <a:r>
                        <a:rPr lang="en-US" dirty="0" smtClean="0"/>
                        <a:t>0.50</a:t>
                      </a:r>
                    </a:p>
                    <a:p>
                      <a:pPr algn="ctr"/>
                      <a:r>
                        <a:rPr lang="en-US" dirty="0" smtClean="0"/>
                        <a:t>1.00</a:t>
                      </a:r>
                    </a:p>
                    <a:p>
                      <a:pPr algn="ctr"/>
                      <a:r>
                        <a:rPr lang="en-US" dirty="0" smtClean="0"/>
                        <a:t>1.50</a:t>
                      </a:r>
                    </a:p>
                    <a:p>
                      <a:pPr algn="ctr"/>
                      <a:r>
                        <a:rPr lang="en-US" dirty="0" smtClean="0"/>
                        <a:t>2.00</a:t>
                      </a:r>
                    </a:p>
                    <a:p>
                      <a:pPr algn="ctr"/>
                      <a:r>
                        <a:rPr lang="en-US" dirty="0" smtClean="0"/>
                        <a:t>2.50</a:t>
                      </a:r>
                    </a:p>
                    <a:p>
                      <a:pPr algn="ctr"/>
                      <a:r>
                        <a:rPr lang="en-US" dirty="0" smtClean="0"/>
                        <a:t>3.00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cones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343400" y="4735513"/>
            <a:ext cx="4343400" cy="827087"/>
            <a:chOff x="4343400" y="4648200"/>
            <a:chExt cx="4343400" cy="8265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572000" y="4800498"/>
              <a:ext cx="4114800" cy="15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80" name="TextBox 12"/>
            <p:cNvSpPr txBox="1">
              <a:spLocks noChangeArrowheads="1"/>
            </p:cNvSpPr>
            <p:nvPr/>
          </p:nvSpPr>
          <p:spPr bwMode="auto">
            <a:xfrm>
              <a:off x="4343400" y="4800600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0781" name="Group 14"/>
            <p:cNvGrpSpPr>
              <a:grpSpLocks/>
            </p:cNvGrpSpPr>
            <p:nvPr/>
          </p:nvGrpSpPr>
          <p:grpSpPr bwMode="auto">
            <a:xfrm>
              <a:off x="80010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9" name="Straight Connector 1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7" name="TextBox 13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12</a:t>
                </a:r>
              </a:p>
            </p:txBody>
          </p:sp>
        </p:grpSp>
        <p:grpSp>
          <p:nvGrpSpPr>
            <p:cNvPr id="30782" name="Group 15"/>
            <p:cNvGrpSpPr>
              <a:grpSpLocks/>
            </p:cNvGrpSpPr>
            <p:nvPr/>
          </p:nvGrpSpPr>
          <p:grpSpPr bwMode="auto">
            <a:xfrm>
              <a:off x="73914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7" name="Straight Connector 1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5" name="TextBox 17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10</a:t>
                </a:r>
              </a:p>
            </p:txBody>
          </p:sp>
        </p:grpSp>
        <p:grpSp>
          <p:nvGrpSpPr>
            <p:cNvPr id="30783" name="Group 18"/>
            <p:cNvGrpSpPr>
              <a:grpSpLocks/>
            </p:cNvGrpSpPr>
            <p:nvPr/>
          </p:nvGrpSpPr>
          <p:grpSpPr bwMode="auto">
            <a:xfrm>
              <a:off x="7696200" y="4648200"/>
              <a:ext cx="424027" cy="521732"/>
              <a:chOff x="8001000" y="4648200"/>
              <a:chExt cx="424027" cy="521732"/>
            </a:xfrm>
          </p:grpSpPr>
          <p:cxnSp>
            <p:nvCxnSpPr>
              <p:cNvPr id="45" name="Straight Connector 19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3" name="TextBox 20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2402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11</a:t>
                </a:r>
              </a:p>
            </p:txBody>
          </p:sp>
        </p:grpSp>
        <p:grpSp>
          <p:nvGrpSpPr>
            <p:cNvPr id="30784" name="Group 21"/>
            <p:cNvGrpSpPr>
              <a:grpSpLocks/>
            </p:cNvGrpSpPr>
            <p:nvPr/>
          </p:nvGrpSpPr>
          <p:grpSpPr bwMode="auto">
            <a:xfrm>
              <a:off x="7154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43" name="Straight Connector 2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11" name="TextBox 43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9</a:t>
                </a:r>
              </a:p>
            </p:txBody>
          </p:sp>
        </p:grpSp>
        <p:grpSp>
          <p:nvGrpSpPr>
            <p:cNvPr id="30785" name="Group 27"/>
            <p:cNvGrpSpPr>
              <a:grpSpLocks/>
            </p:cNvGrpSpPr>
            <p:nvPr/>
          </p:nvGrpSpPr>
          <p:grpSpPr bwMode="auto">
            <a:xfrm>
              <a:off x="4716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9" name="TextBox 4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</p:grpSp>
        <p:grpSp>
          <p:nvGrpSpPr>
            <p:cNvPr id="30786" name="Group 30"/>
            <p:cNvGrpSpPr>
              <a:grpSpLocks/>
            </p:cNvGrpSpPr>
            <p:nvPr/>
          </p:nvGrpSpPr>
          <p:grpSpPr bwMode="auto">
            <a:xfrm>
              <a:off x="5021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7" name="TextBox 3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</p:grpSp>
        <p:grpSp>
          <p:nvGrpSpPr>
            <p:cNvPr id="30787" name="Group 33"/>
            <p:cNvGrpSpPr>
              <a:grpSpLocks/>
            </p:cNvGrpSpPr>
            <p:nvPr/>
          </p:nvGrpSpPr>
          <p:grpSpPr bwMode="auto">
            <a:xfrm>
              <a:off x="5325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5" name="TextBox 3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</p:grpSp>
        <p:grpSp>
          <p:nvGrpSpPr>
            <p:cNvPr id="30788" name="Group 36"/>
            <p:cNvGrpSpPr>
              <a:grpSpLocks/>
            </p:cNvGrpSpPr>
            <p:nvPr/>
          </p:nvGrpSpPr>
          <p:grpSpPr bwMode="auto">
            <a:xfrm>
              <a:off x="5630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3" name="TextBox 35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0789" name="Group 39"/>
            <p:cNvGrpSpPr>
              <a:grpSpLocks/>
            </p:cNvGrpSpPr>
            <p:nvPr/>
          </p:nvGrpSpPr>
          <p:grpSpPr bwMode="auto">
            <a:xfrm>
              <a:off x="59354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01" name="TextBox 33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5</a:t>
                </a:r>
              </a:p>
            </p:txBody>
          </p:sp>
        </p:grpSp>
        <p:grpSp>
          <p:nvGrpSpPr>
            <p:cNvPr id="30790" name="Group 42"/>
            <p:cNvGrpSpPr>
              <a:grpSpLocks/>
            </p:cNvGrpSpPr>
            <p:nvPr/>
          </p:nvGrpSpPr>
          <p:grpSpPr bwMode="auto">
            <a:xfrm>
              <a:off x="6240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99" name="TextBox 3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6</a:t>
                </a:r>
              </a:p>
            </p:txBody>
          </p:sp>
        </p:grpSp>
        <p:grpSp>
          <p:nvGrpSpPr>
            <p:cNvPr id="30791" name="Group 45"/>
            <p:cNvGrpSpPr>
              <a:grpSpLocks/>
            </p:cNvGrpSpPr>
            <p:nvPr/>
          </p:nvGrpSpPr>
          <p:grpSpPr bwMode="auto">
            <a:xfrm>
              <a:off x="6545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97" name="TextBox 2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7</a:t>
                </a:r>
              </a:p>
            </p:txBody>
          </p:sp>
        </p:grpSp>
        <p:grpSp>
          <p:nvGrpSpPr>
            <p:cNvPr id="30792" name="Group 48"/>
            <p:cNvGrpSpPr>
              <a:grpSpLocks/>
            </p:cNvGrpSpPr>
            <p:nvPr/>
          </p:nvGrpSpPr>
          <p:grpSpPr bwMode="auto">
            <a:xfrm>
              <a:off x="6849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95" name="TextBox 2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8</a:t>
                </a:r>
              </a:p>
            </p:txBody>
          </p:sp>
        </p:grpSp>
        <p:sp>
          <p:nvSpPr>
            <p:cNvPr id="30793" name="TextBox 25"/>
            <p:cNvSpPr txBox="1">
              <a:spLocks noChangeArrowheads="1"/>
            </p:cNvSpPr>
            <p:nvPr/>
          </p:nvSpPr>
          <p:spPr bwMode="auto">
            <a:xfrm>
              <a:off x="5105400" y="5105400"/>
              <a:ext cx="3236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21" name="Group 50"/>
          <p:cNvGrpSpPr>
            <a:grpSpLocks/>
          </p:cNvGrpSpPr>
          <p:nvPr/>
        </p:nvGrpSpPr>
        <p:grpSpPr bwMode="auto">
          <a:xfrm>
            <a:off x="3309938" y="1054100"/>
            <a:ext cx="1414462" cy="3822700"/>
            <a:chOff x="3309689" y="978932"/>
            <a:chExt cx="1414458" cy="3822462"/>
          </a:xfrm>
        </p:grpSpPr>
        <p:cxnSp>
          <p:nvCxnSpPr>
            <p:cNvPr id="52" name="Straight Connector 7"/>
            <p:cNvCxnSpPr/>
            <p:nvPr/>
          </p:nvCxnSpPr>
          <p:spPr>
            <a:xfrm rot="5400000">
              <a:off x="2896246" y="3124304"/>
              <a:ext cx="3352591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760" name="Group 56"/>
            <p:cNvGrpSpPr>
              <a:grpSpLocks/>
            </p:cNvGrpSpPr>
            <p:nvPr/>
          </p:nvGrpSpPr>
          <p:grpSpPr bwMode="auto">
            <a:xfrm>
              <a:off x="3810000" y="1828800"/>
              <a:ext cx="914147" cy="369332"/>
              <a:chOff x="5943853" y="2286000"/>
              <a:chExt cx="914147" cy="369332"/>
            </a:xfrm>
          </p:grpSpPr>
          <p:sp>
            <p:nvSpPr>
              <p:cNvPr id="30777" name="TextBox 53"/>
              <p:cNvSpPr txBox="1">
                <a:spLocks noChangeArrowheads="1"/>
              </p:cNvSpPr>
              <p:nvPr/>
            </p:nvSpPr>
            <p:spPr bwMode="auto">
              <a:xfrm>
                <a:off x="5943853" y="2286000"/>
                <a:ext cx="76174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71" name="Straight Connector 55"/>
              <p:cNvCxnSpPr/>
              <p:nvPr/>
            </p:nvCxnSpPr>
            <p:spPr>
              <a:xfrm>
                <a:off x="6705601" y="2513978"/>
                <a:ext cx="152399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1" name="Group 57"/>
            <p:cNvGrpSpPr>
              <a:grpSpLocks/>
            </p:cNvGrpSpPr>
            <p:nvPr/>
          </p:nvGrpSpPr>
          <p:grpSpPr bwMode="auto">
            <a:xfrm>
              <a:off x="3938240" y="2297668"/>
              <a:ext cx="785907" cy="369332"/>
              <a:chOff x="6072093" y="2286000"/>
              <a:chExt cx="785907" cy="369332"/>
            </a:xfrm>
          </p:grpSpPr>
          <p:sp>
            <p:nvSpPr>
              <p:cNvPr id="30775" name="TextBox 58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6705600" y="2514981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2" name="Group 60"/>
            <p:cNvGrpSpPr>
              <a:grpSpLocks/>
            </p:cNvGrpSpPr>
            <p:nvPr/>
          </p:nvGrpSpPr>
          <p:grpSpPr bwMode="auto">
            <a:xfrm>
              <a:off x="3938240" y="2754868"/>
              <a:ext cx="785907" cy="369332"/>
              <a:chOff x="6072093" y="2286000"/>
              <a:chExt cx="785907" cy="369332"/>
            </a:xfrm>
          </p:grpSpPr>
          <p:sp>
            <p:nvSpPr>
              <p:cNvPr id="30773" name="TextBox 65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6705600" y="2514952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3" name="Group 63"/>
            <p:cNvGrpSpPr>
              <a:grpSpLocks/>
            </p:cNvGrpSpPr>
            <p:nvPr/>
          </p:nvGrpSpPr>
          <p:grpSpPr bwMode="auto">
            <a:xfrm>
              <a:off x="3938240" y="3212068"/>
              <a:ext cx="785907" cy="369332"/>
              <a:chOff x="6072093" y="2286000"/>
              <a:chExt cx="785907" cy="369332"/>
            </a:xfrm>
          </p:grpSpPr>
          <p:sp>
            <p:nvSpPr>
              <p:cNvPr id="30771" name="TextBox 63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6705600" y="2514924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4" name="Group 66"/>
            <p:cNvGrpSpPr>
              <a:grpSpLocks/>
            </p:cNvGrpSpPr>
            <p:nvPr/>
          </p:nvGrpSpPr>
          <p:grpSpPr bwMode="auto">
            <a:xfrm>
              <a:off x="3938240" y="3669268"/>
              <a:ext cx="785907" cy="369332"/>
              <a:chOff x="6072093" y="2286000"/>
              <a:chExt cx="785907" cy="369332"/>
            </a:xfrm>
          </p:grpSpPr>
          <p:sp>
            <p:nvSpPr>
              <p:cNvPr id="30769" name="TextBox 61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6705600" y="2514895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65" name="Group 69"/>
            <p:cNvGrpSpPr>
              <a:grpSpLocks/>
            </p:cNvGrpSpPr>
            <p:nvPr/>
          </p:nvGrpSpPr>
          <p:grpSpPr bwMode="auto">
            <a:xfrm>
              <a:off x="3938240" y="4126468"/>
              <a:ext cx="785907" cy="369332"/>
              <a:chOff x="6072093" y="2286000"/>
              <a:chExt cx="785907" cy="369332"/>
            </a:xfrm>
          </p:grpSpPr>
          <p:sp>
            <p:nvSpPr>
              <p:cNvPr id="30767" name="TextBox 59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6705600" y="2514867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766" name="TextBox 58"/>
            <p:cNvSpPr txBox="1">
              <a:spLocks noChangeArrowheads="1"/>
            </p:cNvSpPr>
            <p:nvPr/>
          </p:nvSpPr>
          <p:spPr bwMode="auto">
            <a:xfrm>
              <a:off x="3309689" y="978932"/>
              <a:ext cx="132600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>
                  <a:latin typeface="Calibri" pitchFamily="34" charset="0"/>
                </a:rPr>
                <a:t> Ice-Cream</a:t>
              </a:r>
            </a:p>
            <a:p>
              <a:pPr algn="r"/>
              <a:r>
                <a:rPr lang="en-US">
                  <a:latin typeface="Calibri" pitchFamily="34" charset="0"/>
                </a:rPr>
                <a:t>Cones </a:t>
              </a:r>
            </a:p>
          </p:txBody>
        </p:sp>
      </p:grpSp>
      <p:cxnSp>
        <p:nvCxnSpPr>
          <p:cNvPr id="73" name="Straight Connector 72"/>
          <p:cNvCxnSpPr/>
          <p:nvPr/>
        </p:nvCxnSpPr>
        <p:spPr>
          <a:xfrm flipV="1">
            <a:off x="4572000" y="3962400"/>
            <a:ext cx="304800" cy="11113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72000" y="3048000"/>
            <a:ext cx="9144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2000" y="2590800"/>
            <a:ext cx="12192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572000" y="3505200"/>
            <a:ext cx="6096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4490245" y="4196556"/>
            <a:ext cx="1382712" cy="317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4457701" y="4457700"/>
            <a:ext cx="838200" cy="317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4572001" y="3962400"/>
            <a:ext cx="1828800" cy="317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183"/>
          <p:cNvSpPr>
            <a:spLocks/>
          </p:cNvSpPr>
          <p:nvPr/>
        </p:nvSpPr>
        <p:spPr bwMode="auto">
          <a:xfrm>
            <a:off x="6026150" y="2068513"/>
            <a:ext cx="146050" cy="138112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3" name="Freeform 183"/>
          <p:cNvSpPr>
            <a:spLocks/>
          </p:cNvSpPr>
          <p:nvPr/>
        </p:nvSpPr>
        <p:spPr bwMode="auto">
          <a:xfrm>
            <a:off x="5721350" y="2525713"/>
            <a:ext cx="146050" cy="138112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4" name="Freeform 183"/>
          <p:cNvSpPr>
            <a:spLocks/>
          </p:cNvSpPr>
          <p:nvPr/>
        </p:nvSpPr>
        <p:spPr bwMode="auto">
          <a:xfrm>
            <a:off x="5410200" y="2982913"/>
            <a:ext cx="146050" cy="138112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5" name="Freeform 183"/>
          <p:cNvSpPr>
            <a:spLocks/>
          </p:cNvSpPr>
          <p:nvPr/>
        </p:nvSpPr>
        <p:spPr bwMode="auto">
          <a:xfrm>
            <a:off x="5105400" y="345598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6" name="Freeform 183"/>
          <p:cNvSpPr>
            <a:spLocks/>
          </p:cNvSpPr>
          <p:nvPr/>
        </p:nvSpPr>
        <p:spPr bwMode="auto">
          <a:xfrm>
            <a:off x="4800600" y="391318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7" name="Freeform 183"/>
          <p:cNvSpPr>
            <a:spLocks/>
          </p:cNvSpPr>
          <p:nvPr/>
        </p:nvSpPr>
        <p:spPr bwMode="auto">
          <a:xfrm>
            <a:off x="4495800" y="437038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cxnSp>
        <p:nvCxnSpPr>
          <p:cNvPr id="89" name="Straight Arrow Connector 88"/>
          <p:cNvCxnSpPr/>
          <p:nvPr/>
        </p:nvCxnSpPr>
        <p:spPr>
          <a:xfrm rot="5400000">
            <a:off x="4420394" y="2829719"/>
            <a:ext cx="457200" cy="1588"/>
          </a:xfrm>
          <a:prstGeom prst="straightConnector1">
            <a:avLst/>
          </a:prstGeom>
          <a:ln w="19050">
            <a:solidFill>
              <a:srgbClr val="80008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5486400" y="4724400"/>
            <a:ext cx="303213" cy="1588"/>
          </a:xfrm>
          <a:prstGeom prst="straightConnector1">
            <a:avLst/>
          </a:prstGeom>
          <a:ln w="19050">
            <a:solidFill>
              <a:srgbClr val="8000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90"/>
          <p:cNvGrpSpPr>
            <a:grpSpLocks/>
          </p:cNvGrpSpPr>
          <p:nvPr/>
        </p:nvGrpSpPr>
        <p:grpSpPr bwMode="auto">
          <a:xfrm>
            <a:off x="4648200" y="2362200"/>
            <a:ext cx="3236913" cy="584200"/>
            <a:chOff x="4648200" y="2743200"/>
            <a:chExt cx="3237174" cy="584775"/>
          </a:xfrm>
        </p:grpSpPr>
        <p:sp>
          <p:nvSpPr>
            <p:cNvPr id="30757" name="TextBox 91"/>
            <p:cNvSpPr txBox="1">
              <a:spLocks noChangeArrowheads="1"/>
            </p:cNvSpPr>
            <p:nvPr/>
          </p:nvSpPr>
          <p:spPr bwMode="auto">
            <a:xfrm>
              <a:off x="6400800" y="2743200"/>
              <a:ext cx="1484574" cy="584775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1. An increase</a:t>
              </a:r>
            </a:p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in price . . .</a:t>
              </a:r>
            </a:p>
          </p:txBody>
        </p:sp>
        <p:cxnSp>
          <p:nvCxnSpPr>
            <p:cNvPr id="93" name="Straight Connector 92"/>
            <p:cNvCxnSpPr/>
            <p:nvPr/>
          </p:nvCxnSpPr>
          <p:spPr>
            <a:xfrm flipV="1">
              <a:off x="4648200" y="3048300"/>
              <a:ext cx="1828947" cy="152550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93"/>
          <p:cNvGrpSpPr>
            <a:grpSpLocks/>
          </p:cNvGrpSpPr>
          <p:nvPr/>
        </p:nvGrpSpPr>
        <p:grpSpPr bwMode="auto">
          <a:xfrm>
            <a:off x="5562600" y="3505200"/>
            <a:ext cx="3352800" cy="1219200"/>
            <a:chOff x="4343400" y="2438400"/>
            <a:chExt cx="3352800" cy="1219200"/>
          </a:xfrm>
        </p:grpSpPr>
        <p:sp>
          <p:nvSpPr>
            <p:cNvPr id="30755" name="TextBox 94"/>
            <p:cNvSpPr txBox="1">
              <a:spLocks noChangeArrowheads="1"/>
            </p:cNvSpPr>
            <p:nvPr/>
          </p:nvSpPr>
          <p:spPr bwMode="auto">
            <a:xfrm>
              <a:off x="5283360" y="2438400"/>
              <a:ext cx="2412840" cy="584775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2. . . . increases quantity</a:t>
              </a:r>
            </a:p>
            <a:p>
              <a:r>
                <a:rPr lang="en-US" sz="1600">
                  <a:solidFill>
                    <a:srgbClr val="800080"/>
                  </a:solidFill>
                  <a:latin typeface="Calibri" pitchFamily="34" charset="0"/>
                </a:rPr>
                <a:t>of cones supplied.</a:t>
              </a:r>
            </a:p>
          </p:txBody>
        </p:sp>
        <p:cxnSp>
          <p:nvCxnSpPr>
            <p:cNvPr id="96" name="Straight Connector 95"/>
            <p:cNvCxnSpPr/>
            <p:nvPr/>
          </p:nvCxnSpPr>
          <p:spPr>
            <a:xfrm flipV="1">
              <a:off x="4343400" y="2895600"/>
              <a:ext cx="914400" cy="762000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/>
          <p:nvPr/>
        </p:nvCxnSpPr>
        <p:spPr>
          <a:xfrm rot="5400000" flipH="1" flipV="1">
            <a:off x="4609307" y="3694906"/>
            <a:ext cx="2362200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 flipH="1" flipV="1">
            <a:off x="4685507" y="3542506"/>
            <a:ext cx="2819400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572000" y="2133600"/>
            <a:ext cx="15240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1371600"/>
          </a:xfrm>
        </p:spPr>
        <p:txBody>
          <a:bodyPr anchor="t"/>
          <a:lstStyle/>
          <a:p>
            <a:pPr algn="ctr"/>
            <a:r>
              <a:rPr lang="en-US" sz="4400" smtClean="0">
                <a:solidFill>
                  <a:schemeClr val="tx1"/>
                </a:solidFill>
                <a:latin typeface="Calibri" pitchFamily="34" charset="0"/>
              </a:rPr>
              <a:t>Market supply and individual supplies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E557AC7-C9C2-4596-AFA1-983262D3494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514600"/>
          <a:ext cx="6334760" cy="238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6840"/>
                <a:gridCol w="1195197"/>
                <a:gridCol w="349568"/>
                <a:gridCol w="1076642"/>
                <a:gridCol w="349568"/>
                <a:gridCol w="95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Price of ice-cream</a:t>
                      </a:r>
                      <a:r>
                        <a:rPr lang="en-US" baseline="0" dirty="0" smtClean="0">
                          <a:solidFill>
                            <a:srgbClr val="000070"/>
                          </a:solidFill>
                        </a:rPr>
                        <a:t> cone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Ben 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Jerry 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70"/>
                          </a:solidFill>
                        </a:rPr>
                        <a:t>Market </a:t>
                      </a:r>
                      <a:endParaRPr lang="en-US" dirty="0">
                        <a:solidFill>
                          <a:srgbClr val="00007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</a:t>
                      </a:r>
                    </a:p>
                    <a:p>
                      <a:pPr algn="ctr"/>
                      <a:r>
                        <a:rPr lang="en-US" dirty="0" smtClean="0"/>
                        <a:t>0.50</a:t>
                      </a:r>
                    </a:p>
                    <a:p>
                      <a:pPr algn="ctr"/>
                      <a:r>
                        <a:rPr lang="en-US" dirty="0" smtClean="0"/>
                        <a:t>1.00</a:t>
                      </a:r>
                    </a:p>
                    <a:p>
                      <a:pPr algn="ctr"/>
                      <a:r>
                        <a:rPr lang="en-US" dirty="0" smtClean="0"/>
                        <a:t>1.50</a:t>
                      </a:r>
                    </a:p>
                    <a:p>
                      <a:pPr algn="ctr"/>
                      <a:r>
                        <a:rPr lang="en-US" dirty="0" smtClean="0"/>
                        <a:t>2.00</a:t>
                      </a:r>
                    </a:p>
                    <a:p>
                      <a:pPr algn="ctr"/>
                      <a:r>
                        <a:rPr lang="en-US" dirty="0" smtClean="0"/>
                        <a:t>2.50</a:t>
                      </a:r>
                    </a:p>
                    <a:p>
                      <a:pPr algn="ctr"/>
                      <a:r>
                        <a:rPr lang="en-US" dirty="0" smtClean="0"/>
                        <a:t>3.00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6</a:t>
                      </a:r>
                    </a:p>
                    <a:p>
                      <a:pPr algn="ctr"/>
                      <a:r>
                        <a:rPr lang="en-US" dirty="0" smtClean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10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533400"/>
          </a:xfrm>
        </p:spPr>
        <p:txBody>
          <a:bodyPr anchor="t"/>
          <a:lstStyle/>
          <a:p>
            <a:r>
              <a:rPr lang="en-US" smtClean="0"/>
              <a:t>Market supply and individual supplies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6A793E5-8571-4ED9-8E3C-F17148FBE81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9288" y="2100263"/>
            <a:ext cx="274955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5000" y="2252663"/>
            <a:ext cx="1600200" cy="2852737"/>
            <a:chOff x="4412430" y="1481554"/>
            <a:chExt cx="1600199" cy="2853160"/>
          </a:xfrm>
        </p:grpSpPr>
        <p:cxnSp>
          <p:nvCxnSpPr>
            <p:cNvPr id="9" name="Straight Connector 8"/>
            <p:cNvCxnSpPr/>
            <p:nvPr/>
          </p:nvCxnSpPr>
          <p:spPr>
            <a:xfrm rot="5400000" flipH="1" flipV="1">
              <a:off x="3840766" y="2696251"/>
              <a:ext cx="2210128" cy="1066799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63" name="TextBox 9"/>
            <p:cNvSpPr txBox="1">
              <a:spLocks noChangeArrowheads="1"/>
            </p:cNvSpPr>
            <p:nvPr/>
          </p:nvSpPr>
          <p:spPr bwMode="auto">
            <a:xfrm>
              <a:off x="5449654" y="1481554"/>
              <a:ext cx="5629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S</a:t>
              </a:r>
              <a:r>
                <a:rPr lang="en-US" sz="1600" baseline="-25000">
                  <a:latin typeface="Calibri" pitchFamily="34" charset="0"/>
                </a:rPr>
                <a:t>Ben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20688" y="5376863"/>
            <a:ext cx="3109912" cy="841375"/>
            <a:chOff x="680076" y="5147846"/>
            <a:chExt cx="3109908" cy="841177"/>
          </a:xfrm>
        </p:grpSpPr>
        <p:sp>
          <p:nvSpPr>
            <p:cNvPr id="32921" name="TextBox 11"/>
            <p:cNvSpPr txBox="1">
              <a:spLocks noChangeArrowheads="1"/>
            </p:cNvSpPr>
            <p:nvPr/>
          </p:nvSpPr>
          <p:spPr bwMode="auto">
            <a:xfrm>
              <a:off x="680076" y="5300246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2922" name="Group 99"/>
            <p:cNvGrpSpPr>
              <a:grpSpLocks/>
            </p:cNvGrpSpPr>
            <p:nvPr/>
          </p:nvGrpSpPr>
          <p:grpSpPr bwMode="auto">
            <a:xfrm>
              <a:off x="914400" y="5147846"/>
              <a:ext cx="2875584" cy="460177"/>
              <a:chOff x="936854" y="5147846"/>
              <a:chExt cx="2875584" cy="460177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937480" y="5300210"/>
                <a:ext cx="2719383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925" name="Group 96"/>
              <p:cNvGrpSpPr>
                <a:grpSpLocks/>
              </p:cNvGrpSpPr>
              <p:nvPr/>
            </p:nvGrpSpPr>
            <p:grpSpPr bwMode="auto">
              <a:xfrm>
                <a:off x="996920" y="5147846"/>
                <a:ext cx="2815518" cy="460177"/>
                <a:chOff x="996920" y="5147846"/>
                <a:chExt cx="2815518" cy="460177"/>
              </a:xfrm>
            </p:grpSpPr>
            <p:grpSp>
              <p:nvGrpSpPr>
                <p:cNvPr id="32926" name="Group 14"/>
                <p:cNvGrpSpPr>
                  <a:grpSpLocks/>
                </p:cNvGrpSpPr>
                <p:nvPr/>
              </p:nvGrpSpPr>
              <p:grpSpPr bwMode="auto">
                <a:xfrm>
                  <a:off x="3429000" y="5147846"/>
                  <a:ext cx="383438" cy="460177"/>
                  <a:chOff x="8001000" y="4648200"/>
                  <a:chExt cx="383438" cy="460177"/>
                </a:xfrm>
              </p:grpSpPr>
              <p:cxnSp>
                <p:nvCxnSpPr>
                  <p:cNvPr id="51" name="Straight Connector 12"/>
                  <p:cNvCxnSpPr/>
                  <p:nvPr/>
                </p:nvCxnSpPr>
                <p:spPr>
                  <a:xfrm rot="5400000">
                    <a:off x="8153475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61" name="Text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1000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12</a:t>
                    </a:r>
                  </a:p>
                </p:txBody>
              </p:sp>
            </p:grpSp>
            <p:grpSp>
              <p:nvGrpSpPr>
                <p:cNvPr id="32927" name="Group 15"/>
                <p:cNvGrpSpPr>
                  <a:grpSpLocks/>
                </p:cNvGrpSpPr>
                <p:nvPr/>
              </p:nvGrpSpPr>
              <p:grpSpPr bwMode="auto">
                <a:xfrm>
                  <a:off x="2971800" y="5147846"/>
                  <a:ext cx="383438" cy="460177"/>
                  <a:chOff x="8001000" y="4648200"/>
                  <a:chExt cx="383438" cy="460177"/>
                </a:xfrm>
              </p:grpSpPr>
              <p:cxnSp>
                <p:nvCxnSpPr>
                  <p:cNvPr id="49" name="Straight Connector 16"/>
                  <p:cNvCxnSpPr/>
                  <p:nvPr/>
                </p:nvCxnSpPr>
                <p:spPr>
                  <a:xfrm rot="5400000">
                    <a:off x="8153475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9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1000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10</a:t>
                    </a:r>
                  </a:p>
                </p:txBody>
              </p:sp>
            </p:grpSp>
            <p:grpSp>
              <p:nvGrpSpPr>
                <p:cNvPr id="32928" name="Group 18"/>
                <p:cNvGrpSpPr>
                  <a:grpSpLocks/>
                </p:cNvGrpSpPr>
                <p:nvPr/>
              </p:nvGrpSpPr>
              <p:grpSpPr bwMode="auto">
                <a:xfrm>
                  <a:off x="3200400" y="5147846"/>
                  <a:ext cx="370101" cy="460177"/>
                  <a:chOff x="8001000" y="4648200"/>
                  <a:chExt cx="370101" cy="460177"/>
                </a:xfrm>
              </p:grpSpPr>
              <p:cxnSp>
                <p:nvCxnSpPr>
                  <p:cNvPr id="47" name="Straight Connector 19"/>
                  <p:cNvCxnSpPr/>
                  <p:nvPr/>
                </p:nvCxnSpPr>
                <p:spPr>
                  <a:xfrm rot="5400000">
                    <a:off x="8153475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7" name="Text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1000" y="4800600"/>
                    <a:ext cx="370101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11</a:t>
                    </a:r>
                  </a:p>
                </p:txBody>
              </p:sp>
            </p:grpSp>
            <p:grpSp>
              <p:nvGrpSpPr>
                <p:cNvPr id="32929" name="Group 21"/>
                <p:cNvGrpSpPr>
                  <a:grpSpLocks/>
                </p:cNvGrpSpPr>
                <p:nvPr/>
              </p:nvGrpSpPr>
              <p:grpSpPr bwMode="auto">
                <a:xfrm>
                  <a:off x="2825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45" name="Straight Connector 44"/>
                  <p:cNvCxnSpPr/>
                  <p:nvPr/>
                </p:nvCxnSpPr>
                <p:spPr>
                  <a:xfrm rot="5400000">
                    <a:off x="8158100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5" name="Text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9</a:t>
                    </a:r>
                  </a:p>
                </p:txBody>
              </p:sp>
            </p:grpSp>
            <p:grpSp>
              <p:nvGrpSpPr>
                <p:cNvPr id="32930" name="Group 27"/>
                <p:cNvGrpSpPr>
                  <a:grpSpLocks/>
                </p:cNvGrpSpPr>
                <p:nvPr/>
              </p:nvGrpSpPr>
              <p:grpSpPr bwMode="auto">
                <a:xfrm>
                  <a:off x="996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43" name="Straight Connector 42"/>
                  <p:cNvCxnSpPr/>
                  <p:nvPr/>
                </p:nvCxnSpPr>
                <p:spPr>
                  <a:xfrm rot="5400000">
                    <a:off x="8158103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3" name="Text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32931" name="Group 30"/>
                <p:cNvGrpSpPr>
                  <a:grpSpLocks/>
                </p:cNvGrpSpPr>
                <p:nvPr/>
              </p:nvGrpSpPr>
              <p:grpSpPr bwMode="auto">
                <a:xfrm>
                  <a:off x="1225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41" name="Straight Connector 40"/>
                  <p:cNvCxnSpPr/>
                  <p:nvPr/>
                </p:nvCxnSpPr>
                <p:spPr>
                  <a:xfrm rot="5400000">
                    <a:off x="8158103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51" name="Text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32932" name="Group 33"/>
                <p:cNvGrpSpPr>
                  <a:grpSpLocks/>
                </p:cNvGrpSpPr>
                <p:nvPr/>
              </p:nvGrpSpPr>
              <p:grpSpPr bwMode="auto">
                <a:xfrm>
                  <a:off x="1454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9" name="Straight Connector 38"/>
                  <p:cNvCxnSpPr/>
                  <p:nvPr/>
                </p:nvCxnSpPr>
                <p:spPr>
                  <a:xfrm rot="5400000">
                    <a:off x="8158102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9" name="Text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3</a:t>
                    </a:r>
                  </a:p>
                </p:txBody>
              </p:sp>
            </p:grpSp>
            <p:grpSp>
              <p:nvGrpSpPr>
                <p:cNvPr id="32933" name="Group 36"/>
                <p:cNvGrpSpPr>
                  <a:grpSpLocks/>
                </p:cNvGrpSpPr>
                <p:nvPr/>
              </p:nvGrpSpPr>
              <p:grpSpPr bwMode="auto">
                <a:xfrm>
                  <a:off x="1682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7" name="Straight Connector 36"/>
                  <p:cNvCxnSpPr/>
                  <p:nvPr/>
                </p:nvCxnSpPr>
                <p:spPr>
                  <a:xfrm rot="5400000">
                    <a:off x="8158102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7" name="Text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32934" name="Group 39"/>
                <p:cNvGrpSpPr>
                  <a:grpSpLocks/>
                </p:cNvGrpSpPr>
                <p:nvPr/>
              </p:nvGrpSpPr>
              <p:grpSpPr bwMode="auto">
                <a:xfrm>
                  <a:off x="19113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5" name="Straight Connector 34"/>
                  <p:cNvCxnSpPr/>
                  <p:nvPr/>
                </p:nvCxnSpPr>
                <p:spPr>
                  <a:xfrm rot="5400000">
                    <a:off x="8158102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5" name="Text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5</a:t>
                    </a:r>
                  </a:p>
                </p:txBody>
              </p:sp>
            </p:grpSp>
            <p:grpSp>
              <p:nvGrpSpPr>
                <p:cNvPr id="32935" name="Group 42"/>
                <p:cNvGrpSpPr>
                  <a:grpSpLocks/>
                </p:cNvGrpSpPr>
                <p:nvPr/>
              </p:nvGrpSpPr>
              <p:grpSpPr bwMode="auto">
                <a:xfrm>
                  <a:off x="2139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3" name="Straight Connector 32"/>
                  <p:cNvCxnSpPr/>
                  <p:nvPr/>
                </p:nvCxnSpPr>
                <p:spPr>
                  <a:xfrm rot="5400000">
                    <a:off x="8158101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3" name="Text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6</a:t>
                    </a:r>
                  </a:p>
                </p:txBody>
              </p:sp>
            </p:grpSp>
            <p:grpSp>
              <p:nvGrpSpPr>
                <p:cNvPr id="32936" name="Group 45"/>
                <p:cNvGrpSpPr>
                  <a:grpSpLocks/>
                </p:cNvGrpSpPr>
                <p:nvPr/>
              </p:nvGrpSpPr>
              <p:grpSpPr bwMode="auto">
                <a:xfrm>
                  <a:off x="2368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31" name="Straight Connector 30"/>
                  <p:cNvCxnSpPr/>
                  <p:nvPr/>
                </p:nvCxnSpPr>
                <p:spPr>
                  <a:xfrm rot="5400000">
                    <a:off x="8158101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41" name="Text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7</a:t>
                    </a:r>
                  </a:p>
                </p:txBody>
              </p:sp>
            </p:grpSp>
            <p:grpSp>
              <p:nvGrpSpPr>
                <p:cNvPr id="32937" name="Group 48"/>
                <p:cNvGrpSpPr>
                  <a:grpSpLocks/>
                </p:cNvGrpSpPr>
                <p:nvPr/>
              </p:nvGrpSpPr>
              <p:grpSpPr bwMode="auto">
                <a:xfrm>
                  <a:off x="2597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29" name="Straight Connector 24"/>
                  <p:cNvCxnSpPr/>
                  <p:nvPr/>
                </p:nvCxnSpPr>
                <p:spPr>
                  <a:xfrm rot="5400000">
                    <a:off x="8158101" y="4723588"/>
                    <a:ext cx="152364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939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8</a:t>
                    </a:r>
                  </a:p>
                </p:txBody>
              </p:sp>
            </p:grpSp>
          </p:grpSp>
        </p:grpSp>
        <p:sp>
          <p:nvSpPr>
            <p:cNvPr id="32923" name="TextBox 13"/>
            <p:cNvSpPr txBox="1">
              <a:spLocks noChangeArrowheads="1"/>
            </p:cNvSpPr>
            <p:nvPr/>
          </p:nvSpPr>
          <p:spPr bwMode="auto">
            <a:xfrm>
              <a:off x="914400" y="5681246"/>
              <a:ext cx="25523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22" name="Group 52"/>
          <p:cNvGrpSpPr>
            <a:grpSpLocks/>
          </p:cNvGrpSpPr>
          <p:nvPr/>
        </p:nvGrpSpPr>
        <p:grpSpPr bwMode="auto">
          <a:xfrm>
            <a:off x="-100013" y="1655763"/>
            <a:ext cx="901701" cy="3873500"/>
            <a:chOff x="3821556" y="927821"/>
            <a:chExt cx="902591" cy="3873572"/>
          </a:xfrm>
        </p:grpSpPr>
        <p:cxnSp>
          <p:nvCxnSpPr>
            <p:cNvPr id="54" name="Straight Connector 53"/>
            <p:cNvCxnSpPr/>
            <p:nvPr/>
          </p:nvCxnSpPr>
          <p:spPr>
            <a:xfrm rot="5400000">
              <a:off x="2895960" y="3124167"/>
              <a:ext cx="3352862" cy="15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902" name="Group 56"/>
            <p:cNvGrpSpPr>
              <a:grpSpLocks/>
            </p:cNvGrpSpPr>
            <p:nvPr/>
          </p:nvGrpSpPr>
          <p:grpSpPr bwMode="auto">
            <a:xfrm>
              <a:off x="3983925" y="1828800"/>
              <a:ext cx="740222" cy="307777"/>
              <a:chOff x="6117778" y="2286000"/>
              <a:chExt cx="740222" cy="307777"/>
            </a:xfrm>
          </p:grpSpPr>
          <p:sp>
            <p:nvSpPr>
              <p:cNvPr id="32919" name="TextBox 53"/>
              <p:cNvSpPr txBox="1">
                <a:spLocks noChangeArrowheads="1"/>
              </p:cNvSpPr>
              <p:nvPr/>
            </p:nvSpPr>
            <p:spPr bwMode="auto">
              <a:xfrm>
                <a:off x="6117778" y="2286000"/>
                <a:ext cx="6319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73" name="Straight Connector 55"/>
              <p:cNvCxnSpPr/>
              <p:nvPr/>
            </p:nvCxnSpPr>
            <p:spPr>
              <a:xfrm>
                <a:off x="6705450" y="2513754"/>
                <a:ext cx="15255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3" name="Group 57"/>
            <p:cNvGrpSpPr>
              <a:grpSpLocks/>
            </p:cNvGrpSpPr>
            <p:nvPr/>
          </p:nvGrpSpPr>
          <p:grpSpPr bwMode="auto">
            <a:xfrm>
              <a:off x="4097738" y="2297668"/>
              <a:ext cx="626409" cy="307777"/>
              <a:chOff x="6231591" y="2286000"/>
              <a:chExt cx="626409" cy="307777"/>
            </a:xfrm>
          </p:grpSpPr>
          <p:sp>
            <p:nvSpPr>
              <p:cNvPr id="32917" name="TextBox 69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>
                <a:off x="6705449" y="2514794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4" name="Group 60"/>
            <p:cNvGrpSpPr>
              <a:grpSpLocks/>
            </p:cNvGrpSpPr>
            <p:nvPr/>
          </p:nvGrpSpPr>
          <p:grpSpPr bwMode="auto">
            <a:xfrm>
              <a:off x="4097738" y="2754868"/>
              <a:ext cx="626409" cy="307777"/>
              <a:chOff x="6231591" y="2286000"/>
              <a:chExt cx="626409" cy="307777"/>
            </a:xfrm>
          </p:grpSpPr>
          <p:sp>
            <p:nvSpPr>
              <p:cNvPr id="32915" name="TextBox 67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6705449" y="2514803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5" name="Group 63"/>
            <p:cNvGrpSpPr>
              <a:grpSpLocks/>
            </p:cNvGrpSpPr>
            <p:nvPr/>
          </p:nvGrpSpPr>
          <p:grpSpPr bwMode="auto">
            <a:xfrm>
              <a:off x="4097738" y="3212068"/>
              <a:ext cx="626409" cy="307777"/>
              <a:chOff x="6231591" y="2286000"/>
              <a:chExt cx="626409" cy="307777"/>
            </a:xfrm>
          </p:grpSpPr>
          <p:sp>
            <p:nvSpPr>
              <p:cNvPr id="32913" name="TextBox 65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6705449" y="2514811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6" name="Group 66"/>
            <p:cNvGrpSpPr>
              <a:grpSpLocks/>
            </p:cNvGrpSpPr>
            <p:nvPr/>
          </p:nvGrpSpPr>
          <p:grpSpPr bwMode="auto">
            <a:xfrm>
              <a:off x="4097738" y="3669268"/>
              <a:ext cx="626409" cy="307777"/>
              <a:chOff x="6231591" y="2286000"/>
              <a:chExt cx="626409" cy="307777"/>
            </a:xfrm>
          </p:grpSpPr>
          <p:sp>
            <p:nvSpPr>
              <p:cNvPr id="32911" name="TextBox 63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6705449" y="2514820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07" name="Group 69"/>
            <p:cNvGrpSpPr>
              <a:grpSpLocks/>
            </p:cNvGrpSpPr>
            <p:nvPr/>
          </p:nvGrpSpPr>
          <p:grpSpPr bwMode="auto">
            <a:xfrm>
              <a:off x="4097738" y="4126468"/>
              <a:ext cx="626409" cy="307777"/>
              <a:chOff x="6231591" y="2286000"/>
              <a:chExt cx="626409" cy="307777"/>
            </a:xfrm>
          </p:grpSpPr>
          <p:sp>
            <p:nvSpPr>
              <p:cNvPr id="32909" name="TextBox 61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6705449" y="2514828"/>
                <a:ext cx="15255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908" name="TextBox 60"/>
            <p:cNvSpPr txBox="1">
              <a:spLocks noChangeArrowheads="1"/>
            </p:cNvSpPr>
            <p:nvPr/>
          </p:nvSpPr>
          <p:spPr bwMode="auto">
            <a:xfrm>
              <a:off x="3821556" y="927821"/>
              <a:ext cx="802418" cy="95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 Ice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Cream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Cones</a:t>
              </a:r>
            </a:p>
          </p:txBody>
        </p:sp>
      </p:grpSp>
      <p:cxnSp>
        <p:nvCxnSpPr>
          <p:cNvPr id="74" name="Straight Connector 73"/>
          <p:cNvCxnSpPr/>
          <p:nvPr/>
        </p:nvCxnSpPr>
        <p:spPr>
          <a:xfrm>
            <a:off x="655638" y="3721100"/>
            <a:ext cx="665162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419894" y="4647406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183"/>
          <p:cNvSpPr>
            <a:spLocks/>
          </p:cNvSpPr>
          <p:nvPr/>
        </p:nvSpPr>
        <p:spPr bwMode="auto">
          <a:xfrm>
            <a:off x="1244600" y="3657600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554163" y="1271588"/>
            <a:ext cx="776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Ben’s</a:t>
            </a:r>
          </a:p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supply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164013" y="2109788"/>
            <a:ext cx="1738312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/>
          </a:p>
        </p:txBody>
      </p:sp>
      <p:grpSp>
        <p:nvGrpSpPr>
          <p:cNvPr id="30" name="Group 78"/>
          <p:cNvGrpSpPr>
            <a:grpSpLocks/>
          </p:cNvGrpSpPr>
          <p:nvPr/>
        </p:nvGrpSpPr>
        <p:grpSpPr bwMode="auto">
          <a:xfrm>
            <a:off x="4149725" y="2667000"/>
            <a:ext cx="1614488" cy="1981200"/>
            <a:chOff x="4459054" y="1928336"/>
            <a:chExt cx="1614489" cy="1981202"/>
          </a:xfrm>
        </p:grpSpPr>
        <p:cxnSp>
          <p:nvCxnSpPr>
            <p:cNvPr id="80" name="Straight Connector 79"/>
            <p:cNvCxnSpPr/>
            <p:nvPr/>
          </p:nvCxnSpPr>
          <p:spPr>
            <a:xfrm rot="5400000" flipH="1" flipV="1">
              <a:off x="4459054" y="2309337"/>
              <a:ext cx="1600202" cy="1600201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00" name="TextBox 80"/>
            <p:cNvSpPr txBox="1">
              <a:spLocks noChangeArrowheads="1"/>
            </p:cNvSpPr>
            <p:nvPr/>
          </p:nvSpPr>
          <p:spPr bwMode="auto">
            <a:xfrm>
              <a:off x="5449654" y="1928336"/>
              <a:ext cx="62388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S</a:t>
              </a:r>
              <a:r>
                <a:rPr lang="en-US" sz="1600" baseline="-25000">
                  <a:latin typeface="Calibri" pitchFamily="34" charset="0"/>
                </a:rPr>
                <a:t>Jerry</a:t>
              </a:r>
            </a:p>
          </p:txBody>
        </p:sp>
      </p:grpSp>
      <p:grpSp>
        <p:nvGrpSpPr>
          <p:cNvPr id="32" name="Group 81"/>
          <p:cNvGrpSpPr>
            <a:grpSpLocks/>
          </p:cNvGrpSpPr>
          <p:nvPr/>
        </p:nvGrpSpPr>
        <p:grpSpPr bwMode="auto">
          <a:xfrm>
            <a:off x="3935413" y="5386388"/>
            <a:ext cx="1966912" cy="1057275"/>
            <a:chOff x="680076" y="5147846"/>
            <a:chExt cx="1966908" cy="1056620"/>
          </a:xfrm>
        </p:grpSpPr>
        <p:sp>
          <p:nvSpPr>
            <p:cNvPr id="32873" name="TextBox 82"/>
            <p:cNvSpPr txBox="1">
              <a:spLocks noChangeArrowheads="1"/>
            </p:cNvSpPr>
            <p:nvPr/>
          </p:nvSpPr>
          <p:spPr bwMode="auto">
            <a:xfrm>
              <a:off x="680076" y="5300246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2874" name="Group 99"/>
            <p:cNvGrpSpPr>
              <a:grpSpLocks/>
            </p:cNvGrpSpPr>
            <p:nvPr/>
          </p:nvGrpSpPr>
          <p:grpSpPr bwMode="auto">
            <a:xfrm>
              <a:off x="914400" y="5147846"/>
              <a:ext cx="1732584" cy="460177"/>
              <a:chOff x="936854" y="5147846"/>
              <a:chExt cx="1732584" cy="460177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>
                <a:off x="937480" y="5300152"/>
                <a:ext cx="1731958" cy="2379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877" name="Group 96"/>
              <p:cNvGrpSpPr>
                <a:grpSpLocks/>
              </p:cNvGrpSpPr>
              <p:nvPr/>
            </p:nvGrpSpPr>
            <p:grpSpPr bwMode="auto">
              <a:xfrm>
                <a:off x="996920" y="5147846"/>
                <a:ext cx="1655652" cy="460177"/>
                <a:chOff x="996920" y="5147846"/>
                <a:chExt cx="1655652" cy="460177"/>
              </a:xfrm>
            </p:grpSpPr>
            <p:grpSp>
              <p:nvGrpSpPr>
                <p:cNvPr id="32878" name="Group 27"/>
                <p:cNvGrpSpPr>
                  <a:grpSpLocks/>
                </p:cNvGrpSpPr>
                <p:nvPr/>
              </p:nvGrpSpPr>
              <p:grpSpPr bwMode="auto">
                <a:xfrm>
                  <a:off x="996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>
                    <a:off x="8158132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8" name="Text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32879" name="Group 30"/>
                <p:cNvGrpSpPr>
                  <a:grpSpLocks/>
                </p:cNvGrpSpPr>
                <p:nvPr/>
              </p:nvGrpSpPr>
              <p:grpSpPr bwMode="auto">
                <a:xfrm>
                  <a:off x="1225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>
                    <a:off x="8158131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6" name="Text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32880" name="Group 33"/>
                <p:cNvGrpSpPr>
                  <a:grpSpLocks/>
                </p:cNvGrpSpPr>
                <p:nvPr/>
              </p:nvGrpSpPr>
              <p:grpSpPr bwMode="auto">
                <a:xfrm>
                  <a:off x="1454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5400000">
                    <a:off x="8158131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4" name="Text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3</a:t>
                    </a:r>
                  </a:p>
                </p:txBody>
              </p:sp>
            </p:grpSp>
            <p:grpSp>
              <p:nvGrpSpPr>
                <p:cNvPr id="32881" name="Group 36"/>
                <p:cNvGrpSpPr>
                  <a:grpSpLocks/>
                </p:cNvGrpSpPr>
                <p:nvPr/>
              </p:nvGrpSpPr>
              <p:grpSpPr bwMode="auto">
                <a:xfrm>
                  <a:off x="1682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01" name="Straight Connector 100"/>
                  <p:cNvCxnSpPr/>
                  <p:nvPr/>
                </p:nvCxnSpPr>
                <p:spPr>
                  <a:xfrm rot="5400000">
                    <a:off x="8153368" y="4723559"/>
                    <a:ext cx="152306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2" name="Text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32882" name="Group 39"/>
                <p:cNvGrpSpPr>
                  <a:grpSpLocks/>
                </p:cNvGrpSpPr>
                <p:nvPr/>
              </p:nvGrpSpPr>
              <p:grpSpPr bwMode="auto">
                <a:xfrm>
                  <a:off x="19113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rot="5400000">
                    <a:off x="8151780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90" name="TextBox 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5</a:t>
                    </a:r>
                  </a:p>
                </p:txBody>
              </p:sp>
            </p:grpSp>
            <p:grpSp>
              <p:nvGrpSpPr>
                <p:cNvPr id="32883" name="Group 42"/>
                <p:cNvGrpSpPr>
                  <a:grpSpLocks/>
                </p:cNvGrpSpPr>
                <p:nvPr/>
              </p:nvGrpSpPr>
              <p:grpSpPr bwMode="auto">
                <a:xfrm>
                  <a:off x="2139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>
                  <a:xfrm rot="5400000">
                    <a:off x="8151779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88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6</a:t>
                    </a:r>
                  </a:p>
                </p:txBody>
              </p:sp>
            </p:grpSp>
            <p:grpSp>
              <p:nvGrpSpPr>
                <p:cNvPr id="32884" name="Group 45"/>
                <p:cNvGrpSpPr>
                  <a:grpSpLocks/>
                </p:cNvGrpSpPr>
                <p:nvPr/>
              </p:nvGrpSpPr>
              <p:grpSpPr bwMode="auto">
                <a:xfrm>
                  <a:off x="2368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95" name="Straight Connector 94"/>
                  <p:cNvCxnSpPr/>
                  <p:nvPr/>
                </p:nvCxnSpPr>
                <p:spPr>
                  <a:xfrm rot="5400000">
                    <a:off x="8151779" y="4723559"/>
                    <a:ext cx="152306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86" name="TextBox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7</a:t>
                    </a:r>
                  </a:p>
                </p:txBody>
              </p:sp>
            </p:grpSp>
          </p:grpSp>
        </p:grpSp>
        <p:sp>
          <p:nvSpPr>
            <p:cNvPr id="32875" name="TextBox 84"/>
            <p:cNvSpPr txBox="1">
              <a:spLocks noChangeArrowheads="1"/>
            </p:cNvSpPr>
            <p:nvPr/>
          </p:nvSpPr>
          <p:spPr bwMode="auto">
            <a:xfrm>
              <a:off x="884104" y="5681246"/>
              <a:ext cx="168668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Quantity of</a:t>
              </a:r>
            </a:p>
            <a:p>
              <a:pPr algn="ctr"/>
              <a:r>
                <a:rPr lang="en-US" sz="1400">
                  <a:latin typeface="Calibri" pitchFamily="34" charset="0"/>
                </a:rPr>
                <a:t> Ice-Cream Cones </a:t>
              </a:r>
            </a:p>
          </p:txBody>
        </p:sp>
      </p:grpSp>
      <p:grpSp>
        <p:nvGrpSpPr>
          <p:cNvPr id="52" name="Group 108"/>
          <p:cNvGrpSpPr>
            <a:grpSpLocks/>
          </p:cNvGrpSpPr>
          <p:nvPr/>
        </p:nvGrpSpPr>
        <p:grpSpPr bwMode="auto">
          <a:xfrm>
            <a:off x="3402013" y="1677988"/>
            <a:ext cx="914400" cy="3862387"/>
            <a:chOff x="3809653" y="939702"/>
            <a:chExt cx="914494" cy="3861691"/>
          </a:xfrm>
        </p:grpSpPr>
        <p:cxnSp>
          <p:nvCxnSpPr>
            <p:cNvPr id="110" name="Straight Connector 109"/>
            <p:cNvCxnSpPr/>
            <p:nvPr/>
          </p:nvCxnSpPr>
          <p:spPr>
            <a:xfrm rot="5400000">
              <a:off x="2896428" y="3124501"/>
              <a:ext cx="3352196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854" name="Group 56"/>
            <p:cNvGrpSpPr>
              <a:grpSpLocks/>
            </p:cNvGrpSpPr>
            <p:nvPr/>
          </p:nvGrpSpPr>
          <p:grpSpPr bwMode="auto">
            <a:xfrm>
              <a:off x="3983925" y="1828800"/>
              <a:ext cx="740222" cy="307777"/>
              <a:chOff x="6117778" y="2286000"/>
              <a:chExt cx="740222" cy="307777"/>
            </a:xfrm>
          </p:grpSpPr>
          <p:sp>
            <p:nvSpPr>
              <p:cNvPr id="32871" name="TextBox 53"/>
              <p:cNvSpPr txBox="1">
                <a:spLocks noChangeArrowheads="1"/>
              </p:cNvSpPr>
              <p:nvPr/>
            </p:nvSpPr>
            <p:spPr bwMode="auto">
              <a:xfrm>
                <a:off x="6117778" y="2286000"/>
                <a:ext cx="6319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129" name="Straight Connector 55"/>
              <p:cNvCxnSpPr/>
              <p:nvPr/>
            </p:nvCxnSpPr>
            <p:spPr>
              <a:xfrm>
                <a:off x="6705584" y="2514301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5" name="Group 57"/>
            <p:cNvGrpSpPr>
              <a:grpSpLocks/>
            </p:cNvGrpSpPr>
            <p:nvPr/>
          </p:nvGrpSpPr>
          <p:grpSpPr bwMode="auto">
            <a:xfrm>
              <a:off x="4097738" y="2297668"/>
              <a:ext cx="626409" cy="307777"/>
              <a:chOff x="6231591" y="2286000"/>
              <a:chExt cx="626409" cy="307777"/>
            </a:xfrm>
          </p:grpSpPr>
          <p:sp>
            <p:nvSpPr>
              <p:cNvPr id="32869" name="TextBox 125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>
                <a:off x="6705584" y="2515248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6" name="Group 60"/>
            <p:cNvGrpSpPr>
              <a:grpSpLocks/>
            </p:cNvGrpSpPr>
            <p:nvPr/>
          </p:nvGrpSpPr>
          <p:grpSpPr bwMode="auto">
            <a:xfrm>
              <a:off x="4097738" y="2754868"/>
              <a:ext cx="626409" cy="307777"/>
              <a:chOff x="6231591" y="2286000"/>
              <a:chExt cx="626409" cy="307777"/>
            </a:xfrm>
          </p:grpSpPr>
          <p:sp>
            <p:nvSpPr>
              <p:cNvPr id="32867" name="TextBox 123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125" name="Straight Connector 124"/>
              <p:cNvCxnSpPr/>
              <p:nvPr/>
            </p:nvCxnSpPr>
            <p:spPr>
              <a:xfrm>
                <a:off x="6705584" y="2515166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7" name="Group 63"/>
            <p:cNvGrpSpPr>
              <a:grpSpLocks/>
            </p:cNvGrpSpPr>
            <p:nvPr/>
          </p:nvGrpSpPr>
          <p:grpSpPr bwMode="auto">
            <a:xfrm>
              <a:off x="4097738" y="3212068"/>
              <a:ext cx="626409" cy="307777"/>
              <a:chOff x="6231591" y="2286000"/>
              <a:chExt cx="626409" cy="307777"/>
            </a:xfrm>
          </p:grpSpPr>
          <p:sp>
            <p:nvSpPr>
              <p:cNvPr id="32865" name="TextBox 121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>
                <a:off x="6705584" y="2515083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8" name="Group 66"/>
            <p:cNvGrpSpPr>
              <a:grpSpLocks/>
            </p:cNvGrpSpPr>
            <p:nvPr/>
          </p:nvGrpSpPr>
          <p:grpSpPr bwMode="auto">
            <a:xfrm>
              <a:off x="4097738" y="3669268"/>
              <a:ext cx="626409" cy="307777"/>
              <a:chOff x="6231591" y="2286000"/>
              <a:chExt cx="626409" cy="307777"/>
            </a:xfrm>
          </p:grpSpPr>
          <p:sp>
            <p:nvSpPr>
              <p:cNvPr id="32863" name="TextBox 119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6705584" y="2515001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59" name="Group 69"/>
            <p:cNvGrpSpPr>
              <a:grpSpLocks/>
            </p:cNvGrpSpPr>
            <p:nvPr/>
          </p:nvGrpSpPr>
          <p:grpSpPr bwMode="auto">
            <a:xfrm>
              <a:off x="4097738" y="4126468"/>
              <a:ext cx="626409" cy="307777"/>
              <a:chOff x="6231591" y="2286000"/>
              <a:chExt cx="626409" cy="307777"/>
            </a:xfrm>
          </p:grpSpPr>
          <p:sp>
            <p:nvSpPr>
              <p:cNvPr id="32861" name="TextBox 117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119" name="Straight Connector 118"/>
              <p:cNvCxnSpPr/>
              <p:nvPr/>
            </p:nvCxnSpPr>
            <p:spPr>
              <a:xfrm>
                <a:off x="6705584" y="2514919"/>
                <a:ext cx="152416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860" name="TextBox 116"/>
            <p:cNvSpPr txBox="1">
              <a:spLocks noChangeArrowheads="1"/>
            </p:cNvSpPr>
            <p:nvPr/>
          </p:nvSpPr>
          <p:spPr bwMode="auto">
            <a:xfrm>
              <a:off x="3809653" y="939702"/>
              <a:ext cx="802417" cy="95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 Ice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Cream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Cones</a:t>
              </a:r>
            </a:p>
          </p:txBody>
        </p:sp>
      </p:grpSp>
      <p:cxnSp>
        <p:nvCxnSpPr>
          <p:cNvPr id="130" name="Straight Connector 129"/>
          <p:cNvCxnSpPr/>
          <p:nvPr/>
        </p:nvCxnSpPr>
        <p:spPr>
          <a:xfrm flipV="1">
            <a:off x="4175125" y="3721100"/>
            <a:ext cx="885825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 flipH="1" flipV="1">
            <a:off x="4160044" y="4658519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Freeform 183"/>
          <p:cNvSpPr>
            <a:spLocks/>
          </p:cNvSpPr>
          <p:nvPr/>
        </p:nvSpPr>
        <p:spPr bwMode="auto">
          <a:xfrm>
            <a:off x="4994275" y="3668713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3" name="TextBox 132"/>
          <p:cNvSpPr txBox="1">
            <a:spLocks noChangeArrowheads="1"/>
          </p:cNvSpPr>
          <p:nvPr/>
        </p:nvSpPr>
        <p:spPr bwMode="auto">
          <a:xfrm>
            <a:off x="4438650" y="1271588"/>
            <a:ext cx="784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Jerry’s</a:t>
            </a:r>
          </a:p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supply</a:t>
            </a:r>
          </a:p>
        </p:txBody>
      </p: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3171825" y="1271588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800080"/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5735638" y="1271588"/>
            <a:ext cx="395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800080"/>
                </a:solidFill>
                <a:latin typeface="Calibri" pitchFamily="34" charset="0"/>
              </a:rPr>
              <a:t>=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6672263" y="2133600"/>
            <a:ext cx="2270125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/>
          </a:p>
        </p:txBody>
      </p:sp>
      <p:grpSp>
        <p:nvGrpSpPr>
          <p:cNvPr id="60" name="Group 136"/>
          <p:cNvGrpSpPr>
            <a:grpSpLocks/>
          </p:cNvGrpSpPr>
          <p:nvPr/>
        </p:nvGrpSpPr>
        <p:grpSpPr bwMode="auto">
          <a:xfrm>
            <a:off x="6734175" y="2481263"/>
            <a:ext cx="1882775" cy="2166937"/>
            <a:chOff x="4535256" y="1718953"/>
            <a:chExt cx="1882636" cy="2167247"/>
          </a:xfrm>
        </p:grpSpPr>
        <p:cxnSp>
          <p:nvCxnSpPr>
            <p:cNvPr id="138" name="Straight Connector 137"/>
            <p:cNvCxnSpPr/>
            <p:nvPr/>
          </p:nvCxnSpPr>
          <p:spPr>
            <a:xfrm rot="5400000" flipH="1" flipV="1">
              <a:off x="4382677" y="2285928"/>
              <a:ext cx="1752851" cy="144769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852" name="TextBox 138"/>
            <p:cNvSpPr txBox="1">
              <a:spLocks noChangeArrowheads="1"/>
            </p:cNvSpPr>
            <p:nvPr/>
          </p:nvSpPr>
          <p:spPr bwMode="auto">
            <a:xfrm>
              <a:off x="5680190" y="1718953"/>
              <a:ext cx="7377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alibri" pitchFamily="34" charset="0"/>
                </a:rPr>
                <a:t>S</a:t>
              </a:r>
              <a:r>
                <a:rPr lang="en-US" sz="1600" baseline="-25000">
                  <a:latin typeface="Calibri" pitchFamily="34" charset="0"/>
                </a:rPr>
                <a:t>Market</a:t>
              </a:r>
            </a:p>
          </p:txBody>
        </p:sp>
      </p:grpSp>
      <p:grpSp>
        <p:nvGrpSpPr>
          <p:cNvPr id="61" name="Group 139"/>
          <p:cNvGrpSpPr>
            <a:grpSpLocks/>
          </p:cNvGrpSpPr>
          <p:nvPr/>
        </p:nvGrpSpPr>
        <p:grpSpPr bwMode="auto">
          <a:xfrm>
            <a:off x="6443663" y="5410200"/>
            <a:ext cx="2786062" cy="841375"/>
            <a:chOff x="680076" y="5147846"/>
            <a:chExt cx="2786626" cy="841177"/>
          </a:xfrm>
        </p:grpSpPr>
        <p:sp>
          <p:nvSpPr>
            <p:cNvPr id="32819" name="TextBox 140"/>
            <p:cNvSpPr txBox="1">
              <a:spLocks noChangeArrowheads="1"/>
            </p:cNvSpPr>
            <p:nvPr/>
          </p:nvSpPr>
          <p:spPr bwMode="auto">
            <a:xfrm>
              <a:off x="680076" y="5300246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2820" name="Group 99"/>
            <p:cNvGrpSpPr>
              <a:grpSpLocks/>
            </p:cNvGrpSpPr>
            <p:nvPr/>
          </p:nvGrpSpPr>
          <p:grpSpPr bwMode="auto">
            <a:xfrm>
              <a:off x="915084" y="5147846"/>
              <a:ext cx="2369859" cy="460177"/>
              <a:chOff x="937538" y="5147846"/>
              <a:chExt cx="2369859" cy="460177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>
                <a:off x="937528" y="5300210"/>
                <a:ext cx="2370617" cy="63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823" name="Group 96"/>
              <p:cNvGrpSpPr>
                <a:grpSpLocks/>
              </p:cNvGrpSpPr>
              <p:nvPr/>
            </p:nvGrpSpPr>
            <p:grpSpPr bwMode="auto">
              <a:xfrm>
                <a:off x="996920" y="5147846"/>
                <a:ext cx="2212238" cy="460177"/>
                <a:chOff x="996920" y="5147846"/>
                <a:chExt cx="2212238" cy="460177"/>
              </a:xfrm>
            </p:grpSpPr>
            <p:grpSp>
              <p:nvGrpSpPr>
                <p:cNvPr id="32824" name="Group 21"/>
                <p:cNvGrpSpPr>
                  <a:grpSpLocks/>
                </p:cNvGrpSpPr>
                <p:nvPr/>
              </p:nvGrpSpPr>
              <p:grpSpPr bwMode="auto">
                <a:xfrm>
                  <a:off x="28257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72" name="Straight Connector 171"/>
                  <p:cNvCxnSpPr/>
                  <p:nvPr/>
                </p:nvCxnSpPr>
                <p:spPr>
                  <a:xfrm rot="5400000">
                    <a:off x="8153804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50" name="TextBox 1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18</a:t>
                    </a:r>
                  </a:p>
                </p:txBody>
              </p:sp>
            </p:grpSp>
            <p:grpSp>
              <p:nvGrpSpPr>
                <p:cNvPr id="32825" name="Group 27"/>
                <p:cNvGrpSpPr>
                  <a:grpSpLocks/>
                </p:cNvGrpSpPr>
                <p:nvPr/>
              </p:nvGrpSpPr>
              <p:grpSpPr bwMode="auto">
                <a:xfrm>
                  <a:off x="9969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70" name="Straight Connector 169"/>
                  <p:cNvCxnSpPr/>
                  <p:nvPr/>
                </p:nvCxnSpPr>
                <p:spPr>
                  <a:xfrm rot="5400000">
                    <a:off x="8153434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8" name="TextBox 1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32826" name="Group 30"/>
                <p:cNvGrpSpPr>
                  <a:grpSpLocks/>
                </p:cNvGrpSpPr>
                <p:nvPr/>
              </p:nvGrpSpPr>
              <p:grpSpPr bwMode="auto">
                <a:xfrm>
                  <a:off x="12255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68" name="Straight Connector 167"/>
                  <p:cNvCxnSpPr/>
                  <p:nvPr/>
                </p:nvCxnSpPr>
                <p:spPr>
                  <a:xfrm rot="5400000">
                    <a:off x="8153480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6" name="TextBox 1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4</a:t>
                    </a:r>
                  </a:p>
                </p:txBody>
              </p:sp>
            </p:grpSp>
            <p:grpSp>
              <p:nvGrpSpPr>
                <p:cNvPr id="32827" name="Group 33"/>
                <p:cNvGrpSpPr>
                  <a:grpSpLocks/>
                </p:cNvGrpSpPr>
                <p:nvPr/>
              </p:nvGrpSpPr>
              <p:grpSpPr bwMode="auto">
                <a:xfrm>
                  <a:off x="14541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66" name="Straight Connector 165"/>
                  <p:cNvCxnSpPr/>
                  <p:nvPr/>
                </p:nvCxnSpPr>
                <p:spPr>
                  <a:xfrm rot="5400000">
                    <a:off x="8153527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4" name="TextBox 1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6</a:t>
                    </a:r>
                  </a:p>
                </p:txBody>
              </p:sp>
            </p:grpSp>
            <p:grpSp>
              <p:nvGrpSpPr>
                <p:cNvPr id="32828" name="Group 36"/>
                <p:cNvGrpSpPr>
                  <a:grpSpLocks/>
                </p:cNvGrpSpPr>
                <p:nvPr/>
              </p:nvGrpSpPr>
              <p:grpSpPr bwMode="auto">
                <a:xfrm>
                  <a:off x="1682720" y="5147846"/>
                  <a:ext cx="284052" cy="460177"/>
                  <a:chOff x="8069094" y="4648200"/>
                  <a:chExt cx="284052" cy="460177"/>
                </a:xfrm>
              </p:grpSpPr>
              <p:cxnSp>
                <p:nvCxnSpPr>
                  <p:cNvPr id="164" name="Straight Connector 163"/>
                  <p:cNvCxnSpPr/>
                  <p:nvPr/>
                </p:nvCxnSpPr>
                <p:spPr>
                  <a:xfrm rot="5400000">
                    <a:off x="8153573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2" name="TextBox 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28405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8</a:t>
                    </a:r>
                  </a:p>
                </p:txBody>
              </p:sp>
            </p:grpSp>
            <p:grpSp>
              <p:nvGrpSpPr>
                <p:cNvPr id="32829" name="Group 39"/>
                <p:cNvGrpSpPr>
                  <a:grpSpLocks/>
                </p:cNvGrpSpPr>
                <p:nvPr/>
              </p:nvGrpSpPr>
              <p:grpSpPr bwMode="auto">
                <a:xfrm>
                  <a:off x="1905000" y="5147846"/>
                  <a:ext cx="383438" cy="460177"/>
                  <a:chOff x="8062774" y="4648200"/>
                  <a:chExt cx="383438" cy="460177"/>
                </a:xfrm>
              </p:grpSpPr>
              <p:cxnSp>
                <p:nvCxnSpPr>
                  <p:cNvPr id="162" name="Straight Connector 161"/>
                  <p:cNvCxnSpPr/>
                  <p:nvPr/>
                </p:nvCxnSpPr>
                <p:spPr>
                  <a:xfrm rot="5400000">
                    <a:off x="8153619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40" name="TextBox 1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277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10</a:t>
                    </a:r>
                  </a:p>
                </p:txBody>
              </p:sp>
            </p:grpSp>
            <p:grpSp>
              <p:nvGrpSpPr>
                <p:cNvPr id="32830" name="Group 42"/>
                <p:cNvGrpSpPr>
                  <a:grpSpLocks/>
                </p:cNvGrpSpPr>
                <p:nvPr/>
              </p:nvGrpSpPr>
              <p:grpSpPr bwMode="auto">
                <a:xfrm>
                  <a:off x="21399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60" name="Straight Connector 159"/>
                  <p:cNvCxnSpPr/>
                  <p:nvPr/>
                </p:nvCxnSpPr>
                <p:spPr>
                  <a:xfrm rot="5400000">
                    <a:off x="8153665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38" name="Text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12</a:t>
                    </a:r>
                  </a:p>
                </p:txBody>
              </p:sp>
            </p:grpSp>
            <p:grpSp>
              <p:nvGrpSpPr>
                <p:cNvPr id="32831" name="Group 45"/>
                <p:cNvGrpSpPr>
                  <a:grpSpLocks/>
                </p:cNvGrpSpPr>
                <p:nvPr/>
              </p:nvGrpSpPr>
              <p:grpSpPr bwMode="auto">
                <a:xfrm>
                  <a:off x="23685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58" name="Straight Connector 157"/>
                  <p:cNvCxnSpPr/>
                  <p:nvPr/>
                </p:nvCxnSpPr>
                <p:spPr>
                  <a:xfrm rot="5400000">
                    <a:off x="8153712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36" name="TextBox 1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14</a:t>
                    </a:r>
                  </a:p>
                </p:txBody>
              </p:sp>
            </p:grpSp>
            <p:grpSp>
              <p:nvGrpSpPr>
                <p:cNvPr id="32832" name="Group 48"/>
                <p:cNvGrpSpPr>
                  <a:grpSpLocks/>
                </p:cNvGrpSpPr>
                <p:nvPr/>
              </p:nvGrpSpPr>
              <p:grpSpPr bwMode="auto">
                <a:xfrm>
                  <a:off x="2597120" y="5147846"/>
                  <a:ext cx="383438" cy="460177"/>
                  <a:chOff x="8069094" y="4648200"/>
                  <a:chExt cx="383438" cy="460177"/>
                </a:xfrm>
              </p:grpSpPr>
              <p:cxnSp>
                <p:nvCxnSpPr>
                  <p:cNvPr id="156" name="Straight Connector 24"/>
                  <p:cNvCxnSpPr/>
                  <p:nvPr/>
                </p:nvCxnSpPr>
                <p:spPr>
                  <a:xfrm rot="5400000">
                    <a:off x="8153758" y="4723588"/>
                    <a:ext cx="152364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834" name="TextBox 1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9094" y="4800600"/>
                    <a:ext cx="383438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latin typeface="Calibri" pitchFamily="34" charset="0"/>
                      </a:rPr>
                      <a:t>16</a:t>
                    </a:r>
                  </a:p>
                </p:txBody>
              </p:sp>
            </p:grpSp>
          </p:grpSp>
        </p:grpSp>
        <p:sp>
          <p:nvSpPr>
            <p:cNvPr id="32821" name="TextBox 142"/>
            <p:cNvSpPr txBox="1">
              <a:spLocks noChangeArrowheads="1"/>
            </p:cNvSpPr>
            <p:nvPr/>
          </p:nvSpPr>
          <p:spPr bwMode="auto">
            <a:xfrm>
              <a:off x="914400" y="5681246"/>
              <a:ext cx="25523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85" name="Group 173"/>
          <p:cNvGrpSpPr>
            <a:grpSpLocks/>
          </p:cNvGrpSpPr>
          <p:nvPr/>
        </p:nvGrpSpPr>
        <p:grpSpPr bwMode="auto">
          <a:xfrm>
            <a:off x="5899150" y="1666875"/>
            <a:ext cx="925513" cy="3897313"/>
            <a:chOff x="3797775" y="904083"/>
            <a:chExt cx="926372" cy="3897310"/>
          </a:xfrm>
        </p:grpSpPr>
        <p:cxnSp>
          <p:nvCxnSpPr>
            <p:cNvPr id="175" name="Straight Connector 174"/>
            <p:cNvCxnSpPr/>
            <p:nvPr/>
          </p:nvCxnSpPr>
          <p:spPr>
            <a:xfrm rot="5400000">
              <a:off x="2896002" y="3124200"/>
              <a:ext cx="3352797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800" name="Group 56"/>
            <p:cNvGrpSpPr>
              <a:grpSpLocks/>
            </p:cNvGrpSpPr>
            <p:nvPr/>
          </p:nvGrpSpPr>
          <p:grpSpPr bwMode="auto">
            <a:xfrm>
              <a:off x="3983925" y="1828800"/>
              <a:ext cx="740222" cy="307777"/>
              <a:chOff x="6117778" y="2286000"/>
              <a:chExt cx="740222" cy="307777"/>
            </a:xfrm>
          </p:grpSpPr>
          <p:sp>
            <p:nvSpPr>
              <p:cNvPr id="32817" name="TextBox 53"/>
              <p:cNvSpPr txBox="1">
                <a:spLocks noChangeArrowheads="1"/>
              </p:cNvSpPr>
              <p:nvPr/>
            </p:nvSpPr>
            <p:spPr bwMode="auto">
              <a:xfrm>
                <a:off x="6117778" y="2286000"/>
                <a:ext cx="6319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194" name="Straight Connector 55"/>
              <p:cNvCxnSpPr/>
              <p:nvPr/>
            </p:nvCxnSpPr>
            <p:spPr>
              <a:xfrm>
                <a:off x="6705459" y="2513807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1" name="Group 57"/>
            <p:cNvGrpSpPr>
              <a:grpSpLocks/>
            </p:cNvGrpSpPr>
            <p:nvPr/>
          </p:nvGrpSpPr>
          <p:grpSpPr bwMode="auto">
            <a:xfrm>
              <a:off x="4097738" y="2297668"/>
              <a:ext cx="626409" cy="307777"/>
              <a:chOff x="6231591" y="2286000"/>
              <a:chExt cx="626409" cy="307777"/>
            </a:xfrm>
          </p:grpSpPr>
          <p:sp>
            <p:nvSpPr>
              <p:cNvPr id="32815" name="TextBox 190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192" name="Straight Connector 191"/>
              <p:cNvCxnSpPr/>
              <p:nvPr/>
            </p:nvCxnSpPr>
            <p:spPr>
              <a:xfrm>
                <a:off x="6705459" y="2514839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2" name="Group 60"/>
            <p:cNvGrpSpPr>
              <a:grpSpLocks/>
            </p:cNvGrpSpPr>
            <p:nvPr/>
          </p:nvGrpSpPr>
          <p:grpSpPr bwMode="auto">
            <a:xfrm>
              <a:off x="4097738" y="2754868"/>
              <a:ext cx="626409" cy="307777"/>
              <a:chOff x="6231591" y="2286000"/>
              <a:chExt cx="626409" cy="307777"/>
            </a:xfrm>
          </p:grpSpPr>
          <p:sp>
            <p:nvSpPr>
              <p:cNvPr id="32813" name="TextBox 188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190" name="Straight Connector 189"/>
              <p:cNvCxnSpPr/>
              <p:nvPr/>
            </p:nvCxnSpPr>
            <p:spPr>
              <a:xfrm>
                <a:off x="6705459" y="2514839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3" name="Group 63"/>
            <p:cNvGrpSpPr>
              <a:grpSpLocks/>
            </p:cNvGrpSpPr>
            <p:nvPr/>
          </p:nvGrpSpPr>
          <p:grpSpPr bwMode="auto">
            <a:xfrm>
              <a:off x="4097738" y="3212068"/>
              <a:ext cx="626409" cy="307777"/>
              <a:chOff x="6231591" y="2286000"/>
              <a:chExt cx="626409" cy="307777"/>
            </a:xfrm>
          </p:grpSpPr>
          <p:sp>
            <p:nvSpPr>
              <p:cNvPr id="32811" name="TextBox 186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188" name="Straight Connector 187"/>
              <p:cNvCxnSpPr/>
              <p:nvPr/>
            </p:nvCxnSpPr>
            <p:spPr>
              <a:xfrm>
                <a:off x="6705459" y="2514838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4" name="Group 66"/>
            <p:cNvGrpSpPr>
              <a:grpSpLocks/>
            </p:cNvGrpSpPr>
            <p:nvPr/>
          </p:nvGrpSpPr>
          <p:grpSpPr bwMode="auto">
            <a:xfrm>
              <a:off x="4097738" y="3669268"/>
              <a:ext cx="626409" cy="307777"/>
              <a:chOff x="6231591" y="2286000"/>
              <a:chExt cx="626409" cy="307777"/>
            </a:xfrm>
          </p:grpSpPr>
          <p:sp>
            <p:nvSpPr>
              <p:cNvPr id="32809" name="TextBox 184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186" name="Straight Connector 185"/>
              <p:cNvCxnSpPr/>
              <p:nvPr/>
            </p:nvCxnSpPr>
            <p:spPr>
              <a:xfrm>
                <a:off x="6705459" y="2514838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05" name="Group 69"/>
            <p:cNvGrpSpPr>
              <a:grpSpLocks/>
            </p:cNvGrpSpPr>
            <p:nvPr/>
          </p:nvGrpSpPr>
          <p:grpSpPr bwMode="auto">
            <a:xfrm>
              <a:off x="4097738" y="4126468"/>
              <a:ext cx="626409" cy="307777"/>
              <a:chOff x="6231591" y="2286000"/>
              <a:chExt cx="626409" cy="307777"/>
            </a:xfrm>
          </p:grpSpPr>
          <p:sp>
            <p:nvSpPr>
              <p:cNvPr id="32807" name="TextBox 182"/>
              <p:cNvSpPr txBox="1">
                <a:spLocks noChangeArrowheads="1"/>
              </p:cNvSpPr>
              <p:nvPr/>
            </p:nvSpPr>
            <p:spPr bwMode="auto">
              <a:xfrm>
                <a:off x="6231591" y="2286000"/>
                <a:ext cx="53251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184" name="Straight Connector 183"/>
              <p:cNvCxnSpPr/>
              <p:nvPr/>
            </p:nvCxnSpPr>
            <p:spPr>
              <a:xfrm>
                <a:off x="6705459" y="2514838"/>
                <a:ext cx="152541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806" name="TextBox 181"/>
            <p:cNvSpPr txBox="1">
              <a:spLocks noChangeArrowheads="1"/>
            </p:cNvSpPr>
            <p:nvPr/>
          </p:nvSpPr>
          <p:spPr bwMode="auto">
            <a:xfrm>
              <a:off x="3797775" y="904083"/>
              <a:ext cx="802418" cy="95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 Ice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Cream</a:t>
              </a:r>
            </a:p>
            <a:p>
              <a:pPr algn="r"/>
              <a:r>
                <a:rPr lang="en-US" sz="1400">
                  <a:latin typeface="Calibri" pitchFamily="34" charset="0"/>
                </a:rPr>
                <a:t>Cones</a:t>
              </a:r>
            </a:p>
          </p:txBody>
        </p:sp>
      </p:grpSp>
      <p:cxnSp>
        <p:nvCxnSpPr>
          <p:cNvPr id="195" name="Straight Connector 194"/>
          <p:cNvCxnSpPr/>
          <p:nvPr/>
        </p:nvCxnSpPr>
        <p:spPr>
          <a:xfrm>
            <a:off x="6678613" y="3744913"/>
            <a:ext cx="817562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5400000" flipH="1" flipV="1">
            <a:off x="6557169" y="4647406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Freeform 183"/>
          <p:cNvSpPr>
            <a:spLocks/>
          </p:cNvSpPr>
          <p:nvPr/>
        </p:nvSpPr>
        <p:spPr bwMode="auto">
          <a:xfrm>
            <a:off x="7408863" y="3690938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8" name="TextBox 197"/>
          <p:cNvSpPr txBox="1">
            <a:spLocks noChangeArrowheads="1"/>
          </p:cNvSpPr>
          <p:nvPr/>
        </p:nvSpPr>
        <p:spPr bwMode="auto">
          <a:xfrm>
            <a:off x="7113588" y="1271588"/>
            <a:ext cx="8143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Market</a:t>
            </a:r>
          </a:p>
          <a:p>
            <a:pPr algn="ctr"/>
            <a:r>
              <a:rPr lang="en-US" sz="1600">
                <a:solidFill>
                  <a:srgbClr val="800080"/>
                </a:solidFill>
                <a:latin typeface="Calibri" pitchFamily="34" charset="0"/>
              </a:rPr>
              <a:t>supply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6" grpId="0" animBg="1"/>
      <p:bldP spid="77" grpId="0"/>
      <p:bldP spid="78" grpId="0" animBg="1"/>
      <p:bldP spid="132" grpId="0" animBg="1"/>
      <p:bldP spid="133" grpId="0"/>
      <p:bldP spid="134" grpId="0"/>
      <p:bldP spid="135" grpId="0"/>
      <p:bldP spid="136" grpId="0" animBg="1"/>
      <p:bldP spid="197" grpId="0" animBg="1"/>
      <p:bldP spid="19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95C6B-23E2-4477-BB6D-7140F5AA9AED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Law of Supply</a:t>
            </a:r>
            <a:endParaRPr lang="en-US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i="1" smtClean="0">
                <a:solidFill>
                  <a:srgbClr val="25A9A6"/>
                </a:solidFill>
              </a:rPr>
              <a:t>law of supply</a:t>
            </a:r>
            <a:r>
              <a:rPr lang="en-US" altLang="en-US" smtClean="0"/>
              <a:t> states that, </a:t>
            </a:r>
            <a:r>
              <a:rPr lang="en-US" altLang="en-US" b="1" smtClean="0"/>
              <a:t>the quantity supplied of a good rises when the price of the good rises</a:t>
            </a:r>
            <a:r>
              <a:rPr lang="en-US" altLang="en-US" smtClean="0"/>
              <a:t>, as long as all other factors that affect suppliers’ decisions are unchanged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Supply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382000" cy="5105400"/>
          </a:xfrm>
        </p:spPr>
        <p:txBody>
          <a:bodyPr/>
          <a:lstStyle/>
          <a:p>
            <a:pPr eaLnBrk="1" hangingPunct="1"/>
            <a:r>
              <a:rPr lang="en-US" smtClean="0"/>
              <a:t>The reason the supply curve slopes upward is due to costs and profit. </a:t>
            </a:r>
          </a:p>
          <a:p>
            <a:pPr eaLnBrk="1" hangingPunct="1"/>
            <a:r>
              <a:rPr lang="en-US" smtClean="0"/>
              <a:t>Producers purchase resources and use them to produce output.</a:t>
            </a:r>
          </a:p>
          <a:p>
            <a:pPr lvl="1" eaLnBrk="1" hangingPunct="1"/>
            <a:r>
              <a:rPr lang="en-US" smtClean="0"/>
              <a:t>Producers will incur costs as they bid resources away from their alternative uses.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859338"/>
            <a:ext cx="2743200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4978400"/>
            <a:ext cx="16383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992688"/>
            <a:ext cx="2819400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2286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 need a theory of prices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mtClean="0"/>
              <a:t>The theory of demand and supply is a simple example of an economic theory</a:t>
            </a:r>
          </a:p>
          <a:p>
            <a:r>
              <a:rPr lang="en-US" smtClean="0"/>
              <a:t>It can be used to make predictions about the price and quantity of some commodity</a:t>
            </a:r>
          </a:p>
          <a:p>
            <a:r>
              <a:rPr lang="en-US" smtClean="0"/>
              <a:t>In a free-market economy, most economic decisions are guided by prices</a:t>
            </a:r>
          </a:p>
          <a:p>
            <a:r>
              <a:rPr lang="en-US" smtClean="0"/>
              <a:t>Therefore, without a reliable theory of prices, you will get nowhere in economic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DEAB4-3405-46D6-9567-2965D4373FC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Supply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Businesses provide goods and services hoping to make a profit. </a:t>
            </a:r>
          </a:p>
          <a:p>
            <a:pPr marL="971550" lvl="1" indent="-514350" eaLnBrk="1" hangingPunct="1"/>
            <a:r>
              <a:rPr lang="en-US" sz="2600" b="1" smtClean="0"/>
              <a:t>Profit</a:t>
            </a:r>
            <a:r>
              <a:rPr lang="en-US" sz="2600" smtClean="0"/>
              <a:t> is the money a business has left over after it covers its costs.</a:t>
            </a:r>
          </a:p>
          <a:p>
            <a:pPr marL="971550" lvl="1" indent="-514350" eaLnBrk="1" hangingPunct="1"/>
            <a:r>
              <a:rPr lang="en-US" sz="2600" smtClean="0"/>
              <a:t>Businesses try to sell at prices high enough to cover their costs with some profit left over. </a:t>
            </a:r>
          </a:p>
          <a:p>
            <a:pPr marL="971550" lvl="1" indent="-514350" eaLnBrk="1" hangingPunct="1"/>
            <a:r>
              <a:rPr lang="en-US" sz="2600" smtClean="0"/>
              <a:t>The higher the price for a good, the more profit a business will make after paying the cost for resources.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172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DF4B5-6025-4425-8EC0-13C3F9E7FA11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Law of Supply—Explanation 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5138" y="1216025"/>
            <a:ext cx="4114800" cy="2473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How can we make sense of the numbers in Ben’s supply schedule?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best guess is that his costs must be something like the cost schedule below.</a:t>
            </a:r>
          </a:p>
        </p:txBody>
      </p:sp>
      <p:graphicFrame>
        <p:nvGraphicFramePr>
          <p:cNvPr id="605191" name="Group 7"/>
          <p:cNvGraphicFramePr>
            <a:graphicFrameLocks noGrp="1"/>
          </p:cNvGraphicFramePr>
          <p:nvPr>
            <p:ph sz="half" idx="2"/>
          </p:nvPr>
        </p:nvGraphicFramePr>
        <p:xfrm>
          <a:off x="812800" y="3652838"/>
          <a:ext cx="3549650" cy="3078480"/>
        </p:xfrm>
        <a:graphic>
          <a:graphicData uri="http://schemas.openxmlformats.org/drawingml/2006/table">
            <a:tbl>
              <a:tblPr/>
              <a:tblGrid>
                <a:gridCol w="2057400"/>
                <a:gridCol w="14922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specific ice-cream cone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It’s cost ($)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5217" name="Text Box 33"/>
          <p:cNvSpPr txBox="1">
            <a:spLocks noChangeArrowheads="1"/>
          </p:cNvSpPr>
          <p:nvPr/>
        </p:nvSpPr>
        <p:spPr bwMode="auto">
          <a:xfrm>
            <a:off x="5326063" y="4732338"/>
            <a:ext cx="3643312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Calibri" pitchFamily="34" charset="0"/>
              </a:rPr>
              <a:t>In this way, the Law of Supply follows from the assumption of Increasing Costs (or, Diminishing Returns)</a:t>
            </a:r>
          </a:p>
        </p:txBody>
      </p:sp>
      <p:pic>
        <p:nvPicPr>
          <p:cNvPr id="34849" name="Picture 7241411" descr="S27Picture 724141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447800"/>
            <a:ext cx="4424363" cy="3079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0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7" grpId="0" build="p"/>
      <p:bldP spid="6052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346075"/>
            <a:ext cx="8080375" cy="79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smtClean="0"/>
              <a:t>Shifts in the Supply Curve: What causes them?</a:t>
            </a:r>
          </a:p>
        </p:txBody>
      </p:sp>
      <p:sp>
        <p:nvSpPr>
          <p:cNvPr id="35843" name="Freeform 17"/>
          <p:cNvSpPr>
            <a:spLocks/>
          </p:cNvSpPr>
          <p:nvPr/>
        </p:nvSpPr>
        <p:spPr bwMode="auto">
          <a:xfrm>
            <a:off x="1462088" y="1112838"/>
            <a:ext cx="7027862" cy="4806950"/>
          </a:xfrm>
          <a:custGeom>
            <a:avLst/>
            <a:gdLst>
              <a:gd name="T0" fmla="*/ 0 w 4427"/>
              <a:gd name="T1" fmla="*/ 0 h 3028"/>
              <a:gd name="T2" fmla="*/ 0 w 4427"/>
              <a:gd name="T3" fmla="*/ 2147483647 h 3028"/>
              <a:gd name="T4" fmla="*/ 2147483647 w 4427"/>
              <a:gd name="T5" fmla="*/ 2147483647 h 3028"/>
              <a:gd name="T6" fmla="*/ 0 60000 65536"/>
              <a:gd name="T7" fmla="*/ 0 60000 65536"/>
              <a:gd name="T8" fmla="*/ 0 60000 65536"/>
              <a:gd name="T9" fmla="*/ 0 w 4427"/>
              <a:gd name="T10" fmla="*/ 0 h 3028"/>
              <a:gd name="T11" fmla="*/ 4427 w 4427"/>
              <a:gd name="T12" fmla="*/ 3028 h 30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27" h="3028">
                <a:moveTo>
                  <a:pt x="0" y="0"/>
                </a:moveTo>
                <a:lnTo>
                  <a:pt x="0" y="3028"/>
                </a:lnTo>
                <a:lnTo>
                  <a:pt x="4427" y="3028"/>
                </a:ln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3762" name="Line 18"/>
          <p:cNvSpPr>
            <a:spLocks noChangeShapeType="1"/>
          </p:cNvSpPr>
          <p:nvPr/>
        </p:nvSpPr>
        <p:spPr bwMode="auto">
          <a:xfrm flipV="1">
            <a:off x="3290888" y="2105025"/>
            <a:ext cx="3282950" cy="3152775"/>
          </a:xfrm>
          <a:prstGeom prst="line">
            <a:avLst/>
          </a:prstGeom>
          <a:noFill/>
          <a:ln w="66675">
            <a:solidFill>
              <a:srgbClr val="004C9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43763" name="Line 19"/>
          <p:cNvSpPr>
            <a:spLocks noChangeShapeType="1"/>
          </p:cNvSpPr>
          <p:nvPr/>
        </p:nvSpPr>
        <p:spPr bwMode="auto">
          <a:xfrm flipH="1">
            <a:off x="3643313" y="3052763"/>
            <a:ext cx="185102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3764" name="Line 20"/>
          <p:cNvSpPr>
            <a:spLocks noChangeShapeType="1"/>
          </p:cNvSpPr>
          <p:nvPr/>
        </p:nvSpPr>
        <p:spPr bwMode="auto">
          <a:xfrm flipH="1">
            <a:off x="4603750" y="4111625"/>
            <a:ext cx="1871663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5847" name="Rectangle 21"/>
          <p:cNvSpPr>
            <a:spLocks noChangeArrowheads="1"/>
          </p:cNvSpPr>
          <p:nvPr/>
        </p:nvSpPr>
        <p:spPr bwMode="auto">
          <a:xfrm>
            <a:off x="477838" y="1135063"/>
            <a:ext cx="9953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48" name="Rectangle 22"/>
          <p:cNvSpPr>
            <a:spLocks noChangeArrowheads="1"/>
          </p:cNvSpPr>
          <p:nvPr/>
        </p:nvSpPr>
        <p:spPr bwMode="auto">
          <a:xfrm>
            <a:off x="204788" y="1430338"/>
            <a:ext cx="1284287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49" name="Rectangle 23"/>
          <p:cNvSpPr>
            <a:spLocks noChangeArrowheads="1"/>
          </p:cNvSpPr>
          <p:nvPr/>
        </p:nvSpPr>
        <p:spPr bwMode="auto">
          <a:xfrm>
            <a:off x="750888" y="1725613"/>
            <a:ext cx="7239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50" name="Rectangle 24"/>
          <p:cNvSpPr>
            <a:spLocks noChangeArrowheads="1"/>
          </p:cNvSpPr>
          <p:nvPr/>
        </p:nvSpPr>
        <p:spPr bwMode="auto">
          <a:xfrm>
            <a:off x="7265988" y="6005513"/>
            <a:ext cx="13938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51" name="Rectangle 25"/>
          <p:cNvSpPr>
            <a:spLocks noChangeArrowheads="1"/>
          </p:cNvSpPr>
          <p:nvPr/>
        </p:nvSpPr>
        <p:spPr bwMode="auto">
          <a:xfrm>
            <a:off x="6580188" y="6300788"/>
            <a:ext cx="20875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5852" name="Rectangle 26"/>
          <p:cNvSpPr>
            <a:spLocks noChangeArrowheads="1"/>
          </p:cNvSpPr>
          <p:nvPr/>
        </p:nvSpPr>
        <p:spPr bwMode="auto">
          <a:xfrm>
            <a:off x="1414463" y="6011863"/>
            <a:ext cx="242887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610100" y="4200525"/>
            <a:ext cx="1079500" cy="660400"/>
            <a:chOff x="3016" y="2646"/>
            <a:chExt cx="680" cy="416"/>
          </a:xfrm>
        </p:grpSpPr>
        <p:sp>
          <p:nvSpPr>
            <p:cNvPr id="35879" name="Rectangle 28"/>
            <p:cNvSpPr>
              <a:spLocks noChangeArrowheads="1"/>
            </p:cNvSpPr>
            <p:nvPr/>
          </p:nvSpPr>
          <p:spPr bwMode="auto">
            <a:xfrm>
              <a:off x="3016" y="2646"/>
              <a:ext cx="680" cy="41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35880" name="Rectangle 29"/>
            <p:cNvSpPr>
              <a:spLocks noChangeArrowheads="1"/>
            </p:cNvSpPr>
            <p:nvPr/>
          </p:nvSpPr>
          <p:spPr bwMode="auto">
            <a:xfrm>
              <a:off x="3062" y="2675"/>
              <a:ext cx="5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Increase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81" name="Rectangle 30"/>
            <p:cNvSpPr>
              <a:spLocks noChangeArrowheads="1"/>
            </p:cNvSpPr>
            <p:nvPr/>
          </p:nvSpPr>
          <p:spPr bwMode="auto">
            <a:xfrm>
              <a:off x="3058" y="2861"/>
              <a:ext cx="60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in supply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327525" y="2335213"/>
            <a:ext cx="1122363" cy="660400"/>
            <a:chOff x="2642" y="1507"/>
            <a:chExt cx="707" cy="416"/>
          </a:xfrm>
        </p:grpSpPr>
        <p:sp>
          <p:nvSpPr>
            <p:cNvPr id="35876" name="Rectangle 32"/>
            <p:cNvSpPr>
              <a:spLocks noChangeArrowheads="1"/>
            </p:cNvSpPr>
            <p:nvPr/>
          </p:nvSpPr>
          <p:spPr bwMode="auto">
            <a:xfrm>
              <a:off x="2642" y="1507"/>
              <a:ext cx="707" cy="416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35877" name="Rectangle 33"/>
            <p:cNvSpPr>
              <a:spLocks noChangeArrowheads="1"/>
            </p:cNvSpPr>
            <p:nvPr/>
          </p:nvSpPr>
          <p:spPr bwMode="auto">
            <a:xfrm>
              <a:off x="2675" y="1532"/>
              <a:ext cx="65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Decrease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78" name="Rectangle 34"/>
            <p:cNvSpPr>
              <a:spLocks noChangeArrowheads="1"/>
            </p:cNvSpPr>
            <p:nvPr/>
          </p:nvSpPr>
          <p:spPr bwMode="auto">
            <a:xfrm>
              <a:off x="2699" y="1718"/>
              <a:ext cx="60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in supply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725613" y="1317625"/>
            <a:ext cx="4227512" cy="3411538"/>
            <a:chOff x="1087" y="830"/>
            <a:chExt cx="2663" cy="2149"/>
          </a:xfrm>
        </p:grpSpPr>
        <p:sp>
          <p:nvSpPr>
            <p:cNvPr id="35871" name="Line 36"/>
            <p:cNvSpPr>
              <a:spLocks noChangeShapeType="1"/>
            </p:cNvSpPr>
            <p:nvPr/>
          </p:nvSpPr>
          <p:spPr bwMode="auto">
            <a:xfrm flipV="1">
              <a:off x="1087" y="993"/>
              <a:ext cx="2054" cy="1986"/>
            </a:xfrm>
            <a:prstGeom prst="line">
              <a:avLst/>
            </a:prstGeom>
            <a:noFill/>
            <a:ln w="66675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5872" name="Group 37"/>
            <p:cNvGrpSpPr>
              <a:grpSpLocks/>
            </p:cNvGrpSpPr>
            <p:nvPr/>
          </p:nvGrpSpPr>
          <p:grpSpPr bwMode="auto">
            <a:xfrm>
              <a:off x="2597" y="830"/>
              <a:ext cx="1153" cy="228"/>
              <a:chOff x="2597" y="830"/>
              <a:chExt cx="1153" cy="228"/>
            </a:xfrm>
          </p:grpSpPr>
          <p:sp>
            <p:nvSpPr>
              <p:cNvPr id="35873" name="Rectangle 38"/>
              <p:cNvSpPr>
                <a:spLocks noChangeArrowheads="1"/>
              </p:cNvSpPr>
              <p:nvPr/>
            </p:nvSpPr>
            <p:spPr bwMode="auto">
              <a:xfrm>
                <a:off x="2597" y="830"/>
                <a:ext cx="1013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Supply curve, 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74" name="Rectangle 39"/>
              <p:cNvSpPr>
                <a:spLocks noChangeArrowheads="1"/>
              </p:cNvSpPr>
              <p:nvPr/>
            </p:nvSpPr>
            <p:spPr bwMode="auto">
              <a:xfrm>
                <a:off x="3541" y="830"/>
                <a:ext cx="172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 i="1">
                    <a:solidFill>
                      <a:srgbClr val="000000"/>
                    </a:solidFill>
                    <a:latin typeface="Calibri" pitchFamily="34" charset="0"/>
                  </a:rPr>
                  <a:t>S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75" name="Rectangle 40"/>
              <p:cNvSpPr>
                <a:spLocks noChangeArrowheads="1"/>
              </p:cNvSpPr>
              <p:nvPr/>
            </p:nvSpPr>
            <p:spPr bwMode="auto">
              <a:xfrm>
                <a:off x="3638" y="905"/>
                <a:ext cx="1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Calibri" pitchFamily="34" charset="0"/>
                  </a:rPr>
                  <a:t>3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107113" y="1576388"/>
            <a:ext cx="1041400" cy="655637"/>
            <a:chOff x="3847" y="993"/>
            <a:chExt cx="656" cy="413"/>
          </a:xfrm>
        </p:grpSpPr>
        <p:sp>
          <p:nvSpPr>
            <p:cNvPr id="35866" name="Rectangle 42"/>
            <p:cNvSpPr>
              <a:spLocks noChangeArrowheads="1"/>
            </p:cNvSpPr>
            <p:nvPr/>
          </p:nvSpPr>
          <p:spPr bwMode="auto">
            <a:xfrm>
              <a:off x="3847" y="1179"/>
              <a:ext cx="51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>
                  <a:solidFill>
                    <a:srgbClr val="000000"/>
                  </a:solidFill>
                  <a:latin typeface="Calibri" pitchFamily="34" charset="0"/>
                </a:rPr>
                <a:t>curve, 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5867" name="Group 43"/>
            <p:cNvGrpSpPr>
              <a:grpSpLocks/>
            </p:cNvGrpSpPr>
            <p:nvPr/>
          </p:nvGrpSpPr>
          <p:grpSpPr bwMode="auto">
            <a:xfrm>
              <a:off x="3922" y="993"/>
              <a:ext cx="581" cy="413"/>
              <a:chOff x="3922" y="993"/>
              <a:chExt cx="581" cy="413"/>
            </a:xfrm>
          </p:grpSpPr>
          <p:sp>
            <p:nvSpPr>
              <p:cNvPr id="35868" name="Rectangle 44"/>
              <p:cNvSpPr>
                <a:spLocks noChangeArrowheads="1"/>
              </p:cNvSpPr>
              <p:nvPr/>
            </p:nvSpPr>
            <p:spPr bwMode="auto">
              <a:xfrm>
                <a:off x="3922" y="993"/>
                <a:ext cx="525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Supply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9" name="Rectangle 45"/>
              <p:cNvSpPr>
                <a:spLocks noChangeArrowheads="1"/>
              </p:cNvSpPr>
              <p:nvPr/>
            </p:nvSpPr>
            <p:spPr bwMode="auto">
              <a:xfrm>
                <a:off x="4294" y="1179"/>
                <a:ext cx="172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 i="1">
                    <a:solidFill>
                      <a:srgbClr val="000000"/>
                    </a:solidFill>
                    <a:latin typeface="Calibri" pitchFamily="34" charset="0"/>
                  </a:rPr>
                  <a:t>S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70" name="Rectangle 46"/>
              <p:cNvSpPr>
                <a:spLocks noChangeArrowheads="1"/>
              </p:cNvSpPr>
              <p:nvPr/>
            </p:nvSpPr>
            <p:spPr bwMode="auto">
              <a:xfrm>
                <a:off x="4391" y="1253"/>
                <a:ext cx="1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Calibri" pitchFamily="34" charset="0"/>
                  </a:rPr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4854575" y="2108200"/>
            <a:ext cx="3778250" cy="3679825"/>
            <a:chOff x="3058" y="1328"/>
            <a:chExt cx="2380" cy="2318"/>
          </a:xfrm>
        </p:grpSpPr>
        <p:sp>
          <p:nvSpPr>
            <p:cNvPr id="35860" name="Line 48"/>
            <p:cNvSpPr>
              <a:spLocks noChangeShapeType="1"/>
            </p:cNvSpPr>
            <p:nvPr/>
          </p:nvSpPr>
          <p:spPr bwMode="auto">
            <a:xfrm flipV="1">
              <a:off x="3058" y="1660"/>
              <a:ext cx="2068" cy="1986"/>
            </a:xfrm>
            <a:prstGeom prst="line">
              <a:avLst/>
            </a:prstGeom>
            <a:noFill/>
            <a:ln w="66675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35861" name="Group 49"/>
            <p:cNvGrpSpPr>
              <a:grpSpLocks/>
            </p:cNvGrpSpPr>
            <p:nvPr/>
          </p:nvGrpSpPr>
          <p:grpSpPr bwMode="auto">
            <a:xfrm>
              <a:off x="4782" y="1328"/>
              <a:ext cx="656" cy="413"/>
              <a:chOff x="4782" y="1328"/>
              <a:chExt cx="656" cy="413"/>
            </a:xfrm>
          </p:grpSpPr>
          <p:sp>
            <p:nvSpPr>
              <p:cNvPr id="35862" name="Rectangle 50"/>
              <p:cNvSpPr>
                <a:spLocks noChangeArrowheads="1"/>
              </p:cNvSpPr>
              <p:nvPr/>
            </p:nvSpPr>
            <p:spPr bwMode="auto">
              <a:xfrm>
                <a:off x="4856" y="1328"/>
                <a:ext cx="525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Supply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3" name="Rectangle 51"/>
              <p:cNvSpPr>
                <a:spLocks noChangeArrowheads="1"/>
              </p:cNvSpPr>
              <p:nvPr/>
            </p:nvSpPr>
            <p:spPr bwMode="auto">
              <a:xfrm>
                <a:off x="4782" y="1514"/>
                <a:ext cx="516" cy="2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>
                    <a:solidFill>
                      <a:srgbClr val="000000"/>
                    </a:solidFill>
                    <a:latin typeface="Calibri" pitchFamily="34" charset="0"/>
                  </a:rPr>
                  <a:t>curve, 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4" name="Rectangle 52"/>
              <p:cNvSpPr>
                <a:spLocks noChangeArrowheads="1"/>
              </p:cNvSpPr>
              <p:nvPr/>
            </p:nvSpPr>
            <p:spPr bwMode="auto">
              <a:xfrm>
                <a:off x="5228" y="1514"/>
                <a:ext cx="172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900" i="1">
                    <a:solidFill>
                      <a:srgbClr val="000000"/>
                    </a:solidFill>
                    <a:latin typeface="Calibri" pitchFamily="34" charset="0"/>
                  </a:rPr>
                  <a:t>S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5865" name="Rectangle 53"/>
              <p:cNvSpPr>
                <a:spLocks noChangeArrowheads="1"/>
              </p:cNvSpPr>
              <p:nvPr/>
            </p:nvSpPr>
            <p:spPr bwMode="auto">
              <a:xfrm>
                <a:off x="5326" y="1588"/>
                <a:ext cx="1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rgbClr val="000000"/>
                    </a:solidFill>
                    <a:latin typeface="Calibri" pitchFamily="34" charset="0"/>
                  </a:rPr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7FD34-E127-4E0B-AE6C-A30ABA4142F1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4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4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62" grpId="0" animBg="1"/>
      <p:bldP spid="543763" grpId="0" animBg="1"/>
      <p:bldP spid="54376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120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3F7324-2082-4291-BC2B-648E9CAB8D5A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Supply Shift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775" y="1376363"/>
            <a:ext cx="4114800" cy="1065212"/>
          </a:xfrm>
        </p:spPr>
        <p:txBody>
          <a:bodyPr/>
          <a:lstStyle/>
          <a:p>
            <a:r>
              <a:rPr lang="en-US" sz="2800" smtClean="0"/>
              <a:t>How could Ben’s supply have increased?</a:t>
            </a:r>
          </a:p>
        </p:txBody>
      </p:sp>
      <p:graphicFrame>
        <p:nvGraphicFramePr>
          <p:cNvPr id="607236" name="Group 4"/>
          <p:cNvGraphicFramePr>
            <a:graphicFrameLocks noGrp="1"/>
          </p:cNvGraphicFramePr>
          <p:nvPr>
            <p:ph sz="quarter" idx="2"/>
          </p:nvPr>
        </p:nvGraphicFramePr>
        <p:xfrm>
          <a:off x="4605338" y="1371600"/>
          <a:ext cx="4038600" cy="3657600"/>
        </p:xfrm>
        <a:graphic>
          <a:graphicData uri="http://schemas.openxmlformats.org/drawingml/2006/table">
            <a:tbl>
              <a:tblPr/>
              <a:tblGrid>
                <a:gridCol w="1470025"/>
                <a:gridCol w="1219200"/>
                <a:gridCol w="1349375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Ben’s Supply Schedule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($)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Quantity Supplied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7279" name="Group 47"/>
          <p:cNvGraphicFramePr>
            <a:graphicFrameLocks noGrp="1"/>
          </p:cNvGraphicFramePr>
          <p:nvPr>
            <p:ph sz="quarter" idx="3"/>
          </p:nvPr>
        </p:nvGraphicFramePr>
        <p:xfrm>
          <a:off x="228600" y="3048000"/>
          <a:ext cx="4114800" cy="3200400"/>
        </p:xfrm>
        <a:graphic>
          <a:graphicData uri="http://schemas.openxmlformats.org/drawingml/2006/table">
            <a:tbl>
              <a:tblPr/>
              <a:tblGrid>
                <a:gridCol w="1497013"/>
                <a:gridCol w="1243012"/>
                <a:gridCol w="13747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Ice-cream cone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It’s cost ($)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7316" name="Text Box 84"/>
          <p:cNvSpPr txBox="1">
            <a:spLocks noChangeArrowheads="1"/>
          </p:cNvSpPr>
          <p:nvPr/>
        </p:nvSpPr>
        <p:spPr bwMode="auto">
          <a:xfrm>
            <a:off x="4572000" y="5334000"/>
            <a:ext cx="2819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latin typeface="Calibri" pitchFamily="34" charset="0"/>
              </a:rPr>
              <a:t>Anything that reduces production costs, shifts supply to the right.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6743701" y="5753100"/>
            <a:ext cx="1143000" cy="3175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15200" y="63246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467600" y="5410200"/>
            <a:ext cx="838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924800" y="5410200"/>
            <a:ext cx="838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001000" y="5638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0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5" grpId="0" build="p"/>
      <p:bldP spid="6073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Changes in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19200"/>
            <a:ext cx="8229600" cy="4906963"/>
          </a:xfrm>
        </p:spPr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Supply Curves can also shift in response to the following factors: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S</a:t>
            </a:r>
            <a:r>
              <a:rPr lang="en-GB" dirty="0" smtClean="0"/>
              <a:t>ubsidies and taxes: government subsides encourage production, while taxes discourage production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T</a:t>
            </a:r>
            <a:r>
              <a:rPr lang="en-GB" dirty="0" smtClean="0"/>
              <a:t>echnology: improvements in production increase ability of firms to supply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O</a:t>
            </a:r>
            <a:r>
              <a:rPr lang="en-GB" dirty="0" smtClean="0"/>
              <a:t>ther goods: businesses consider the price of goods they could be producing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N</a:t>
            </a:r>
            <a:r>
              <a:rPr lang="en-GB" dirty="0" smtClean="0"/>
              <a:t>umber of sellers: how many firms are in the market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E</a:t>
            </a:r>
            <a:r>
              <a:rPr lang="en-GB" dirty="0" smtClean="0"/>
              <a:t>xpectations: businesses consider future prices and economic conditions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 smtClean="0"/>
              <a:t>R</a:t>
            </a:r>
            <a:r>
              <a:rPr lang="en-GB" dirty="0" smtClean="0"/>
              <a:t>esource costs: cost to purchase factors of production will influence business decisions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smtClean="0"/>
              <a:t>STONER</a:t>
            </a:r>
            <a:r>
              <a:rPr lang="en-GB" dirty="0" smtClean="0"/>
              <a:t>: factors that shift the supply curve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Supply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8" name="Text Box 23"/>
          <p:cNvSpPr txBox="1">
            <a:spLocks noChangeArrowheads="1"/>
          </p:cNvSpPr>
          <p:nvPr/>
        </p:nvSpPr>
        <p:spPr bwMode="auto">
          <a:xfrm>
            <a:off x="6858000" y="1524000"/>
            <a:ext cx="1905000" cy="708025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Several factors will change the demand for the good (shift the entire demand curve)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6858000" y="23622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1000">
                <a:latin typeface="Verdana" pitchFamily="34" charset="0"/>
                <a:cs typeface="Times New Roman" pitchFamily="18" charset="0"/>
              </a:rPr>
              <a:t>As an example, suppose that there is an improvement in the technology used to produce widgets.</a:t>
            </a:r>
            <a:endParaRPr lang="en-GB" sz="10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1514686">
            <a:off x="5056188" y="2982913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514686">
            <a:off x="3227388" y="4430713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Changes in Supply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5240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942" name="Text Box 23"/>
          <p:cNvSpPr txBox="1">
            <a:spLocks noChangeArrowheads="1"/>
          </p:cNvSpPr>
          <p:nvPr/>
        </p:nvSpPr>
        <p:spPr bwMode="auto">
          <a:xfrm>
            <a:off x="6858000" y="1524000"/>
            <a:ext cx="1905000" cy="554038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sz="1000">
                <a:latin typeface="Verdana" pitchFamily="34" charset="0"/>
                <a:cs typeface="Times New Roman" pitchFamily="18" charset="0"/>
              </a:rPr>
              <a:t>Supply can also decrease due to factors other than a change in price.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6858000" y="2286000"/>
            <a:ext cx="1905000" cy="862013"/>
          </a:xfrm>
          <a:prstGeom prst="rect">
            <a:avLst/>
          </a:prstGeom>
          <a:solidFill>
            <a:srgbClr val="7E9CE8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sz="1000">
                <a:latin typeface="Verdana" pitchFamily="34" charset="0"/>
                <a:cs typeface="Times New Roman" pitchFamily="18" charset="0"/>
              </a:rPr>
              <a:t>As an example, suppose that a large number of Widget producers go out of business, decreasing the number of suppliers.</a:t>
            </a:r>
          </a:p>
        </p:txBody>
      </p:sp>
      <p:sp>
        <p:nvSpPr>
          <p:cNvPr id="8" name="Right Arrow 7"/>
          <p:cNvSpPr/>
          <p:nvPr/>
        </p:nvSpPr>
        <p:spPr>
          <a:xfrm rot="12660172">
            <a:off x="4598988" y="30734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ight Arrow 8"/>
          <p:cNvSpPr/>
          <p:nvPr/>
        </p:nvSpPr>
        <p:spPr>
          <a:xfrm rot="12295285">
            <a:off x="2693988" y="4352925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71" name="Group 239"/>
          <p:cNvGraphicFramePr>
            <a:graphicFrameLocks noGrp="1"/>
          </p:cNvGraphicFramePr>
          <p:nvPr>
            <p:ph type="tbl" idx="1"/>
          </p:nvPr>
        </p:nvGraphicFramePr>
        <p:xfrm>
          <a:off x="304800" y="533400"/>
          <a:ext cx="8458200" cy="5943601"/>
        </p:xfrm>
        <a:graphic>
          <a:graphicData uri="http://schemas.openxmlformats.org/drawingml/2006/table">
            <a:tbl>
              <a:tblPr/>
              <a:tblGrid>
                <a:gridCol w="2114550"/>
                <a:gridCol w="2114550"/>
                <a:gridCol w="2114550"/>
                <a:gridCol w="211455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 to Produce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Amount of Supply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Supply Curve Shifts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 of Resources Falls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 of Resources Rises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Productivity Decreases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Productivity Increases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New Technology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Higher Taxes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Lower Taxes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Government Pays Subsidy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73" name="AutoShape 241"/>
          <p:cNvSpPr>
            <a:spLocks noChangeArrowheads="1"/>
          </p:cNvSpPr>
          <p:nvPr/>
        </p:nvSpPr>
        <p:spPr bwMode="auto">
          <a:xfrm>
            <a:off x="3276600" y="19812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4" name="AutoShape 242"/>
          <p:cNvSpPr>
            <a:spLocks noChangeArrowheads="1"/>
          </p:cNvSpPr>
          <p:nvPr/>
        </p:nvSpPr>
        <p:spPr bwMode="auto">
          <a:xfrm>
            <a:off x="3276600" y="26670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5" name="AutoShape 243"/>
          <p:cNvSpPr>
            <a:spLocks noChangeArrowheads="1"/>
          </p:cNvSpPr>
          <p:nvPr/>
        </p:nvSpPr>
        <p:spPr bwMode="auto">
          <a:xfrm>
            <a:off x="3276600" y="46482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6" name="AutoShape 244"/>
          <p:cNvSpPr>
            <a:spLocks noChangeArrowheads="1"/>
          </p:cNvSpPr>
          <p:nvPr/>
        </p:nvSpPr>
        <p:spPr bwMode="auto">
          <a:xfrm>
            <a:off x="5257800" y="32766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7" name="AutoShape 245"/>
          <p:cNvSpPr>
            <a:spLocks noChangeArrowheads="1"/>
          </p:cNvSpPr>
          <p:nvPr/>
        </p:nvSpPr>
        <p:spPr bwMode="auto">
          <a:xfrm>
            <a:off x="5257800" y="3962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8" name="AutoShape 246"/>
          <p:cNvSpPr>
            <a:spLocks noChangeArrowheads="1"/>
          </p:cNvSpPr>
          <p:nvPr/>
        </p:nvSpPr>
        <p:spPr bwMode="auto">
          <a:xfrm>
            <a:off x="5257800" y="52578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79" name="AutoShape 247"/>
          <p:cNvSpPr>
            <a:spLocks noChangeArrowheads="1"/>
          </p:cNvSpPr>
          <p:nvPr/>
        </p:nvSpPr>
        <p:spPr bwMode="auto">
          <a:xfrm>
            <a:off x="5257800" y="5867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0" name="AutoShape 248"/>
          <p:cNvSpPr>
            <a:spLocks noChangeArrowheads="1"/>
          </p:cNvSpPr>
          <p:nvPr/>
        </p:nvSpPr>
        <p:spPr bwMode="auto">
          <a:xfrm>
            <a:off x="3276600" y="32766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2" name="AutoShape 250"/>
          <p:cNvSpPr>
            <a:spLocks noChangeArrowheads="1"/>
          </p:cNvSpPr>
          <p:nvPr/>
        </p:nvSpPr>
        <p:spPr bwMode="auto">
          <a:xfrm>
            <a:off x="5257800" y="19050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3" name="AutoShape 251"/>
          <p:cNvSpPr>
            <a:spLocks noChangeArrowheads="1"/>
          </p:cNvSpPr>
          <p:nvPr/>
        </p:nvSpPr>
        <p:spPr bwMode="auto">
          <a:xfrm>
            <a:off x="5257800" y="25908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4" name="AutoShape 252"/>
          <p:cNvSpPr>
            <a:spLocks noChangeArrowheads="1"/>
          </p:cNvSpPr>
          <p:nvPr/>
        </p:nvSpPr>
        <p:spPr bwMode="auto">
          <a:xfrm>
            <a:off x="5257800" y="45720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5" name="AutoShape 253"/>
          <p:cNvSpPr>
            <a:spLocks noChangeArrowheads="1"/>
          </p:cNvSpPr>
          <p:nvPr/>
        </p:nvSpPr>
        <p:spPr bwMode="auto">
          <a:xfrm>
            <a:off x="3276600" y="52578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6" name="AutoShape 254"/>
          <p:cNvSpPr>
            <a:spLocks noChangeArrowheads="1"/>
          </p:cNvSpPr>
          <p:nvPr/>
        </p:nvSpPr>
        <p:spPr bwMode="auto">
          <a:xfrm>
            <a:off x="3276600" y="5867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7" name="AutoShape 255"/>
          <p:cNvSpPr>
            <a:spLocks noChangeArrowheads="1"/>
          </p:cNvSpPr>
          <p:nvPr/>
        </p:nvSpPr>
        <p:spPr bwMode="auto">
          <a:xfrm>
            <a:off x="7391400" y="3352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8" name="AutoShape 256"/>
          <p:cNvSpPr>
            <a:spLocks noChangeArrowheads="1"/>
          </p:cNvSpPr>
          <p:nvPr/>
        </p:nvSpPr>
        <p:spPr bwMode="auto">
          <a:xfrm>
            <a:off x="7391400" y="5257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89" name="AutoShape 257"/>
          <p:cNvSpPr>
            <a:spLocks noChangeArrowheads="1"/>
          </p:cNvSpPr>
          <p:nvPr/>
        </p:nvSpPr>
        <p:spPr bwMode="auto">
          <a:xfrm>
            <a:off x="7391400" y="59436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0" name="AutoShape 258"/>
          <p:cNvSpPr>
            <a:spLocks noChangeArrowheads="1"/>
          </p:cNvSpPr>
          <p:nvPr/>
        </p:nvSpPr>
        <p:spPr bwMode="auto">
          <a:xfrm>
            <a:off x="3276600" y="3962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1" name="AutoShape 259"/>
          <p:cNvSpPr>
            <a:spLocks noChangeArrowheads="1"/>
          </p:cNvSpPr>
          <p:nvPr/>
        </p:nvSpPr>
        <p:spPr bwMode="auto">
          <a:xfrm>
            <a:off x="7391400" y="3962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2" name="AutoShape 260"/>
          <p:cNvSpPr>
            <a:spLocks noChangeArrowheads="1"/>
          </p:cNvSpPr>
          <p:nvPr/>
        </p:nvSpPr>
        <p:spPr bwMode="auto">
          <a:xfrm>
            <a:off x="7239000" y="1981200"/>
            <a:ext cx="762000" cy="381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3" name="AutoShape 261"/>
          <p:cNvSpPr>
            <a:spLocks noChangeArrowheads="1"/>
          </p:cNvSpPr>
          <p:nvPr/>
        </p:nvSpPr>
        <p:spPr bwMode="auto">
          <a:xfrm>
            <a:off x="7239000" y="2590800"/>
            <a:ext cx="762000" cy="381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4" name="AutoShape 262"/>
          <p:cNvSpPr>
            <a:spLocks noChangeArrowheads="1"/>
          </p:cNvSpPr>
          <p:nvPr/>
        </p:nvSpPr>
        <p:spPr bwMode="auto">
          <a:xfrm>
            <a:off x="7315200" y="4572000"/>
            <a:ext cx="762000" cy="3810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6" name="AutoShape 264"/>
          <p:cNvSpPr>
            <a:spLocks noChangeArrowheads="1"/>
          </p:cNvSpPr>
          <p:nvPr/>
        </p:nvSpPr>
        <p:spPr bwMode="auto">
          <a:xfrm>
            <a:off x="3124200" y="1295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7" name="AutoShape 265"/>
          <p:cNvSpPr>
            <a:spLocks noChangeArrowheads="1"/>
          </p:cNvSpPr>
          <p:nvPr/>
        </p:nvSpPr>
        <p:spPr bwMode="auto">
          <a:xfrm>
            <a:off x="5257800" y="1295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8698" name="AutoShape 266"/>
          <p:cNvSpPr>
            <a:spLocks noChangeArrowheads="1"/>
          </p:cNvSpPr>
          <p:nvPr/>
        </p:nvSpPr>
        <p:spPr bwMode="auto">
          <a:xfrm>
            <a:off x="7315200" y="1295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73" grpId="0" animBg="1"/>
      <p:bldP spid="18674" grpId="0" animBg="1"/>
      <p:bldP spid="18675" grpId="0" animBg="1"/>
      <p:bldP spid="18676" grpId="0" animBg="1"/>
      <p:bldP spid="18677" grpId="0" animBg="1"/>
      <p:bldP spid="18678" grpId="0" animBg="1"/>
      <p:bldP spid="18679" grpId="0" animBg="1"/>
      <p:bldP spid="18680" grpId="0" animBg="1"/>
      <p:bldP spid="18682" grpId="0" animBg="1"/>
      <p:bldP spid="18683" grpId="0" animBg="1"/>
      <p:bldP spid="18684" grpId="0" animBg="1"/>
      <p:bldP spid="18685" grpId="0" animBg="1"/>
      <p:bldP spid="18686" grpId="0" animBg="1"/>
      <p:bldP spid="18687" grpId="0" animBg="1"/>
      <p:bldP spid="18688" grpId="0" animBg="1"/>
      <p:bldP spid="18689" grpId="0" animBg="1"/>
      <p:bldP spid="18690" grpId="0" animBg="1"/>
      <p:bldP spid="18691" grpId="0" animBg="1"/>
      <p:bldP spid="18692" grpId="0" animBg="1"/>
      <p:bldP spid="18693" grpId="0" animBg="1"/>
      <p:bldP spid="18694" grpId="0" animBg="1"/>
      <p:bldP spid="18696" grpId="0" animBg="1"/>
      <p:bldP spid="18697" grpId="0" animBg="1"/>
      <p:bldP spid="1869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equilibrium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D77BC-DC3F-4DA5-8A54-B92B231C73D9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Interaction of demand and supply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have seen what demand and supply are</a:t>
            </a:r>
          </a:p>
          <a:p>
            <a:r>
              <a:rPr lang="en-US" smtClean="0"/>
              <a:t>We have seen why demand and supply may shift</a:t>
            </a:r>
          </a:p>
          <a:p>
            <a:r>
              <a:rPr lang="en-US" smtClean="0"/>
              <a:t>Now it is time to say something about how buyers and sellers collectively determine the market outcome</a:t>
            </a:r>
          </a:p>
          <a:p>
            <a:r>
              <a:rPr lang="en-US" smtClean="0"/>
              <a:t>To do this, we assume </a:t>
            </a:r>
            <a:r>
              <a:rPr lang="en-US" b="1" smtClean="0"/>
              <a:t>equilibrium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E43066-E9DE-4ABF-8D2C-0BA3B3016AD4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Assume perfect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theory of supply and demand assumes that commodities are traded in perfectly competitive markets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A </a:t>
            </a:r>
            <a:r>
              <a:rPr lang="en-US" altLang="en-US" i="1" dirty="0">
                <a:solidFill>
                  <a:srgbClr val="25A9A6"/>
                </a:solidFill>
              </a:rPr>
              <a:t>perfectly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solidFill>
                  <a:srgbClr val="25A9A6"/>
                </a:solidFill>
              </a:rPr>
              <a:t>competitive</a:t>
            </a:r>
            <a:r>
              <a:rPr lang="en-US" altLang="en-US" sz="2800" i="1" dirty="0" smtClean="0">
                <a:solidFill>
                  <a:srgbClr val="25A9A6"/>
                </a:solidFill>
              </a:rPr>
              <a:t> </a:t>
            </a:r>
            <a:r>
              <a:rPr lang="en-US" altLang="en-US" i="1" dirty="0" smtClean="0">
                <a:solidFill>
                  <a:srgbClr val="25A9A6"/>
                </a:solidFill>
              </a:rPr>
              <a:t>market</a:t>
            </a:r>
            <a:r>
              <a:rPr lang="en-US" altLang="en-US" dirty="0" smtClean="0"/>
              <a:t> is a market in which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there are many buyers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 smtClean="0"/>
              <a:t>many sellers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a</a:t>
            </a:r>
            <a:r>
              <a:rPr lang="en-US" altLang="en-US" dirty="0" smtClean="0"/>
              <a:t>nd all sellers sell the exact same product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/>
              <a:t>As a result, each buyer and seller has a negligible impact on the market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8055-C231-49D1-BE72-8BE713BBAE3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Equilibrium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assume that the price will automatically reach a level at which the quantity demanded equals the quantity supplied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837FD-11ED-4B80-A133-F34B07989EEB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0" descr="marketdema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981200"/>
            <a:ext cx="396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21" descr="market suppl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905000"/>
            <a:ext cx="3733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6858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31242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90600" y="3581400"/>
            <a:ext cx="2819400" cy="1447800"/>
            <a:chOff x="480" y="2496"/>
            <a:chExt cx="2016" cy="1152"/>
          </a:xfrm>
        </p:grpSpPr>
        <p:sp>
          <p:nvSpPr>
            <p:cNvPr id="42000" name="Oval 10"/>
            <p:cNvSpPr>
              <a:spLocks noChangeArrowheads="1"/>
            </p:cNvSpPr>
            <p:nvPr/>
          </p:nvSpPr>
          <p:spPr bwMode="auto">
            <a:xfrm>
              <a:off x="480" y="2496"/>
              <a:ext cx="2016" cy="384"/>
            </a:xfrm>
            <a:prstGeom prst="ellipse">
              <a:avLst/>
            </a:prstGeom>
            <a:noFill/>
            <a:ln w="38100">
              <a:solidFill>
                <a:srgbClr val="FC012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2001" name="Line 11"/>
            <p:cNvSpPr>
              <a:spLocks noChangeShapeType="1"/>
            </p:cNvSpPr>
            <p:nvPr/>
          </p:nvSpPr>
          <p:spPr bwMode="auto">
            <a:xfrm>
              <a:off x="1680" y="2880"/>
              <a:ext cx="480" cy="768"/>
            </a:xfrm>
            <a:prstGeom prst="line">
              <a:avLst/>
            </a:prstGeom>
            <a:noFill/>
            <a:ln w="57150">
              <a:solidFill>
                <a:srgbClr val="FC0128"/>
              </a:solidFill>
              <a:round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715000" y="3581400"/>
            <a:ext cx="2590800" cy="1600200"/>
            <a:chOff x="3504" y="2448"/>
            <a:chExt cx="1776" cy="1200"/>
          </a:xfrm>
        </p:grpSpPr>
        <p:sp>
          <p:nvSpPr>
            <p:cNvPr id="41998" name="Oval 13"/>
            <p:cNvSpPr>
              <a:spLocks noChangeArrowheads="1"/>
            </p:cNvSpPr>
            <p:nvPr/>
          </p:nvSpPr>
          <p:spPr bwMode="auto">
            <a:xfrm>
              <a:off x="3504" y="2448"/>
              <a:ext cx="1776" cy="432"/>
            </a:xfrm>
            <a:prstGeom prst="ellipse">
              <a:avLst/>
            </a:prstGeom>
            <a:noFill/>
            <a:ln w="38100">
              <a:solidFill>
                <a:srgbClr val="FC0128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1999" name="Line 14"/>
            <p:cNvSpPr>
              <a:spLocks noChangeShapeType="1"/>
            </p:cNvSpPr>
            <p:nvPr/>
          </p:nvSpPr>
          <p:spPr bwMode="auto">
            <a:xfrm flipH="1">
              <a:off x="4080" y="2880"/>
              <a:ext cx="240" cy="768"/>
            </a:xfrm>
            <a:prstGeom prst="line">
              <a:avLst/>
            </a:prstGeom>
            <a:noFill/>
            <a:ln w="57150">
              <a:solidFill>
                <a:srgbClr val="FC0128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475151" name="Text Box 15"/>
          <p:cNvSpPr txBox="1">
            <a:spLocks noChangeArrowheads="1"/>
          </p:cNvSpPr>
          <p:nvPr/>
        </p:nvSpPr>
        <p:spPr bwMode="auto">
          <a:xfrm>
            <a:off x="1524000" y="5105400"/>
            <a:ext cx="6400800" cy="10668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>
                <a:solidFill>
                  <a:srgbClr val="494076"/>
                </a:solidFill>
                <a:latin typeface="Calibri" pitchFamily="34" charset="0"/>
              </a:rPr>
              <a:t>At $2.00, the quantity demanded is equal to the quantity supplied!</a:t>
            </a:r>
          </a:p>
        </p:txBody>
      </p:sp>
      <p:sp>
        <p:nvSpPr>
          <p:cNvPr id="41993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SUPPLY AND DEMAND TOGETHER</a:t>
            </a:r>
          </a:p>
        </p:txBody>
      </p:sp>
      <p:sp>
        <p:nvSpPr>
          <p:cNvPr id="41994" name="Text Box 7"/>
          <p:cNvSpPr txBox="1">
            <a:spLocks noChangeArrowheads="1"/>
          </p:cNvSpPr>
          <p:nvPr/>
        </p:nvSpPr>
        <p:spPr bwMode="auto">
          <a:xfrm>
            <a:off x="914400" y="1447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Tahoma" pitchFamily="34" charset="0"/>
              </a:rPr>
              <a:t>Demand Schedule</a:t>
            </a:r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5562600" y="1447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Tahoma" pitchFamily="34" charset="0"/>
              </a:rPr>
              <a:t>Supply Schedule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92692-235D-4F3B-9CED-67F64A86C899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51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90600"/>
          </a:xfrm>
        </p:spPr>
        <p:txBody>
          <a:bodyPr anchor="t"/>
          <a:lstStyle/>
          <a:p>
            <a:pPr algn="ctr"/>
            <a:r>
              <a:rPr lang="en-US" sz="4400" smtClean="0">
                <a:solidFill>
                  <a:schemeClr val="tx1"/>
                </a:solidFill>
                <a:latin typeface="Calibri" pitchFamily="34" charset="0"/>
              </a:rPr>
              <a:t>Equilibrium of supply and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04787F3-794B-41E2-BA56-CFACCB87375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471613"/>
            <a:ext cx="48768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33600" y="1624013"/>
            <a:ext cx="3786188" cy="2787650"/>
            <a:chOff x="4571747" y="1588532"/>
            <a:chExt cx="3785587" cy="2787136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4571747" y="1969462"/>
              <a:ext cx="3352268" cy="2406206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92" name="TextBox 7"/>
            <p:cNvSpPr txBox="1">
              <a:spLocks noChangeArrowheads="1"/>
            </p:cNvSpPr>
            <p:nvPr/>
          </p:nvSpPr>
          <p:spPr bwMode="auto">
            <a:xfrm>
              <a:off x="7467347" y="1588532"/>
              <a:ext cx="8899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Supply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00200" y="4748213"/>
            <a:ext cx="5105400" cy="827087"/>
            <a:chOff x="4343400" y="4648200"/>
            <a:chExt cx="5105400" cy="826532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572000" y="4800498"/>
              <a:ext cx="4876800" cy="15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53" name="TextBox 10"/>
            <p:cNvSpPr txBox="1">
              <a:spLocks noChangeArrowheads="1"/>
            </p:cNvSpPr>
            <p:nvPr/>
          </p:nvSpPr>
          <p:spPr bwMode="auto">
            <a:xfrm>
              <a:off x="4343400" y="4800600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0</a:t>
              </a:r>
            </a:p>
          </p:txBody>
        </p:sp>
        <p:grpSp>
          <p:nvGrpSpPr>
            <p:cNvPr id="43054" name="Group 14"/>
            <p:cNvGrpSpPr>
              <a:grpSpLocks/>
            </p:cNvGrpSpPr>
            <p:nvPr/>
          </p:nvGrpSpPr>
          <p:grpSpPr bwMode="auto">
            <a:xfrm>
              <a:off x="80010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7" name="Straight Connector 1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90" name="TextBox 13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12</a:t>
                </a:r>
              </a:p>
            </p:txBody>
          </p:sp>
        </p:grpSp>
        <p:grpSp>
          <p:nvGrpSpPr>
            <p:cNvPr id="43055" name="Group 15"/>
            <p:cNvGrpSpPr>
              <a:grpSpLocks/>
            </p:cNvGrpSpPr>
            <p:nvPr/>
          </p:nvGrpSpPr>
          <p:grpSpPr bwMode="auto">
            <a:xfrm>
              <a:off x="7391400" y="4648200"/>
              <a:ext cx="441146" cy="521732"/>
              <a:chOff x="8001000" y="4648200"/>
              <a:chExt cx="441146" cy="521732"/>
            </a:xfrm>
          </p:grpSpPr>
          <p:cxnSp>
            <p:nvCxnSpPr>
              <p:cNvPr id="45" name="Straight Connector 1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8" name="TextBox 17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4114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10</a:t>
                </a:r>
              </a:p>
            </p:txBody>
          </p:sp>
        </p:grpSp>
        <p:grpSp>
          <p:nvGrpSpPr>
            <p:cNvPr id="43056" name="Group 18"/>
            <p:cNvGrpSpPr>
              <a:grpSpLocks/>
            </p:cNvGrpSpPr>
            <p:nvPr/>
          </p:nvGrpSpPr>
          <p:grpSpPr bwMode="auto">
            <a:xfrm>
              <a:off x="7696200" y="4648200"/>
              <a:ext cx="424027" cy="521732"/>
              <a:chOff x="8001000" y="4648200"/>
              <a:chExt cx="424027" cy="521732"/>
            </a:xfrm>
          </p:grpSpPr>
          <p:cxnSp>
            <p:nvCxnSpPr>
              <p:cNvPr id="43" name="Straight Connector 19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6" name="TextBox 20"/>
              <p:cNvSpPr txBox="1">
                <a:spLocks noChangeArrowheads="1"/>
              </p:cNvSpPr>
              <p:nvPr/>
            </p:nvSpPr>
            <p:spPr bwMode="auto">
              <a:xfrm>
                <a:off x="8001000" y="4800600"/>
                <a:ext cx="42402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11</a:t>
                </a:r>
              </a:p>
            </p:txBody>
          </p:sp>
        </p:grpSp>
        <p:grpSp>
          <p:nvGrpSpPr>
            <p:cNvPr id="43057" name="Group 21"/>
            <p:cNvGrpSpPr>
              <a:grpSpLocks/>
            </p:cNvGrpSpPr>
            <p:nvPr/>
          </p:nvGrpSpPr>
          <p:grpSpPr bwMode="auto">
            <a:xfrm>
              <a:off x="7154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41" name="Straight Connector 2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4" name="TextBox 4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9</a:t>
                </a:r>
              </a:p>
            </p:txBody>
          </p:sp>
        </p:grpSp>
        <p:grpSp>
          <p:nvGrpSpPr>
            <p:cNvPr id="43058" name="Group 27"/>
            <p:cNvGrpSpPr>
              <a:grpSpLocks/>
            </p:cNvGrpSpPr>
            <p:nvPr/>
          </p:nvGrpSpPr>
          <p:grpSpPr bwMode="auto">
            <a:xfrm>
              <a:off x="4716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2" name="TextBox 3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</p:grpSp>
        <p:grpSp>
          <p:nvGrpSpPr>
            <p:cNvPr id="43059" name="Group 30"/>
            <p:cNvGrpSpPr>
              <a:grpSpLocks/>
            </p:cNvGrpSpPr>
            <p:nvPr/>
          </p:nvGrpSpPr>
          <p:grpSpPr bwMode="auto">
            <a:xfrm>
              <a:off x="5021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80" name="TextBox 3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</p:grpSp>
        <p:grpSp>
          <p:nvGrpSpPr>
            <p:cNvPr id="43060" name="Group 33"/>
            <p:cNvGrpSpPr>
              <a:grpSpLocks/>
            </p:cNvGrpSpPr>
            <p:nvPr/>
          </p:nvGrpSpPr>
          <p:grpSpPr bwMode="auto">
            <a:xfrm>
              <a:off x="5325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8" name="TextBox 35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</p:grpSp>
        <p:grpSp>
          <p:nvGrpSpPr>
            <p:cNvPr id="43061" name="Group 36"/>
            <p:cNvGrpSpPr>
              <a:grpSpLocks/>
            </p:cNvGrpSpPr>
            <p:nvPr/>
          </p:nvGrpSpPr>
          <p:grpSpPr bwMode="auto">
            <a:xfrm>
              <a:off x="56306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6" name="TextBox 33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43062" name="Group 39"/>
            <p:cNvGrpSpPr>
              <a:grpSpLocks/>
            </p:cNvGrpSpPr>
            <p:nvPr/>
          </p:nvGrpSpPr>
          <p:grpSpPr bwMode="auto">
            <a:xfrm>
              <a:off x="59354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4" name="TextBox 31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5</a:t>
                </a:r>
              </a:p>
            </p:txBody>
          </p:sp>
        </p:grpSp>
        <p:grpSp>
          <p:nvGrpSpPr>
            <p:cNvPr id="43063" name="Group 42"/>
            <p:cNvGrpSpPr>
              <a:grpSpLocks/>
            </p:cNvGrpSpPr>
            <p:nvPr/>
          </p:nvGrpSpPr>
          <p:grpSpPr bwMode="auto">
            <a:xfrm>
              <a:off x="62402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2" name="TextBox 29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6</a:t>
                </a:r>
              </a:p>
            </p:txBody>
          </p:sp>
        </p:grpSp>
        <p:grpSp>
          <p:nvGrpSpPr>
            <p:cNvPr id="43064" name="Group 45"/>
            <p:cNvGrpSpPr>
              <a:grpSpLocks/>
            </p:cNvGrpSpPr>
            <p:nvPr/>
          </p:nvGrpSpPr>
          <p:grpSpPr bwMode="auto">
            <a:xfrm>
              <a:off x="65450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0" name="TextBox 27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7</a:t>
                </a:r>
              </a:p>
            </p:txBody>
          </p:sp>
        </p:grpSp>
        <p:grpSp>
          <p:nvGrpSpPr>
            <p:cNvPr id="43065" name="Group 48"/>
            <p:cNvGrpSpPr>
              <a:grpSpLocks/>
            </p:cNvGrpSpPr>
            <p:nvPr/>
          </p:nvGrpSpPr>
          <p:grpSpPr bwMode="auto">
            <a:xfrm>
              <a:off x="6849894" y="4648200"/>
              <a:ext cx="312906" cy="521732"/>
              <a:chOff x="8069094" y="4648200"/>
              <a:chExt cx="312906" cy="521732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5400000">
                <a:off x="8152658" y="4723555"/>
                <a:ext cx="152298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68" name="TextBox 25"/>
              <p:cNvSpPr txBox="1">
                <a:spLocks noChangeArrowheads="1"/>
              </p:cNvSpPr>
              <p:nvPr/>
            </p:nvSpPr>
            <p:spPr bwMode="auto">
              <a:xfrm>
                <a:off x="8069094" y="4800600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8</a:t>
                </a:r>
              </a:p>
            </p:txBody>
          </p:sp>
        </p:grpSp>
        <p:sp>
          <p:nvSpPr>
            <p:cNvPr id="43066" name="TextBox 23"/>
            <p:cNvSpPr txBox="1">
              <a:spLocks noChangeArrowheads="1"/>
            </p:cNvSpPr>
            <p:nvPr/>
          </p:nvSpPr>
          <p:spPr bwMode="auto">
            <a:xfrm>
              <a:off x="5105400" y="5105400"/>
              <a:ext cx="3236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Quantity of Ice-Cream Cones </a:t>
              </a:r>
            </a:p>
          </p:txBody>
        </p:sp>
      </p:grpSp>
      <p:grpSp>
        <p:nvGrpSpPr>
          <p:cNvPr id="20" name="Group 48"/>
          <p:cNvGrpSpPr>
            <a:grpSpLocks/>
          </p:cNvGrpSpPr>
          <p:nvPr/>
        </p:nvGrpSpPr>
        <p:grpSpPr bwMode="auto">
          <a:xfrm>
            <a:off x="566738" y="1066800"/>
            <a:ext cx="1414462" cy="3822700"/>
            <a:chOff x="3309689" y="978932"/>
            <a:chExt cx="1414458" cy="3822462"/>
          </a:xfrm>
        </p:grpSpPr>
        <p:cxnSp>
          <p:nvCxnSpPr>
            <p:cNvPr id="50" name="Straight Connector 7"/>
            <p:cNvCxnSpPr/>
            <p:nvPr/>
          </p:nvCxnSpPr>
          <p:spPr>
            <a:xfrm rot="5400000">
              <a:off x="2896246" y="3124304"/>
              <a:ext cx="3352591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033" name="Group 56"/>
            <p:cNvGrpSpPr>
              <a:grpSpLocks/>
            </p:cNvGrpSpPr>
            <p:nvPr/>
          </p:nvGrpSpPr>
          <p:grpSpPr bwMode="auto">
            <a:xfrm>
              <a:off x="3810000" y="1828800"/>
              <a:ext cx="914147" cy="369332"/>
              <a:chOff x="5943853" y="2286000"/>
              <a:chExt cx="914147" cy="369332"/>
            </a:xfrm>
          </p:grpSpPr>
          <p:sp>
            <p:nvSpPr>
              <p:cNvPr id="43050" name="TextBox 53"/>
              <p:cNvSpPr txBox="1">
                <a:spLocks noChangeArrowheads="1"/>
              </p:cNvSpPr>
              <p:nvPr/>
            </p:nvSpPr>
            <p:spPr bwMode="auto">
              <a:xfrm>
                <a:off x="5943853" y="2286000"/>
                <a:ext cx="76174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$3.00</a:t>
                </a:r>
              </a:p>
            </p:txBody>
          </p:sp>
          <p:cxnSp>
            <p:nvCxnSpPr>
              <p:cNvPr id="69" name="Straight Connector 55"/>
              <p:cNvCxnSpPr/>
              <p:nvPr/>
            </p:nvCxnSpPr>
            <p:spPr>
              <a:xfrm>
                <a:off x="6705601" y="2513978"/>
                <a:ext cx="152399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4" name="Group 57"/>
            <p:cNvGrpSpPr>
              <a:grpSpLocks/>
            </p:cNvGrpSpPr>
            <p:nvPr/>
          </p:nvGrpSpPr>
          <p:grpSpPr bwMode="auto">
            <a:xfrm>
              <a:off x="3938240" y="2297668"/>
              <a:ext cx="785907" cy="369332"/>
              <a:chOff x="6072093" y="2286000"/>
              <a:chExt cx="785907" cy="369332"/>
            </a:xfrm>
          </p:grpSpPr>
          <p:sp>
            <p:nvSpPr>
              <p:cNvPr id="43048" name="TextBox 58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2.50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6705600" y="2514981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5" name="Group 60"/>
            <p:cNvGrpSpPr>
              <a:grpSpLocks/>
            </p:cNvGrpSpPr>
            <p:nvPr/>
          </p:nvGrpSpPr>
          <p:grpSpPr bwMode="auto">
            <a:xfrm>
              <a:off x="3938240" y="2754868"/>
              <a:ext cx="785907" cy="369332"/>
              <a:chOff x="6072093" y="2286000"/>
              <a:chExt cx="785907" cy="369332"/>
            </a:xfrm>
          </p:grpSpPr>
          <p:sp>
            <p:nvSpPr>
              <p:cNvPr id="43046" name="TextBox 63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2.00</a:t>
                </a: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6705600" y="2514952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6" name="Group 63"/>
            <p:cNvGrpSpPr>
              <a:grpSpLocks/>
            </p:cNvGrpSpPr>
            <p:nvPr/>
          </p:nvGrpSpPr>
          <p:grpSpPr bwMode="auto">
            <a:xfrm>
              <a:off x="3938240" y="3212068"/>
              <a:ext cx="785907" cy="369332"/>
              <a:chOff x="6072093" y="2286000"/>
              <a:chExt cx="785907" cy="369332"/>
            </a:xfrm>
          </p:grpSpPr>
          <p:sp>
            <p:nvSpPr>
              <p:cNvPr id="43044" name="TextBox 61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1.50</a:t>
                </a: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6705600" y="2514924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7" name="Group 66"/>
            <p:cNvGrpSpPr>
              <a:grpSpLocks/>
            </p:cNvGrpSpPr>
            <p:nvPr/>
          </p:nvGrpSpPr>
          <p:grpSpPr bwMode="auto">
            <a:xfrm>
              <a:off x="3938240" y="3669268"/>
              <a:ext cx="785907" cy="369332"/>
              <a:chOff x="6072093" y="2286000"/>
              <a:chExt cx="785907" cy="369332"/>
            </a:xfrm>
          </p:grpSpPr>
          <p:sp>
            <p:nvSpPr>
              <p:cNvPr id="43042" name="TextBox 59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1.00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6705600" y="2514895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8" name="Group 69"/>
            <p:cNvGrpSpPr>
              <a:grpSpLocks/>
            </p:cNvGrpSpPr>
            <p:nvPr/>
          </p:nvGrpSpPr>
          <p:grpSpPr bwMode="auto">
            <a:xfrm>
              <a:off x="3938240" y="4126468"/>
              <a:ext cx="785907" cy="369332"/>
              <a:chOff x="6072093" y="2286000"/>
              <a:chExt cx="785907" cy="369332"/>
            </a:xfrm>
          </p:grpSpPr>
          <p:sp>
            <p:nvSpPr>
              <p:cNvPr id="43040" name="TextBox 57"/>
              <p:cNvSpPr txBox="1">
                <a:spLocks noChangeArrowheads="1"/>
              </p:cNvSpPr>
              <p:nvPr/>
            </p:nvSpPr>
            <p:spPr bwMode="auto">
              <a:xfrm>
                <a:off x="6072093" y="2286000"/>
                <a:ext cx="63350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0.50</a:t>
                </a:r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>
                <a:off x="6705600" y="2514867"/>
                <a:ext cx="1524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039" name="TextBox 56"/>
            <p:cNvSpPr txBox="1">
              <a:spLocks noChangeArrowheads="1"/>
            </p:cNvSpPr>
            <p:nvPr/>
          </p:nvSpPr>
          <p:spPr bwMode="auto">
            <a:xfrm>
              <a:off x="3309689" y="978932"/>
              <a:ext cx="132600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alibri" pitchFamily="34" charset="0"/>
                </a:rPr>
                <a:t>Price of</a:t>
              </a:r>
            </a:p>
            <a:p>
              <a:pPr algn="r"/>
              <a:r>
                <a:rPr lang="en-US">
                  <a:latin typeface="Calibri" pitchFamily="34" charset="0"/>
                </a:rPr>
                <a:t> Ice-Cream</a:t>
              </a:r>
            </a:p>
            <a:p>
              <a:pPr algn="r"/>
              <a:r>
                <a:rPr lang="en-US">
                  <a:latin typeface="Calibri" pitchFamily="34" charset="0"/>
                </a:rPr>
                <a:t>Cones </a:t>
              </a:r>
            </a:p>
          </p:txBody>
        </p:sp>
      </p:grpSp>
      <p:cxnSp>
        <p:nvCxnSpPr>
          <p:cNvPr id="76" name="Straight Connector 75"/>
          <p:cNvCxnSpPr/>
          <p:nvPr/>
        </p:nvCxnSpPr>
        <p:spPr>
          <a:xfrm rot="5400000" flipH="1" flipV="1">
            <a:off x="3048794" y="3974306"/>
            <a:ext cx="182880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87"/>
          <p:cNvGrpSpPr>
            <a:grpSpLocks/>
          </p:cNvGrpSpPr>
          <p:nvPr/>
        </p:nvGrpSpPr>
        <p:grpSpPr bwMode="auto">
          <a:xfrm>
            <a:off x="4038600" y="2614613"/>
            <a:ext cx="2062163" cy="455612"/>
            <a:chOff x="5562600" y="1535668"/>
            <a:chExt cx="2061727" cy="455711"/>
          </a:xfrm>
        </p:grpSpPr>
        <p:sp>
          <p:nvSpPr>
            <p:cNvPr id="43030" name="TextBox 88"/>
            <p:cNvSpPr txBox="1">
              <a:spLocks noChangeArrowheads="1"/>
            </p:cNvSpPr>
            <p:nvPr/>
          </p:nvSpPr>
          <p:spPr bwMode="auto">
            <a:xfrm>
              <a:off x="6553200" y="1535668"/>
              <a:ext cx="1071127" cy="307777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Equilibrium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 flipV="1">
              <a:off x="5562600" y="1688101"/>
              <a:ext cx="990391" cy="303278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93"/>
          <p:cNvGrpSpPr>
            <a:grpSpLocks/>
          </p:cNvGrpSpPr>
          <p:nvPr/>
        </p:nvGrpSpPr>
        <p:grpSpPr bwMode="auto">
          <a:xfrm>
            <a:off x="2133600" y="1700213"/>
            <a:ext cx="4486275" cy="2743200"/>
            <a:chOff x="4572000" y="2057400"/>
            <a:chExt cx="4485700" cy="2743200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4572000" y="2057400"/>
              <a:ext cx="3649195" cy="2743200"/>
            </a:xfrm>
            <a:prstGeom prst="line">
              <a:avLst/>
            </a:prstGeom>
            <a:ln w="38100">
              <a:solidFill>
                <a:srgbClr val="0000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29" name="TextBox 95"/>
            <p:cNvSpPr txBox="1">
              <a:spLocks noChangeArrowheads="1"/>
            </p:cNvSpPr>
            <p:nvPr/>
          </p:nvSpPr>
          <p:spPr bwMode="auto">
            <a:xfrm>
              <a:off x="8001000" y="4343400"/>
              <a:ext cx="1056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Demand</a:t>
              </a:r>
            </a:p>
          </p:txBody>
        </p:sp>
      </p:grpSp>
      <p:cxnSp>
        <p:nvCxnSpPr>
          <p:cNvPr id="100" name="Straight Connector 99"/>
          <p:cNvCxnSpPr/>
          <p:nvPr/>
        </p:nvCxnSpPr>
        <p:spPr>
          <a:xfrm rot="10800000">
            <a:off x="1828800" y="3071813"/>
            <a:ext cx="2133600" cy="158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reeform 183"/>
          <p:cNvSpPr>
            <a:spLocks/>
          </p:cNvSpPr>
          <p:nvPr/>
        </p:nvSpPr>
        <p:spPr bwMode="auto">
          <a:xfrm>
            <a:off x="3892550" y="2995613"/>
            <a:ext cx="146050" cy="136525"/>
          </a:xfrm>
          <a:custGeom>
            <a:avLst/>
            <a:gdLst>
              <a:gd name="T0" fmla="*/ 2147483647 w 106"/>
              <a:gd name="T1" fmla="*/ 2147483647 h 68"/>
              <a:gd name="T2" fmla="*/ 2147483647 w 106"/>
              <a:gd name="T3" fmla="*/ 2147483647 h 68"/>
              <a:gd name="T4" fmla="*/ 2147483647 w 106"/>
              <a:gd name="T5" fmla="*/ 2147483647 h 68"/>
              <a:gd name="T6" fmla="*/ 2147483647 w 106"/>
              <a:gd name="T7" fmla="*/ 2147483647 h 68"/>
              <a:gd name="T8" fmla="*/ 2147483647 w 106"/>
              <a:gd name="T9" fmla="*/ 2147483647 h 68"/>
              <a:gd name="T10" fmla="*/ 2147483647 w 106"/>
              <a:gd name="T11" fmla="*/ 2147483647 h 68"/>
              <a:gd name="T12" fmla="*/ 2147483647 w 106"/>
              <a:gd name="T13" fmla="*/ 2147483647 h 68"/>
              <a:gd name="T14" fmla="*/ 2147483647 w 106"/>
              <a:gd name="T15" fmla="*/ 2147483647 h 68"/>
              <a:gd name="T16" fmla="*/ 2147483647 w 106"/>
              <a:gd name="T17" fmla="*/ 2147483647 h 68"/>
              <a:gd name="T18" fmla="*/ 2147483647 w 106"/>
              <a:gd name="T19" fmla="*/ 2147483647 h 68"/>
              <a:gd name="T20" fmla="*/ 2147483647 w 106"/>
              <a:gd name="T21" fmla="*/ 0 h 68"/>
              <a:gd name="T22" fmla="*/ 2147483647 w 106"/>
              <a:gd name="T23" fmla="*/ 0 h 68"/>
              <a:gd name="T24" fmla="*/ 2147483647 w 106"/>
              <a:gd name="T25" fmla="*/ 2147483647 h 68"/>
              <a:gd name="T26" fmla="*/ 2147483647 w 106"/>
              <a:gd name="T27" fmla="*/ 2147483647 h 68"/>
              <a:gd name="T28" fmla="*/ 2147483647 w 106"/>
              <a:gd name="T29" fmla="*/ 2147483647 h 68"/>
              <a:gd name="T30" fmla="*/ 0 w 106"/>
              <a:gd name="T31" fmla="*/ 2147483647 h 68"/>
              <a:gd name="T32" fmla="*/ 0 w 106"/>
              <a:gd name="T33" fmla="*/ 2147483647 h 68"/>
              <a:gd name="T34" fmla="*/ 2147483647 w 106"/>
              <a:gd name="T35" fmla="*/ 2147483647 h 68"/>
              <a:gd name="T36" fmla="*/ 2147483647 w 106"/>
              <a:gd name="T37" fmla="*/ 2147483647 h 68"/>
              <a:gd name="T38" fmla="*/ 2147483647 w 106"/>
              <a:gd name="T39" fmla="*/ 2147483647 h 68"/>
              <a:gd name="T40" fmla="*/ 2147483647 w 106"/>
              <a:gd name="T41" fmla="*/ 2147483647 h 68"/>
              <a:gd name="T42" fmla="*/ 2147483647 w 106"/>
              <a:gd name="T43" fmla="*/ 2147483647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6"/>
              <a:gd name="T67" fmla="*/ 0 h 68"/>
              <a:gd name="T68" fmla="*/ 106 w 106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6" h="68">
                <a:moveTo>
                  <a:pt x="56" y="68"/>
                </a:moveTo>
                <a:lnTo>
                  <a:pt x="56" y="68"/>
                </a:lnTo>
                <a:lnTo>
                  <a:pt x="76" y="65"/>
                </a:lnTo>
                <a:lnTo>
                  <a:pt x="91" y="58"/>
                </a:lnTo>
                <a:lnTo>
                  <a:pt x="101" y="45"/>
                </a:lnTo>
                <a:lnTo>
                  <a:pt x="106" y="32"/>
                </a:lnTo>
                <a:lnTo>
                  <a:pt x="101" y="19"/>
                </a:lnTo>
                <a:lnTo>
                  <a:pt x="91" y="9"/>
                </a:lnTo>
                <a:lnTo>
                  <a:pt x="76" y="3"/>
                </a:lnTo>
                <a:lnTo>
                  <a:pt x="56" y="0"/>
                </a:lnTo>
                <a:lnTo>
                  <a:pt x="36" y="3"/>
                </a:lnTo>
                <a:lnTo>
                  <a:pt x="15" y="9"/>
                </a:lnTo>
                <a:lnTo>
                  <a:pt x="5" y="19"/>
                </a:lnTo>
                <a:lnTo>
                  <a:pt x="0" y="32"/>
                </a:lnTo>
                <a:lnTo>
                  <a:pt x="5" y="45"/>
                </a:lnTo>
                <a:lnTo>
                  <a:pt x="15" y="58"/>
                </a:lnTo>
                <a:lnTo>
                  <a:pt x="36" y="65"/>
                </a:lnTo>
                <a:lnTo>
                  <a:pt x="56" y="68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34" name="Group 103"/>
          <p:cNvGrpSpPr>
            <a:grpSpLocks/>
          </p:cNvGrpSpPr>
          <p:nvPr/>
        </p:nvGrpSpPr>
        <p:grpSpPr bwMode="auto">
          <a:xfrm>
            <a:off x="1828800" y="2462213"/>
            <a:ext cx="1223963" cy="609600"/>
            <a:chOff x="6324600" y="1078468"/>
            <a:chExt cx="1223527" cy="609600"/>
          </a:xfrm>
        </p:grpSpPr>
        <p:sp>
          <p:nvSpPr>
            <p:cNvPr id="43026" name="TextBox 104"/>
            <p:cNvSpPr txBox="1">
              <a:spLocks noChangeArrowheads="1"/>
            </p:cNvSpPr>
            <p:nvPr/>
          </p:nvSpPr>
          <p:spPr bwMode="auto">
            <a:xfrm>
              <a:off x="6477000" y="1078468"/>
              <a:ext cx="1071127" cy="523220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Equilibrium</a:t>
              </a:r>
            </a:p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price</a:t>
              </a:r>
            </a:p>
          </p:txBody>
        </p:sp>
        <p:cxnSp>
          <p:nvCxnSpPr>
            <p:cNvPr id="106" name="Straight Connector 105"/>
            <p:cNvCxnSpPr/>
            <p:nvPr/>
          </p:nvCxnSpPr>
          <p:spPr>
            <a:xfrm flipV="1">
              <a:off x="6324600" y="1535668"/>
              <a:ext cx="533210" cy="152400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106"/>
          <p:cNvGrpSpPr>
            <a:grpSpLocks/>
          </p:cNvGrpSpPr>
          <p:nvPr/>
        </p:nvGrpSpPr>
        <p:grpSpPr bwMode="auto">
          <a:xfrm>
            <a:off x="2667000" y="4087813"/>
            <a:ext cx="1295400" cy="812800"/>
            <a:chOff x="5029200" y="1789093"/>
            <a:chExt cx="1295399" cy="813375"/>
          </a:xfrm>
        </p:grpSpPr>
        <p:sp>
          <p:nvSpPr>
            <p:cNvPr id="43024" name="TextBox 107"/>
            <p:cNvSpPr txBox="1">
              <a:spLocks noChangeArrowheads="1"/>
            </p:cNvSpPr>
            <p:nvPr/>
          </p:nvSpPr>
          <p:spPr bwMode="auto">
            <a:xfrm>
              <a:off x="5029200" y="1789093"/>
              <a:ext cx="1071127" cy="523220"/>
            </a:xfrm>
            <a:prstGeom prst="rect">
              <a:avLst/>
            </a:prstGeom>
            <a:solidFill>
              <a:srgbClr val="F8EDE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Equilibrium</a:t>
              </a:r>
            </a:p>
            <a:p>
              <a:r>
                <a:rPr lang="en-US" sz="1400">
                  <a:solidFill>
                    <a:srgbClr val="800080"/>
                  </a:solidFill>
                  <a:latin typeface="Calibri" pitchFamily="34" charset="0"/>
                </a:rPr>
                <a:t>quantity</a:t>
              </a:r>
            </a:p>
          </p:txBody>
        </p:sp>
        <p:cxnSp>
          <p:nvCxnSpPr>
            <p:cNvPr id="109" name="Straight Connector 108"/>
            <p:cNvCxnSpPr/>
            <p:nvPr/>
          </p:nvCxnSpPr>
          <p:spPr>
            <a:xfrm rot="16200000" flipH="1">
              <a:off x="5983946" y="2261814"/>
              <a:ext cx="381270" cy="300037"/>
            </a:xfrm>
            <a:prstGeom prst="line">
              <a:avLst/>
            </a:prstGeom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346075"/>
            <a:ext cx="8080375" cy="6429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Markets Not in Equilibrium</a:t>
            </a:r>
          </a:p>
        </p:txBody>
      </p:sp>
      <p:sp>
        <p:nvSpPr>
          <p:cNvPr id="45059" name="Freeform 17"/>
          <p:cNvSpPr>
            <a:spLocks/>
          </p:cNvSpPr>
          <p:nvPr/>
        </p:nvSpPr>
        <p:spPr bwMode="auto">
          <a:xfrm>
            <a:off x="2038350" y="1836738"/>
            <a:ext cx="5199063" cy="3681412"/>
          </a:xfrm>
          <a:custGeom>
            <a:avLst/>
            <a:gdLst>
              <a:gd name="T0" fmla="*/ 0 w 3275"/>
              <a:gd name="T1" fmla="*/ 0 h 2319"/>
              <a:gd name="T2" fmla="*/ 0 w 3275"/>
              <a:gd name="T3" fmla="*/ 2147483647 h 2319"/>
              <a:gd name="T4" fmla="*/ 2147483647 w 3275"/>
              <a:gd name="T5" fmla="*/ 2147483647 h 2319"/>
              <a:gd name="T6" fmla="*/ 0 60000 65536"/>
              <a:gd name="T7" fmla="*/ 0 60000 65536"/>
              <a:gd name="T8" fmla="*/ 0 60000 65536"/>
              <a:gd name="T9" fmla="*/ 0 w 3275"/>
              <a:gd name="T10" fmla="*/ 0 h 2319"/>
              <a:gd name="T11" fmla="*/ 3275 w 3275"/>
              <a:gd name="T12" fmla="*/ 2319 h 2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5" h="2319">
                <a:moveTo>
                  <a:pt x="0" y="0"/>
                </a:moveTo>
                <a:lnTo>
                  <a:pt x="0" y="2319"/>
                </a:lnTo>
                <a:lnTo>
                  <a:pt x="3275" y="2319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5060" name="Rectangle 18"/>
          <p:cNvSpPr>
            <a:spLocks noChangeArrowheads="1"/>
          </p:cNvSpPr>
          <p:nvPr/>
        </p:nvSpPr>
        <p:spPr bwMode="auto">
          <a:xfrm>
            <a:off x="1081088" y="1809750"/>
            <a:ext cx="958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5061" name="Rectangle 19"/>
          <p:cNvSpPr>
            <a:spLocks noChangeArrowheads="1"/>
          </p:cNvSpPr>
          <p:nvPr/>
        </p:nvSpPr>
        <p:spPr bwMode="auto">
          <a:xfrm>
            <a:off x="817563" y="2084388"/>
            <a:ext cx="1236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5062" name="Rectangle 20"/>
          <p:cNvSpPr>
            <a:spLocks noChangeArrowheads="1"/>
          </p:cNvSpPr>
          <p:nvPr/>
        </p:nvSpPr>
        <p:spPr bwMode="auto">
          <a:xfrm>
            <a:off x="1350963" y="2357438"/>
            <a:ext cx="696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5063" name="Rectangle 21"/>
          <p:cNvSpPr>
            <a:spLocks noChangeArrowheads="1"/>
          </p:cNvSpPr>
          <p:nvPr/>
        </p:nvSpPr>
        <p:spPr bwMode="auto">
          <a:xfrm>
            <a:off x="1944688" y="5546725"/>
            <a:ext cx="1206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251075" y="2097088"/>
            <a:ext cx="4705350" cy="2460625"/>
            <a:chOff x="1418" y="1321"/>
            <a:chExt cx="2964" cy="1550"/>
          </a:xfrm>
        </p:grpSpPr>
        <p:sp>
          <p:nvSpPr>
            <p:cNvPr id="45104" name="Line 23"/>
            <p:cNvSpPr>
              <a:spLocks noChangeShapeType="1"/>
            </p:cNvSpPr>
            <p:nvPr/>
          </p:nvSpPr>
          <p:spPr bwMode="auto">
            <a:xfrm flipH="1">
              <a:off x="1418" y="1543"/>
              <a:ext cx="2566" cy="1328"/>
            </a:xfrm>
            <a:prstGeom prst="line">
              <a:avLst/>
            </a:prstGeom>
            <a:noFill/>
            <a:ln w="63500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5105" name="Rectangle 24"/>
            <p:cNvSpPr>
              <a:spLocks noChangeArrowheads="1"/>
            </p:cNvSpPr>
            <p:nvPr/>
          </p:nvSpPr>
          <p:spPr bwMode="auto">
            <a:xfrm>
              <a:off x="3876" y="1321"/>
              <a:ext cx="50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Supply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314575" y="2449513"/>
            <a:ext cx="4903788" cy="2590800"/>
            <a:chOff x="1458" y="1543"/>
            <a:chExt cx="3089" cy="1632"/>
          </a:xfrm>
        </p:grpSpPr>
        <p:sp>
          <p:nvSpPr>
            <p:cNvPr id="45102" name="Line 26"/>
            <p:cNvSpPr>
              <a:spLocks noChangeShapeType="1"/>
            </p:cNvSpPr>
            <p:nvPr/>
          </p:nvSpPr>
          <p:spPr bwMode="auto">
            <a:xfrm>
              <a:off x="1458" y="1543"/>
              <a:ext cx="2607" cy="1341"/>
            </a:xfrm>
            <a:prstGeom prst="line">
              <a:avLst/>
            </a:prstGeom>
            <a:noFill/>
            <a:ln w="63500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5103" name="Rectangle 27"/>
            <p:cNvSpPr>
              <a:spLocks noChangeArrowheads="1"/>
            </p:cNvSpPr>
            <p:nvPr/>
          </p:nvSpPr>
          <p:spPr bwMode="auto">
            <a:xfrm>
              <a:off x="3938" y="2981"/>
              <a:ext cx="6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Demand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5066" name="Rectangle 28"/>
          <p:cNvSpPr>
            <a:spLocks noChangeArrowheads="1"/>
          </p:cNvSpPr>
          <p:nvPr/>
        </p:nvSpPr>
        <p:spPr bwMode="auto">
          <a:xfrm>
            <a:off x="3587750" y="1468438"/>
            <a:ext cx="2103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(a) Excess Supply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738438" y="5826125"/>
            <a:ext cx="1189037" cy="571500"/>
            <a:chOff x="1725" y="3670"/>
            <a:chExt cx="749" cy="360"/>
          </a:xfrm>
        </p:grpSpPr>
        <p:sp>
          <p:nvSpPr>
            <p:cNvPr id="45099" name="Rectangle 30"/>
            <p:cNvSpPr>
              <a:spLocks noChangeArrowheads="1"/>
            </p:cNvSpPr>
            <p:nvPr/>
          </p:nvSpPr>
          <p:spPr bwMode="auto">
            <a:xfrm>
              <a:off x="1725" y="3670"/>
              <a:ext cx="749" cy="36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5100" name="Rectangle 31"/>
            <p:cNvSpPr>
              <a:spLocks noChangeArrowheads="1"/>
            </p:cNvSpPr>
            <p:nvPr/>
          </p:nvSpPr>
          <p:spPr bwMode="auto">
            <a:xfrm>
              <a:off x="1750" y="3682"/>
              <a:ext cx="50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Quantity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101" name="Rectangle 32"/>
            <p:cNvSpPr>
              <a:spLocks noChangeArrowheads="1"/>
            </p:cNvSpPr>
            <p:nvPr/>
          </p:nvSpPr>
          <p:spPr bwMode="auto">
            <a:xfrm>
              <a:off x="1750" y="3855"/>
              <a:ext cx="64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demanded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4818063" y="5826125"/>
            <a:ext cx="976312" cy="571500"/>
            <a:chOff x="3035" y="3670"/>
            <a:chExt cx="615" cy="360"/>
          </a:xfrm>
        </p:grpSpPr>
        <p:sp>
          <p:nvSpPr>
            <p:cNvPr id="45096" name="Rectangle 34"/>
            <p:cNvSpPr>
              <a:spLocks noChangeArrowheads="1"/>
            </p:cNvSpPr>
            <p:nvPr/>
          </p:nvSpPr>
          <p:spPr bwMode="auto">
            <a:xfrm>
              <a:off x="3035" y="3670"/>
              <a:ext cx="615" cy="36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5097" name="Rectangle 35"/>
            <p:cNvSpPr>
              <a:spLocks noChangeArrowheads="1"/>
            </p:cNvSpPr>
            <p:nvPr/>
          </p:nvSpPr>
          <p:spPr bwMode="auto">
            <a:xfrm>
              <a:off x="3070" y="3686"/>
              <a:ext cx="50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Quantity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98" name="Rectangle 36"/>
            <p:cNvSpPr>
              <a:spLocks noChangeArrowheads="1"/>
            </p:cNvSpPr>
            <p:nvPr/>
          </p:nvSpPr>
          <p:spPr bwMode="auto">
            <a:xfrm>
              <a:off x="3070" y="3859"/>
              <a:ext cx="50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supplied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354388" y="2347913"/>
            <a:ext cx="1952625" cy="511175"/>
            <a:chOff x="2113" y="1479"/>
            <a:chExt cx="1230" cy="322"/>
          </a:xfrm>
        </p:grpSpPr>
        <p:sp>
          <p:nvSpPr>
            <p:cNvPr id="45092" name="Freeform 38"/>
            <p:cNvSpPr>
              <a:spLocks/>
            </p:cNvSpPr>
            <p:nvPr/>
          </p:nvSpPr>
          <p:spPr bwMode="auto">
            <a:xfrm>
              <a:off x="2113" y="1711"/>
              <a:ext cx="1230" cy="90"/>
            </a:xfrm>
            <a:custGeom>
              <a:avLst/>
              <a:gdLst>
                <a:gd name="T0" fmla="*/ 16445 w 92"/>
                <a:gd name="T1" fmla="*/ 1157 h 7"/>
                <a:gd name="T2" fmla="*/ 15549 w 92"/>
                <a:gd name="T3" fmla="*/ 656 h 7"/>
                <a:gd name="T4" fmla="*/ 8757 w 92"/>
                <a:gd name="T5" fmla="*/ 656 h 7"/>
                <a:gd name="T6" fmla="*/ 8048 w 92"/>
                <a:gd name="T7" fmla="*/ 0 h 7"/>
                <a:gd name="T8" fmla="*/ 7514 w 92"/>
                <a:gd name="T9" fmla="*/ 656 h 7"/>
                <a:gd name="T10" fmla="*/ 709 w 92"/>
                <a:gd name="T11" fmla="*/ 656 h 7"/>
                <a:gd name="T12" fmla="*/ 0 w 92"/>
                <a:gd name="T13" fmla="*/ 1157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2"/>
                <a:gd name="T22" fmla="*/ 0 h 7"/>
                <a:gd name="T23" fmla="*/ 92 w 92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2" h="7">
                  <a:moveTo>
                    <a:pt x="92" y="7"/>
                  </a:moveTo>
                  <a:cubicBezTo>
                    <a:pt x="92" y="5"/>
                    <a:pt x="89" y="4"/>
                    <a:pt x="87" y="4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47" y="4"/>
                    <a:pt x="45" y="2"/>
                    <a:pt x="45" y="0"/>
                  </a:cubicBezTo>
                  <a:cubicBezTo>
                    <a:pt x="45" y="2"/>
                    <a:pt x="44" y="4"/>
                    <a:pt x="4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0" y="5"/>
                    <a:pt x="0" y="7"/>
                  </a:cubicBezTo>
                </a:path>
              </a:pathLst>
            </a:custGeom>
            <a:noFill/>
            <a:ln w="20638">
              <a:solidFill>
                <a:srgbClr val="3F002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5093" name="Group 39"/>
            <p:cNvGrpSpPr>
              <a:grpSpLocks/>
            </p:cNvGrpSpPr>
            <p:nvPr/>
          </p:nvGrpSpPr>
          <p:grpSpPr bwMode="auto">
            <a:xfrm>
              <a:off x="2447" y="1479"/>
              <a:ext cx="561" cy="219"/>
              <a:chOff x="2447" y="1479"/>
              <a:chExt cx="561" cy="219"/>
            </a:xfrm>
          </p:grpSpPr>
          <p:sp>
            <p:nvSpPr>
              <p:cNvPr id="45094" name="Rectangle 40"/>
              <p:cNvSpPr>
                <a:spLocks noChangeArrowheads="1"/>
              </p:cNvSpPr>
              <p:nvPr/>
            </p:nvSpPr>
            <p:spPr bwMode="auto">
              <a:xfrm>
                <a:off x="2447" y="1479"/>
                <a:ext cx="561" cy="219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sp>
            <p:nvSpPr>
              <p:cNvPr id="45095" name="Rectangle 41"/>
              <p:cNvSpPr>
                <a:spLocks noChangeArrowheads="1"/>
              </p:cNvSpPr>
              <p:nvPr/>
            </p:nvSpPr>
            <p:spPr bwMode="auto">
              <a:xfrm>
                <a:off x="2491" y="1507"/>
                <a:ext cx="462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Calibri" pitchFamily="34" charset="0"/>
                  </a:rPr>
                  <a:t>Surplus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5070" name="Rectangle 42"/>
          <p:cNvSpPr>
            <a:spLocks noChangeArrowheads="1"/>
          </p:cNvSpPr>
          <p:nvPr/>
        </p:nvSpPr>
        <p:spPr bwMode="auto">
          <a:xfrm>
            <a:off x="5967413" y="5595938"/>
            <a:ext cx="1343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5071" name="Rectangle 43"/>
          <p:cNvSpPr>
            <a:spLocks noChangeArrowheads="1"/>
          </p:cNvSpPr>
          <p:nvPr/>
        </p:nvSpPr>
        <p:spPr bwMode="auto">
          <a:xfrm>
            <a:off x="6075363" y="5868988"/>
            <a:ext cx="1236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5072" name="Rectangle 44"/>
          <p:cNvSpPr>
            <a:spLocks noChangeArrowheads="1"/>
          </p:cNvSpPr>
          <p:nvPr/>
        </p:nvSpPr>
        <p:spPr bwMode="auto">
          <a:xfrm>
            <a:off x="6480175" y="6143625"/>
            <a:ext cx="823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Cones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3260725" y="2921000"/>
            <a:ext cx="234950" cy="2933700"/>
            <a:chOff x="2054" y="1840"/>
            <a:chExt cx="148" cy="1848"/>
          </a:xfrm>
        </p:grpSpPr>
        <p:sp>
          <p:nvSpPr>
            <p:cNvPr id="45088" name="Rectangle 46"/>
            <p:cNvSpPr>
              <a:spLocks noChangeArrowheads="1"/>
            </p:cNvSpPr>
            <p:nvPr/>
          </p:nvSpPr>
          <p:spPr bwMode="auto">
            <a:xfrm>
              <a:off x="2054" y="3494"/>
              <a:ext cx="1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5089" name="Group 47"/>
            <p:cNvGrpSpPr>
              <a:grpSpLocks/>
            </p:cNvGrpSpPr>
            <p:nvPr/>
          </p:nvGrpSpPr>
          <p:grpSpPr bwMode="auto">
            <a:xfrm>
              <a:off x="2073" y="1840"/>
              <a:ext cx="66" cy="1623"/>
              <a:chOff x="2073" y="1840"/>
              <a:chExt cx="66" cy="1623"/>
            </a:xfrm>
          </p:grpSpPr>
          <p:sp>
            <p:nvSpPr>
              <p:cNvPr id="45090" name="Line 48"/>
              <p:cNvSpPr>
                <a:spLocks noChangeShapeType="1"/>
              </p:cNvSpPr>
              <p:nvPr/>
            </p:nvSpPr>
            <p:spPr bwMode="auto">
              <a:xfrm>
                <a:off x="2105" y="1866"/>
                <a:ext cx="1" cy="1597"/>
              </a:xfrm>
              <a:prstGeom prst="line">
                <a:avLst/>
              </a:prstGeom>
              <a:noFill/>
              <a:ln w="20638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5091" name="Oval 49"/>
              <p:cNvSpPr>
                <a:spLocks noChangeArrowheads="1"/>
              </p:cNvSpPr>
              <p:nvPr/>
            </p:nvSpPr>
            <p:spPr bwMode="auto">
              <a:xfrm>
                <a:off x="2073" y="1840"/>
                <a:ext cx="66" cy="64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</p:grp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1343025" y="2817813"/>
            <a:ext cx="4191000" cy="3036887"/>
            <a:chOff x="846" y="1775"/>
            <a:chExt cx="2640" cy="1913"/>
          </a:xfrm>
        </p:grpSpPr>
        <p:sp>
          <p:nvSpPr>
            <p:cNvPr id="45084" name="Rectangle 51"/>
            <p:cNvSpPr>
              <a:spLocks noChangeArrowheads="1"/>
            </p:cNvSpPr>
            <p:nvPr/>
          </p:nvSpPr>
          <p:spPr bwMode="auto">
            <a:xfrm>
              <a:off x="846" y="1775"/>
              <a:ext cx="3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$2.50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85" name="Rectangle 52"/>
            <p:cNvSpPr>
              <a:spLocks noChangeArrowheads="1"/>
            </p:cNvSpPr>
            <p:nvPr/>
          </p:nvSpPr>
          <p:spPr bwMode="auto">
            <a:xfrm>
              <a:off x="3258" y="3494"/>
              <a:ext cx="22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10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86" name="Freeform 53"/>
            <p:cNvSpPr>
              <a:spLocks/>
            </p:cNvSpPr>
            <p:nvPr/>
          </p:nvSpPr>
          <p:spPr bwMode="auto">
            <a:xfrm>
              <a:off x="1297" y="1866"/>
              <a:ext cx="2046" cy="1610"/>
            </a:xfrm>
            <a:custGeom>
              <a:avLst/>
              <a:gdLst>
                <a:gd name="T0" fmla="*/ 0 w 2046"/>
                <a:gd name="T1" fmla="*/ 0 h 1610"/>
                <a:gd name="T2" fmla="*/ 2046 w 2046"/>
                <a:gd name="T3" fmla="*/ 0 h 1610"/>
                <a:gd name="T4" fmla="*/ 2046 w 2046"/>
                <a:gd name="T5" fmla="*/ 1610 h 1610"/>
                <a:gd name="T6" fmla="*/ 0 60000 65536"/>
                <a:gd name="T7" fmla="*/ 0 60000 65536"/>
                <a:gd name="T8" fmla="*/ 0 60000 65536"/>
                <a:gd name="T9" fmla="*/ 0 w 2046"/>
                <a:gd name="T10" fmla="*/ 0 h 1610"/>
                <a:gd name="T11" fmla="*/ 2046 w 2046"/>
                <a:gd name="T12" fmla="*/ 1610 h 16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6" h="1610">
                  <a:moveTo>
                    <a:pt x="0" y="0"/>
                  </a:moveTo>
                  <a:lnTo>
                    <a:pt x="2046" y="0"/>
                  </a:lnTo>
                  <a:lnTo>
                    <a:pt x="2046" y="1610"/>
                  </a:lnTo>
                </a:path>
              </a:pathLst>
            </a:custGeom>
            <a:noFill/>
            <a:ln w="20638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5087" name="Oval 54"/>
            <p:cNvSpPr>
              <a:spLocks noChangeArrowheads="1"/>
            </p:cNvSpPr>
            <p:nvPr/>
          </p:nvSpPr>
          <p:spPr bwMode="auto">
            <a:xfrm>
              <a:off x="3316" y="1840"/>
              <a:ext cx="67" cy="6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1471613" y="3351213"/>
            <a:ext cx="3019425" cy="2503487"/>
            <a:chOff x="927" y="2111"/>
            <a:chExt cx="1902" cy="1577"/>
          </a:xfrm>
        </p:grpSpPr>
        <p:sp>
          <p:nvSpPr>
            <p:cNvPr id="45078" name="Rectangle 56"/>
            <p:cNvSpPr>
              <a:spLocks noChangeArrowheads="1"/>
            </p:cNvSpPr>
            <p:nvPr/>
          </p:nvSpPr>
          <p:spPr bwMode="auto">
            <a:xfrm>
              <a:off x="927" y="2111"/>
              <a:ext cx="26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2.00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79" name="Rectangle 57"/>
            <p:cNvSpPr>
              <a:spLocks noChangeArrowheads="1"/>
            </p:cNvSpPr>
            <p:nvPr/>
          </p:nvSpPr>
          <p:spPr bwMode="auto">
            <a:xfrm>
              <a:off x="2681" y="3494"/>
              <a:ext cx="1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45080" name="Group 58"/>
            <p:cNvGrpSpPr>
              <a:grpSpLocks/>
            </p:cNvGrpSpPr>
            <p:nvPr/>
          </p:nvGrpSpPr>
          <p:grpSpPr bwMode="auto">
            <a:xfrm>
              <a:off x="1297" y="2162"/>
              <a:ext cx="1454" cy="1314"/>
              <a:chOff x="1297" y="2162"/>
              <a:chExt cx="1454" cy="1314"/>
            </a:xfrm>
          </p:grpSpPr>
          <p:sp>
            <p:nvSpPr>
              <p:cNvPr id="45081" name="Freeform 59"/>
              <p:cNvSpPr>
                <a:spLocks/>
              </p:cNvSpPr>
              <p:nvPr/>
            </p:nvSpPr>
            <p:spPr bwMode="auto">
              <a:xfrm>
                <a:off x="1297" y="2188"/>
                <a:ext cx="1423" cy="1288"/>
              </a:xfrm>
              <a:custGeom>
                <a:avLst/>
                <a:gdLst>
                  <a:gd name="T0" fmla="*/ 0 w 1431"/>
                  <a:gd name="T1" fmla="*/ 0 h 1288"/>
                  <a:gd name="T2" fmla="*/ 1415 w 1431"/>
                  <a:gd name="T3" fmla="*/ 0 h 1288"/>
                  <a:gd name="T4" fmla="*/ 1415 w 1431"/>
                  <a:gd name="T5" fmla="*/ 1288 h 1288"/>
                  <a:gd name="T6" fmla="*/ 0 60000 65536"/>
                  <a:gd name="T7" fmla="*/ 0 60000 65536"/>
                  <a:gd name="T8" fmla="*/ 0 60000 65536"/>
                  <a:gd name="T9" fmla="*/ 0 w 1431"/>
                  <a:gd name="T10" fmla="*/ 0 h 1288"/>
                  <a:gd name="T11" fmla="*/ 1431 w 1431"/>
                  <a:gd name="T12" fmla="*/ 1288 h 1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31" h="1288">
                    <a:moveTo>
                      <a:pt x="0" y="0"/>
                    </a:moveTo>
                    <a:lnTo>
                      <a:pt x="1431" y="0"/>
                    </a:lnTo>
                    <a:lnTo>
                      <a:pt x="1431" y="1288"/>
                    </a:lnTo>
                  </a:path>
                </a:pathLst>
              </a:custGeom>
              <a:noFill/>
              <a:ln w="20638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5082" name="Oval 60"/>
              <p:cNvSpPr>
                <a:spLocks noChangeArrowheads="1"/>
              </p:cNvSpPr>
              <p:nvPr/>
            </p:nvSpPr>
            <p:spPr bwMode="auto">
              <a:xfrm>
                <a:off x="2688" y="2162"/>
                <a:ext cx="63" cy="64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sp>
            <p:nvSpPr>
              <p:cNvPr id="45083" name="Line 61"/>
              <p:cNvSpPr>
                <a:spLocks noChangeShapeType="1"/>
              </p:cNvSpPr>
              <p:nvPr/>
            </p:nvSpPr>
            <p:spPr bwMode="auto">
              <a:xfrm>
                <a:off x="1297" y="2188"/>
                <a:ext cx="1431" cy="1"/>
              </a:xfrm>
              <a:prstGeom prst="line">
                <a:avLst/>
              </a:prstGeom>
              <a:noFill/>
              <a:ln w="20638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73570-876F-47A8-B301-2D09C8D7D955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Markets Not in Equilibrium</a:t>
            </a:r>
            <a:endParaRPr lang="en-US" altLang="en-US" sz="3600" smtClean="0">
              <a:solidFill>
                <a:schemeClr val="accent2"/>
              </a:solidFill>
            </a:endParaRPr>
          </a:p>
        </p:txBody>
      </p:sp>
      <p:sp>
        <p:nvSpPr>
          <p:cNvPr id="4812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smtClean="0">
                <a:solidFill>
                  <a:srgbClr val="25A9A6"/>
                </a:solidFill>
              </a:rPr>
              <a:t>Surplus</a:t>
            </a:r>
            <a:endParaRPr lang="en-US" altLang="en-US" smtClean="0"/>
          </a:p>
          <a:p>
            <a:pPr lvl="1"/>
            <a:r>
              <a:rPr lang="en-US" altLang="en-US" smtClean="0"/>
              <a:t>When price exceeds equilibrium price, then quantity supplied is greater than quantity demanded</a:t>
            </a:r>
          </a:p>
          <a:p>
            <a:pPr lvl="2"/>
            <a:r>
              <a:rPr lang="en-US" altLang="en-US" smtClean="0"/>
              <a:t>There is excess supply or a surplus</a:t>
            </a:r>
          </a:p>
          <a:p>
            <a:pPr lvl="2"/>
            <a:r>
              <a:rPr lang="en-US" altLang="en-US" smtClean="0"/>
              <a:t>Suppliers will lower the price to increase sales, thereby moving toward equilibrium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9FF82-C92A-40FE-BF13-DE5AB10EEC68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346075"/>
            <a:ext cx="8080375" cy="6429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Markets Not in Equilibrium</a:t>
            </a:r>
          </a:p>
        </p:txBody>
      </p:sp>
      <p:sp>
        <p:nvSpPr>
          <p:cNvPr id="47107" name="Freeform 17"/>
          <p:cNvSpPr>
            <a:spLocks/>
          </p:cNvSpPr>
          <p:nvPr/>
        </p:nvSpPr>
        <p:spPr bwMode="auto">
          <a:xfrm>
            <a:off x="2251075" y="1816100"/>
            <a:ext cx="5178425" cy="3702050"/>
          </a:xfrm>
          <a:custGeom>
            <a:avLst/>
            <a:gdLst>
              <a:gd name="T0" fmla="*/ 0 w 3262"/>
              <a:gd name="T1" fmla="*/ 0 h 2332"/>
              <a:gd name="T2" fmla="*/ 0 w 3262"/>
              <a:gd name="T3" fmla="*/ 2147483647 h 2332"/>
              <a:gd name="T4" fmla="*/ 2147483647 w 3262"/>
              <a:gd name="T5" fmla="*/ 2147483647 h 2332"/>
              <a:gd name="T6" fmla="*/ 0 60000 65536"/>
              <a:gd name="T7" fmla="*/ 0 60000 65536"/>
              <a:gd name="T8" fmla="*/ 0 60000 65536"/>
              <a:gd name="T9" fmla="*/ 0 w 3262"/>
              <a:gd name="T10" fmla="*/ 0 h 2332"/>
              <a:gd name="T11" fmla="*/ 3262 w 3262"/>
              <a:gd name="T12" fmla="*/ 2332 h 23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62" h="2332">
                <a:moveTo>
                  <a:pt x="0" y="0"/>
                </a:moveTo>
                <a:lnTo>
                  <a:pt x="0" y="2332"/>
                </a:lnTo>
                <a:lnTo>
                  <a:pt x="3262" y="2332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7108" name="Rectangle 18"/>
          <p:cNvSpPr>
            <a:spLocks noChangeArrowheads="1"/>
          </p:cNvSpPr>
          <p:nvPr/>
        </p:nvSpPr>
        <p:spPr bwMode="auto">
          <a:xfrm>
            <a:off x="1314450" y="1809750"/>
            <a:ext cx="7937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09" name="Rectangle 19"/>
          <p:cNvSpPr>
            <a:spLocks noChangeArrowheads="1"/>
          </p:cNvSpPr>
          <p:nvPr/>
        </p:nvSpPr>
        <p:spPr bwMode="auto">
          <a:xfrm>
            <a:off x="1052513" y="2084388"/>
            <a:ext cx="104616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10" name="Rectangle 20"/>
          <p:cNvSpPr>
            <a:spLocks noChangeArrowheads="1"/>
          </p:cNvSpPr>
          <p:nvPr/>
        </p:nvSpPr>
        <p:spPr bwMode="auto">
          <a:xfrm>
            <a:off x="1577975" y="2357438"/>
            <a:ext cx="5397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11" name="Rectangle 21"/>
          <p:cNvSpPr>
            <a:spLocks noChangeArrowheads="1"/>
          </p:cNvSpPr>
          <p:nvPr/>
        </p:nvSpPr>
        <p:spPr bwMode="auto">
          <a:xfrm>
            <a:off x="2166938" y="5546725"/>
            <a:ext cx="1206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12" name="Rectangle 22"/>
          <p:cNvSpPr>
            <a:spLocks noChangeArrowheads="1"/>
          </p:cNvSpPr>
          <p:nvPr/>
        </p:nvSpPr>
        <p:spPr bwMode="auto">
          <a:xfrm>
            <a:off x="6238875" y="5595938"/>
            <a:ext cx="1139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13" name="Rectangle 23"/>
          <p:cNvSpPr>
            <a:spLocks noChangeArrowheads="1"/>
          </p:cNvSpPr>
          <p:nvPr/>
        </p:nvSpPr>
        <p:spPr bwMode="auto">
          <a:xfrm>
            <a:off x="6345238" y="5868988"/>
            <a:ext cx="104616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14" name="Rectangle 24"/>
          <p:cNvSpPr>
            <a:spLocks noChangeArrowheads="1"/>
          </p:cNvSpPr>
          <p:nvPr/>
        </p:nvSpPr>
        <p:spPr bwMode="auto">
          <a:xfrm>
            <a:off x="6750050" y="6143625"/>
            <a:ext cx="6604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Cones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484438" y="2132013"/>
            <a:ext cx="4672012" cy="2405062"/>
            <a:chOff x="1565" y="1343"/>
            <a:chExt cx="2943" cy="1515"/>
          </a:xfrm>
        </p:grpSpPr>
        <p:sp>
          <p:nvSpPr>
            <p:cNvPr id="47149" name="Line 26"/>
            <p:cNvSpPr>
              <a:spLocks noChangeShapeType="1"/>
            </p:cNvSpPr>
            <p:nvPr/>
          </p:nvSpPr>
          <p:spPr bwMode="auto">
            <a:xfrm flipH="1">
              <a:off x="1565" y="1531"/>
              <a:ext cx="2567" cy="1327"/>
            </a:xfrm>
            <a:prstGeom prst="line">
              <a:avLst/>
            </a:prstGeom>
            <a:noFill/>
            <a:ln w="63500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7150" name="Rectangle 27"/>
            <p:cNvSpPr>
              <a:spLocks noChangeArrowheads="1"/>
            </p:cNvSpPr>
            <p:nvPr/>
          </p:nvSpPr>
          <p:spPr bwMode="auto">
            <a:xfrm>
              <a:off x="4091" y="1343"/>
              <a:ext cx="41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Supply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2547938" y="2430463"/>
            <a:ext cx="4756150" cy="2540000"/>
            <a:chOff x="1605" y="1531"/>
            <a:chExt cx="2996" cy="1600"/>
          </a:xfrm>
        </p:grpSpPr>
        <p:sp>
          <p:nvSpPr>
            <p:cNvPr id="47147" name="Line 29"/>
            <p:cNvSpPr>
              <a:spLocks noChangeShapeType="1"/>
            </p:cNvSpPr>
            <p:nvPr/>
          </p:nvSpPr>
          <p:spPr bwMode="auto">
            <a:xfrm>
              <a:off x="1605" y="1531"/>
              <a:ext cx="2607" cy="1353"/>
            </a:xfrm>
            <a:prstGeom prst="line">
              <a:avLst/>
            </a:prstGeom>
            <a:noFill/>
            <a:ln w="63500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7148" name="Rectangle 30"/>
            <p:cNvSpPr>
              <a:spLocks noChangeArrowheads="1"/>
            </p:cNvSpPr>
            <p:nvPr/>
          </p:nvSpPr>
          <p:spPr bwMode="auto">
            <a:xfrm>
              <a:off x="4086" y="2968"/>
              <a:ext cx="51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Demand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7117" name="Rectangle 31"/>
          <p:cNvSpPr>
            <a:spLocks noChangeArrowheads="1"/>
          </p:cNvSpPr>
          <p:nvPr/>
        </p:nvSpPr>
        <p:spPr bwMode="auto">
          <a:xfrm>
            <a:off x="3759200" y="1460500"/>
            <a:ext cx="199548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700" b="1">
                <a:solidFill>
                  <a:srgbClr val="000000"/>
                </a:solidFill>
                <a:latin typeface="Calibri" pitchFamily="34" charset="0"/>
              </a:rPr>
              <a:t>(b) Excess Demand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057525" y="5805488"/>
            <a:ext cx="976313" cy="592137"/>
            <a:chOff x="1926" y="3657"/>
            <a:chExt cx="615" cy="373"/>
          </a:xfrm>
        </p:grpSpPr>
        <p:sp>
          <p:nvSpPr>
            <p:cNvPr id="47144" name="Rectangle 33"/>
            <p:cNvSpPr>
              <a:spLocks noChangeArrowheads="1"/>
            </p:cNvSpPr>
            <p:nvPr/>
          </p:nvSpPr>
          <p:spPr bwMode="auto">
            <a:xfrm>
              <a:off x="1926" y="3657"/>
              <a:ext cx="615" cy="373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7145" name="Rectangle 34"/>
            <p:cNvSpPr>
              <a:spLocks noChangeArrowheads="1"/>
            </p:cNvSpPr>
            <p:nvPr/>
          </p:nvSpPr>
          <p:spPr bwMode="auto">
            <a:xfrm>
              <a:off x="1979" y="3674"/>
              <a:ext cx="50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Quantity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146" name="Rectangle 35"/>
            <p:cNvSpPr>
              <a:spLocks noChangeArrowheads="1"/>
            </p:cNvSpPr>
            <p:nvPr/>
          </p:nvSpPr>
          <p:spPr bwMode="auto">
            <a:xfrm>
              <a:off x="1979" y="3846"/>
              <a:ext cx="50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supplied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926013" y="5805488"/>
            <a:ext cx="1187450" cy="592137"/>
            <a:chOff x="3103" y="3657"/>
            <a:chExt cx="748" cy="373"/>
          </a:xfrm>
        </p:grpSpPr>
        <p:sp>
          <p:nvSpPr>
            <p:cNvPr id="47141" name="Rectangle 37"/>
            <p:cNvSpPr>
              <a:spLocks noChangeArrowheads="1"/>
            </p:cNvSpPr>
            <p:nvPr/>
          </p:nvSpPr>
          <p:spPr bwMode="auto">
            <a:xfrm>
              <a:off x="3103" y="3657"/>
              <a:ext cx="748" cy="373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7142" name="Rectangle 38"/>
            <p:cNvSpPr>
              <a:spLocks noChangeArrowheads="1"/>
            </p:cNvSpPr>
            <p:nvPr/>
          </p:nvSpPr>
          <p:spPr bwMode="auto">
            <a:xfrm>
              <a:off x="3156" y="3678"/>
              <a:ext cx="50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Quantity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143" name="Rectangle 39"/>
            <p:cNvSpPr>
              <a:spLocks noChangeArrowheads="1"/>
            </p:cNvSpPr>
            <p:nvPr/>
          </p:nvSpPr>
          <p:spPr bwMode="auto">
            <a:xfrm>
              <a:off x="3156" y="3851"/>
              <a:ext cx="64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demanded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1720850" y="3876675"/>
            <a:ext cx="3941763" cy="1928813"/>
            <a:chOff x="1084" y="2442"/>
            <a:chExt cx="2483" cy="1215"/>
          </a:xfrm>
        </p:grpSpPr>
        <p:sp>
          <p:nvSpPr>
            <p:cNvPr id="47137" name="Freeform 41"/>
            <p:cNvSpPr>
              <a:spLocks/>
            </p:cNvSpPr>
            <p:nvPr/>
          </p:nvSpPr>
          <p:spPr bwMode="auto">
            <a:xfrm>
              <a:off x="1432" y="2510"/>
              <a:ext cx="2058" cy="966"/>
            </a:xfrm>
            <a:custGeom>
              <a:avLst/>
              <a:gdLst>
                <a:gd name="T0" fmla="*/ 0 w 2058"/>
                <a:gd name="T1" fmla="*/ 0 h 966"/>
                <a:gd name="T2" fmla="*/ 2058 w 2058"/>
                <a:gd name="T3" fmla="*/ 0 h 966"/>
                <a:gd name="T4" fmla="*/ 2058 w 2058"/>
                <a:gd name="T5" fmla="*/ 966 h 966"/>
                <a:gd name="T6" fmla="*/ 0 60000 65536"/>
                <a:gd name="T7" fmla="*/ 0 60000 65536"/>
                <a:gd name="T8" fmla="*/ 0 60000 65536"/>
                <a:gd name="T9" fmla="*/ 0 w 2058"/>
                <a:gd name="T10" fmla="*/ 0 h 966"/>
                <a:gd name="T11" fmla="*/ 2058 w 2058"/>
                <a:gd name="T12" fmla="*/ 966 h 9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58" h="966">
                  <a:moveTo>
                    <a:pt x="0" y="0"/>
                  </a:moveTo>
                  <a:lnTo>
                    <a:pt x="2058" y="0"/>
                  </a:lnTo>
                  <a:lnTo>
                    <a:pt x="2058" y="966"/>
                  </a:lnTo>
                </a:path>
              </a:pathLst>
            </a:custGeom>
            <a:noFill/>
            <a:ln w="20638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7138" name="Oval 42"/>
            <p:cNvSpPr>
              <a:spLocks noChangeArrowheads="1"/>
            </p:cNvSpPr>
            <p:nvPr/>
          </p:nvSpPr>
          <p:spPr bwMode="auto">
            <a:xfrm>
              <a:off x="3450" y="2471"/>
              <a:ext cx="81" cy="7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7139" name="Rectangle 43"/>
            <p:cNvSpPr>
              <a:spLocks noChangeArrowheads="1"/>
            </p:cNvSpPr>
            <p:nvPr/>
          </p:nvSpPr>
          <p:spPr bwMode="auto">
            <a:xfrm>
              <a:off x="1084" y="2442"/>
              <a:ext cx="26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1.50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140" name="Rectangle 44"/>
            <p:cNvSpPr>
              <a:spLocks noChangeArrowheads="1"/>
            </p:cNvSpPr>
            <p:nvPr/>
          </p:nvSpPr>
          <p:spPr bwMode="auto">
            <a:xfrm>
              <a:off x="3415" y="3494"/>
              <a:ext cx="15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10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1592263" y="3376613"/>
            <a:ext cx="3033712" cy="2428875"/>
            <a:chOff x="1003" y="2127"/>
            <a:chExt cx="1911" cy="1530"/>
          </a:xfrm>
        </p:grpSpPr>
        <p:sp>
          <p:nvSpPr>
            <p:cNvPr id="47133" name="Freeform 46"/>
            <p:cNvSpPr>
              <a:spLocks/>
            </p:cNvSpPr>
            <p:nvPr/>
          </p:nvSpPr>
          <p:spPr bwMode="auto">
            <a:xfrm>
              <a:off x="1432" y="2188"/>
              <a:ext cx="1430" cy="1288"/>
            </a:xfrm>
            <a:custGeom>
              <a:avLst/>
              <a:gdLst>
                <a:gd name="T0" fmla="*/ 0 w 1430"/>
                <a:gd name="T1" fmla="*/ 0 h 1288"/>
                <a:gd name="T2" fmla="*/ 1430 w 1430"/>
                <a:gd name="T3" fmla="*/ 0 h 1288"/>
                <a:gd name="T4" fmla="*/ 1430 w 1430"/>
                <a:gd name="T5" fmla="*/ 1288 h 1288"/>
                <a:gd name="T6" fmla="*/ 0 60000 65536"/>
                <a:gd name="T7" fmla="*/ 0 60000 65536"/>
                <a:gd name="T8" fmla="*/ 0 60000 65536"/>
                <a:gd name="T9" fmla="*/ 0 w 1430"/>
                <a:gd name="T10" fmla="*/ 0 h 1288"/>
                <a:gd name="T11" fmla="*/ 1430 w 1430"/>
                <a:gd name="T12" fmla="*/ 1288 h 1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30" h="1288">
                  <a:moveTo>
                    <a:pt x="0" y="0"/>
                  </a:moveTo>
                  <a:lnTo>
                    <a:pt x="1430" y="0"/>
                  </a:lnTo>
                  <a:lnTo>
                    <a:pt x="1430" y="1288"/>
                  </a:lnTo>
                </a:path>
              </a:pathLst>
            </a:custGeom>
            <a:noFill/>
            <a:ln w="20638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7134" name="Oval 47"/>
            <p:cNvSpPr>
              <a:spLocks noChangeArrowheads="1"/>
            </p:cNvSpPr>
            <p:nvPr/>
          </p:nvSpPr>
          <p:spPr bwMode="auto">
            <a:xfrm>
              <a:off x="2835" y="2149"/>
              <a:ext cx="67" cy="7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7135" name="Rectangle 48"/>
            <p:cNvSpPr>
              <a:spLocks noChangeArrowheads="1"/>
            </p:cNvSpPr>
            <p:nvPr/>
          </p:nvSpPr>
          <p:spPr bwMode="auto">
            <a:xfrm>
              <a:off x="1003" y="2127"/>
              <a:ext cx="3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$2.00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136" name="Rectangle 49"/>
            <p:cNvSpPr>
              <a:spLocks noChangeArrowheads="1"/>
            </p:cNvSpPr>
            <p:nvPr/>
          </p:nvSpPr>
          <p:spPr bwMode="auto">
            <a:xfrm>
              <a:off x="2838" y="3494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3503613" y="3922713"/>
            <a:ext cx="127000" cy="1882775"/>
            <a:chOff x="2207" y="2471"/>
            <a:chExt cx="80" cy="1186"/>
          </a:xfrm>
        </p:grpSpPr>
        <p:sp>
          <p:nvSpPr>
            <p:cNvPr id="47130" name="Line 51"/>
            <p:cNvSpPr>
              <a:spLocks noChangeShapeType="1"/>
            </p:cNvSpPr>
            <p:nvPr/>
          </p:nvSpPr>
          <p:spPr bwMode="auto">
            <a:xfrm>
              <a:off x="2247" y="2510"/>
              <a:ext cx="1" cy="953"/>
            </a:xfrm>
            <a:prstGeom prst="line">
              <a:avLst/>
            </a:prstGeom>
            <a:noFill/>
            <a:ln w="20638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47131" name="Oval 52"/>
            <p:cNvSpPr>
              <a:spLocks noChangeArrowheads="1"/>
            </p:cNvSpPr>
            <p:nvPr/>
          </p:nvSpPr>
          <p:spPr bwMode="auto">
            <a:xfrm>
              <a:off x="2207" y="2471"/>
              <a:ext cx="80" cy="7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47132" name="Rectangle 53"/>
            <p:cNvSpPr>
              <a:spLocks noChangeArrowheads="1"/>
            </p:cNvSpPr>
            <p:nvPr/>
          </p:nvSpPr>
          <p:spPr bwMode="auto">
            <a:xfrm>
              <a:off x="2211" y="3494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3567113" y="4086225"/>
            <a:ext cx="1952625" cy="492125"/>
            <a:chOff x="2247" y="2574"/>
            <a:chExt cx="1230" cy="310"/>
          </a:xfrm>
        </p:grpSpPr>
        <p:sp>
          <p:nvSpPr>
            <p:cNvPr id="47126" name="Freeform 55"/>
            <p:cNvSpPr>
              <a:spLocks/>
            </p:cNvSpPr>
            <p:nvPr/>
          </p:nvSpPr>
          <p:spPr bwMode="auto">
            <a:xfrm>
              <a:off x="2247" y="2574"/>
              <a:ext cx="1230" cy="91"/>
            </a:xfrm>
            <a:custGeom>
              <a:avLst/>
              <a:gdLst>
                <a:gd name="T0" fmla="*/ 0 w 92"/>
                <a:gd name="T1" fmla="*/ 0 h 7"/>
                <a:gd name="T2" fmla="*/ 709 w 92"/>
                <a:gd name="T3" fmla="*/ 507 h 7"/>
                <a:gd name="T4" fmla="*/ 7688 w 92"/>
                <a:gd name="T5" fmla="*/ 507 h 7"/>
                <a:gd name="T6" fmla="*/ 8222 w 92"/>
                <a:gd name="T7" fmla="*/ 1183 h 7"/>
                <a:gd name="T8" fmla="*/ 8757 w 92"/>
                <a:gd name="T9" fmla="*/ 507 h 7"/>
                <a:gd name="T10" fmla="*/ 15549 w 92"/>
                <a:gd name="T11" fmla="*/ 507 h 7"/>
                <a:gd name="T12" fmla="*/ 16445 w 92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2"/>
                <a:gd name="T22" fmla="*/ 0 h 7"/>
                <a:gd name="T23" fmla="*/ 92 w 92"/>
                <a:gd name="T24" fmla="*/ 7 h 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2" h="7">
                  <a:moveTo>
                    <a:pt x="0" y="0"/>
                  </a:moveTo>
                  <a:cubicBezTo>
                    <a:pt x="0" y="2"/>
                    <a:pt x="2" y="3"/>
                    <a:pt x="4" y="3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4" y="3"/>
                    <a:pt x="46" y="5"/>
                    <a:pt x="46" y="7"/>
                  </a:cubicBezTo>
                  <a:cubicBezTo>
                    <a:pt x="46" y="5"/>
                    <a:pt x="48" y="3"/>
                    <a:pt x="49" y="3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89" y="3"/>
                    <a:pt x="92" y="2"/>
                    <a:pt x="92" y="0"/>
                  </a:cubicBezTo>
                </a:path>
              </a:pathLst>
            </a:custGeom>
            <a:noFill/>
            <a:ln w="2063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47127" name="Group 56"/>
            <p:cNvGrpSpPr>
              <a:grpSpLocks/>
            </p:cNvGrpSpPr>
            <p:nvPr/>
          </p:nvGrpSpPr>
          <p:grpSpPr bwMode="auto">
            <a:xfrm>
              <a:off x="2555" y="2677"/>
              <a:ext cx="628" cy="207"/>
              <a:chOff x="2555" y="2677"/>
              <a:chExt cx="628" cy="207"/>
            </a:xfrm>
          </p:grpSpPr>
          <p:sp>
            <p:nvSpPr>
              <p:cNvPr id="47128" name="Rectangle 57"/>
              <p:cNvSpPr>
                <a:spLocks noChangeArrowheads="1"/>
              </p:cNvSpPr>
              <p:nvPr/>
            </p:nvSpPr>
            <p:spPr bwMode="auto">
              <a:xfrm>
                <a:off x="2555" y="2677"/>
                <a:ext cx="628" cy="207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sp>
            <p:nvSpPr>
              <p:cNvPr id="47129" name="Rectangle 58"/>
              <p:cNvSpPr>
                <a:spLocks noChangeArrowheads="1"/>
              </p:cNvSpPr>
              <p:nvPr/>
            </p:nvSpPr>
            <p:spPr bwMode="auto">
              <a:xfrm>
                <a:off x="2601" y="2694"/>
                <a:ext cx="554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700">
                    <a:solidFill>
                      <a:srgbClr val="000000"/>
                    </a:solidFill>
                    <a:latin typeface="Calibri" pitchFamily="34" charset="0"/>
                  </a:rPr>
                  <a:t>Shortage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10B69-F7D1-42F3-9175-1E2E1BCFE23D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46" name="Footer Placeholder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Markets Not in Equilibrium</a:t>
            </a:r>
            <a:endParaRPr lang="en-US" altLang="en-US" sz="3600" smtClean="0">
              <a:solidFill>
                <a:schemeClr val="accent2"/>
              </a:solidFill>
            </a:endParaRP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smtClean="0">
                <a:solidFill>
                  <a:srgbClr val="25A9A6"/>
                </a:solidFill>
              </a:rPr>
              <a:t>Shortage</a:t>
            </a:r>
            <a:endParaRPr lang="en-US" altLang="en-US" smtClean="0"/>
          </a:p>
          <a:p>
            <a:pPr lvl="1"/>
            <a:r>
              <a:rPr lang="en-US" altLang="en-US" smtClean="0"/>
              <a:t>When price is less than equilibrium price, then quantity demanded exceeds the quantity supplied</a:t>
            </a:r>
          </a:p>
          <a:p>
            <a:pPr lvl="2"/>
            <a:r>
              <a:rPr lang="en-US" altLang="en-US" smtClean="0"/>
              <a:t>There is excess demand or a shortage</a:t>
            </a:r>
          </a:p>
          <a:p>
            <a:pPr lvl="2"/>
            <a:r>
              <a:rPr lang="en-US" altLang="en-US" smtClean="0"/>
              <a:t> Suppliers will raise the price due to too many buyers chasing too few goods, thereby moving toward equilibrium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2F57C-5425-48E3-9DAC-9C1F19D64A49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Equilibrium</a:t>
            </a:r>
          </a:p>
        </p:txBody>
      </p:sp>
      <p:sp>
        <p:nvSpPr>
          <p:cNvPr id="5324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smtClean="0">
                <a:solidFill>
                  <a:srgbClr val="25A9A6"/>
                </a:solidFill>
              </a:rPr>
              <a:t>Law of supply and demand</a:t>
            </a:r>
            <a:endParaRPr lang="en-US" altLang="en-US" sz="28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i="1" smtClean="0"/>
              <a:t>price of any good adjusts to bring the quantity supplied and the quantity demanded for that good into balance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9B36-EAF8-441B-A332-B4162A5553C9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Supply and Demand at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533400" indent="-5334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When operating without restriction, our market economy eliminates shortages and surpluses. </a:t>
            </a:r>
          </a:p>
          <a:p>
            <a:pPr marL="952500" lvl="1" indent="-495300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200" dirty="0" smtClean="0"/>
              <a:t>Over time, a surplus forces the price down and a shortage forces the price up until supply and demand are balanced. </a:t>
            </a:r>
          </a:p>
          <a:p>
            <a:pPr marL="952500" lvl="1" indent="-495300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200" dirty="0" smtClean="0"/>
              <a:t>The point where they achieve balance is the </a:t>
            </a:r>
            <a:r>
              <a:rPr lang="en-US" sz="2200" b="1" dirty="0" smtClean="0"/>
              <a:t>equilibrium price</a:t>
            </a:r>
            <a:r>
              <a:rPr lang="en-US" sz="2200" dirty="0" smtClean="0"/>
              <a:t>. At this price, neither a surplus nor a shortage exists.</a:t>
            </a:r>
          </a:p>
          <a:p>
            <a:pPr marL="533400" indent="-53340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Once the market price reaches equilibrium, it tends to stay there until either supply or demand changes. </a:t>
            </a:r>
          </a:p>
          <a:p>
            <a:pPr marL="952500" lvl="1" indent="-495300" eaLnBrk="1" fontAlgn="auto" hangingPunct="1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200" dirty="0" smtClean="0"/>
              <a:t>When that happens, a temporary surplus or shortage occurs until the price adjusts to reach a new equilibrium price.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Let’s make some predictions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use our understanding of the factors that shift the demand and supply curves to predict the consequences of</a:t>
            </a:r>
          </a:p>
          <a:p>
            <a:pPr lvl="1"/>
            <a:r>
              <a:rPr lang="en-US" smtClean="0"/>
              <a:t>Alternative policy proposals, and</a:t>
            </a:r>
          </a:p>
          <a:p>
            <a:pPr lvl="1"/>
            <a:r>
              <a:rPr lang="en-US" smtClean="0"/>
              <a:t>Events outside our control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9CE80-CF3C-4B5D-BC42-EB4DCC7982AA}" type="slidenum">
              <a:rPr lang="en-US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B2152-4318-4BA4-95B3-7959E3A48C7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346075"/>
            <a:ext cx="8080375" cy="64293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 smtClean="0"/>
              <a:t>How an Increase in Demand Affects the Equilibrium</a:t>
            </a:r>
          </a:p>
        </p:txBody>
      </p:sp>
      <p:sp>
        <p:nvSpPr>
          <p:cNvPr id="53251" name="Freeform 17"/>
          <p:cNvSpPr>
            <a:spLocks/>
          </p:cNvSpPr>
          <p:nvPr/>
        </p:nvSpPr>
        <p:spPr bwMode="auto">
          <a:xfrm>
            <a:off x="1946275" y="1050925"/>
            <a:ext cx="6362700" cy="4868863"/>
          </a:xfrm>
          <a:custGeom>
            <a:avLst/>
            <a:gdLst>
              <a:gd name="T0" fmla="*/ 0 w 4008"/>
              <a:gd name="T1" fmla="*/ 0 h 3067"/>
              <a:gd name="T2" fmla="*/ 0 w 4008"/>
              <a:gd name="T3" fmla="*/ 2147483647 h 3067"/>
              <a:gd name="T4" fmla="*/ 2147483647 w 4008"/>
              <a:gd name="T5" fmla="*/ 2147483647 h 3067"/>
              <a:gd name="T6" fmla="*/ 0 60000 65536"/>
              <a:gd name="T7" fmla="*/ 0 60000 65536"/>
              <a:gd name="T8" fmla="*/ 0 60000 65536"/>
              <a:gd name="T9" fmla="*/ 0 w 4008"/>
              <a:gd name="T10" fmla="*/ 0 h 3067"/>
              <a:gd name="T11" fmla="*/ 4008 w 4008"/>
              <a:gd name="T12" fmla="*/ 3067 h 30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8" h="3067">
                <a:moveTo>
                  <a:pt x="0" y="0"/>
                </a:moveTo>
                <a:lnTo>
                  <a:pt x="0" y="3067"/>
                </a:lnTo>
                <a:lnTo>
                  <a:pt x="4008" y="3067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9666" name="Line 18"/>
          <p:cNvSpPr>
            <a:spLocks noChangeShapeType="1"/>
          </p:cNvSpPr>
          <p:nvPr/>
        </p:nvSpPr>
        <p:spPr bwMode="auto">
          <a:xfrm>
            <a:off x="3032125" y="2511425"/>
            <a:ext cx="1236663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39667" name="Line 19"/>
          <p:cNvSpPr>
            <a:spLocks noChangeShapeType="1"/>
          </p:cNvSpPr>
          <p:nvPr/>
        </p:nvSpPr>
        <p:spPr bwMode="auto">
          <a:xfrm>
            <a:off x="4376738" y="6045200"/>
            <a:ext cx="654050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39668" name="Line 20"/>
          <p:cNvSpPr>
            <a:spLocks noChangeShapeType="1"/>
          </p:cNvSpPr>
          <p:nvPr/>
        </p:nvSpPr>
        <p:spPr bwMode="auto">
          <a:xfrm flipV="1">
            <a:off x="1668463" y="3441700"/>
            <a:ext cx="1587" cy="258763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3255" name="Rectangle 21"/>
          <p:cNvSpPr>
            <a:spLocks noChangeArrowheads="1"/>
          </p:cNvSpPr>
          <p:nvPr/>
        </p:nvSpPr>
        <p:spPr bwMode="auto">
          <a:xfrm>
            <a:off x="1182688" y="1004888"/>
            <a:ext cx="7969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56" name="Rectangle 22"/>
          <p:cNvSpPr>
            <a:spLocks noChangeArrowheads="1"/>
          </p:cNvSpPr>
          <p:nvPr/>
        </p:nvSpPr>
        <p:spPr bwMode="auto">
          <a:xfrm>
            <a:off x="960438" y="1241425"/>
            <a:ext cx="101758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57" name="Rectangle 23"/>
          <p:cNvSpPr>
            <a:spLocks noChangeArrowheads="1"/>
          </p:cNvSpPr>
          <p:nvPr/>
        </p:nvSpPr>
        <p:spPr bwMode="auto">
          <a:xfrm>
            <a:off x="1409700" y="1479550"/>
            <a:ext cx="5619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58" name="Rectangle 24"/>
          <p:cNvSpPr>
            <a:spLocks noChangeArrowheads="1"/>
          </p:cNvSpPr>
          <p:nvPr/>
        </p:nvSpPr>
        <p:spPr bwMode="auto">
          <a:xfrm>
            <a:off x="1900238" y="5949950"/>
            <a:ext cx="192087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59" name="Rectangle 25"/>
          <p:cNvSpPr>
            <a:spLocks noChangeArrowheads="1"/>
          </p:cNvSpPr>
          <p:nvPr/>
        </p:nvSpPr>
        <p:spPr bwMode="auto">
          <a:xfrm>
            <a:off x="7199313" y="5945188"/>
            <a:ext cx="11493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Quantity of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60" name="Rectangle 26"/>
          <p:cNvSpPr>
            <a:spLocks noChangeArrowheads="1"/>
          </p:cNvSpPr>
          <p:nvPr/>
        </p:nvSpPr>
        <p:spPr bwMode="auto">
          <a:xfrm>
            <a:off x="6696075" y="6181725"/>
            <a:ext cx="16525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341563" y="2638425"/>
            <a:ext cx="4654550" cy="2181225"/>
            <a:chOff x="1475" y="1662"/>
            <a:chExt cx="2932" cy="1374"/>
          </a:xfrm>
        </p:grpSpPr>
        <p:sp>
          <p:nvSpPr>
            <p:cNvPr id="53308" name="Line 28"/>
            <p:cNvSpPr>
              <a:spLocks noChangeShapeType="1"/>
            </p:cNvSpPr>
            <p:nvPr/>
          </p:nvSpPr>
          <p:spPr bwMode="auto">
            <a:xfrm flipH="1">
              <a:off x="1475" y="1729"/>
              <a:ext cx="2496" cy="1307"/>
            </a:xfrm>
            <a:prstGeom prst="line">
              <a:avLst/>
            </a:prstGeom>
            <a:noFill/>
            <a:ln w="53975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3309" name="Rectangle 29"/>
            <p:cNvSpPr>
              <a:spLocks noChangeArrowheads="1"/>
            </p:cNvSpPr>
            <p:nvPr/>
          </p:nvSpPr>
          <p:spPr bwMode="auto">
            <a:xfrm>
              <a:off x="3996" y="1662"/>
              <a:ext cx="411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Supply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4395788" y="3827463"/>
            <a:ext cx="1965325" cy="814387"/>
            <a:chOff x="2769" y="2411"/>
            <a:chExt cx="1238" cy="513"/>
          </a:xfrm>
        </p:grpSpPr>
        <p:sp>
          <p:nvSpPr>
            <p:cNvPr id="53305" name="Line 31"/>
            <p:cNvSpPr>
              <a:spLocks noChangeShapeType="1"/>
            </p:cNvSpPr>
            <p:nvPr/>
          </p:nvSpPr>
          <p:spPr bwMode="auto">
            <a:xfrm>
              <a:off x="2769" y="2411"/>
              <a:ext cx="744" cy="25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3306" name="Rectangle 32"/>
            <p:cNvSpPr>
              <a:spLocks noChangeArrowheads="1"/>
            </p:cNvSpPr>
            <p:nvPr/>
          </p:nvSpPr>
          <p:spPr bwMode="auto">
            <a:xfrm>
              <a:off x="3528" y="2613"/>
              <a:ext cx="33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Initial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307" name="Rectangle 33"/>
            <p:cNvSpPr>
              <a:spLocks noChangeArrowheads="1"/>
            </p:cNvSpPr>
            <p:nvPr/>
          </p:nvSpPr>
          <p:spPr bwMode="auto">
            <a:xfrm>
              <a:off x="3377" y="2763"/>
              <a:ext cx="63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equilibrium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613025" y="2222500"/>
            <a:ext cx="3670300" cy="3454400"/>
            <a:chOff x="1646" y="1400"/>
            <a:chExt cx="2312" cy="2176"/>
          </a:xfrm>
        </p:grpSpPr>
        <p:sp>
          <p:nvSpPr>
            <p:cNvPr id="53302" name="Line 35"/>
            <p:cNvSpPr>
              <a:spLocks noChangeShapeType="1"/>
            </p:cNvSpPr>
            <p:nvPr/>
          </p:nvSpPr>
          <p:spPr bwMode="auto">
            <a:xfrm>
              <a:off x="1646" y="1400"/>
              <a:ext cx="2142" cy="2056"/>
            </a:xfrm>
            <a:prstGeom prst="line">
              <a:avLst/>
            </a:prstGeom>
            <a:noFill/>
            <a:ln w="53975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3303" name="Rectangle 36"/>
            <p:cNvSpPr>
              <a:spLocks noChangeArrowheads="1"/>
            </p:cNvSpPr>
            <p:nvPr/>
          </p:nvSpPr>
          <p:spPr bwMode="auto">
            <a:xfrm>
              <a:off x="3818" y="3407"/>
              <a:ext cx="14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304" name="Freeform 37"/>
            <p:cNvSpPr>
              <a:spLocks/>
            </p:cNvSpPr>
            <p:nvPr/>
          </p:nvSpPr>
          <p:spPr bwMode="auto">
            <a:xfrm>
              <a:off x="3913" y="3482"/>
              <a:ext cx="22" cy="56"/>
            </a:xfrm>
            <a:custGeom>
              <a:avLst/>
              <a:gdLst>
                <a:gd name="T0" fmla="*/ 22 w 22"/>
                <a:gd name="T1" fmla="*/ 0 h 56"/>
                <a:gd name="T2" fmla="*/ 18 w 22"/>
                <a:gd name="T3" fmla="*/ 0 h 56"/>
                <a:gd name="T4" fmla="*/ 11 w 22"/>
                <a:gd name="T5" fmla="*/ 8 h 56"/>
                <a:gd name="T6" fmla="*/ 0 w 22"/>
                <a:gd name="T7" fmla="*/ 15 h 56"/>
                <a:gd name="T8" fmla="*/ 0 w 22"/>
                <a:gd name="T9" fmla="*/ 23 h 56"/>
                <a:gd name="T10" fmla="*/ 7 w 22"/>
                <a:gd name="T11" fmla="*/ 19 h 56"/>
                <a:gd name="T12" fmla="*/ 15 w 22"/>
                <a:gd name="T13" fmla="*/ 11 h 56"/>
                <a:gd name="T14" fmla="*/ 15 w 22"/>
                <a:gd name="T15" fmla="*/ 56 h 56"/>
                <a:gd name="T16" fmla="*/ 22 w 22"/>
                <a:gd name="T17" fmla="*/ 56 h 56"/>
                <a:gd name="T18" fmla="*/ 22 w 22"/>
                <a:gd name="T19" fmla="*/ 4 h 56"/>
                <a:gd name="T20" fmla="*/ 22 w 22"/>
                <a:gd name="T21" fmla="*/ 0 h 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"/>
                <a:gd name="T34" fmla="*/ 0 h 56"/>
                <a:gd name="T35" fmla="*/ 22 w 22"/>
                <a:gd name="T36" fmla="*/ 56 h 5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" h="56">
                  <a:moveTo>
                    <a:pt x="22" y="0"/>
                  </a:moveTo>
                  <a:lnTo>
                    <a:pt x="18" y="0"/>
                  </a:lnTo>
                  <a:lnTo>
                    <a:pt x="11" y="8"/>
                  </a:lnTo>
                  <a:lnTo>
                    <a:pt x="0" y="15"/>
                  </a:lnTo>
                  <a:lnTo>
                    <a:pt x="0" y="23"/>
                  </a:lnTo>
                  <a:lnTo>
                    <a:pt x="7" y="19"/>
                  </a:lnTo>
                  <a:lnTo>
                    <a:pt x="15" y="11"/>
                  </a:lnTo>
                  <a:lnTo>
                    <a:pt x="15" y="56"/>
                  </a:lnTo>
                  <a:lnTo>
                    <a:pt x="22" y="56"/>
                  </a:lnTo>
                  <a:lnTo>
                    <a:pt x="22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3468688" y="1555750"/>
            <a:ext cx="3622675" cy="3502025"/>
            <a:chOff x="2185" y="980"/>
            <a:chExt cx="2282" cy="2206"/>
          </a:xfrm>
        </p:grpSpPr>
        <p:sp>
          <p:nvSpPr>
            <p:cNvPr id="53299" name="Line 39"/>
            <p:cNvSpPr>
              <a:spLocks noChangeShapeType="1"/>
            </p:cNvSpPr>
            <p:nvPr/>
          </p:nvSpPr>
          <p:spPr bwMode="auto">
            <a:xfrm>
              <a:off x="2185" y="980"/>
              <a:ext cx="2141" cy="2056"/>
            </a:xfrm>
            <a:prstGeom prst="line">
              <a:avLst/>
            </a:prstGeom>
            <a:noFill/>
            <a:ln w="53975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3300" name="Rectangle 40"/>
            <p:cNvSpPr>
              <a:spLocks noChangeArrowheads="1"/>
            </p:cNvSpPr>
            <p:nvPr/>
          </p:nvSpPr>
          <p:spPr bwMode="auto">
            <a:xfrm>
              <a:off x="4327" y="3017"/>
              <a:ext cx="14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i="1">
                  <a:solidFill>
                    <a:srgbClr val="000000"/>
                  </a:solidFill>
                  <a:latin typeface="Calibri" pitchFamily="34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301" name="Freeform 41"/>
            <p:cNvSpPr>
              <a:spLocks/>
            </p:cNvSpPr>
            <p:nvPr/>
          </p:nvSpPr>
          <p:spPr bwMode="auto">
            <a:xfrm>
              <a:off x="4418" y="3093"/>
              <a:ext cx="41" cy="52"/>
            </a:xfrm>
            <a:custGeom>
              <a:avLst/>
              <a:gdLst>
                <a:gd name="T0" fmla="*/ 11 w 41"/>
                <a:gd name="T1" fmla="*/ 48 h 52"/>
                <a:gd name="T2" fmla="*/ 15 w 41"/>
                <a:gd name="T3" fmla="*/ 45 h 52"/>
                <a:gd name="T4" fmla="*/ 22 w 41"/>
                <a:gd name="T5" fmla="*/ 37 h 52"/>
                <a:gd name="T6" fmla="*/ 34 w 41"/>
                <a:gd name="T7" fmla="*/ 26 h 52"/>
                <a:gd name="T8" fmla="*/ 38 w 41"/>
                <a:gd name="T9" fmla="*/ 22 h 52"/>
                <a:gd name="T10" fmla="*/ 41 w 41"/>
                <a:gd name="T11" fmla="*/ 15 h 52"/>
                <a:gd name="T12" fmla="*/ 41 w 41"/>
                <a:gd name="T13" fmla="*/ 7 h 52"/>
                <a:gd name="T14" fmla="*/ 38 w 41"/>
                <a:gd name="T15" fmla="*/ 3 h 52"/>
                <a:gd name="T16" fmla="*/ 30 w 41"/>
                <a:gd name="T17" fmla="*/ 0 h 52"/>
                <a:gd name="T18" fmla="*/ 22 w 41"/>
                <a:gd name="T19" fmla="*/ 0 h 52"/>
                <a:gd name="T20" fmla="*/ 15 w 41"/>
                <a:gd name="T21" fmla="*/ 0 h 52"/>
                <a:gd name="T22" fmla="*/ 7 w 41"/>
                <a:gd name="T23" fmla="*/ 3 h 52"/>
                <a:gd name="T24" fmla="*/ 4 w 41"/>
                <a:gd name="T25" fmla="*/ 7 h 52"/>
                <a:gd name="T26" fmla="*/ 4 w 41"/>
                <a:gd name="T27" fmla="*/ 15 h 52"/>
                <a:gd name="T28" fmla="*/ 11 w 41"/>
                <a:gd name="T29" fmla="*/ 15 h 52"/>
                <a:gd name="T30" fmla="*/ 11 w 41"/>
                <a:gd name="T31" fmla="*/ 7 h 52"/>
                <a:gd name="T32" fmla="*/ 22 w 41"/>
                <a:gd name="T33" fmla="*/ 3 h 52"/>
                <a:gd name="T34" fmla="*/ 30 w 41"/>
                <a:gd name="T35" fmla="*/ 7 h 52"/>
                <a:gd name="T36" fmla="*/ 34 w 41"/>
                <a:gd name="T37" fmla="*/ 15 h 52"/>
                <a:gd name="T38" fmla="*/ 30 w 41"/>
                <a:gd name="T39" fmla="*/ 22 h 52"/>
                <a:gd name="T40" fmla="*/ 15 w 41"/>
                <a:gd name="T41" fmla="*/ 33 h 52"/>
                <a:gd name="T42" fmla="*/ 7 w 41"/>
                <a:gd name="T43" fmla="*/ 41 h 52"/>
                <a:gd name="T44" fmla="*/ 0 w 41"/>
                <a:gd name="T45" fmla="*/ 48 h 52"/>
                <a:gd name="T46" fmla="*/ 0 w 41"/>
                <a:gd name="T47" fmla="*/ 52 h 52"/>
                <a:gd name="T48" fmla="*/ 41 w 41"/>
                <a:gd name="T49" fmla="*/ 52 h 52"/>
                <a:gd name="T50" fmla="*/ 41 w 41"/>
                <a:gd name="T51" fmla="*/ 48 h 52"/>
                <a:gd name="T52" fmla="*/ 15 w 41"/>
                <a:gd name="T53" fmla="*/ 48 h 52"/>
                <a:gd name="T54" fmla="*/ 11 w 41"/>
                <a:gd name="T55" fmla="*/ 48 h 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1"/>
                <a:gd name="T85" fmla="*/ 0 h 52"/>
                <a:gd name="T86" fmla="*/ 41 w 41"/>
                <a:gd name="T87" fmla="*/ 52 h 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1" h="52">
                  <a:moveTo>
                    <a:pt x="11" y="48"/>
                  </a:moveTo>
                  <a:lnTo>
                    <a:pt x="15" y="45"/>
                  </a:lnTo>
                  <a:lnTo>
                    <a:pt x="22" y="37"/>
                  </a:lnTo>
                  <a:lnTo>
                    <a:pt x="34" y="26"/>
                  </a:lnTo>
                  <a:lnTo>
                    <a:pt x="38" y="22"/>
                  </a:lnTo>
                  <a:lnTo>
                    <a:pt x="41" y="15"/>
                  </a:lnTo>
                  <a:lnTo>
                    <a:pt x="41" y="7"/>
                  </a:lnTo>
                  <a:lnTo>
                    <a:pt x="38" y="3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7" y="3"/>
                  </a:lnTo>
                  <a:lnTo>
                    <a:pt x="4" y="7"/>
                  </a:lnTo>
                  <a:lnTo>
                    <a:pt x="4" y="15"/>
                  </a:lnTo>
                  <a:lnTo>
                    <a:pt x="11" y="15"/>
                  </a:lnTo>
                  <a:lnTo>
                    <a:pt x="11" y="7"/>
                  </a:lnTo>
                  <a:lnTo>
                    <a:pt x="22" y="3"/>
                  </a:lnTo>
                  <a:lnTo>
                    <a:pt x="30" y="7"/>
                  </a:lnTo>
                  <a:lnTo>
                    <a:pt x="34" y="15"/>
                  </a:lnTo>
                  <a:lnTo>
                    <a:pt x="30" y="22"/>
                  </a:lnTo>
                  <a:lnTo>
                    <a:pt x="15" y="33"/>
                  </a:lnTo>
                  <a:lnTo>
                    <a:pt x="7" y="41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41" y="52"/>
                  </a:lnTo>
                  <a:lnTo>
                    <a:pt x="41" y="48"/>
                  </a:lnTo>
                  <a:lnTo>
                    <a:pt x="15" y="48"/>
                  </a:lnTo>
                  <a:lnTo>
                    <a:pt x="11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2378075" y="6081713"/>
            <a:ext cx="2308225" cy="649287"/>
            <a:chOff x="1498" y="3831"/>
            <a:chExt cx="1454" cy="409"/>
          </a:xfrm>
        </p:grpSpPr>
        <p:sp>
          <p:nvSpPr>
            <p:cNvPr id="53293" name="Line 43"/>
            <p:cNvSpPr>
              <a:spLocks noChangeShapeType="1"/>
            </p:cNvSpPr>
            <p:nvPr/>
          </p:nvSpPr>
          <p:spPr bwMode="auto">
            <a:xfrm flipH="1">
              <a:off x="2505" y="3831"/>
              <a:ext cx="447" cy="17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3294" name="Rectangle 44"/>
            <p:cNvSpPr>
              <a:spLocks noChangeArrowheads="1"/>
            </p:cNvSpPr>
            <p:nvPr/>
          </p:nvSpPr>
          <p:spPr bwMode="auto">
            <a:xfrm>
              <a:off x="1498" y="3888"/>
              <a:ext cx="1099" cy="352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53295" name="Rectangle 45"/>
            <p:cNvSpPr>
              <a:spLocks noChangeArrowheads="1"/>
            </p:cNvSpPr>
            <p:nvPr/>
          </p:nvSpPr>
          <p:spPr bwMode="auto">
            <a:xfrm>
              <a:off x="1544" y="3905"/>
              <a:ext cx="155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3.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96" name="Rectangle 46"/>
            <p:cNvSpPr>
              <a:spLocks noChangeArrowheads="1"/>
            </p:cNvSpPr>
            <p:nvPr/>
          </p:nvSpPr>
          <p:spPr bwMode="auto">
            <a:xfrm>
              <a:off x="1646" y="3905"/>
              <a:ext cx="29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 . . .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97" name="Rectangle 47"/>
            <p:cNvSpPr>
              <a:spLocks noChangeArrowheads="1"/>
            </p:cNvSpPr>
            <p:nvPr/>
          </p:nvSpPr>
          <p:spPr bwMode="auto">
            <a:xfrm>
              <a:off x="1880" y="3905"/>
              <a:ext cx="71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and a higher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98" name="Rectangle 48"/>
            <p:cNvSpPr>
              <a:spLocks noChangeArrowheads="1"/>
            </p:cNvSpPr>
            <p:nvPr/>
          </p:nvSpPr>
          <p:spPr bwMode="auto">
            <a:xfrm>
              <a:off x="1544" y="4055"/>
              <a:ext cx="75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quantity sold.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468313" y="3611563"/>
            <a:ext cx="1417637" cy="1173162"/>
            <a:chOff x="295" y="2275"/>
            <a:chExt cx="893" cy="739"/>
          </a:xfrm>
        </p:grpSpPr>
        <p:sp>
          <p:nvSpPr>
            <p:cNvPr id="53287" name="Line 50"/>
            <p:cNvSpPr>
              <a:spLocks noChangeShapeType="1"/>
            </p:cNvSpPr>
            <p:nvPr/>
          </p:nvSpPr>
          <p:spPr bwMode="auto">
            <a:xfrm flipV="1">
              <a:off x="582" y="2275"/>
              <a:ext cx="423" cy="2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53288" name="Group 51"/>
            <p:cNvGrpSpPr>
              <a:grpSpLocks/>
            </p:cNvGrpSpPr>
            <p:nvPr/>
          </p:nvGrpSpPr>
          <p:grpSpPr bwMode="auto">
            <a:xfrm>
              <a:off x="295" y="2513"/>
              <a:ext cx="893" cy="501"/>
              <a:chOff x="295" y="2513"/>
              <a:chExt cx="893" cy="501"/>
            </a:xfrm>
          </p:grpSpPr>
          <p:sp>
            <p:nvSpPr>
              <p:cNvPr id="53289" name="Rectangle 52"/>
              <p:cNvSpPr>
                <a:spLocks noChangeArrowheads="1"/>
              </p:cNvSpPr>
              <p:nvPr/>
            </p:nvSpPr>
            <p:spPr bwMode="auto">
              <a:xfrm>
                <a:off x="295" y="2513"/>
                <a:ext cx="893" cy="500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sp>
            <p:nvSpPr>
              <p:cNvPr id="53290" name="Rectangle 53"/>
              <p:cNvSpPr>
                <a:spLocks noChangeArrowheads="1"/>
              </p:cNvSpPr>
              <p:nvPr/>
            </p:nvSpPr>
            <p:spPr bwMode="auto">
              <a:xfrm>
                <a:off x="364" y="2553"/>
                <a:ext cx="78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500">
                    <a:solidFill>
                      <a:srgbClr val="000000"/>
                    </a:solidFill>
                    <a:latin typeface="Calibri" pitchFamily="34" charset="0"/>
                  </a:rPr>
                  <a:t>2. . . . resulting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3291" name="Rectangle 54"/>
              <p:cNvSpPr>
                <a:spLocks noChangeArrowheads="1"/>
              </p:cNvSpPr>
              <p:nvPr/>
            </p:nvSpPr>
            <p:spPr bwMode="auto">
              <a:xfrm>
                <a:off x="364" y="2703"/>
                <a:ext cx="611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500">
                    <a:solidFill>
                      <a:srgbClr val="000000"/>
                    </a:solidFill>
                    <a:latin typeface="Calibri" pitchFamily="34" charset="0"/>
                  </a:rPr>
                  <a:t>in a higher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3292" name="Rectangle 55"/>
              <p:cNvSpPr>
                <a:spLocks noChangeArrowheads="1"/>
              </p:cNvSpPr>
              <p:nvPr/>
            </p:nvSpPr>
            <p:spPr bwMode="auto">
              <a:xfrm>
                <a:off x="364" y="2853"/>
                <a:ext cx="513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500">
                    <a:solidFill>
                      <a:srgbClr val="000000"/>
                    </a:solidFill>
                    <a:latin typeface="Calibri" pitchFamily="34" charset="0"/>
                  </a:rPr>
                  <a:t>price . . .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3832225" y="1230313"/>
            <a:ext cx="3325813" cy="1227137"/>
            <a:chOff x="2414" y="775"/>
            <a:chExt cx="2095" cy="773"/>
          </a:xfrm>
        </p:grpSpPr>
        <p:sp>
          <p:nvSpPr>
            <p:cNvPr id="53283" name="Line 57"/>
            <p:cNvSpPr>
              <a:spLocks noChangeShapeType="1"/>
            </p:cNvSpPr>
            <p:nvPr/>
          </p:nvSpPr>
          <p:spPr bwMode="auto">
            <a:xfrm flipV="1">
              <a:off x="2414" y="877"/>
              <a:ext cx="526" cy="67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3284" name="Rectangle 58"/>
            <p:cNvSpPr>
              <a:spLocks noChangeArrowheads="1"/>
            </p:cNvSpPr>
            <p:nvPr/>
          </p:nvSpPr>
          <p:spPr bwMode="auto">
            <a:xfrm>
              <a:off x="2849" y="775"/>
              <a:ext cx="1660" cy="330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53285" name="Rectangle 59"/>
            <p:cNvSpPr>
              <a:spLocks noChangeArrowheads="1"/>
            </p:cNvSpPr>
            <p:nvPr/>
          </p:nvSpPr>
          <p:spPr bwMode="auto">
            <a:xfrm>
              <a:off x="2891" y="806"/>
              <a:ext cx="132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1. Hot weather increases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86" name="Rectangle 60"/>
            <p:cNvSpPr>
              <a:spLocks noChangeArrowheads="1"/>
            </p:cNvSpPr>
            <p:nvPr/>
          </p:nvSpPr>
          <p:spPr bwMode="auto">
            <a:xfrm>
              <a:off x="2891" y="956"/>
              <a:ext cx="15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the demand for ice cream . . .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0" name="Group 61"/>
          <p:cNvGrpSpPr>
            <a:grpSpLocks/>
          </p:cNvGrpSpPr>
          <p:nvPr/>
        </p:nvGrpSpPr>
        <p:grpSpPr bwMode="auto">
          <a:xfrm>
            <a:off x="1511300" y="3732213"/>
            <a:ext cx="2898775" cy="2473325"/>
            <a:chOff x="952" y="2351"/>
            <a:chExt cx="1826" cy="1558"/>
          </a:xfrm>
        </p:grpSpPr>
        <p:grpSp>
          <p:nvGrpSpPr>
            <p:cNvPr id="53278" name="Group 62"/>
            <p:cNvGrpSpPr>
              <a:grpSpLocks/>
            </p:cNvGrpSpPr>
            <p:nvPr/>
          </p:nvGrpSpPr>
          <p:grpSpPr bwMode="auto">
            <a:xfrm>
              <a:off x="1246" y="2365"/>
              <a:ext cx="1488" cy="1364"/>
              <a:chOff x="1246" y="2365"/>
              <a:chExt cx="1488" cy="1364"/>
            </a:xfrm>
          </p:grpSpPr>
          <p:sp>
            <p:nvSpPr>
              <p:cNvPr id="53281" name="Freeform 63"/>
              <p:cNvSpPr>
                <a:spLocks/>
              </p:cNvSpPr>
              <p:nvPr/>
            </p:nvSpPr>
            <p:spPr bwMode="auto">
              <a:xfrm>
                <a:off x="1246" y="2400"/>
                <a:ext cx="1443" cy="1329"/>
              </a:xfrm>
              <a:custGeom>
                <a:avLst/>
                <a:gdLst>
                  <a:gd name="T0" fmla="*/ 0 w 1443"/>
                  <a:gd name="T1" fmla="*/ 0 h 1329"/>
                  <a:gd name="T2" fmla="*/ 1443 w 1443"/>
                  <a:gd name="T3" fmla="*/ 0 h 1329"/>
                  <a:gd name="T4" fmla="*/ 1443 w 1443"/>
                  <a:gd name="T5" fmla="*/ 1329 h 1329"/>
                  <a:gd name="T6" fmla="*/ 0 60000 65536"/>
                  <a:gd name="T7" fmla="*/ 0 60000 65536"/>
                  <a:gd name="T8" fmla="*/ 0 60000 65536"/>
                  <a:gd name="T9" fmla="*/ 0 w 1443"/>
                  <a:gd name="T10" fmla="*/ 0 h 1329"/>
                  <a:gd name="T11" fmla="*/ 1443 w 1443"/>
                  <a:gd name="T12" fmla="*/ 1329 h 13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3" h="1329">
                    <a:moveTo>
                      <a:pt x="0" y="0"/>
                    </a:moveTo>
                    <a:lnTo>
                      <a:pt x="1443" y="0"/>
                    </a:lnTo>
                    <a:lnTo>
                      <a:pt x="1443" y="1329"/>
                    </a:lnTo>
                  </a:path>
                </a:pathLst>
              </a:custGeom>
              <a:noFill/>
              <a:ln w="17463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282" name="Oval 64"/>
              <p:cNvSpPr>
                <a:spLocks noChangeArrowheads="1"/>
              </p:cNvSpPr>
              <p:nvPr/>
            </p:nvSpPr>
            <p:spPr bwMode="auto">
              <a:xfrm>
                <a:off x="2654" y="2365"/>
                <a:ext cx="80" cy="69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</p:grpSp>
        <p:sp>
          <p:nvSpPr>
            <p:cNvPr id="53279" name="Rectangle 65"/>
            <p:cNvSpPr>
              <a:spLocks noChangeArrowheads="1"/>
            </p:cNvSpPr>
            <p:nvPr/>
          </p:nvSpPr>
          <p:spPr bwMode="auto">
            <a:xfrm>
              <a:off x="952" y="2351"/>
              <a:ext cx="29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2.00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3280" name="Rectangle 66"/>
            <p:cNvSpPr>
              <a:spLocks noChangeArrowheads="1"/>
            </p:cNvSpPr>
            <p:nvPr/>
          </p:nvSpPr>
          <p:spPr bwMode="auto">
            <a:xfrm>
              <a:off x="2657" y="3748"/>
              <a:ext cx="121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2" name="Group 67"/>
          <p:cNvGrpSpPr>
            <a:grpSpLocks/>
          </p:cNvGrpSpPr>
          <p:nvPr/>
        </p:nvGrpSpPr>
        <p:grpSpPr bwMode="auto">
          <a:xfrm>
            <a:off x="1403350" y="3176588"/>
            <a:ext cx="5526088" cy="3028950"/>
            <a:chOff x="884" y="2001"/>
            <a:chExt cx="3481" cy="1908"/>
          </a:xfrm>
        </p:grpSpPr>
        <p:sp>
          <p:nvSpPr>
            <p:cNvPr id="53272" name="Rectangle 68"/>
            <p:cNvSpPr>
              <a:spLocks noChangeArrowheads="1"/>
            </p:cNvSpPr>
            <p:nvPr/>
          </p:nvSpPr>
          <p:spPr bwMode="auto">
            <a:xfrm>
              <a:off x="3508" y="2001"/>
              <a:ext cx="85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New equilibrium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53273" name="Group 69"/>
            <p:cNvGrpSpPr>
              <a:grpSpLocks/>
            </p:cNvGrpSpPr>
            <p:nvPr/>
          </p:nvGrpSpPr>
          <p:grpSpPr bwMode="auto">
            <a:xfrm>
              <a:off x="884" y="2006"/>
              <a:ext cx="2539" cy="1903"/>
              <a:chOff x="884" y="2006"/>
              <a:chExt cx="2539" cy="1903"/>
            </a:xfrm>
          </p:grpSpPr>
          <p:sp>
            <p:nvSpPr>
              <p:cNvPr id="53274" name="Freeform 70"/>
              <p:cNvSpPr>
                <a:spLocks/>
              </p:cNvSpPr>
              <p:nvPr/>
            </p:nvSpPr>
            <p:spPr bwMode="auto">
              <a:xfrm>
                <a:off x="1246" y="2070"/>
                <a:ext cx="2072" cy="1659"/>
              </a:xfrm>
              <a:custGeom>
                <a:avLst/>
                <a:gdLst>
                  <a:gd name="T0" fmla="*/ 0 w 2072"/>
                  <a:gd name="T1" fmla="*/ 0 h 1659"/>
                  <a:gd name="T2" fmla="*/ 2072 w 2072"/>
                  <a:gd name="T3" fmla="*/ 0 h 1659"/>
                  <a:gd name="T4" fmla="*/ 2072 w 2072"/>
                  <a:gd name="T5" fmla="*/ 1659 h 1659"/>
                  <a:gd name="T6" fmla="*/ 0 60000 65536"/>
                  <a:gd name="T7" fmla="*/ 0 60000 65536"/>
                  <a:gd name="T8" fmla="*/ 0 60000 65536"/>
                  <a:gd name="T9" fmla="*/ 0 w 2072"/>
                  <a:gd name="T10" fmla="*/ 0 h 1659"/>
                  <a:gd name="T11" fmla="*/ 2072 w 2072"/>
                  <a:gd name="T12" fmla="*/ 1659 h 165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72" h="1659">
                    <a:moveTo>
                      <a:pt x="0" y="0"/>
                    </a:moveTo>
                    <a:lnTo>
                      <a:pt x="2072" y="0"/>
                    </a:lnTo>
                    <a:lnTo>
                      <a:pt x="2072" y="1659"/>
                    </a:lnTo>
                  </a:path>
                </a:pathLst>
              </a:custGeom>
              <a:noFill/>
              <a:ln w="17463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275" name="Oval 71"/>
              <p:cNvSpPr>
                <a:spLocks noChangeArrowheads="1"/>
              </p:cNvSpPr>
              <p:nvPr/>
            </p:nvSpPr>
            <p:spPr bwMode="auto">
              <a:xfrm>
                <a:off x="3284" y="2025"/>
                <a:ext cx="81" cy="79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sp>
            <p:nvSpPr>
              <p:cNvPr id="53276" name="Rectangle 72"/>
              <p:cNvSpPr>
                <a:spLocks noChangeArrowheads="1"/>
              </p:cNvSpPr>
              <p:nvPr/>
            </p:nvSpPr>
            <p:spPr bwMode="auto">
              <a:xfrm>
                <a:off x="884" y="2006"/>
                <a:ext cx="358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500">
                    <a:solidFill>
                      <a:srgbClr val="000000"/>
                    </a:solidFill>
                    <a:latin typeface="Calibri" pitchFamily="34" charset="0"/>
                  </a:rPr>
                  <a:t>$2.50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53277" name="Rectangle 73"/>
              <p:cNvSpPr>
                <a:spLocks noChangeArrowheads="1"/>
              </p:cNvSpPr>
              <p:nvPr/>
            </p:nvSpPr>
            <p:spPr bwMode="auto">
              <a:xfrm>
                <a:off x="3234" y="3748"/>
                <a:ext cx="189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500">
                    <a:solidFill>
                      <a:srgbClr val="000000"/>
                    </a:solidFill>
                    <a:latin typeface="Calibri" pitchFamily="34" charset="0"/>
                  </a:rPr>
                  <a:t>10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804C5-8DD6-44D7-8834-B97EEF1EF19E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9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9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9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66" grpId="0" animBg="1"/>
      <p:bldP spid="539667" grpId="0" animBg="1"/>
      <p:bldP spid="53966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346075"/>
            <a:ext cx="8080375" cy="64293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 smtClean="0"/>
              <a:t>How a Decrease in Supply Affects the Equilibrium</a:t>
            </a:r>
          </a:p>
        </p:txBody>
      </p:sp>
      <p:sp>
        <p:nvSpPr>
          <p:cNvPr id="54275" name="Freeform 17"/>
          <p:cNvSpPr>
            <a:spLocks/>
          </p:cNvSpPr>
          <p:nvPr/>
        </p:nvSpPr>
        <p:spPr bwMode="auto">
          <a:xfrm>
            <a:off x="1889125" y="1155700"/>
            <a:ext cx="6176963" cy="4759325"/>
          </a:xfrm>
          <a:custGeom>
            <a:avLst/>
            <a:gdLst>
              <a:gd name="T0" fmla="*/ 0 w 3891"/>
              <a:gd name="T1" fmla="*/ 0 h 2998"/>
              <a:gd name="T2" fmla="*/ 0 w 3891"/>
              <a:gd name="T3" fmla="*/ 2147483647 h 2998"/>
              <a:gd name="T4" fmla="*/ 2147483647 w 3891"/>
              <a:gd name="T5" fmla="*/ 2147483647 h 2998"/>
              <a:gd name="T6" fmla="*/ 0 60000 65536"/>
              <a:gd name="T7" fmla="*/ 0 60000 65536"/>
              <a:gd name="T8" fmla="*/ 0 60000 65536"/>
              <a:gd name="T9" fmla="*/ 0 w 3891"/>
              <a:gd name="T10" fmla="*/ 0 h 2998"/>
              <a:gd name="T11" fmla="*/ 3891 w 3891"/>
              <a:gd name="T12" fmla="*/ 2998 h 2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91" h="2998">
                <a:moveTo>
                  <a:pt x="0" y="0"/>
                </a:moveTo>
                <a:lnTo>
                  <a:pt x="0" y="2998"/>
                </a:lnTo>
                <a:lnTo>
                  <a:pt x="3891" y="2998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8642" name="Line 18"/>
          <p:cNvSpPr>
            <a:spLocks noChangeShapeType="1"/>
          </p:cNvSpPr>
          <p:nvPr/>
        </p:nvSpPr>
        <p:spPr bwMode="auto">
          <a:xfrm flipH="1">
            <a:off x="4089400" y="2617788"/>
            <a:ext cx="1235075" cy="1587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38643" name="Line 19"/>
          <p:cNvSpPr>
            <a:spLocks noChangeShapeType="1"/>
          </p:cNvSpPr>
          <p:nvPr/>
        </p:nvSpPr>
        <p:spPr bwMode="auto">
          <a:xfrm rot="10800000">
            <a:off x="3278188" y="6038850"/>
            <a:ext cx="811212" cy="1588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38644" name="Line 20"/>
          <p:cNvSpPr>
            <a:spLocks noChangeShapeType="1"/>
          </p:cNvSpPr>
          <p:nvPr/>
        </p:nvSpPr>
        <p:spPr bwMode="auto">
          <a:xfrm flipH="1" flipV="1">
            <a:off x="1614488" y="3490913"/>
            <a:ext cx="4762" cy="238125"/>
          </a:xfrm>
          <a:prstGeom prst="line">
            <a:avLst/>
          </a:prstGeom>
          <a:noFill/>
          <a:ln w="1752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4279" name="Rectangle 21"/>
          <p:cNvSpPr>
            <a:spLocks noChangeArrowheads="1"/>
          </p:cNvSpPr>
          <p:nvPr/>
        </p:nvSpPr>
        <p:spPr bwMode="auto">
          <a:xfrm>
            <a:off x="1128713" y="1100138"/>
            <a:ext cx="7889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4280" name="Rectangle 22"/>
          <p:cNvSpPr>
            <a:spLocks noChangeArrowheads="1"/>
          </p:cNvSpPr>
          <p:nvPr/>
        </p:nvSpPr>
        <p:spPr bwMode="auto">
          <a:xfrm>
            <a:off x="911225" y="1333500"/>
            <a:ext cx="101758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Ice-Cream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4281" name="Rectangle 23"/>
          <p:cNvSpPr>
            <a:spLocks noChangeArrowheads="1"/>
          </p:cNvSpPr>
          <p:nvPr/>
        </p:nvSpPr>
        <p:spPr bwMode="auto">
          <a:xfrm>
            <a:off x="1350963" y="1566863"/>
            <a:ext cx="5730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4282" name="Rectangle 24"/>
          <p:cNvSpPr>
            <a:spLocks noChangeArrowheads="1"/>
          </p:cNvSpPr>
          <p:nvPr/>
        </p:nvSpPr>
        <p:spPr bwMode="auto">
          <a:xfrm>
            <a:off x="1830388" y="5957888"/>
            <a:ext cx="1936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4283" name="Rectangle 25"/>
          <p:cNvSpPr>
            <a:spLocks noChangeArrowheads="1"/>
          </p:cNvSpPr>
          <p:nvPr/>
        </p:nvSpPr>
        <p:spPr bwMode="auto">
          <a:xfrm>
            <a:off x="7005638" y="5953125"/>
            <a:ext cx="11572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Quantity of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4284" name="Rectangle 26"/>
          <p:cNvSpPr>
            <a:spLocks noChangeArrowheads="1"/>
          </p:cNvSpPr>
          <p:nvPr/>
        </p:nvSpPr>
        <p:spPr bwMode="auto">
          <a:xfrm>
            <a:off x="6515100" y="6186488"/>
            <a:ext cx="16557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166938" y="2795588"/>
            <a:ext cx="4908550" cy="2362200"/>
            <a:chOff x="1365" y="1761"/>
            <a:chExt cx="3092" cy="1488"/>
          </a:xfrm>
        </p:grpSpPr>
        <p:sp>
          <p:nvSpPr>
            <p:cNvPr id="54330" name="Line 28"/>
            <p:cNvSpPr>
              <a:spLocks noChangeShapeType="1"/>
            </p:cNvSpPr>
            <p:nvPr/>
          </p:nvSpPr>
          <p:spPr bwMode="auto">
            <a:xfrm>
              <a:off x="1365" y="1761"/>
              <a:ext cx="2545" cy="1366"/>
            </a:xfrm>
            <a:prstGeom prst="line">
              <a:avLst/>
            </a:prstGeom>
            <a:noFill/>
            <a:ln w="52388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4331" name="Rectangle 29"/>
            <p:cNvSpPr>
              <a:spLocks noChangeArrowheads="1"/>
            </p:cNvSpPr>
            <p:nvPr/>
          </p:nvSpPr>
          <p:spPr bwMode="auto">
            <a:xfrm>
              <a:off x="3956" y="3083"/>
              <a:ext cx="501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Demand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368675" y="2982913"/>
            <a:ext cx="925513" cy="461962"/>
            <a:chOff x="2122" y="1879"/>
            <a:chExt cx="583" cy="291"/>
          </a:xfrm>
        </p:grpSpPr>
        <p:sp>
          <p:nvSpPr>
            <p:cNvPr id="54328" name="Rectangle 31"/>
            <p:cNvSpPr>
              <a:spLocks noChangeArrowheads="1"/>
            </p:cNvSpPr>
            <p:nvPr/>
          </p:nvSpPr>
          <p:spPr bwMode="auto">
            <a:xfrm>
              <a:off x="2291" y="1879"/>
              <a:ext cx="24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New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29" name="Rectangle 32"/>
            <p:cNvSpPr>
              <a:spLocks noChangeArrowheads="1"/>
            </p:cNvSpPr>
            <p:nvPr/>
          </p:nvSpPr>
          <p:spPr bwMode="auto">
            <a:xfrm>
              <a:off x="2122" y="2026"/>
              <a:ext cx="58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equilibrium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38657" name="Rectangle 33"/>
          <p:cNvSpPr>
            <a:spLocks noChangeArrowheads="1"/>
          </p:cNvSpPr>
          <p:nvPr/>
        </p:nvSpPr>
        <p:spPr bwMode="auto">
          <a:xfrm>
            <a:off x="4303713" y="3717925"/>
            <a:ext cx="14239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>
                <a:solidFill>
                  <a:srgbClr val="000000"/>
                </a:solidFill>
                <a:latin typeface="Calibri" pitchFamily="34" charset="0"/>
              </a:rPr>
              <a:t>Initial equilibrium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19363" y="2117725"/>
            <a:ext cx="3459162" cy="3340100"/>
            <a:chOff x="1587" y="1334"/>
            <a:chExt cx="2179" cy="2104"/>
          </a:xfrm>
        </p:grpSpPr>
        <p:sp>
          <p:nvSpPr>
            <p:cNvPr id="54326" name="Line 35"/>
            <p:cNvSpPr>
              <a:spLocks noChangeShapeType="1"/>
            </p:cNvSpPr>
            <p:nvPr/>
          </p:nvSpPr>
          <p:spPr bwMode="auto">
            <a:xfrm flipH="1">
              <a:off x="1587" y="1438"/>
              <a:ext cx="2023" cy="2000"/>
            </a:xfrm>
            <a:prstGeom prst="line">
              <a:avLst/>
            </a:prstGeom>
            <a:noFill/>
            <a:ln w="52388">
              <a:solidFill>
                <a:srgbClr val="004C9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4327" name="Rectangle 36"/>
            <p:cNvSpPr>
              <a:spLocks noChangeArrowheads="1"/>
            </p:cNvSpPr>
            <p:nvPr/>
          </p:nvSpPr>
          <p:spPr bwMode="auto">
            <a:xfrm>
              <a:off x="3642" y="1334"/>
              <a:ext cx="12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i="1">
                  <a:solidFill>
                    <a:srgbClr val="000000"/>
                  </a:solidFill>
                  <a:latin typeface="Calibri" pitchFamily="34" charset="0"/>
                </a:rPr>
                <a:t>S</a:t>
              </a:r>
              <a:r>
                <a:rPr lang="en-US" sz="1500" baseline="-25000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2130425" y="1854200"/>
            <a:ext cx="2614613" cy="2527300"/>
            <a:chOff x="1342" y="1168"/>
            <a:chExt cx="1647" cy="1592"/>
          </a:xfrm>
        </p:grpSpPr>
        <p:sp>
          <p:nvSpPr>
            <p:cNvPr id="54324" name="Line 38"/>
            <p:cNvSpPr>
              <a:spLocks noChangeShapeType="1"/>
            </p:cNvSpPr>
            <p:nvPr/>
          </p:nvSpPr>
          <p:spPr bwMode="auto">
            <a:xfrm flipH="1">
              <a:off x="1342" y="1272"/>
              <a:ext cx="1501" cy="1488"/>
            </a:xfrm>
            <a:prstGeom prst="line">
              <a:avLst/>
            </a:prstGeom>
            <a:noFill/>
            <a:ln w="52388">
              <a:solidFill>
                <a:srgbClr val="5F161D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4325" name="Rectangle 39"/>
            <p:cNvSpPr>
              <a:spLocks noChangeArrowheads="1"/>
            </p:cNvSpPr>
            <p:nvPr/>
          </p:nvSpPr>
          <p:spPr bwMode="auto">
            <a:xfrm>
              <a:off x="2865" y="1168"/>
              <a:ext cx="12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i="1">
                  <a:solidFill>
                    <a:srgbClr val="000000"/>
                  </a:solidFill>
                  <a:latin typeface="Calibri" pitchFamily="34" charset="0"/>
                </a:rPr>
                <a:t>S</a:t>
              </a:r>
              <a:r>
                <a:rPr lang="en-US" sz="1500" baseline="-2500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419100" y="3659188"/>
            <a:ext cx="1398588" cy="1481137"/>
            <a:chOff x="264" y="2305"/>
            <a:chExt cx="881" cy="933"/>
          </a:xfrm>
        </p:grpSpPr>
        <p:sp>
          <p:nvSpPr>
            <p:cNvPr id="54316" name="Line 41"/>
            <p:cNvSpPr>
              <a:spLocks noChangeShapeType="1"/>
            </p:cNvSpPr>
            <p:nvPr/>
          </p:nvSpPr>
          <p:spPr bwMode="auto">
            <a:xfrm flipV="1">
              <a:off x="598" y="2305"/>
              <a:ext cx="378" cy="30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54317" name="Group 42"/>
            <p:cNvGrpSpPr>
              <a:grpSpLocks/>
            </p:cNvGrpSpPr>
            <p:nvPr/>
          </p:nvGrpSpPr>
          <p:grpSpPr bwMode="auto">
            <a:xfrm>
              <a:off x="264" y="2593"/>
              <a:ext cx="881" cy="645"/>
              <a:chOff x="264" y="2593"/>
              <a:chExt cx="881" cy="645"/>
            </a:xfrm>
          </p:grpSpPr>
          <p:sp>
            <p:nvSpPr>
              <p:cNvPr id="54318" name="Rectangle 43"/>
              <p:cNvSpPr>
                <a:spLocks noChangeArrowheads="1"/>
              </p:cNvSpPr>
              <p:nvPr/>
            </p:nvSpPr>
            <p:spPr bwMode="auto">
              <a:xfrm>
                <a:off x="264" y="2593"/>
                <a:ext cx="867" cy="645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grpSp>
            <p:nvGrpSpPr>
              <p:cNvPr id="54319" name="Group 44"/>
              <p:cNvGrpSpPr>
                <a:grpSpLocks/>
              </p:cNvGrpSpPr>
              <p:nvPr/>
            </p:nvGrpSpPr>
            <p:grpSpPr bwMode="auto">
              <a:xfrm>
                <a:off x="309" y="2631"/>
                <a:ext cx="836" cy="607"/>
                <a:chOff x="309" y="2631"/>
                <a:chExt cx="836" cy="607"/>
              </a:xfrm>
            </p:grpSpPr>
            <p:sp>
              <p:nvSpPr>
                <p:cNvPr id="54320" name="Rectangle 45"/>
                <p:cNvSpPr>
                  <a:spLocks noChangeArrowheads="1"/>
                </p:cNvSpPr>
                <p:nvPr/>
              </p:nvSpPr>
              <p:spPr bwMode="auto">
                <a:xfrm>
                  <a:off x="309" y="2631"/>
                  <a:ext cx="836" cy="1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500">
                      <a:solidFill>
                        <a:srgbClr val="000000"/>
                      </a:solidFill>
                      <a:latin typeface="Calibri" pitchFamily="34" charset="0"/>
                    </a:rPr>
                    <a:t>2. . . . resulting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4321" name="Rectangle 46"/>
                <p:cNvSpPr>
                  <a:spLocks noChangeArrowheads="1"/>
                </p:cNvSpPr>
                <p:nvPr/>
              </p:nvSpPr>
              <p:spPr bwMode="auto">
                <a:xfrm>
                  <a:off x="309" y="2778"/>
                  <a:ext cx="604" cy="1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500">
                      <a:solidFill>
                        <a:srgbClr val="000000"/>
                      </a:solidFill>
                      <a:latin typeface="Calibri" pitchFamily="34" charset="0"/>
                    </a:rPr>
                    <a:t>in a higher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4322" name="Rectangle 47"/>
                <p:cNvSpPr>
                  <a:spLocks noChangeArrowheads="1"/>
                </p:cNvSpPr>
                <p:nvPr/>
              </p:nvSpPr>
              <p:spPr bwMode="auto">
                <a:xfrm>
                  <a:off x="309" y="2925"/>
                  <a:ext cx="630" cy="1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500">
                      <a:solidFill>
                        <a:srgbClr val="000000"/>
                      </a:solidFill>
                      <a:latin typeface="Calibri" pitchFamily="34" charset="0"/>
                    </a:rPr>
                    <a:t>price of ice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4323" name="Rectangle 48"/>
                <p:cNvSpPr>
                  <a:spLocks noChangeArrowheads="1"/>
                </p:cNvSpPr>
                <p:nvPr/>
              </p:nvSpPr>
              <p:spPr bwMode="auto">
                <a:xfrm>
                  <a:off x="309" y="3072"/>
                  <a:ext cx="582" cy="1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en-US" sz="1500">
                      <a:solidFill>
                        <a:srgbClr val="000000"/>
                      </a:solidFill>
                      <a:latin typeface="Calibri" pitchFamily="34" charset="0"/>
                    </a:rPr>
                    <a:t>cream . . .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4654550" y="1208088"/>
            <a:ext cx="3017838" cy="1339850"/>
            <a:chOff x="2932" y="761"/>
            <a:chExt cx="1901" cy="844"/>
          </a:xfrm>
        </p:grpSpPr>
        <p:sp>
          <p:nvSpPr>
            <p:cNvPr id="54311" name="Line 50"/>
            <p:cNvSpPr>
              <a:spLocks noChangeShapeType="1"/>
            </p:cNvSpPr>
            <p:nvPr/>
          </p:nvSpPr>
          <p:spPr bwMode="auto">
            <a:xfrm flipV="1">
              <a:off x="2932" y="961"/>
              <a:ext cx="478" cy="64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4312" name="Rectangle 51"/>
            <p:cNvSpPr>
              <a:spLocks noChangeArrowheads="1"/>
            </p:cNvSpPr>
            <p:nvPr/>
          </p:nvSpPr>
          <p:spPr bwMode="auto">
            <a:xfrm>
              <a:off x="3377" y="761"/>
              <a:ext cx="1456" cy="489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54313" name="Rectangle 52"/>
            <p:cNvSpPr>
              <a:spLocks noChangeArrowheads="1"/>
            </p:cNvSpPr>
            <p:nvPr/>
          </p:nvSpPr>
          <p:spPr bwMode="auto">
            <a:xfrm>
              <a:off x="3408" y="798"/>
              <a:ext cx="109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1. An increase in the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14" name="Rectangle 53"/>
            <p:cNvSpPr>
              <a:spLocks noChangeArrowheads="1"/>
            </p:cNvSpPr>
            <p:nvPr/>
          </p:nvSpPr>
          <p:spPr bwMode="auto">
            <a:xfrm>
              <a:off x="3408" y="945"/>
              <a:ext cx="118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price of sugar reduces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15" name="Rectangle 54"/>
            <p:cNvSpPr>
              <a:spLocks noChangeArrowheads="1"/>
            </p:cNvSpPr>
            <p:nvPr/>
          </p:nvSpPr>
          <p:spPr bwMode="auto">
            <a:xfrm>
              <a:off x="3408" y="1092"/>
              <a:ext cx="14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the supply of ice cream. . .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0" name="Group 55"/>
          <p:cNvGrpSpPr>
            <a:grpSpLocks/>
          </p:cNvGrpSpPr>
          <p:nvPr/>
        </p:nvGrpSpPr>
        <p:grpSpPr bwMode="auto">
          <a:xfrm>
            <a:off x="3667125" y="6073775"/>
            <a:ext cx="2293938" cy="635000"/>
            <a:chOff x="2310" y="3826"/>
            <a:chExt cx="1445" cy="400"/>
          </a:xfrm>
        </p:grpSpPr>
        <p:sp>
          <p:nvSpPr>
            <p:cNvPr id="54305" name="Line 56"/>
            <p:cNvSpPr>
              <a:spLocks noChangeShapeType="1"/>
            </p:cNvSpPr>
            <p:nvPr/>
          </p:nvSpPr>
          <p:spPr bwMode="auto">
            <a:xfrm>
              <a:off x="2310" y="3826"/>
              <a:ext cx="433" cy="14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4306" name="Rectangle 57"/>
            <p:cNvSpPr>
              <a:spLocks noChangeArrowheads="1"/>
            </p:cNvSpPr>
            <p:nvPr/>
          </p:nvSpPr>
          <p:spPr bwMode="auto">
            <a:xfrm>
              <a:off x="2732" y="3882"/>
              <a:ext cx="1023" cy="344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54307" name="Rectangle 58"/>
            <p:cNvSpPr>
              <a:spLocks noChangeArrowheads="1"/>
            </p:cNvSpPr>
            <p:nvPr/>
          </p:nvSpPr>
          <p:spPr bwMode="auto">
            <a:xfrm>
              <a:off x="2763" y="3907"/>
              <a:ext cx="155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3.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08" name="Rectangle 59"/>
            <p:cNvSpPr>
              <a:spLocks noChangeArrowheads="1"/>
            </p:cNvSpPr>
            <p:nvPr/>
          </p:nvSpPr>
          <p:spPr bwMode="auto">
            <a:xfrm>
              <a:off x="2862" y="3907"/>
              <a:ext cx="287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 . . .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09" name="Rectangle 60"/>
            <p:cNvSpPr>
              <a:spLocks noChangeArrowheads="1"/>
            </p:cNvSpPr>
            <p:nvPr/>
          </p:nvSpPr>
          <p:spPr bwMode="auto">
            <a:xfrm>
              <a:off x="3091" y="3907"/>
              <a:ext cx="656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and a lower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10" name="Rectangle 61"/>
            <p:cNvSpPr>
              <a:spLocks noChangeArrowheads="1"/>
            </p:cNvSpPr>
            <p:nvPr/>
          </p:nvSpPr>
          <p:spPr bwMode="auto">
            <a:xfrm>
              <a:off x="2763" y="4054"/>
              <a:ext cx="748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quantity sold.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1449388" y="3778250"/>
            <a:ext cx="2836862" cy="2443163"/>
            <a:chOff x="913" y="2380"/>
            <a:chExt cx="1787" cy="1539"/>
          </a:xfrm>
        </p:grpSpPr>
        <p:sp>
          <p:nvSpPr>
            <p:cNvPr id="54301" name="Freeform 63"/>
            <p:cNvSpPr>
              <a:spLocks/>
            </p:cNvSpPr>
            <p:nvPr/>
          </p:nvSpPr>
          <p:spPr bwMode="auto">
            <a:xfrm>
              <a:off x="1209" y="2427"/>
              <a:ext cx="1401" cy="1299"/>
            </a:xfrm>
            <a:custGeom>
              <a:avLst/>
              <a:gdLst>
                <a:gd name="T0" fmla="*/ 0 w 1401"/>
                <a:gd name="T1" fmla="*/ 0 h 1299"/>
                <a:gd name="T2" fmla="*/ 1401 w 1401"/>
                <a:gd name="T3" fmla="*/ 0 h 1299"/>
                <a:gd name="T4" fmla="*/ 1401 w 1401"/>
                <a:gd name="T5" fmla="*/ 1299 h 1299"/>
                <a:gd name="T6" fmla="*/ 0 60000 65536"/>
                <a:gd name="T7" fmla="*/ 0 60000 65536"/>
                <a:gd name="T8" fmla="*/ 0 60000 65536"/>
                <a:gd name="T9" fmla="*/ 0 w 1401"/>
                <a:gd name="T10" fmla="*/ 0 h 1299"/>
                <a:gd name="T11" fmla="*/ 1401 w 1401"/>
                <a:gd name="T12" fmla="*/ 1299 h 12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1" h="1299">
                  <a:moveTo>
                    <a:pt x="0" y="0"/>
                  </a:moveTo>
                  <a:lnTo>
                    <a:pt x="1401" y="0"/>
                  </a:lnTo>
                  <a:lnTo>
                    <a:pt x="1401" y="1299"/>
                  </a:lnTo>
                </a:path>
              </a:pathLst>
            </a:cu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4302" name="Oval 64"/>
            <p:cNvSpPr>
              <a:spLocks noChangeArrowheads="1"/>
            </p:cNvSpPr>
            <p:nvPr/>
          </p:nvSpPr>
          <p:spPr bwMode="auto">
            <a:xfrm>
              <a:off x="2576" y="2394"/>
              <a:ext cx="78" cy="6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54303" name="Rectangle 65"/>
            <p:cNvSpPr>
              <a:spLocks noChangeArrowheads="1"/>
            </p:cNvSpPr>
            <p:nvPr/>
          </p:nvSpPr>
          <p:spPr bwMode="auto">
            <a:xfrm>
              <a:off x="913" y="2380"/>
              <a:ext cx="287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2.00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04" name="Rectangle 66"/>
            <p:cNvSpPr>
              <a:spLocks noChangeArrowheads="1"/>
            </p:cNvSpPr>
            <p:nvPr/>
          </p:nvSpPr>
          <p:spPr bwMode="auto">
            <a:xfrm>
              <a:off x="2578" y="3753"/>
              <a:ext cx="12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7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2" name="Group 67"/>
          <p:cNvGrpSpPr>
            <a:grpSpLocks/>
          </p:cNvGrpSpPr>
          <p:nvPr/>
        </p:nvGrpSpPr>
        <p:grpSpPr bwMode="auto">
          <a:xfrm>
            <a:off x="1344613" y="3241675"/>
            <a:ext cx="1978025" cy="2979738"/>
            <a:chOff x="847" y="2042"/>
            <a:chExt cx="1246" cy="1877"/>
          </a:xfrm>
        </p:grpSpPr>
        <p:sp>
          <p:nvSpPr>
            <p:cNvPr id="54297" name="Freeform 68"/>
            <p:cNvSpPr>
              <a:spLocks/>
            </p:cNvSpPr>
            <p:nvPr/>
          </p:nvSpPr>
          <p:spPr bwMode="auto">
            <a:xfrm>
              <a:off x="1198" y="2105"/>
              <a:ext cx="811" cy="1621"/>
            </a:xfrm>
            <a:custGeom>
              <a:avLst/>
              <a:gdLst>
                <a:gd name="T0" fmla="*/ 0 w 811"/>
                <a:gd name="T1" fmla="*/ 0 h 1621"/>
                <a:gd name="T2" fmla="*/ 811 w 811"/>
                <a:gd name="T3" fmla="*/ 0 h 1621"/>
                <a:gd name="T4" fmla="*/ 811 w 811"/>
                <a:gd name="T5" fmla="*/ 1621 h 1621"/>
                <a:gd name="T6" fmla="*/ 0 60000 65536"/>
                <a:gd name="T7" fmla="*/ 0 60000 65536"/>
                <a:gd name="T8" fmla="*/ 0 60000 65536"/>
                <a:gd name="T9" fmla="*/ 0 w 811"/>
                <a:gd name="T10" fmla="*/ 0 h 1621"/>
                <a:gd name="T11" fmla="*/ 811 w 811"/>
                <a:gd name="T12" fmla="*/ 1621 h 1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1" h="1621">
                  <a:moveTo>
                    <a:pt x="0" y="0"/>
                  </a:moveTo>
                  <a:lnTo>
                    <a:pt x="811" y="0"/>
                  </a:lnTo>
                  <a:lnTo>
                    <a:pt x="811" y="1621"/>
                  </a:lnTo>
                </a:path>
              </a:pathLst>
            </a:cu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54298" name="Oval 69"/>
            <p:cNvSpPr>
              <a:spLocks noChangeArrowheads="1"/>
            </p:cNvSpPr>
            <p:nvPr/>
          </p:nvSpPr>
          <p:spPr bwMode="auto">
            <a:xfrm>
              <a:off x="1965" y="2060"/>
              <a:ext cx="78" cy="7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54299" name="Rectangle 70"/>
            <p:cNvSpPr>
              <a:spLocks noChangeArrowheads="1"/>
            </p:cNvSpPr>
            <p:nvPr/>
          </p:nvSpPr>
          <p:spPr bwMode="auto">
            <a:xfrm>
              <a:off x="847" y="2042"/>
              <a:ext cx="354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$2.50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00" name="Rectangle 71"/>
            <p:cNvSpPr>
              <a:spLocks noChangeArrowheads="1"/>
            </p:cNvSpPr>
            <p:nvPr/>
          </p:nvSpPr>
          <p:spPr bwMode="auto">
            <a:xfrm>
              <a:off x="1971" y="3753"/>
              <a:ext cx="12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6689B-74F7-47BD-BEBF-3851BFDEA7B0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59" name="Footer Placeholder 5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8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3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38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38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53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42" grpId="0" animBg="1"/>
      <p:bldP spid="538643" grpId="0" animBg="1"/>
      <p:bldP spid="538644" grpId="0" animBg="1"/>
      <p:bldP spid="53865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Shift in </a:t>
            </a:r>
            <a:r>
              <a:rPr lang="en-US" altLang="en-US" i="1" smtClean="0"/>
              <a:t>Both</a:t>
            </a:r>
            <a:r>
              <a:rPr lang="en-US" altLang="en-US" smtClean="0"/>
              <a:t> Supply and Demand</a:t>
            </a:r>
            <a:endParaRPr lang="en-US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 on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 on Quantity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Demand increases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Supply decreases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Ambiguous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760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676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673CA-708A-4199-ABA1-99EE5019FC50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Shift in Both Supply and Demand</a:t>
            </a:r>
            <a:endParaRPr lang="en-US" smtClean="0"/>
          </a:p>
        </p:txBody>
      </p:sp>
      <p:pic>
        <p:nvPicPr>
          <p:cNvPr id="56323" name="Picture 5" descr="man68624_0412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/>
          <a:srcRect b="-3819"/>
          <a:stretch>
            <a:fillRect/>
          </a:stretch>
        </p:blipFill>
        <p:spPr>
          <a:xfrm>
            <a:off x="457200" y="2354263"/>
            <a:ext cx="8229600" cy="301783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475F1-D930-46FF-9D72-51CC9255A492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Prediction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Effect of a rise in the price of oil on the market for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Hybrid cars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Real estate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Staple foods (corn, wheat, rice)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Effect of the development of cheaper and better batteries for electric cars on the market for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traditional cars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A3361-1514-4EDB-A4BF-7F9A9A913D10}" type="slidenum">
              <a:rPr lang="en-US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Demand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b="1" smtClean="0"/>
              <a:t>Quantity demanded</a:t>
            </a:r>
            <a:r>
              <a:rPr lang="en-US" altLang="en-US" smtClean="0"/>
              <a:t> is the amount of a good that buyers are willing and able to purchase</a:t>
            </a:r>
          </a:p>
          <a:p>
            <a:pPr>
              <a:buClr>
                <a:schemeClr val="tx1"/>
              </a:buClr>
            </a:pPr>
            <a:r>
              <a:rPr lang="en-US" altLang="en-US" b="1" smtClean="0"/>
              <a:t>Demand</a:t>
            </a:r>
            <a:r>
              <a:rPr lang="en-US" altLang="en-US" smtClean="0"/>
              <a:t> is a full description of how the quantity demanded changes as the price of the good changes.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32588-55A1-4A9D-A0E6-2C6B44DA3BF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606425" y="152400"/>
            <a:ext cx="8080375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 smtClean="0"/>
              <a:t>Catherine’s Demand Schedule and Demand Curve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6564313" y="6680200"/>
            <a:ext cx="1803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 b="1">
                <a:solidFill>
                  <a:schemeClr val="bg1"/>
                </a:solidFill>
                <a:latin typeface="Calibri" pitchFamily="34" charset="0"/>
              </a:rPr>
              <a:t>Copyright © 2004  South-Western</a:t>
            </a:r>
          </a:p>
        </p:txBody>
      </p:sp>
      <p:sp>
        <p:nvSpPr>
          <p:cNvPr id="15364" name="Line 17"/>
          <p:cNvSpPr>
            <a:spLocks noChangeShapeType="1"/>
          </p:cNvSpPr>
          <p:nvPr/>
        </p:nvSpPr>
        <p:spPr bwMode="auto">
          <a:xfrm>
            <a:off x="2989263" y="2525713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5" name="Line 18"/>
          <p:cNvSpPr>
            <a:spLocks noChangeShapeType="1"/>
          </p:cNvSpPr>
          <p:nvPr/>
        </p:nvSpPr>
        <p:spPr bwMode="auto">
          <a:xfrm>
            <a:off x="2989263" y="3157538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6" name="Line 19"/>
          <p:cNvSpPr>
            <a:spLocks noChangeShapeType="1"/>
          </p:cNvSpPr>
          <p:nvPr/>
        </p:nvSpPr>
        <p:spPr bwMode="auto">
          <a:xfrm>
            <a:off x="2989263" y="3713163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7" name="Line 20"/>
          <p:cNvSpPr>
            <a:spLocks noChangeShapeType="1"/>
          </p:cNvSpPr>
          <p:nvPr/>
        </p:nvSpPr>
        <p:spPr bwMode="auto">
          <a:xfrm>
            <a:off x="2989263" y="4306888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8" name="Line 21"/>
          <p:cNvSpPr>
            <a:spLocks noChangeShapeType="1"/>
          </p:cNvSpPr>
          <p:nvPr/>
        </p:nvSpPr>
        <p:spPr bwMode="auto">
          <a:xfrm>
            <a:off x="2989263" y="4937125"/>
            <a:ext cx="1476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9" name="Line 22"/>
          <p:cNvSpPr>
            <a:spLocks noChangeShapeType="1"/>
          </p:cNvSpPr>
          <p:nvPr/>
        </p:nvSpPr>
        <p:spPr bwMode="auto">
          <a:xfrm>
            <a:off x="32654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0" name="Line 23"/>
          <p:cNvSpPr>
            <a:spLocks noChangeShapeType="1"/>
          </p:cNvSpPr>
          <p:nvPr/>
        </p:nvSpPr>
        <p:spPr bwMode="auto">
          <a:xfrm>
            <a:off x="357981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1" name="Line 24"/>
          <p:cNvSpPr>
            <a:spLocks noChangeShapeType="1"/>
          </p:cNvSpPr>
          <p:nvPr/>
        </p:nvSpPr>
        <p:spPr bwMode="auto">
          <a:xfrm>
            <a:off x="389413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2" name="Line 25"/>
          <p:cNvSpPr>
            <a:spLocks noChangeShapeType="1"/>
          </p:cNvSpPr>
          <p:nvPr/>
        </p:nvSpPr>
        <p:spPr bwMode="auto">
          <a:xfrm>
            <a:off x="418941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3" name="Line 26"/>
          <p:cNvSpPr>
            <a:spLocks noChangeShapeType="1"/>
          </p:cNvSpPr>
          <p:nvPr/>
        </p:nvSpPr>
        <p:spPr bwMode="auto">
          <a:xfrm>
            <a:off x="44846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4" name="Line 27"/>
          <p:cNvSpPr>
            <a:spLocks noChangeShapeType="1"/>
          </p:cNvSpPr>
          <p:nvPr/>
        </p:nvSpPr>
        <p:spPr bwMode="auto">
          <a:xfrm>
            <a:off x="47799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5" name="Line 28"/>
          <p:cNvSpPr>
            <a:spLocks noChangeShapeType="1"/>
          </p:cNvSpPr>
          <p:nvPr/>
        </p:nvSpPr>
        <p:spPr bwMode="auto">
          <a:xfrm>
            <a:off x="50942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6" name="Line 29"/>
          <p:cNvSpPr>
            <a:spLocks noChangeShapeType="1"/>
          </p:cNvSpPr>
          <p:nvPr/>
        </p:nvSpPr>
        <p:spPr bwMode="auto">
          <a:xfrm>
            <a:off x="53895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7" name="Line 30"/>
          <p:cNvSpPr>
            <a:spLocks noChangeShapeType="1"/>
          </p:cNvSpPr>
          <p:nvPr/>
        </p:nvSpPr>
        <p:spPr bwMode="auto">
          <a:xfrm>
            <a:off x="5703888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8" name="Line 31"/>
          <p:cNvSpPr>
            <a:spLocks noChangeShapeType="1"/>
          </p:cNvSpPr>
          <p:nvPr/>
        </p:nvSpPr>
        <p:spPr bwMode="auto">
          <a:xfrm>
            <a:off x="59991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9" name="Line 32"/>
          <p:cNvSpPr>
            <a:spLocks noChangeShapeType="1"/>
          </p:cNvSpPr>
          <p:nvPr/>
        </p:nvSpPr>
        <p:spPr bwMode="auto">
          <a:xfrm>
            <a:off x="6276975" y="5364163"/>
            <a:ext cx="1588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7633" name="Line 33"/>
          <p:cNvSpPr>
            <a:spLocks noChangeShapeType="1"/>
          </p:cNvSpPr>
          <p:nvPr/>
        </p:nvSpPr>
        <p:spPr bwMode="auto">
          <a:xfrm>
            <a:off x="3044825" y="1951038"/>
            <a:ext cx="3516313" cy="3522662"/>
          </a:xfrm>
          <a:prstGeom prst="line">
            <a:avLst/>
          </a:prstGeom>
          <a:noFill/>
          <a:ln w="55563">
            <a:solidFill>
              <a:srgbClr val="004C9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7634" name="Oval 34"/>
          <p:cNvSpPr>
            <a:spLocks noChangeArrowheads="1"/>
          </p:cNvSpPr>
          <p:nvPr/>
        </p:nvSpPr>
        <p:spPr bwMode="auto">
          <a:xfrm>
            <a:off x="2951163" y="1857375"/>
            <a:ext cx="130175" cy="13017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537635" name="Oval 35"/>
          <p:cNvSpPr>
            <a:spLocks noChangeArrowheads="1"/>
          </p:cNvSpPr>
          <p:nvPr/>
        </p:nvSpPr>
        <p:spPr bwMode="auto">
          <a:xfrm>
            <a:off x="6499225" y="5381625"/>
            <a:ext cx="128588" cy="130175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>
              <a:latin typeface="Calibri" pitchFamily="34" charset="0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136900" y="2451100"/>
            <a:ext cx="517525" cy="2913063"/>
            <a:chOff x="1976" y="1544"/>
            <a:chExt cx="326" cy="1835"/>
          </a:xfrm>
        </p:grpSpPr>
        <p:sp>
          <p:nvSpPr>
            <p:cNvPr id="15444" name="Freeform 37"/>
            <p:cNvSpPr>
              <a:spLocks/>
            </p:cNvSpPr>
            <p:nvPr/>
          </p:nvSpPr>
          <p:spPr bwMode="auto">
            <a:xfrm>
              <a:off x="1976" y="1591"/>
              <a:ext cx="279" cy="1788"/>
            </a:xfrm>
            <a:custGeom>
              <a:avLst/>
              <a:gdLst>
                <a:gd name="T0" fmla="*/ 0 w 279"/>
                <a:gd name="T1" fmla="*/ 0 h 1788"/>
                <a:gd name="T2" fmla="*/ 279 w 279"/>
                <a:gd name="T3" fmla="*/ 0 h 1788"/>
                <a:gd name="T4" fmla="*/ 279 w 279"/>
                <a:gd name="T5" fmla="*/ 1788 h 1788"/>
                <a:gd name="T6" fmla="*/ 0 60000 65536"/>
                <a:gd name="T7" fmla="*/ 0 60000 65536"/>
                <a:gd name="T8" fmla="*/ 0 60000 65536"/>
                <a:gd name="T9" fmla="*/ 0 w 279"/>
                <a:gd name="T10" fmla="*/ 0 h 1788"/>
                <a:gd name="T11" fmla="*/ 279 w 279"/>
                <a:gd name="T12" fmla="*/ 1788 h 17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9" h="1788">
                  <a:moveTo>
                    <a:pt x="0" y="0"/>
                  </a:moveTo>
                  <a:lnTo>
                    <a:pt x="279" y="0"/>
                  </a:lnTo>
                  <a:lnTo>
                    <a:pt x="279" y="178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445" name="Oval 38"/>
            <p:cNvSpPr>
              <a:spLocks noChangeArrowheads="1"/>
            </p:cNvSpPr>
            <p:nvPr/>
          </p:nvSpPr>
          <p:spPr bwMode="auto">
            <a:xfrm>
              <a:off x="2232" y="1544"/>
              <a:ext cx="70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136900" y="3082925"/>
            <a:ext cx="1144588" cy="2281238"/>
            <a:chOff x="1976" y="1942"/>
            <a:chExt cx="721" cy="1437"/>
          </a:xfrm>
        </p:grpSpPr>
        <p:sp>
          <p:nvSpPr>
            <p:cNvPr id="15442" name="Oval 40"/>
            <p:cNvSpPr>
              <a:spLocks noChangeArrowheads="1"/>
            </p:cNvSpPr>
            <p:nvPr/>
          </p:nvSpPr>
          <p:spPr bwMode="auto">
            <a:xfrm>
              <a:off x="2627" y="1942"/>
              <a:ext cx="70" cy="8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43" name="Freeform 41"/>
            <p:cNvSpPr>
              <a:spLocks/>
            </p:cNvSpPr>
            <p:nvPr/>
          </p:nvSpPr>
          <p:spPr bwMode="auto">
            <a:xfrm>
              <a:off x="1976" y="1988"/>
              <a:ext cx="663" cy="1391"/>
            </a:xfrm>
            <a:custGeom>
              <a:avLst/>
              <a:gdLst>
                <a:gd name="T0" fmla="*/ 0 w 663"/>
                <a:gd name="T1" fmla="*/ 0 h 1391"/>
                <a:gd name="T2" fmla="*/ 663 w 663"/>
                <a:gd name="T3" fmla="*/ 0 h 1391"/>
                <a:gd name="T4" fmla="*/ 663 w 663"/>
                <a:gd name="T5" fmla="*/ 1391 h 1391"/>
                <a:gd name="T6" fmla="*/ 0 60000 65536"/>
                <a:gd name="T7" fmla="*/ 0 60000 65536"/>
                <a:gd name="T8" fmla="*/ 0 60000 65536"/>
                <a:gd name="T9" fmla="*/ 0 w 663"/>
                <a:gd name="T10" fmla="*/ 0 h 1391"/>
                <a:gd name="T11" fmla="*/ 663 w 663"/>
                <a:gd name="T12" fmla="*/ 1391 h 13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3" h="1391">
                  <a:moveTo>
                    <a:pt x="0" y="0"/>
                  </a:moveTo>
                  <a:lnTo>
                    <a:pt x="663" y="0"/>
                  </a:lnTo>
                  <a:lnTo>
                    <a:pt x="663" y="139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136900" y="3657600"/>
            <a:ext cx="1717675" cy="1706563"/>
            <a:chOff x="1976" y="2304"/>
            <a:chExt cx="1082" cy="1075"/>
          </a:xfrm>
        </p:grpSpPr>
        <p:sp>
          <p:nvSpPr>
            <p:cNvPr id="15440" name="Oval 43"/>
            <p:cNvSpPr>
              <a:spLocks noChangeArrowheads="1"/>
            </p:cNvSpPr>
            <p:nvPr/>
          </p:nvSpPr>
          <p:spPr bwMode="auto">
            <a:xfrm>
              <a:off x="2988" y="2304"/>
              <a:ext cx="70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41" name="Freeform 44"/>
            <p:cNvSpPr>
              <a:spLocks/>
            </p:cNvSpPr>
            <p:nvPr/>
          </p:nvSpPr>
          <p:spPr bwMode="auto">
            <a:xfrm>
              <a:off x="1976" y="2339"/>
              <a:ext cx="1035" cy="1040"/>
            </a:xfrm>
            <a:custGeom>
              <a:avLst/>
              <a:gdLst>
                <a:gd name="T0" fmla="*/ 0 w 1035"/>
                <a:gd name="T1" fmla="*/ 0 h 1040"/>
                <a:gd name="T2" fmla="*/ 1035 w 1035"/>
                <a:gd name="T3" fmla="*/ 0 h 1040"/>
                <a:gd name="T4" fmla="*/ 1035 w 1035"/>
                <a:gd name="T5" fmla="*/ 1040 h 1040"/>
                <a:gd name="T6" fmla="*/ 0 60000 65536"/>
                <a:gd name="T7" fmla="*/ 0 60000 65536"/>
                <a:gd name="T8" fmla="*/ 0 60000 65536"/>
                <a:gd name="T9" fmla="*/ 0 w 1035"/>
                <a:gd name="T10" fmla="*/ 0 h 1040"/>
                <a:gd name="T11" fmla="*/ 1035 w 1035"/>
                <a:gd name="T12" fmla="*/ 1040 h 10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35" h="1040">
                  <a:moveTo>
                    <a:pt x="0" y="0"/>
                  </a:moveTo>
                  <a:lnTo>
                    <a:pt x="1035" y="0"/>
                  </a:lnTo>
                  <a:lnTo>
                    <a:pt x="1035" y="10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136900" y="4213225"/>
            <a:ext cx="2308225" cy="1150938"/>
            <a:chOff x="1976" y="2654"/>
            <a:chExt cx="1454" cy="725"/>
          </a:xfrm>
        </p:grpSpPr>
        <p:sp>
          <p:nvSpPr>
            <p:cNvPr id="15438" name="Oval 46"/>
            <p:cNvSpPr>
              <a:spLocks noChangeArrowheads="1"/>
            </p:cNvSpPr>
            <p:nvPr/>
          </p:nvSpPr>
          <p:spPr bwMode="auto">
            <a:xfrm>
              <a:off x="3349" y="2654"/>
              <a:ext cx="81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39" name="Freeform 47"/>
            <p:cNvSpPr>
              <a:spLocks/>
            </p:cNvSpPr>
            <p:nvPr/>
          </p:nvSpPr>
          <p:spPr bwMode="auto">
            <a:xfrm>
              <a:off x="1976" y="2713"/>
              <a:ext cx="1419" cy="666"/>
            </a:xfrm>
            <a:custGeom>
              <a:avLst/>
              <a:gdLst>
                <a:gd name="T0" fmla="*/ 0 w 1419"/>
                <a:gd name="T1" fmla="*/ 0 h 666"/>
                <a:gd name="T2" fmla="*/ 1419 w 1419"/>
                <a:gd name="T3" fmla="*/ 0 h 666"/>
                <a:gd name="T4" fmla="*/ 1419 w 1419"/>
                <a:gd name="T5" fmla="*/ 666 h 666"/>
                <a:gd name="T6" fmla="*/ 0 60000 65536"/>
                <a:gd name="T7" fmla="*/ 0 60000 65536"/>
                <a:gd name="T8" fmla="*/ 0 60000 65536"/>
                <a:gd name="T9" fmla="*/ 0 w 1419"/>
                <a:gd name="T10" fmla="*/ 0 h 666"/>
                <a:gd name="T11" fmla="*/ 1419 w 1419"/>
                <a:gd name="T12" fmla="*/ 666 h 6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19" h="666">
                  <a:moveTo>
                    <a:pt x="0" y="0"/>
                  </a:moveTo>
                  <a:lnTo>
                    <a:pt x="1419" y="0"/>
                  </a:lnTo>
                  <a:lnTo>
                    <a:pt x="1419" y="666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5387" name="Line 48"/>
          <p:cNvSpPr>
            <a:spLocks noChangeShapeType="1"/>
          </p:cNvSpPr>
          <p:nvPr/>
        </p:nvSpPr>
        <p:spPr bwMode="auto">
          <a:xfrm flipH="1">
            <a:off x="2989263" y="1912938"/>
            <a:ext cx="1476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88" name="Line 49"/>
          <p:cNvSpPr>
            <a:spLocks noChangeShapeType="1"/>
          </p:cNvSpPr>
          <p:nvPr/>
        </p:nvSpPr>
        <p:spPr bwMode="auto">
          <a:xfrm>
            <a:off x="6608763" y="5364163"/>
            <a:ext cx="1587" cy="130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3136900" y="4862513"/>
            <a:ext cx="2936875" cy="501650"/>
            <a:chOff x="1976" y="3063"/>
            <a:chExt cx="1850" cy="316"/>
          </a:xfrm>
        </p:grpSpPr>
        <p:sp>
          <p:nvSpPr>
            <p:cNvPr id="15436" name="Freeform 51"/>
            <p:cNvSpPr>
              <a:spLocks/>
            </p:cNvSpPr>
            <p:nvPr/>
          </p:nvSpPr>
          <p:spPr bwMode="auto">
            <a:xfrm>
              <a:off x="1976" y="3110"/>
              <a:ext cx="1815" cy="269"/>
            </a:xfrm>
            <a:custGeom>
              <a:avLst/>
              <a:gdLst>
                <a:gd name="T0" fmla="*/ 0 w 1815"/>
                <a:gd name="T1" fmla="*/ 0 h 269"/>
                <a:gd name="T2" fmla="*/ 1815 w 1815"/>
                <a:gd name="T3" fmla="*/ 0 h 269"/>
                <a:gd name="T4" fmla="*/ 1815 w 1815"/>
                <a:gd name="T5" fmla="*/ 269 h 269"/>
                <a:gd name="T6" fmla="*/ 0 60000 65536"/>
                <a:gd name="T7" fmla="*/ 0 60000 65536"/>
                <a:gd name="T8" fmla="*/ 0 60000 65536"/>
                <a:gd name="T9" fmla="*/ 0 w 1815"/>
                <a:gd name="T10" fmla="*/ 0 h 269"/>
                <a:gd name="T11" fmla="*/ 1815 w 1815"/>
                <a:gd name="T12" fmla="*/ 269 h 2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5" h="269">
                  <a:moveTo>
                    <a:pt x="0" y="0"/>
                  </a:moveTo>
                  <a:lnTo>
                    <a:pt x="1815" y="0"/>
                  </a:lnTo>
                  <a:lnTo>
                    <a:pt x="1815" y="269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437" name="Oval 52"/>
            <p:cNvSpPr>
              <a:spLocks noChangeArrowheads="1"/>
            </p:cNvSpPr>
            <p:nvPr/>
          </p:nvSpPr>
          <p:spPr bwMode="auto">
            <a:xfrm>
              <a:off x="3745" y="3063"/>
              <a:ext cx="81" cy="8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</p:grpSp>
      <p:sp>
        <p:nvSpPr>
          <p:cNvPr id="15390" name="Freeform 53"/>
          <p:cNvSpPr>
            <a:spLocks/>
          </p:cNvSpPr>
          <p:nvPr/>
        </p:nvSpPr>
        <p:spPr bwMode="auto">
          <a:xfrm>
            <a:off x="2989263" y="5475288"/>
            <a:ext cx="4968875" cy="1587"/>
          </a:xfrm>
          <a:custGeom>
            <a:avLst/>
            <a:gdLst>
              <a:gd name="T0" fmla="*/ 0 w 3130"/>
              <a:gd name="T1" fmla="*/ 0 h 1587"/>
              <a:gd name="T2" fmla="*/ 2147483647 w 3130"/>
              <a:gd name="T3" fmla="*/ 0 h 1587"/>
              <a:gd name="T4" fmla="*/ 0 w 3130"/>
              <a:gd name="T5" fmla="*/ 0 h 1587"/>
              <a:gd name="T6" fmla="*/ 0 60000 65536"/>
              <a:gd name="T7" fmla="*/ 0 60000 65536"/>
              <a:gd name="T8" fmla="*/ 0 60000 65536"/>
              <a:gd name="T9" fmla="*/ 0 w 3130"/>
              <a:gd name="T10" fmla="*/ 0 h 1587"/>
              <a:gd name="T11" fmla="*/ 3130 w 3130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30" h="1587">
                <a:moveTo>
                  <a:pt x="0" y="0"/>
                </a:moveTo>
                <a:lnTo>
                  <a:pt x="31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1" name="Line 54"/>
          <p:cNvSpPr>
            <a:spLocks noChangeShapeType="1"/>
          </p:cNvSpPr>
          <p:nvPr/>
        </p:nvSpPr>
        <p:spPr bwMode="auto">
          <a:xfrm>
            <a:off x="2989263" y="5475288"/>
            <a:ext cx="49688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2" name="Freeform 55"/>
          <p:cNvSpPr>
            <a:spLocks/>
          </p:cNvSpPr>
          <p:nvPr/>
        </p:nvSpPr>
        <p:spPr bwMode="auto">
          <a:xfrm>
            <a:off x="3006725" y="1301750"/>
            <a:ext cx="1588" cy="4192588"/>
          </a:xfrm>
          <a:custGeom>
            <a:avLst/>
            <a:gdLst>
              <a:gd name="T0" fmla="*/ 0 w 1588"/>
              <a:gd name="T1" fmla="*/ 0 h 2641"/>
              <a:gd name="T2" fmla="*/ 0 w 1588"/>
              <a:gd name="T3" fmla="*/ 2147483647 h 2641"/>
              <a:gd name="T4" fmla="*/ 0 w 1588"/>
              <a:gd name="T5" fmla="*/ 0 h 2641"/>
              <a:gd name="T6" fmla="*/ 0 60000 65536"/>
              <a:gd name="T7" fmla="*/ 0 60000 65536"/>
              <a:gd name="T8" fmla="*/ 0 60000 65536"/>
              <a:gd name="T9" fmla="*/ 0 w 1588"/>
              <a:gd name="T10" fmla="*/ 0 h 2641"/>
              <a:gd name="T11" fmla="*/ 1588 w 1588"/>
              <a:gd name="T12" fmla="*/ 2641 h 26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2641">
                <a:moveTo>
                  <a:pt x="0" y="0"/>
                </a:moveTo>
                <a:lnTo>
                  <a:pt x="0" y="264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3" name="Line 56"/>
          <p:cNvSpPr>
            <a:spLocks noChangeShapeType="1"/>
          </p:cNvSpPr>
          <p:nvPr/>
        </p:nvSpPr>
        <p:spPr bwMode="auto">
          <a:xfrm>
            <a:off x="3006725" y="1301750"/>
            <a:ext cx="1588" cy="4192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37657" name="Line 57"/>
          <p:cNvSpPr>
            <a:spLocks noChangeShapeType="1"/>
          </p:cNvSpPr>
          <p:nvPr/>
        </p:nvSpPr>
        <p:spPr bwMode="auto">
          <a:xfrm flipH="1">
            <a:off x="4208463" y="5772150"/>
            <a:ext cx="5540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95" name="Rectangle 58"/>
          <p:cNvSpPr>
            <a:spLocks noChangeArrowheads="1"/>
          </p:cNvSpPr>
          <p:nvPr/>
        </p:nvSpPr>
        <p:spPr bwMode="auto">
          <a:xfrm>
            <a:off x="2163763" y="1230313"/>
            <a:ext cx="8318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Price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6" name="Rectangle 59"/>
          <p:cNvSpPr>
            <a:spLocks noChangeArrowheads="1"/>
          </p:cNvSpPr>
          <p:nvPr/>
        </p:nvSpPr>
        <p:spPr bwMode="auto">
          <a:xfrm>
            <a:off x="1387475" y="1476375"/>
            <a:ext cx="16335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Ice-Cream Cone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7" name="Rectangle 60"/>
          <p:cNvSpPr>
            <a:spLocks noChangeArrowheads="1"/>
          </p:cNvSpPr>
          <p:nvPr/>
        </p:nvSpPr>
        <p:spPr bwMode="auto">
          <a:xfrm>
            <a:off x="2909888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8" name="Rectangle 61"/>
          <p:cNvSpPr>
            <a:spLocks noChangeArrowheads="1"/>
          </p:cNvSpPr>
          <p:nvPr/>
        </p:nvSpPr>
        <p:spPr bwMode="auto">
          <a:xfrm>
            <a:off x="2503488" y="2411413"/>
            <a:ext cx="4810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2.50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99" name="Rectangle 62"/>
          <p:cNvSpPr>
            <a:spLocks noChangeArrowheads="1"/>
          </p:cNvSpPr>
          <p:nvPr/>
        </p:nvSpPr>
        <p:spPr bwMode="auto">
          <a:xfrm>
            <a:off x="2503488" y="3027363"/>
            <a:ext cx="4810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2.00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0" name="Rectangle 63"/>
          <p:cNvSpPr>
            <a:spLocks noChangeArrowheads="1"/>
          </p:cNvSpPr>
          <p:nvPr/>
        </p:nvSpPr>
        <p:spPr bwMode="auto">
          <a:xfrm>
            <a:off x="2503488" y="3600450"/>
            <a:ext cx="4810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1.50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1" name="Rectangle 64"/>
          <p:cNvSpPr>
            <a:spLocks noChangeArrowheads="1"/>
          </p:cNvSpPr>
          <p:nvPr/>
        </p:nvSpPr>
        <p:spPr bwMode="auto">
          <a:xfrm>
            <a:off x="2503488" y="4197350"/>
            <a:ext cx="4810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1.00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2" name="Rectangle 65"/>
          <p:cNvSpPr>
            <a:spLocks noChangeArrowheads="1"/>
          </p:cNvSpPr>
          <p:nvPr/>
        </p:nvSpPr>
        <p:spPr bwMode="auto">
          <a:xfrm>
            <a:off x="2503488" y="4814888"/>
            <a:ext cx="4810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0.50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3" name="Rectangle 66"/>
          <p:cNvSpPr>
            <a:spLocks noChangeArrowheads="1"/>
          </p:cNvSpPr>
          <p:nvPr/>
        </p:nvSpPr>
        <p:spPr bwMode="auto">
          <a:xfrm>
            <a:off x="3211513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4" name="Rectangle 67"/>
          <p:cNvSpPr>
            <a:spLocks noChangeArrowheads="1"/>
          </p:cNvSpPr>
          <p:nvPr/>
        </p:nvSpPr>
        <p:spPr bwMode="auto">
          <a:xfrm>
            <a:off x="3513138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5" name="Rectangle 68"/>
          <p:cNvSpPr>
            <a:spLocks noChangeArrowheads="1"/>
          </p:cNvSpPr>
          <p:nvPr/>
        </p:nvSpPr>
        <p:spPr bwMode="auto">
          <a:xfrm>
            <a:off x="3816350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6" name="Rectangle 69"/>
          <p:cNvSpPr>
            <a:spLocks noChangeArrowheads="1"/>
          </p:cNvSpPr>
          <p:nvPr/>
        </p:nvSpPr>
        <p:spPr bwMode="auto">
          <a:xfrm>
            <a:off x="4117975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7" name="Rectangle 70"/>
          <p:cNvSpPr>
            <a:spLocks noChangeArrowheads="1"/>
          </p:cNvSpPr>
          <p:nvPr/>
        </p:nvSpPr>
        <p:spPr bwMode="auto">
          <a:xfrm>
            <a:off x="4419600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8" name="Rectangle 71"/>
          <p:cNvSpPr>
            <a:spLocks noChangeArrowheads="1"/>
          </p:cNvSpPr>
          <p:nvPr/>
        </p:nvSpPr>
        <p:spPr bwMode="auto">
          <a:xfrm>
            <a:off x="4727575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09" name="Rectangle 72"/>
          <p:cNvSpPr>
            <a:spLocks noChangeArrowheads="1"/>
          </p:cNvSpPr>
          <p:nvPr/>
        </p:nvSpPr>
        <p:spPr bwMode="auto">
          <a:xfrm>
            <a:off x="5029200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0" name="Rectangle 73"/>
          <p:cNvSpPr>
            <a:spLocks noChangeArrowheads="1"/>
          </p:cNvSpPr>
          <p:nvPr/>
        </p:nvSpPr>
        <p:spPr bwMode="auto">
          <a:xfrm>
            <a:off x="5332413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1" name="Rectangle 74"/>
          <p:cNvSpPr>
            <a:spLocks noChangeArrowheads="1"/>
          </p:cNvSpPr>
          <p:nvPr/>
        </p:nvSpPr>
        <p:spPr bwMode="auto">
          <a:xfrm>
            <a:off x="5634038" y="5497513"/>
            <a:ext cx="2032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2" name="Rectangle 75"/>
          <p:cNvSpPr>
            <a:spLocks noChangeArrowheads="1"/>
          </p:cNvSpPr>
          <p:nvPr/>
        </p:nvSpPr>
        <p:spPr bwMode="auto">
          <a:xfrm>
            <a:off x="5880100" y="5497513"/>
            <a:ext cx="314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3" name="Rectangle 76"/>
          <p:cNvSpPr>
            <a:spLocks noChangeArrowheads="1"/>
          </p:cNvSpPr>
          <p:nvPr/>
        </p:nvSpPr>
        <p:spPr bwMode="auto">
          <a:xfrm>
            <a:off x="6188075" y="5497513"/>
            <a:ext cx="314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4" name="Rectangle 77"/>
          <p:cNvSpPr>
            <a:spLocks noChangeArrowheads="1"/>
          </p:cNvSpPr>
          <p:nvPr/>
        </p:nvSpPr>
        <p:spPr bwMode="auto">
          <a:xfrm>
            <a:off x="6927850" y="5492750"/>
            <a:ext cx="1165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Quantity of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5" name="Rectangle 78"/>
          <p:cNvSpPr>
            <a:spLocks noChangeArrowheads="1"/>
          </p:cNvSpPr>
          <p:nvPr/>
        </p:nvSpPr>
        <p:spPr bwMode="auto">
          <a:xfrm>
            <a:off x="6361113" y="5740400"/>
            <a:ext cx="17446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Ice-Cream Cones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6" name="Rectangle 79"/>
          <p:cNvSpPr>
            <a:spLocks noChangeArrowheads="1"/>
          </p:cNvSpPr>
          <p:nvPr/>
        </p:nvSpPr>
        <p:spPr bwMode="auto">
          <a:xfrm>
            <a:off x="2398713" y="1789113"/>
            <a:ext cx="5921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$3.00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417" name="Rectangle 80"/>
          <p:cNvSpPr>
            <a:spLocks noChangeArrowheads="1"/>
          </p:cNvSpPr>
          <p:nvPr/>
        </p:nvSpPr>
        <p:spPr bwMode="auto">
          <a:xfrm>
            <a:off x="6489700" y="5497513"/>
            <a:ext cx="314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12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7" name="Group 81"/>
          <p:cNvGrpSpPr>
            <a:grpSpLocks/>
          </p:cNvGrpSpPr>
          <p:nvPr/>
        </p:nvGrpSpPr>
        <p:grpSpPr bwMode="auto">
          <a:xfrm>
            <a:off x="901700" y="2897188"/>
            <a:ext cx="1809750" cy="568325"/>
            <a:chOff x="568" y="1825"/>
            <a:chExt cx="1140" cy="358"/>
          </a:xfrm>
        </p:grpSpPr>
        <p:grpSp>
          <p:nvGrpSpPr>
            <p:cNvPr id="15430" name="Group 82"/>
            <p:cNvGrpSpPr>
              <a:grpSpLocks/>
            </p:cNvGrpSpPr>
            <p:nvPr/>
          </p:nvGrpSpPr>
          <p:grpSpPr bwMode="auto">
            <a:xfrm>
              <a:off x="568" y="1825"/>
              <a:ext cx="1140" cy="339"/>
              <a:chOff x="568" y="1825"/>
              <a:chExt cx="1140" cy="339"/>
            </a:xfrm>
          </p:grpSpPr>
          <p:sp>
            <p:nvSpPr>
              <p:cNvPr id="15432" name="Rectangle 83"/>
              <p:cNvSpPr>
                <a:spLocks noChangeArrowheads="1"/>
              </p:cNvSpPr>
              <p:nvPr/>
            </p:nvSpPr>
            <p:spPr bwMode="auto">
              <a:xfrm>
                <a:off x="568" y="1825"/>
                <a:ext cx="896" cy="339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>
                  <a:latin typeface="Calibri" pitchFamily="34" charset="0"/>
                </a:endParaRPr>
              </a:p>
            </p:txBody>
          </p:sp>
          <p:sp>
            <p:nvSpPr>
              <p:cNvPr id="15433" name="Line 84"/>
              <p:cNvSpPr>
                <a:spLocks noChangeShapeType="1"/>
              </p:cNvSpPr>
              <p:nvPr/>
            </p:nvSpPr>
            <p:spPr bwMode="auto">
              <a:xfrm flipH="1" flipV="1">
                <a:off x="1464" y="2023"/>
                <a:ext cx="244" cy="9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5434" name="Rectangle 85"/>
              <p:cNvSpPr>
                <a:spLocks noChangeArrowheads="1"/>
              </p:cNvSpPr>
              <p:nvPr/>
            </p:nvSpPr>
            <p:spPr bwMode="auto">
              <a:xfrm>
                <a:off x="618" y="1833"/>
                <a:ext cx="82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Calibri" pitchFamily="34" charset="0"/>
                  </a:rPr>
                  <a:t>1. A decrease 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435" name="Rectangle 86"/>
              <p:cNvSpPr>
                <a:spLocks noChangeArrowheads="1"/>
              </p:cNvSpPr>
              <p:nvPr/>
            </p:nvSpPr>
            <p:spPr bwMode="auto">
              <a:xfrm>
                <a:off x="618" y="1988"/>
                <a:ext cx="41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srgbClr val="000000"/>
                    </a:solidFill>
                    <a:latin typeface="Calibri" pitchFamily="34" charset="0"/>
                  </a:rPr>
                  <a:t>in price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sp>
          <p:nvSpPr>
            <p:cNvPr id="15431" name="Rectangle 87"/>
            <p:cNvSpPr>
              <a:spLocks noChangeArrowheads="1"/>
            </p:cNvSpPr>
            <p:nvPr/>
          </p:nvSpPr>
          <p:spPr bwMode="auto">
            <a:xfrm>
              <a:off x="1018" y="2008"/>
              <a:ext cx="198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...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9" name="Group 88"/>
          <p:cNvGrpSpPr>
            <a:grpSpLocks/>
          </p:cNvGrpSpPr>
          <p:nvPr/>
        </p:nvGrpSpPr>
        <p:grpSpPr bwMode="auto">
          <a:xfrm>
            <a:off x="3763963" y="5789613"/>
            <a:ext cx="2257425" cy="704850"/>
            <a:chOff x="2371" y="3647"/>
            <a:chExt cx="1422" cy="444"/>
          </a:xfrm>
        </p:grpSpPr>
        <p:sp>
          <p:nvSpPr>
            <p:cNvPr id="15424" name="Line 89"/>
            <p:cNvSpPr>
              <a:spLocks noChangeShapeType="1"/>
            </p:cNvSpPr>
            <p:nvPr/>
          </p:nvSpPr>
          <p:spPr bwMode="auto">
            <a:xfrm flipV="1">
              <a:off x="2465" y="3647"/>
              <a:ext cx="302" cy="1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5425" name="Rectangle 90"/>
            <p:cNvSpPr>
              <a:spLocks noChangeArrowheads="1"/>
            </p:cNvSpPr>
            <p:nvPr/>
          </p:nvSpPr>
          <p:spPr bwMode="auto">
            <a:xfrm>
              <a:off x="2371" y="3764"/>
              <a:ext cx="1397" cy="327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latin typeface="Calibri" pitchFamily="34" charset="0"/>
              </a:endParaRPr>
            </a:p>
          </p:txBody>
        </p:sp>
        <p:sp>
          <p:nvSpPr>
            <p:cNvPr id="15426" name="Rectangle 91"/>
            <p:cNvSpPr>
              <a:spLocks noChangeArrowheads="1"/>
            </p:cNvSpPr>
            <p:nvPr/>
          </p:nvSpPr>
          <p:spPr bwMode="auto">
            <a:xfrm>
              <a:off x="2408" y="3769"/>
              <a:ext cx="1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2.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7" name="Rectangle 92"/>
            <p:cNvSpPr>
              <a:spLocks noChangeArrowheads="1"/>
            </p:cNvSpPr>
            <p:nvPr/>
          </p:nvSpPr>
          <p:spPr bwMode="auto">
            <a:xfrm>
              <a:off x="2548" y="3769"/>
              <a:ext cx="1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...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8" name="Rectangle 93"/>
            <p:cNvSpPr>
              <a:spLocks noChangeArrowheads="1"/>
            </p:cNvSpPr>
            <p:nvPr/>
          </p:nvSpPr>
          <p:spPr bwMode="auto">
            <a:xfrm>
              <a:off x="2726" y="3769"/>
              <a:ext cx="106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increases quantity 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9" name="Rectangle 94"/>
            <p:cNvSpPr>
              <a:spLocks noChangeArrowheads="1"/>
            </p:cNvSpPr>
            <p:nvPr/>
          </p:nvSpPr>
          <p:spPr bwMode="auto">
            <a:xfrm>
              <a:off x="2408" y="3924"/>
              <a:ext cx="1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of cones demanded.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37695" name="Line 95"/>
          <p:cNvSpPr>
            <a:spLocks noChangeShapeType="1"/>
          </p:cNvSpPr>
          <p:nvPr/>
        </p:nvSpPr>
        <p:spPr bwMode="auto">
          <a:xfrm rot="5400000" flipH="1">
            <a:off x="2621756" y="3447257"/>
            <a:ext cx="327025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id-ID"/>
          </a:p>
        </p:txBody>
      </p:sp>
      <p:pic>
        <p:nvPicPr>
          <p:cNvPr id="15421" name="Picture 96"/>
          <p:cNvPicPr>
            <a:picLocks noChangeAspect="1" noChangeArrowheads="1"/>
          </p:cNvPicPr>
          <p:nvPr/>
        </p:nvPicPr>
        <p:blipFill>
          <a:blip r:embed="rId2"/>
          <a:srcRect b="1889"/>
          <a:stretch>
            <a:fillRect/>
          </a:stretch>
        </p:blipFill>
        <p:spPr bwMode="auto">
          <a:xfrm>
            <a:off x="5562600" y="1228725"/>
            <a:ext cx="3124200" cy="2200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84" name="Slide Number Placeholder 8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61A0B-EA45-442D-90BD-E7165710A81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5" name="Footer Placeholder 8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537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3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33" grpId="0" animBg="1"/>
      <p:bldP spid="537634" grpId="0" animBg="1"/>
      <p:bldP spid="537635" grpId="0" animBg="1"/>
      <p:bldP spid="537657" grpId="0" animBg="1"/>
      <p:bldP spid="5376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000" dirty="0" smtClean="0"/>
              <a:t>Market Demand is the Sum of Individual Demands</a:t>
            </a:r>
            <a:endParaRPr lang="en-US" sz="4000" dirty="0" smtClean="0"/>
          </a:p>
        </p:txBody>
      </p:sp>
      <p:pic>
        <p:nvPicPr>
          <p:cNvPr id="16387" name="Picture 4" descr="man68624_0402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728913"/>
            <a:ext cx="8229600" cy="22891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2AEEB-B0DC-42F7-959D-012FEE82D91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Law of Demand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83063"/>
          </a:xfrm>
        </p:spPr>
        <p:txBody>
          <a:bodyPr/>
          <a:lstStyle/>
          <a:p>
            <a:r>
              <a:rPr lang="en-US" altLang="en-US" smtClean="0"/>
              <a:t>The law</a:t>
            </a:r>
            <a:r>
              <a:rPr lang="en-US" altLang="en-US" i="1" smtClean="0">
                <a:solidFill>
                  <a:srgbClr val="25A9A6"/>
                </a:solidFill>
              </a:rPr>
              <a:t> </a:t>
            </a:r>
            <a:r>
              <a:rPr lang="en-US" altLang="en-US" smtClean="0"/>
              <a:t>of demand states that </a:t>
            </a:r>
          </a:p>
          <a:p>
            <a:pPr lvl="1"/>
            <a:r>
              <a:rPr lang="en-US" altLang="en-US" b="1" smtClean="0"/>
              <a:t>the quantity demanded of a good falls when the price of the good rises</a:t>
            </a:r>
            <a:r>
              <a:rPr lang="en-US" altLang="en-US" smtClean="0"/>
              <a:t>, and vice versa, provided all other factors that affect buyers’ decisions are unchanged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1CF6F-69B5-4081-9E0B-05622A6BF74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SUPPLY AND DEMAND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KIP" val="SKIP"/>
  <p:tag name="RNROPT" val="Picture 15"/>
</p:tagLst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2732</Words>
  <Application>Microsoft Office PowerPoint</Application>
  <PresentationFormat>On-screen Show (4:3)</PresentationFormat>
  <Paragraphs>793</Paragraphs>
  <Slides>54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Demand and Supply</vt:lpstr>
      <vt:lpstr>Theories and Predictions</vt:lpstr>
      <vt:lpstr>We need a theory of prices</vt:lpstr>
      <vt:lpstr>Assume perfect competition</vt:lpstr>
      <vt:lpstr>demand</vt:lpstr>
      <vt:lpstr>Demand</vt:lpstr>
      <vt:lpstr>Catherine’s Demand Schedule and Demand Curve</vt:lpstr>
      <vt:lpstr>Market Demand is the Sum of Individual Demands</vt:lpstr>
      <vt:lpstr>Law of Demand</vt:lpstr>
      <vt:lpstr>“provided all other factors … are unchanged”</vt:lpstr>
      <vt:lpstr>Why Might Demand Increase?</vt:lpstr>
      <vt:lpstr>Changes  in Demand</vt:lpstr>
      <vt:lpstr>Shifts in the Market Demand Curve</vt:lpstr>
      <vt:lpstr>Shifts in the Demand Curve</vt:lpstr>
      <vt:lpstr>Changes in Demand</vt:lpstr>
      <vt:lpstr>Changes in Demand</vt:lpstr>
      <vt:lpstr>Shifts in the Demand Curve</vt:lpstr>
      <vt:lpstr>The Law of Demand—Explanations </vt:lpstr>
      <vt:lpstr>Substitution Effect</vt:lpstr>
      <vt:lpstr>Income Effect</vt:lpstr>
      <vt:lpstr>Lower Prices = Higher Income</vt:lpstr>
      <vt:lpstr>Income Effect</vt:lpstr>
      <vt:lpstr>supply</vt:lpstr>
      <vt:lpstr>SUPPLY</vt:lpstr>
      <vt:lpstr>Ben’s supply schedule and supply curve</vt:lpstr>
      <vt:lpstr>Market supply and individual supplies</vt:lpstr>
      <vt:lpstr>Market supply and individual supplies</vt:lpstr>
      <vt:lpstr>Law of Supply</vt:lpstr>
      <vt:lpstr>Introduction to Supply</vt:lpstr>
      <vt:lpstr>Introduction to Supply</vt:lpstr>
      <vt:lpstr>Law of Supply—Explanation </vt:lpstr>
      <vt:lpstr>Shifts in the Supply Curve: What causes them?</vt:lpstr>
      <vt:lpstr>Supply Shift</vt:lpstr>
      <vt:lpstr>Changes in Supply</vt:lpstr>
      <vt:lpstr>Changes in Supply</vt:lpstr>
      <vt:lpstr>Changes in Supply</vt:lpstr>
      <vt:lpstr>Slide 37</vt:lpstr>
      <vt:lpstr>equilibrium</vt:lpstr>
      <vt:lpstr>Interaction of demand and supply</vt:lpstr>
      <vt:lpstr>Equilibrium </vt:lpstr>
      <vt:lpstr>SUPPLY AND DEMAND TOGETHER</vt:lpstr>
      <vt:lpstr>Equilibrium of supply and demand</vt:lpstr>
      <vt:lpstr>Markets Not in Equilibrium</vt:lpstr>
      <vt:lpstr>Markets Not in Equilibrium</vt:lpstr>
      <vt:lpstr>Markets Not in Equilibrium</vt:lpstr>
      <vt:lpstr>Markets Not in Equilibrium</vt:lpstr>
      <vt:lpstr>Equilibrium</vt:lpstr>
      <vt:lpstr>Supply and Demand at Work</vt:lpstr>
      <vt:lpstr>Let’s make some predictions</vt:lpstr>
      <vt:lpstr>How an Increase in Demand Affects the Equilibrium</vt:lpstr>
      <vt:lpstr>How a Decrease in Supply Affects the Equilibrium</vt:lpstr>
      <vt:lpstr>A Shift in Both Supply and Demand</vt:lpstr>
      <vt:lpstr>A Shift in Both Supply and Demand</vt:lpstr>
      <vt:lpstr>Prediction exercises</vt:lpstr>
    </vt:vector>
  </TitlesOfParts>
  <Company>Long Island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and Supply</dc:title>
  <dc:creator>Udayan Roy</dc:creator>
  <cp:lastModifiedBy>PERSONAL</cp:lastModifiedBy>
  <cp:revision>21</cp:revision>
  <dcterms:created xsi:type="dcterms:W3CDTF">2009-03-19T18:33:13Z</dcterms:created>
  <dcterms:modified xsi:type="dcterms:W3CDTF">2014-10-08T07:41:15Z</dcterms:modified>
</cp:coreProperties>
</file>