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5" r:id="rId2"/>
    <p:sldId id="316" r:id="rId3"/>
    <p:sldId id="284" r:id="rId4"/>
    <p:sldId id="285" r:id="rId5"/>
    <p:sldId id="286" r:id="rId6"/>
    <p:sldId id="287" r:id="rId7"/>
    <p:sldId id="289" r:id="rId8"/>
    <p:sldId id="297" r:id="rId9"/>
    <p:sldId id="290" r:id="rId10"/>
    <p:sldId id="296" r:id="rId11"/>
    <p:sldId id="298" r:id="rId12"/>
    <p:sldId id="301" r:id="rId13"/>
    <p:sldId id="302" r:id="rId14"/>
    <p:sldId id="304" r:id="rId15"/>
    <p:sldId id="303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35" r:id="rId29"/>
    <p:sldId id="336" r:id="rId30"/>
    <p:sldId id="331" r:id="rId31"/>
    <p:sldId id="333" r:id="rId32"/>
  </p:sldIdLst>
  <p:sldSz cx="9144000" cy="8229600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4AA"/>
    <a:srgbClr val="0000FF"/>
    <a:srgbClr val="33CC33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29" autoAdjust="0"/>
  </p:normalViewPr>
  <p:slideViewPr>
    <p:cSldViewPr>
      <p:cViewPr varScale="1">
        <p:scale>
          <a:sx n="55" d="100"/>
          <a:sy n="55" d="100"/>
        </p:scale>
        <p:origin x="-1722" y="-10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5EA23ED1-4021-4B89-9207-6D9413B4C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89075" y="698500"/>
            <a:ext cx="38798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68F0F563-F7DA-45E3-859B-C2DA68307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5875"/>
            <a:ext cx="7772400" cy="1765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64075"/>
            <a:ext cx="6400800" cy="21018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8874-CD3E-407C-9DA2-40E3874F7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3316-01AB-4C37-AD77-43EEEFECC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0200"/>
            <a:ext cx="2057400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0200"/>
            <a:ext cx="6019800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E120-1AAD-4F2D-92CE-8C6745825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20875"/>
            <a:ext cx="4038600" cy="5430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5430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269D-3DCF-4168-9122-48F32DCCC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30200"/>
            <a:ext cx="8229600" cy="7021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29C3F-10F2-46DE-B74D-D68A803BC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E17E3-E8C2-48C5-BA72-CF95D5BDE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287963"/>
            <a:ext cx="7772400" cy="1635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87738"/>
            <a:ext cx="7772400" cy="1800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AE6F8-5D85-4094-8170-C730C90B0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FADE0-74B8-4F5C-98DD-96A423D1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1500"/>
            <a:ext cx="4040188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9850"/>
            <a:ext cx="4040188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1500"/>
            <a:ext cx="4041775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9850"/>
            <a:ext cx="4041775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8003-08CD-43BE-B801-856FF6AE7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387F-8A92-41CB-B88E-790096087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50EB4-17AD-4B95-9161-0DBBFF9E1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025"/>
            <a:ext cx="3008313" cy="13954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27025"/>
            <a:ext cx="5111750" cy="7024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22438"/>
            <a:ext cx="3008313" cy="5629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FB923-68F7-4384-B793-0190AF59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761038"/>
            <a:ext cx="5486400" cy="679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35013"/>
            <a:ext cx="5486400" cy="493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440488"/>
            <a:ext cx="5486400" cy="966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17C1F-3C28-4760-A0DE-03AB37516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0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20875"/>
            <a:ext cx="8229600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7494588"/>
            <a:ext cx="213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7494588"/>
            <a:ext cx="2895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7494588"/>
            <a:ext cx="213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3C7462F7-56DB-4683-8BD9-8882D6361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DED4AA-6E6D-4270-A0E0-D14C5929F072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457200" y="368300"/>
            <a:ext cx="815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 sz="1800"/>
          </a:p>
        </p:txBody>
      </p:sp>
      <p:sp>
        <p:nvSpPr>
          <p:cNvPr id="2053" name="WordArt 9"/>
          <p:cNvSpPr>
            <a:spLocks noChangeArrowheads="1" noChangeShapeType="1" noTextEdit="1"/>
          </p:cNvSpPr>
          <p:nvPr/>
        </p:nvSpPr>
        <p:spPr bwMode="auto">
          <a:xfrm>
            <a:off x="1143000" y="2286000"/>
            <a:ext cx="7343775" cy="184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4400" b="1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MACAM-MACAM FUNGSI</a:t>
            </a:r>
            <a:endParaRPr lang="id-ID" sz="44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35FB9C-FF48-4D00-BB96-941A813AF3C7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8300"/>
            <a:ext cx="8229600" cy="6983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err="1" smtClean="0"/>
              <a:t>Fungsi</a:t>
            </a:r>
            <a:r>
              <a:rPr lang="en-US" b="1" dirty="0" smtClean="0"/>
              <a:t> linear 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•</a:t>
            </a:r>
            <a:r>
              <a:rPr lang="en-US" sz="2800" dirty="0" smtClean="0"/>
              <a:t>	</a:t>
            </a:r>
            <a:r>
              <a:rPr lang="en-US" sz="2800" dirty="0" err="1" smtClean="0"/>
              <a:t>Fungsi</a:t>
            </a:r>
            <a:r>
              <a:rPr lang="en-US" sz="2800" dirty="0" smtClean="0"/>
              <a:t> linear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yang paling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• 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linear </a:t>
            </a:r>
            <a:r>
              <a:rPr lang="en-US" sz="2800" dirty="0" err="1" smtClean="0">
                <a:cs typeface="Arial" charset="0"/>
              </a:rPr>
              <a:t>merupakan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hubungan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sebab-akibat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dalam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analisa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ekonomi</a:t>
            </a:r>
            <a:r>
              <a:rPr lang="en-US" sz="2800" dirty="0" smtClean="0">
                <a:cs typeface="Arial" charset="0"/>
              </a:rPr>
              <a:t> – </a:t>
            </a:r>
            <a:r>
              <a:rPr lang="en-US" sz="2800" dirty="0" err="1" smtClean="0">
                <a:cs typeface="Arial" charset="0"/>
              </a:rPr>
              <a:t>misalnya</a:t>
            </a:r>
            <a:r>
              <a:rPr lang="en-US" sz="2800" dirty="0" smtClean="0">
                <a:cs typeface="Arial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	- </a:t>
            </a:r>
            <a:r>
              <a:rPr lang="en-US" sz="2800" dirty="0" err="1" smtClean="0">
                <a:cs typeface="Arial" charset="0"/>
              </a:rPr>
              <a:t>antara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permintaan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dan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harga</a:t>
            </a:r>
            <a:endParaRPr lang="en-US" sz="2800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	- </a:t>
            </a:r>
            <a:r>
              <a:rPr lang="en-US" sz="2800" dirty="0" smtClean="0">
                <a:cs typeface="Arial" charset="0"/>
              </a:rPr>
              <a:t>invest</a:t>
            </a:r>
            <a:r>
              <a:rPr lang="id-ID" sz="2800" dirty="0" smtClean="0">
                <a:cs typeface="Arial" charset="0"/>
              </a:rPr>
              <a:t>a</a:t>
            </a:r>
            <a:r>
              <a:rPr lang="en-US" sz="2800" dirty="0" smtClean="0">
                <a:cs typeface="Arial" charset="0"/>
              </a:rPr>
              <a:t>s</a:t>
            </a:r>
            <a:r>
              <a:rPr lang="id-ID" sz="2800" dirty="0" smtClean="0">
                <a:cs typeface="Arial" charset="0"/>
              </a:rPr>
              <a:t>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dan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tingkat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bunga</a:t>
            </a:r>
            <a:endParaRPr lang="en-US" sz="2800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	- </a:t>
            </a:r>
            <a:r>
              <a:rPr lang="en-US" sz="2800" dirty="0" err="1" smtClean="0">
                <a:cs typeface="Arial" charset="0"/>
              </a:rPr>
              <a:t>konsumsi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dan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pendapatan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nasional</a:t>
            </a:r>
            <a:r>
              <a:rPr lang="en-US" sz="2800" dirty="0" smtClean="0">
                <a:cs typeface="Arial" charset="0"/>
              </a:rPr>
              <a:t>, </a:t>
            </a:r>
            <a:r>
              <a:rPr lang="en-US" sz="2800" dirty="0" err="1" smtClean="0">
                <a:cs typeface="Arial" charset="0"/>
              </a:rPr>
              <a:t>dll</a:t>
            </a:r>
            <a:endParaRPr lang="en-US" sz="2800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charset="0"/>
              </a:rPr>
              <a:t>•	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linear </a:t>
            </a:r>
            <a:r>
              <a:rPr lang="en-US" sz="2800" dirty="0" err="1" smtClean="0">
                <a:cs typeface="Arial" charset="0"/>
              </a:rPr>
              <a:t>adalah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polinom</a:t>
            </a:r>
            <a:r>
              <a:rPr lang="en-US" sz="2800" dirty="0" smtClean="0">
                <a:cs typeface="Arial" charset="0"/>
              </a:rPr>
              <a:t>, </a:t>
            </a:r>
            <a:r>
              <a:rPr lang="en-US" sz="2800" dirty="0" err="1" smtClean="0">
                <a:cs typeface="Arial" charset="0"/>
              </a:rPr>
              <a:t>tetapi</a:t>
            </a:r>
            <a:r>
              <a:rPr lang="en-US" sz="2800" dirty="0" smtClean="0">
                <a:cs typeface="Arial" charset="0"/>
              </a:rPr>
              <a:t> n = 1 </a:t>
            </a:r>
            <a:r>
              <a:rPr lang="en-US" sz="2800" dirty="0" err="1" smtClean="0">
                <a:cs typeface="Arial" charset="0"/>
              </a:rPr>
              <a:t>atau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polinom</a:t>
            </a:r>
            <a:r>
              <a:rPr lang="en-US" sz="2800" dirty="0" smtClean="0">
                <a:cs typeface="Arial" charset="0"/>
              </a:rPr>
              <a:t> derajad-1.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F39E3-607E-46E3-A4F8-37F0AA77664E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8300"/>
            <a:ext cx="8229600" cy="6983413"/>
          </a:xfrm>
        </p:spPr>
        <p:txBody>
          <a:bodyPr/>
          <a:lstStyle/>
          <a:p>
            <a:pPr eaLnBrk="1" hangingPunct="1"/>
            <a:r>
              <a:rPr lang="en-US" sz="2800" b="1" smtClean="0"/>
              <a:t>Bentuk umum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Diturunkan dari fungsi polinom: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	y = a</a:t>
            </a:r>
            <a:r>
              <a:rPr lang="en-US" sz="2800" b="1" baseline="-25000" smtClean="0"/>
              <a:t>0</a:t>
            </a:r>
            <a:r>
              <a:rPr lang="en-US" sz="2800" b="1" smtClean="0"/>
              <a:t> + a</a:t>
            </a:r>
            <a:r>
              <a:rPr lang="en-US" sz="2800" b="1" baseline="-25000" smtClean="0"/>
              <a:t>1</a:t>
            </a:r>
            <a:r>
              <a:rPr lang="en-US" sz="2800" b="1" smtClean="0"/>
              <a:t>x + a</a:t>
            </a:r>
            <a:r>
              <a:rPr lang="en-US" sz="2800" b="1" baseline="-25000" smtClean="0"/>
              <a:t>2</a:t>
            </a:r>
            <a:r>
              <a:rPr lang="en-US" sz="2800" b="1" smtClean="0"/>
              <a:t>x</a:t>
            </a:r>
            <a:r>
              <a:rPr lang="en-US" sz="2800" b="1" baseline="30000" smtClean="0"/>
              <a:t>2</a:t>
            </a:r>
            <a:r>
              <a:rPr lang="en-US" sz="2800" b="1" smtClean="0"/>
              <a:t> + . . . + a</a:t>
            </a:r>
            <a:r>
              <a:rPr lang="en-US" sz="2800" b="1" baseline="-25000" smtClean="0"/>
              <a:t>n</a:t>
            </a:r>
            <a:r>
              <a:rPr lang="en-US" sz="2800" b="1" smtClean="0"/>
              <a:t>x</a:t>
            </a:r>
            <a:r>
              <a:rPr lang="en-US" sz="2800" b="1" baseline="30000" smtClean="0"/>
              <a:t>n</a:t>
            </a:r>
            <a:endParaRPr lang="en-US" sz="2800" b="1" smtClean="0"/>
          </a:p>
          <a:p>
            <a:pPr eaLnBrk="1" hangingPunct="1"/>
            <a:r>
              <a:rPr lang="en-US" sz="2800" smtClean="0"/>
              <a:t>Disebut fungsi linear jika n = 1 yaitu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            </a:t>
            </a:r>
            <a:r>
              <a:rPr lang="en-US" b="1" smtClean="0"/>
              <a:t>y = a + bx </a:t>
            </a:r>
            <a:r>
              <a:rPr lang="en-US" b="1" smtClean="0">
                <a:sym typeface="Wingdings" pitchFamily="2" charset="2"/>
              </a:rPr>
              <a:t> bentuk umum</a:t>
            </a:r>
            <a:endParaRPr lang="en-US" b="1" smtClean="0"/>
          </a:p>
          <a:p>
            <a:pPr eaLnBrk="1" hangingPunct="1">
              <a:buFontTx/>
              <a:buNone/>
            </a:pPr>
            <a:r>
              <a:rPr lang="en-US" sz="2800" smtClean="0"/>
              <a:t>	Contoh: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y = 4 + 2x </a:t>
            </a:r>
            <a:r>
              <a:rPr lang="en-US" sz="2800" smtClean="0">
                <a:sym typeface="Wingdings" pitchFamily="2" charset="2"/>
              </a:rPr>
              <a:t> a = 4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                     b = 2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Pengertian: a = 4 = penggal garis pada 				    sumbu vertikal y</a:t>
            </a:r>
            <a:endParaRPr lang="en-US" sz="2800" smtClean="0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860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286000" y="434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1676400" y="3336925"/>
            <a:ext cx="1524000" cy="320675"/>
          </a:xfrm>
          <a:custGeom>
            <a:avLst/>
            <a:gdLst>
              <a:gd name="T0" fmla="*/ 0 w 960"/>
              <a:gd name="T1" fmla="*/ 120 h 168"/>
              <a:gd name="T2" fmla="*/ 240 w 960"/>
              <a:gd name="T3" fmla="*/ 24 h 168"/>
              <a:gd name="T4" fmla="*/ 816 w 960"/>
              <a:gd name="T5" fmla="*/ 24 h 168"/>
              <a:gd name="T6" fmla="*/ 960 w 960"/>
              <a:gd name="T7" fmla="*/ 168 h 168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168"/>
              <a:gd name="T14" fmla="*/ 960 w 960"/>
              <a:gd name="T15" fmla="*/ 168 h 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168">
                <a:moveTo>
                  <a:pt x="0" y="120"/>
                </a:moveTo>
                <a:cubicBezTo>
                  <a:pt x="52" y="80"/>
                  <a:pt x="104" y="40"/>
                  <a:pt x="240" y="24"/>
                </a:cubicBezTo>
                <a:cubicBezTo>
                  <a:pt x="376" y="8"/>
                  <a:pt x="696" y="0"/>
                  <a:pt x="816" y="24"/>
                </a:cubicBezTo>
                <a:cubicBezTo>
                  <a:pt x="936" y="48"/>
                  <a:pt x="948" y="108"/>
                  <a:pt x="960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2743200" y="5378450"/>
            <a:ext cx="57150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b = 2, adalah koefisien arah atau 	lereng atau slope garis.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29468C-E05E-4A38-BA1B-3AC38750C826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89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	 </a:t>
            </a:r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 flipV="1">
            <a:off x="990600" y="1554163"/>
            <a:ext cx="0" cy="365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990600" y="5121275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5715000" y="48466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533400" y="14636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0185" name="Line 8"/>
          <p:cNvSpPr>
            <a:spLocks noChangeShapeType="1"/>
          </p:cNvSpPr>
          <p:nvPr/>
        </p:nvSpPr>
        <p:spPr bwMode="auto">
          <a:xfrm flipV="1">
            <a:off x="990600" y="1920875"/>
            <a:ext cx="3581400" cy="191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>
            <a:off x="838200" y="3840163"/>
            <a:ext cx="76200" cy="1281112"/>
          </a:xfrm>
          <a:prstGeom prst="leftBrace">
            <a:avLst>
              <a:gd name="adj1" fmla="val 1401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57200" y="4206875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410200" y="1828800"/>
            <a:ext cx="3429000" cy="2236788"/>
          </a:xfrm>
          <a:prstGeom prst="rect">
            <a:avLst/>
          </a:prstGeom>
          <a:noFill/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800" dirty="0" smtClean="0"/>
              <a:t>b</a:t>
            </a:r>
            <a:r>
              <a:rPr lang="en-US" sz="2800" dirty="0" smtClean="0"/>
              <a:t> </a:t>
            </a:r>
            <a:r>
              <a:rPr lang="en-US" sz="2800" dirty="0"/>
              <a:t>=   </a:t>
            </a:r>
            <a:r>
              <a:rPr lang="en-US" sz="2800" dirty="0" err="1"/>
              <a:t>penggal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  	y = </a:t>
            </a:r>
            <a:r>
              <a:rPr lang="en-US" sz="2800" dirty="0" smtClean="0"/>
              <a:t>a</a:t>
            </a:r>
            <a:r>
              <a:rPr lang="id-ID" sz="2800" dirty="0" smtClean="0"/>
              <a:t>x</a:t>
            </a:r>
            <a:r>
              <a:rPr lang="en-US" sz="2800" dirty="0" smtClean="0"/>
              <a:t> </a:t>
            </a:r>
            <a:r>
              <a:rPr lang="en-US" sz="2800" dirty="0"/>
              <a:t>+ b, 	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sumbu</a:t>
            </a:r>
            <a:r>
              <a:rPr lang="en-US" sz="2800" dirty="0"/>
              <a:t> y	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y    	</a:t>
            </a:r>
            <a:r>
              <a:rPr lang="en-US" sz="2800" dirty="0" err="1"/>
              <a:t>saat</a:t>
            </a:r>
            <a:r>
              <a:rPr lang="en-US" sz="2800" dirty="0"/>
              <a:t> x = 0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762000" y="5211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066800" y="5854700"/>
            <a:ext cx="7696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= lereng garis atau </a:t>
            </a:r>
            <a:r>
              <a:rPr lang="en-US" sz="2800">
                <a:cs typeface="Arial" charset="0"/>
              </a:rPr>
              <a:t>∆y/</a:t>
            </a:r>
            <a:r>
              <a:rPr lang="el-GR" sz="2800">
                <a:cs typeface="Arial" charset="0"/>
              </a:rPr>
              <a:t>Δ</a:t>
            </a:r>
            <a:r>
              <a:rPr lang="en-US" sz="2800">
                <a:cs typeface="Arial" charset="0"/>
              </a:rPr>
              <a:t>x</a:t>
            </a:r>
            <a:endParaRPr lang="el-GR" sz="280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/>
              <a:t>pada x = 0,</a:t>
            </a:r>
            <a:r>
              <a:rPr lang="en-US" sz="1800"/>
              <a:t>   </a:t>
            </a:r>
            <a:r>
              <a:rPr lang="en-US" sz="2800">
                <a:cs typeface="Arial" charset="0"/>
              </a:rPr>
              <a:t>∆y/∆x = a; pada x = 1,  ∆y/∆x = a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990600" y="384016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1676400" y="3475038"/>
            <a:ext cx="0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1676400" y="34750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2362200" y="3111500"/>
            <a:ext cx="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2438400" y="31115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V="1">
            <a:off x="3048000" y="2743200"/>
            <a:ext cx="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3124200" y="2743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3810000" y="2378075"/>
            <a:ext cx="0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>
            <a:off x="3810000" y="23780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 flipV="1">
            <a:off x="4572000" y="1920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1066800" y="374967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∆x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1600200" y="347503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∆y = a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2286000" y="3111500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2971800" y="27432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733800" y="23780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495800" y="201136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V="1">
            <a:off x="1676400" y="49403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V="1">
            <a:off x="2362200" y="49403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V="1">
            <a:off x="3048000" y="49403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 flipV="1">
            <a:off x="3810000" y="49403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11" name="Line 35"/>
          <p:cNvSpPr>
            <a:spLocks noChangeShapeType="1"/>
          </p:cNvSpPr>
          <p:nvPr/>
        </p:nvSpPr>
        <p:spPr bwMode="auto">
          <a:xfrm flipV="1">
            <a:off x="4495800" y="49403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1524000" y="51212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2209800" y="51212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2895600" y="51212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3657600" y="51212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343400" y="51212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5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 rot="-1313646">
            <a:off x="2346325" y="2105025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y = </a:t>
            </a:r>
            <a:r>
              <a:rPr lang="en-US" sz="2000" dirty="0" smtClean="0"/>
              <a:t>a</a:t>
            </a:r>
            <a:r>
              <a:rPr lang="id-ID" sz="2000" dirty="0" smtClean="0"/>
              <a:t>x</a:t>
            </a:r>
            <a:r>
              <a:rPr lang="en-US" sz="2000" dirty="0" smtClean="0"/>
              <a:t> </a:t>
            </a:r>
            <a:r>
              <a:rPr lang="en-US" sz="2000" dirty="0"/>
              <a:t>+ </a:t>
            </a:r>
            <a:r>
              <a:rPr lang="en-US" sz="2000" dirty="0" smtClean="0"/>
              <a:t>b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12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260CF-C72A-4F2F-8FB5-4BDF2E83A3CB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368300"/>
            <a:ext cx="8458200" cy="3014663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Perhatikan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lereng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linear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konstan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b="1" dirty="0" smtClean="0"/>
              <a:t>Latihan-1</a:t>
            </a:r>
            <a:r>
              <a:rPr lang="en-US" sz="2800" dirty="0" smtClean="0"/>
              <a:t>               y = 4 + 2x 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Pengga</a:t>
            </a:r>
            <a:r>
              <a:rPr lang="id-ID" sz="2800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sumbu</a:t>
            </a:r>
            <a:r>
              <a:rPr lang="en-US" sz="2800" dirty="0" smtClean="0"/>
              <a:t> y = ……………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Lereng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:</a:t>
            </a:r>
          </a:p>
        </p:txBody>
      </p:sp>
      <p:graphicFrame>
        <p:nvGraphicFramePr>
          <p:cNvPr id="61648" name="Group 208"/>
          <p:cNvGraphicFramePr>
            <a:graphicFrameLocks noGrp="1"/>
          </p:cNvGraphicFramePr>
          <p:nvPr>
            <p:ph sz="half" idx="2"/>
          </p:nvPr>
        </p:nvGraphicFramePr>
        <p:xfrm>
          <a:off x="685800" y="3657600"/>
          <a:ext cx="4953000" cy="3473452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  <a:gridCol w="762000"/>
                <a:gridCol w="838200"/>
                <a:gridCol w="2057400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∆y/∆x =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9" name="Line 81"/>
          <p:cNvSpPr>
            <a:spLocks noChangeShapeType="1"/>
          </p:cNvSpPr>
          <p:nvPr/>
        </p:nvSpPr>
        <p:spPr bwMode="auto">
          <a:xfrm>
            <a:off x="5715000" y="4572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1250" name="Text Box 82"/>
          <p:cNvSpPr txBox="1">
            <a:spLocks noChangeArrowheads="1"/>
          </p:cNvSpPr>
          <p:nvPr/>
        </p:nvSpPr>
        <p:spPr bwMode="auto">
          <a:xfrm>
            <a:off x="6019800" y="3749675"/>
            <a:ext cx="2209800" cy="1562100"/>
          </a:xfrm>
          <a:prstGeom prst="rect">
            <a:avLst/>
          </a:prstGeom>
          <a:noFill/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Mendapatkan penggal garis pada sumbu y ketika x = 0</a:t>
            </a:r>
          </a:p>
        </p:txBody>
      </p:sp>
      <p:sp>
        <p:nvSpPr>
          <p:cNvPr id="51251" name="Rectangle 88"/>
          <p:cNvSpPr>
            <a:spLocks noChangeArrowheads="1"/>
          </p:cNvSpPr>
          <p:nvPr/>
        </p:nvSpPr>
        <p:spPr bwMode="auto">
          <a:xfrm>
            <a:off x="3429000" y="1371600"/>
            <a:ext cx="1905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E164EA-44E9-43C2-BBDC-4BEFB69905DB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52228" name="Text Box 57"/>
          <p:cNvSpPr txBox="1">
            <a:spLocks noChangeArrowheads="1"/>
          </p:cNvSpPr>
          <p:nvPr/>
        </p:nvSpPr>
        <p:spPr bwMode="auto">
          <a:xfrm>
            <a:off x="533400" y="4572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Lengkapi tabel berikut dari garis: y = 4 + 2x</a:t>
            </a:r>
          </a:p>
        </p:txBody>
      </p:sp>
      <p:graphicFrame>
        <p:nvGraphicFramePr>
          <p:cNvPr id="64752" name="Group 240"/>
          <p:cNvGraphicFramePr>
            <a:graphicFrameLocks noGrp="1"/>
          </p:cNvGraphicFramePr>
          <p:nvPr>
            <p:ph/>
          </p:nvPr>
        </p:nvGraphicFramePr>
        <p:xfrm>
          <a:off x="457200" y="1282700"/>
          <a:ext cx="5791200" cy="561499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90600"/>
                <a:gridCol w="990600"/>
                <a:gridCol w="2209800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∆y/∆x =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91" name="Text Box 132"/>
          <p:cNvSpPr txBox="1">
            <a:spLocks noChangeArrowheads="1"/>
          </p:cNvSpPr>
          <p:nvPr/>
        </p:nvSpPr>
        <p:spPr bwMode="auto">
          <a:xfrm>
            <a:off x="6629400" y="2362200"/>
            <a:ext cx="2209800" cy="1562100"/>
          </a:xfrm>
          <a:prstGeom prst="rect">
            <a:avLst/>
          </a:prstGeom>
          <a:noFill/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Mendapatkan penggal garis pada sumbu x ketika y = 0</a:t>
            </a:r>
          </a:p>
        </p:txBody>
      </p:sp>
      <p:sp>
        <p:nvSpPr>
          <p:cNvPr id="52292" name="Line 133"/>
          <p:cNvSpPr>
            <a:spLocks noChangeShapeType="1"/>
          </p:cNvSpPr>
          <p:nvPr/>
        </p:nvSpPr>
        <p:spPr bwMode="auto">
          <a:xfrm>
            <a:off x="62484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CB049-BE53-4F16-B665-07D10CE4E50C}" type="slidenum">
              <a:rPr lang="en-US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8300"/>
            <a:ext cx="8229600" cy="6983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Kurva (grafik) fungsi</a:t>
            </a:r>
          </a:p>
          <a:p>
            <a:pPr eaLnBrk="1" hangingPunct="1"/>
            <a:r>
              <a:rPr lang="en-US" sz="2800" smtClean="0"/>
              <a:t>Fungsi Linear, kurvanya garis lurus karena lerengnya sama.</a:t>
            </a:r>
          </a:p>
          <a:p>
            <a:pPr eaLnBrk="1" hangingPunct="1"/>
            <a:r>
              <a:rPr lang="en-US" sz="2800" smtClean="0"/>
              <a:t>Misalkan y = 36 – 4x                                     maka          a</a:t>
            </a:r>
            <a:r>
              <a:rPr lang="en-US" sz="2800" baseline="-25000" smtClean="0"/>
              <a:t> </a:t>
            </a:r>
            <a:r>
              <a:rPr lang="en-US" sz="2800" smtClean="0"/>
              <a:t>= -4  </a:t>
            </a:r>
            <a:r>
              <a:rPr lang="en-US" sz="2800" smtClean="0">
                <a:sym typeface="Wingdings" pitchFamily="2" charset="2"/>
              </a:rPr>
              <a:t> (</a:t>
            </a:r>
            <a:r>
              <a:rPr lang="en-US" sz="2800" smtClean="0">
                <a:cs typeface="Arial" charset="0"/>
                <a:sym typeface="Wingdings" pitchFamily="2" charset="2"/>
              </a:rPr>
              <a:t>∆y/∆x)</a:t>
            </a:r>
            <a:r>
              <a:rPr lang="en-US" sz="2800" smtClean="0"/>
              <a:t>                                              	     	    b = 36</a:t>
            </a:r>
            <a:endParaRPr lang="en-US" sz="2800" smtClean="0">
              <a:cs typeface="Arial" charset="0"/>
              <a:sym typeface="Wingdings" pitchFamily="2" charset="2"/>
            </a:endParaRPr>
          </a:p>
          <a:p>
            <a:pPr eaLnBrk="1" hangingPunct="1"/>
            <a:r>
              <a:rPr lang="en-US" sz="2800" smtClean="0">
                <a:cs typeface="Arial" charset="0"/>
                <a:sym typeface="Wingdings" pitchFamily="2" charset="2"/>
              </a:rPr>
              <a:t>Menggambarkan kurvanya cukup mencari titik potong (penggal) dengan:                           sumbu x dan penggal dengan sumbu y</a:t>
            </a:r>
          </a:p>
          <a:p>
            <a:pPr eaLnBrk="1" hangingPunct="1"/>
            <a:r>
              <a:rPr lang="en-US" sz="2800" smtClean="0">
                <a:cs typeface="Arial" charset="0"/>
                <a:sym typeface="Wingdings" pitchFamily="2" charset="2"/>
              </a:rPr>
              <a:t>Hubungkan kedua titik penggal tersebut</a:t>
            </a:r>
          </a:p>
          <a:p>
            <a:pPr eaLnBrk="1" hangingPunct="1"/>
            <a:r>
              <a:rPr lang="en-US" sz="2800" smtClean="0">
                <a:cs typeface="Arial" charset="0"/>
                <a:sym typeface="Wingdings" pitchFamily="2" charset="2"/>
              </a:rPr>
              <a:t>Titik penggal pada sb x,  y = .., x = … atau titik (…, …)                                                                 Titik penggal pada sb y,  x = .., y = … atau titik (…, …)</a:t>
            </a:r>
          </a:p>
          <a:p>
            <a:pPr eaLnBrk="1" hangingPunct="1"/>
            <a:endParaRPr lang="en-US" sz="2800" smtClean="0">
              <a:cs typeface="Arial" charset="0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F1B10-44D3-4EC0-BA7C-653F1DC7BD03}" type="slidenum">
              <a:rPr lang="en-US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Grafik:</a:t>
            </a:r>
          </a:p>
        </p:txBody>
      </p:sp>
      <p:sp>
        <p:nvSpPr>
          <p:cNvPr id="54277" name="Line 4"/>
          <p:cNvSpPr>
            <a:spLocks noChangeShapeType="1"/>
          </p:cNvSpPr>
          <p:nvPr/>
        </p:nvSpPr>
        <p:spPr bwMode="auto">
          <a:xfrm flipV="1">
            <a:off x="1143000" y="9906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278" name="Line 5"/>
          <p:cNvSpPr>
            <a:spLocks noChangeShapeType="1"/>
          </p:cNvSpPr>
          <p:nvPr/>
        </p:nvSpPr>
        <p:spPr bwMode="auto">
          <a:xfrm>
            <a:off x="381000" y="44958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53340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4281" name="Line 8"/>
          <p:cNvSpPr>
            <a:spLocks noChangeShapeType="1"/>
          </p:cNvSpPr>
          <p:nvPr/>
        </p:nvSpPr>
        <p:spPr bwMode="auto">
          <a:xfrm>
            <a:off x="990600" y="2971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>
            <a:off x="990600" y="3733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83" name="Line 10"/>
          <p:cNvSpPr>
            <a:spLocks noChangeShapeType="1"/>
          </p:cNvSpPr>
          <p:nvPr/>
        </p:nvSpPr>
        <p:spPr bwMode="auto">
          <a:xfrm>
            <a:off x="990600" y="220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>
            <a:off x="990600" y="1447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85" name="Text Box 12"/>
          <p:cNvSpPr txBox="1">
            <a:spLocks noChangeArrowheads="1"/>
          </p:cNvSpPr>
          <p:nvPr/>
        </p:nvSpPr>
        <p:spPr bwMode="auto">
          <a:xfrm>
            <a:off x="609600" y="11430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36</a:t>
            </a:r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990600" y="1219200"/>
            <a:ext cx="24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•</a:t>
            </a: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32004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0574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•</a:t>
            </a:r>
          </a:p>
        </p:txBody>
      </p:sp>
      <p:sp>
        <p:nvSpPr>
          <p:cNvPr id="54289" name="Text Box 18"/>
          <p:cNvSpPr txBox="1">
            <a:spLocks noChangeArrowheads="1"/>
          </p:cNvSpPr>
          <p:nvPr/>
        </p:nvSpPr>
        <p:spPr bwMode="auto">
          <a:xfrm>
            <a:off x="2057400" y="46323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9</a:t>
            </a:r>
          </a:p>
        </p:txBody>
      </p:sp>
      <p:sp>
        <p:nvSpPr>
          <p:cNvPr id="54290" name="Line 19"/>
          <p:cNvSpPr>
            <a:spLocks noChangeShapeType="1"/>
          </p:cNvSpPr>
          <p:nvPr/>
        </p:nvSpPr>
        <p:spPr bwMode="auto">
          <a:xfrm>
            <a:off x="22098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91" name="Line 20"/>
          <p:cNvSpPr>
            <a:spLocks noChangeShapeType="1"/>
          </p:cNvSpPr>
          <p:nvPr/>
        </p:nvSpPr>
        <p:spPr bwMode="auto">
          <a:xfrm>
            <a:off x="1066800" y="1143000"/>
            <a:ext cx="137160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292" name="Text Box 22"/>
          <p:cNvSpPr txBox="1">
            <a:spLocks noChangeArrowheads="1"/>
          </p:cNvSpPr>
          <p:nvPr/>
        </p:nvSpPr>
        <p:spPr bwMode="auto">
          <a:xfrm>
            <a:off x="838200" y="44799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54293" name="Text Box 23"/>
          <p:cNvSpPr txBox="1">
            <a:spLocks noChangeArrowheads="1"/>
          </p:cNvSpPr>
          <p:nvPr/>
        </p:nvSpPr>
        <p:spPr bwMode="auto">
          <a:xfrm>
            <a:off x="609600" y="27590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18</a:t>
            </a:r>
          </a:p>
        </p:txBody>
      </p:sp>
      <p:cxnSp>
        <p:nvCxnSpPr>
          <p:cNvPr id="54294" name="AutoShape 25"/>
          <p:cNvCxnSpPr>
            <a:cxnSpLocks noChangeShapeType="1"/>
          </p:cNvCxnSpPr>
          <p:nvPr/>
        </p:nvCxnSpPr>
        <p:spPr bwMode="auto">
          <a:xfrm>
            <a:off x="1447800" y="2286000"/>
            <a:ext cx="1828800" cy="685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4295" name="Text Box 26"/>
          <p:cNvSpPr txBox="1">
            <a:spLocks noChangeArrowheads="1"/>
          </p:cNvSpPr>
          <p:nvPr/>
        </p:nvSpPr>
        <p:spPr bwMode="auto">
          <a:xfrm>
            <a:off x="3200400" y="2606675"/>
            <a:ext cx="2743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y = 36 – 4x</a:t>
            </a:r>
          </a:p>
        </p:txBody>
      </p:sp>
      <p:sp>
        <p:nvSpPr>
          <p:cNvPr id="54296" name="Freeform 28"/>
          <p:cNvSpPr>
            <a:spLocks/>
          </p:cNvSpPr>
          <p:nvPr/>
        </p:nvSpPr>
        <p:spPr bwMode="auto">
          <a:xfrm>
            <a:off x="1143000" y="1371600"/>
            <a:ext cx="1346200" cy="88900"/>
          </a:xfrm>
          <a:custGeom>
            <a:avLst/>
            <a:gdLst>
              <a:gd name="T0" fmla="*/ 0 w 848"/>
              <a:gd name="T1" fmla="*/ 48 h 56"/>
              <a:gd name="T2" fmla="*/ 720 w 848"/>
              <a:gd name="T3" fmla="*/ 48 h 56"/>
              <a:gd name="T4" fmla="*/ 768 w 848"/>
              <a:gd name="T5" fmla="*/ 0 h 56"/>
              <a:gd name="T6" fmla="*/ 0 60000 65536"/>
              <a:gd name="T7" fmla="*/ 0 60000 65536"/>
              <a:gd name="T8" fmla="*/ 0 60000 65536"/>
              <a:gd name="T9" fmla="*/ 0 w 848"/>
              <a:gd name="T10" fmla="*/ 0 h 56"/>
              <a:gd name="T11" fmla="*/ 848 w 848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8" h="56">
                <a:moveTo>
                  <a:pt x="0" y="48"/>
                </a:moveTo>
                <a:cubicBezTo>
                  <a:pt x="296" y="52"/>
                  <a:pt x="592" y="56"/>
                  <a:pt x="720" y="48"/>
                </a:cubicBezTo>
                <a:cubicBezTo>
                  <a:pt x="848" y="40"/>
                  <a:pt x="808" y="20"/>
                  <a:pt x="7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297" name="Oval 29"/>
          <p:cNvSpPr>
            <a:spLocks noChangeArrowheads="1"/>
          </p:cNvSpPr>
          <p:nvPr/>
        </p:nvSpPr>
        <p:spPr bwMode="auto">
          <a:xfrm>
            <a:off x="990600" y="12954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4298" name="Text Box 30"/>
          <p:cNvSpPr txBox="1">
            <a:spLocks noChangeArrowheads="1"/>
          </p:cNvSpPr>
          <p:nvPr/>
        </p:nvSpPr>
        <p:spPr bwMode="auto">
          <a:xfrm>
            <a:off x="2514600" y="1219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(0,36)</a:t>
            </a:r>
          </a:p>
        </p:txBody>
      </p:sp>
      <p:sp>
        <p:nvSpPr>
          <p:cNvPr id="54299" name="Oval 31"/>
          <p:cNvSpPr>
            <a:spLocks noChangeArrowheads="1"/>
          </p:cNvSpPr>
          <p:nvPr/>
        </p:nvSpPr>
        <p:spPr bwMode="auto">
          <a:xfrm>
            <a:off x="2057400" y="43434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4300" name="Freeform 32"/>
          <p:cNvSpPr>
            <a:spLocks/>
          </p:cNvSpPr>
          <p:nvPr/>
        </p:nvSpPr>
        <p:spPr bwMode="auto">
          <a:xfrm>
            <a:off x="2209800" y="4038600"/>
            <a:ext cx="914400" cy="457200"/>
          </a:xfrm>
          <a:custGeom>
            <a:avLst/>
            <a:gdLst>
              <a:gd name="T0" fmla="*/ 0 w 576"/>
              <a:gd name="T1" fmla="*/ 288 h 288"/>
              <a:gd name="T2" fmla="*/ 240 w 576"/>
              <a:gd name="T3" fmla="*/ 48 h 288"/>
              <a:gd name="T4" fmla="*/ 576 w 576"/>
              <a:gd name="T5" fmla="*/ 0 h 288"/>
              <a:gd name="T6" fmla="*/ 0 60000 65536"/>
              <a:gd name="T7" fmla="*/ 0 60000 65536"/>
              <a:gd name="T8" fmla="*/ 0 60000 65536"/>
              <a:gd name="T9" fmla="*/ 0 w 576"/>
              <a:gd name="T10" fmla="*/ 0 h 288"/>
              <a:gd name="T11" fmla="*/ 576 w 576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8">
                <a:moveTo>
                  <a:pt x="0" y="288"/>
                </a:moveTo>
                <a:cubicBezTo>
                  <a:pt x="72" y="192"/>
                  <a:pt x="144" y="96"/>
                  <a:pt x="240" y="48"/>
                </a:cubicBezTo>
                <a:cubicBezTo>
                  <a:pt x="336" y="0"/>
                  <a:pt x="456" y="0"/>
                  <a:pt x="5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301" name="Text Box 33"/>
          <p:cNvSpPr txBox="1">
            <a:spLocks noChangeArrowheads="1"/>
          </p:cNvSpPr>
          <p:nvPr/>
        </p:nvSpPr>
        <p:spPr bwMode="auto">
          <a:xfrm>
            <a:off x="3124200" y="3825875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(9,0)</a:t>
            </a:r>
          </a:p>
        </p:txBody>
      </p:sp>
      <p:sp>
        <p:nvSpPr>
          <p:cNvPr id="54302" name="Text Box 34"/>
          <p:cNvSpPr txBox="1">
            <a:spLocks noChangeArrowheads="1"/>
          </p:cNvSpPr>
          <p:nvPr/>
        </p:nvSpPr>
        <p:spPr bwMode="auto">
          <a:xfrm>
            <a:off x="1524000" y="5197475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lereng</a:t>
            </a:r>
            <a:r>
              <a:rPr lang="en-US" dirty="0"/>
              <a:t> </a:t>
            </a:r>
            <a:r>
              <a:rPr lang="en-US" dirty="0" err="1" smtClean="0"/>
              <a:t>negati</a:t>
            </a:r>
            <a:r>
              <a:rPr lang="id-ID" dirty="0" smtClean="0"/>
              <a:t>f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0BEE36-FD1A-4095-87E4-2679D67DF615}" type="slidenum">
              <a:rPr lang="en-US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2971800"/>
          </a:xfrm>
        </p:spPr>
        <p:txBody>
          <a:bodyPr/>
          <a:lstStyle/>
          <a:p>
            <a:pPr eaLnBrk="1" hangingPunct="1"/>
            <a:r>
              <a:rPr lang="en-US" sz="2800" smtClean="0"/>
              <a:t>Gambarkan grafik fungsi:</a:t>
            </a:r>
          </a:p>
          <a:p>
            <a:pPr eaLnBrk="1" hangingPunct="1"/>
            <a:r>
              <a:rPr lang="en-US" sz="2800" smtClean="0"/>
              <a:t>y = 2 + 4x</a:t>
            </a:r>
          </a:p>
          <a:p>
            <a:pPr eaLnBrk="1" hangingPunct="1"/>
            <a:r>
              <a:rPr lang="en-US" sz="2800" smtClean="0"/>
              <a:t>Titik penggal dg sb x </a:t>
            </a:r>
            <a:r>
              <a:rPr lang="en-US" sz="2800" smtClean="0">
                <a:sym typeface="Wingdings" pitchFamily="2" charset="2"/>
              </a:rPr>
              <a:t> y = 0, x = -1/2, (-1/2, 0) Titik penggal dg sb y  x = 0, y = 2,  (0,2)</a:t>
            </a:r>
          </a:p>
          <a:p>
            <a:pPr eaLnBrk="1" hangingPunct="1"/>
            <a:r>
              <a:rPr lang="en-US" sz="2800" smtClean="0">
                <a:sym typeface="Wingdings" pitchFamily="2" charset="2"/>
              </a:rPr>
              <a:t>Gambarkan :</a:t>
            </a:r>
            <a:endParaRPr lang="en-US" sz="2800" smtClean="0"/>
          </a:p>
        </p:txBody>
      </p:sp>
      <p:sp>
        <p:nvSpPr>
          <p:cNvPr id="55301" name="Line 6"/>
          <p:cNvSpPr>
            <a:spLocks noChangeShapeType="1"/>
          </p:cNvSpPr>
          <p:nvPr/>
        </p:nvSpPr>
        <p:spPr bwMode="auto">
          <a:xfrm flipV="1">
            <a:off x="2209800" y="35052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5302" name="Line 7"/>
          <p:cNvSpPr>
            <a:spLocks noChangeShapeType="1"/>
          </p:cNvSpPr>
          <p:nvPr/>
        </p:nvSpPr>
        <p:spPr bwMode="auto">
          <a:xfrm>
            <a:off x="1295400" y="6629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5303" name="Text Box 8"/>
          <p:cNvSpPr txBox="1">
            <a:spLocks noChangeArrowheads="1"/>
          </p:cNvSpPr>
          <p:nvPr/>
        </p:nvSpPr>
        <p:spPr bwMode="auto">
          <a:xfrm>
            <a:off x="1828800" y="3429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5304" name="Text Box 9"/>
          <p:cNvSpPr txBox="1">
            <a:spLocks noChangeArrowheads="1"/>
          </p:cNvSpPr>
          <p:nvPr/>
        </p:nvSpPr>
        <p:spPr bwMode="auto">
          <a:xfrm>
            <a:off x="64770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5305" name="Text Box 10"/>
          <p:cNvSpPr txBox="1">
            <a:spLocks noChangeArrowheads="1"/>
          </p:cNvSpPr>
          <p:nvPr/>
        </p:nvSpPr>
        <p:spPr bwMode="auto">
          <a:xfrm>
            <a:off x="1828800" y="655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2514600" y="6858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lereng</a:t>
            </a:r>
            <a:r>
              <a:rPr lang="en-US" dirty="0"/>
              <a:t> </a:t>
            </a:r>
            <a:r>
              <a:rPr lang="en-US" dirty="0" err="1" smtClean="0"/>
              <a:t>positi</a:t>
            </a:r>
            <a:r>
              <a:rPr lang="id-ID" dirty="0" smtClean="0"/>
              <a:t>f</a:t>
            </a:r>
            <a:endParaRPr lang="en-US" dirty="0"/>
          </a:p>
        </p:txBody>
      </p:sp>
      <p:sp>
        <p:nvSpPr>
          <p:cNvPr id="55307" name="Text Box 12"/>
          <p:cNvSpPr txBox="1">
            <a:spLocks noChangeArrowheads="1"/>
          </p:cNvSpPr>
          <p:nvPr/>
        </p:nvSpPr>
        <p:spPr bwMode="auto">
          <a:xfrm>
            <a:off x="4876800" y="4191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 = 2 + 4x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85209C-1644-42A8-8DDD-2070493AF7D9}" type="slidenum">
              <a:rPr lang="en-US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970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err="1" smtClean="0"/>
              <a:t>Fungsi</a:t>
            </a:r>
            <a:r>
              <a:rPr lang="en-US" b="1" dirty="0" smtClean="0"/>
              <a:t> non linear (</a:t>
            </a:r>
            <a:r>
              <a:rPr lang="en-US" b="1" dirty="0" err="1" smtClean="0"/>
              <a:t>kuadratik</a:t>
            </a:r>
            <a:r>
              <a:rPr lang="en-US" b="1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Fungsi</a:t>
            </a:r>
            <a:r>
              <a:rPr lang="en-US" sz="2800" dirty="0" smtClean="0"/>
              <a:t> non linear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cs typeface="Arial" charset="0"/>
              </a:rPr>
              <a:t>•  </a:t>
            </a:r>
            <a:r>
              <a:rPr lang="en-US" sz="2800" dirty="0" err="1" smtClean="0">
                <a:cs typeface="Arial" charset="0"/>
              </a:rPr>
              <a:t>Sebagaimana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linear,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non linear </a:t>
            </a:r>
            <a:r>
              <a:rPr lang="en-US" sz="2800" dirty="0" err="1" smtClean="0">
                <a:cs typeface="Arial" charset="0"/>
              </a:rPr>
              <a:t>juga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merupakan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hubungan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sebab-akibat</a:t>
            </a: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cs typeface="Arial" charset="0"/>
              </a:rPr>
              <a:t>•	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id-ID" sz="2800" dirty="0" smtClean="0">
                <a:cs typeface="Arial" charset="0"/>
              </a:rPr>
              <a:t>nob linear (kuadratik)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adalah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polinom</a:t>
            </a:r>
            <a:r>
              <a:rPr lang="en-US" sz="2800" dirty="0" smtClean="0">
                <a:cs typeface="Arial" charset="0"/>
              </a:rPr>
              <a:t>, </a:t>
            </a:r>
            <a:r>
              <a:rPr lang="en-US" sz="2800" dirty="0" err="1" smtClean="0">
                <a:cs typeface="Arial" charset="0"/>
              </a:rPr>
              <a:t>tetapi</a:t>
            </a:r>
            <a:r>
              <a:rPr lang="en-US" sz="2800" dirty="0" smtClean="0">
                <a:cs typeface="Arial" charset="0"/>
              </a:rPr>
              <a:t> n = 2 </a:t>
            </a:r>
            <a:r>
              <a:rPr lang="en-US" sz="2800" dirty="0" err="1" smtClean="0">
                <a:cs typeface="Arial" charset="0"/>
              </a:rPr>
              <a:t>atau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fungsi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polinom</a:t>
            </a:r>
            <a:r>
              <a:rPr lang="en-US" sz="2800" dirty="0" smtClean="0">
                <a:cs typeface="Arial" charset="0"/>
              </a:rPr>
              <a:t> derajad-2.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dirty="0" err="1" smtClean="0"/>
              <a:t>Bentuk</a:t>
            </a:r>
            <a:r>
              <a:rPr lang="en-US" b="1" dirty="0" smtClean="0"/>
              <a:t> </a:t>
            </a:r>
            <a:r>
              <a:rPr lang="en-US" b="1" dirty="0" err="1" smtClean="0"/>
              <a:t>umum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polinom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	y = a</a:t>
            </a:r>
            <a:r>
              <a:rPr lang="en-US" b="1" baseline="-25000" dirty="0" smtClean="0"/>
              <a:t>0</a:t>
            </a:r>
            <a:r>
              <a:rPr lang="en-US" b="1" dirty="0" smtClean="0"/>
              <a:t> + a</a:t>
            </a:r>
            <a:r>
              <a:rPr lang="en-US" b="1" baseline="-25000" dirty="0" smtClean="0"/>
              <a:t>1</a:t>
            </a:r>
            <a:r>
              <a:rPr lang="en-US" b="1" dirty="0" smtClean="0"/>
              <a:t>x + a</a:t>
            </a:r>
            <a:r>
              <a:rPr lang="en-US" b="1" baseline="-25000" dirty="0" smtClean="0"/>
              <a:t>2</a:t>
            </a:r>
            <a:r>
              <a:rPr lang="en-US" b="1" dirty="0" smtClean="0"/>
              <a:t>x</a:t>
            </a:r>
            <a:r>
              <a:rPr lang="en-US" b="1" baseline="30000" dirty="0" smtClean="0"/>
              <a:t>2</a:t>
            </a:r>
            <a:r>
              <a:rPr lang="en-US" b="1" dirty="0" smtClean="0"/>
              <a:t> + . . . + 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n</a:t>
            </a:r>
            <a:r>
              <a:rPr lang="en-US" b="1" dirty="0" err="1" smtClean="0"/>
              <a:t>x</a:t>
            </a:r>
            <a:r>
              <a:rPr lang="en-US" b="1" baseline="30000" dirty="0" err="1" smtClean="0"/>
              <a:t>n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kuadratik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n = 2 </a:t>
            </a:r>
            <a:r>
              <a:rPr lang="en-US" dirty="0" err="1" smtClean="0"/>
              <a:t>dan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± 0,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           y = a</a:t>
            </a:r>
            <a:r>
              <a:rPr lang="en-US" baseline="-25000" dirty="0" smtClean="0"/>
              <a:t>0</a:t>
            </a:r>
            <a:r>
              <a:rPr lang="en-US" dirty="0" smtClean="0"/>
              <a:t> + a</a:t>
            </a:r>
            <a:r>
              <a:rPr lang="en-US" baseline="-25000" dirty="0" smtClean="0"/>
              <a:t>1</a:t>
            </a:r>
            <a:r>
              <a:rPr lang="en-US" dirty="0" smtClean="0"/>
              <a:t>x + a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: </a:t>
            </a:r>
            <a:r>
              <a:rPr lang="en-US" b="1" dirty="0" smtClean="0"/>
              <a:t>y = ax</a:t>
            </a:r>
            <a:r>
              <a:rPr lang="en-US" b="1" baseline="30000" dirty="0" smtClean="0"/>
              <a:t>2</a:t>
            </a:r>
            <a:r>
              <a:rPr lang="en-US" b="1" dirty="0" smtClean="0"/>
              <a:t> + </a:t>
            </a:r>
            <a:r>
              <a:rPr lang="en-US" b="1" dirty="0" err="1" smtClean="0"/>
              <a:t>bx</a:t>
            </a:r>
            <a:r>
              <a:rPr lang="en-US" b="1" dirty="0" smtClean="0"/>
              <a:t> + c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D6A870-1C72-41FE-85C0-76B0ED59CEA2}" type="slidenum">
              <a:rPr lang="en-US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3429000" cy="24384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800" smtClean="0"/>
              <a:t>Contoh - 1:</a:t>
            </a:r>
          </a:p>
          <a:p>
            <a:pPr eaLnBrk="1" hangingPunct="1"/>
            <a:r>
              <a:rPr lang="en-US" sz="2800" smtClean="0"/>
              <a:t>y = 8 – 2x – x</a:t>
            </a:r>
            <a:r>
              <a:rPr lang="en-US" sz="2800" baseline="30000" smtClean="0"/>
              <a:t>2 </a:t>
            </a:r>
            <a:r>
              <a:rPr lang="en-US" sz="2800" smtClean="0"/>
              <a:t>    a = -1     (a &lt; 0)                b = -2                   c = 8 </a:t>
            </a:r>
            <a:r>
              <a:rPr lang="en-US" sz="2800" smtClean="0">
                <a:sym typeface="Wingdings" pitchFamily="2" charset="2"/>
              </a:rPr>
              <a:t> </a:t>
            </a:r>
            <a:endParaRPr lang="en-US" sz="2800" smtClean="0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4724400" y="304800"/>
            <a:ext cx="3581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/>
              <a:t>Contoh</a:t>
            </a:r>
            <a:r>
              <a:rPr lang="en-US" sz="2800" dirty="0"/>
              <a:t> - 2: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y = 2x</a:t>
            </a:r>
            <a:r>
              <a:rPr lang="en-US" sz="2800" baseline="30000" dirty="0"/>
              <a:t>2</a:t>
            </a:r>
            <a:r>
              <a:rPr lang="en-US" sz="2800" dirty="0"/>
              <a:t> + 4x  + </a:t>
            </a:r>
            <a:r>
              <a:rPr lang="id-ID" sz="2800" dirty="0" smtClean="0"/>
              <a:t>2</a:t>
            </a:r>
            <a:r>
              <a:rPr lang="en-US" sz="2800" dirty="0" smtClean="0"/>
              <a:t>   </a:t>
            </a:r>
            <a:r>
              <a:rPr lang="en-US" sz="2800" dirty="0"/>
              <a:t>a = 2 </a:t>
            </a:r>
            <a:r>
              <a:rPr lang="en-US" sz="2800" dirty="0">
                <a:sym typeface="Wingdings" pitchFamily="2" charset="2"/>
              </a:rPr>
              <a:t> a &gt; 0)</a:t>
            </a:r>
            <a:r>
              <a:rPr lang="en-US" sz="2800" dirty="0"/>
              <a:t>                    b = 4                      c = 2 </a:t>
            </a: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381000" y="3124200"/>
            <a:ext cx="84582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396875" algn="l"/>
                <a:tab pos="793750" algn="l"/>
              </a:tabLst>
            </a:pPr>
            <a:r>
              <a:rPr lang="en-US" sz="2800" dirty="0" err="1"/>
              <a:t>Menggambar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non linear </a:t>
            </a:r>
            <a:r>
              <a:rPr lang="en-US" sz="2800" dirty="0" err="1"/>
              <a:t>kuadratik</a:t>
            </a:r>
            <a:endParaRPr lang="en-US" sz="2800" dirty="0"/>
          </a:p>
          <a:p>
            <a:pPr>
              <a:spcBef>
                <a:spcPct val="50000"/>
              </a:spcBef>
              <a:buFontTx/>
              <a:buAutoNum type="alphaLcPeriod"/>
              <a:tabLst>
                <a:tab pos="396875" algn="l"/>
                <a:tab pos="793750" algn="l"/>
              </a:tabLst>
            </a:pPr>
            <a:r>
              <a:rPr lang="en-US" sz="2800" dirty="0"/>
              <a:t> </a:t>
            </a:r>
            <a:r>
              <a:rPr lang="en-US" sz="2800" dirty="0" err="1"/>
              <a:t>Cari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penggal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sb</a:t>
            </a:r>
            <a:r>
              <a:rPr lang="en-US" sz="2800" dirty="0"/>
              <a:t> x,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y = 0         	0 = 8 – 2x – x</a:t>
            </a:r>
            <a:r>
              <a:rPr lang="en-US" sz="2800" baseline="30000" dirty="0"/>
              <a:t>2 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8 – 2x – x</a:t>
            </a:r>
            <a:r>
              <a:rPr lang="en-US" sz="2800" baseline="30000" dirty="0"/>
              <a:t>2</a:t>
            </a:r>
            <a:r>
              <a:rPr lang="en-US" sz="2800" dirty="0"/>
              <a:t> = 0    	</a:t>
            </a:r>
            <a:r>
              <a:rPr lang="en-US" sz="2800" dirty="0" err="1"/>
              <a:t>Menyelesaikan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	</a:t>
            </a:r>
            <a:r>
              <a:rPr lang="en-US" sz="2800" dirty="0" err="1"/>
              <a:t>cara</a:t>
            </a:r>
            <a:r>
              <a:rPr lang="en-US" sz="2800" dirty="0"/>
              <a:t>:								1. </a:t>
            </a:r>
            <a:r>
              <a:rPr lang="en-US" sz="2800" dirty="0" err="1"/>
              <a:t>Faktorisasi</a:t>
            </a:r>
            <a:r>
              <a:rPr lang="en-US" sz="2800" dirty="0"/>
              <a:t>							 	    </a:t>
            </a:r>
            <a:r>
              <a:rPr lang="en-US" sz="2800" dirty="0" err="1"/>
              <a:t>Maksudnya</a:t>
            </a:r>
            <a:r>
              <a:rPr lang="en-US" sz="2800" dirty="0"/>
              <a:t>, </a:t>
            </a:r>
            <a:r>
              <a:rPr lang="en-US" sz="2800" dirty="0" err="1"/>
              <a:t>menguraikan</a:t>
            </a:r>
            <a:r>
              <a:rPr lang="en-US" sz="2800" dirty="0"/>
              <a:t> </a:t>
            </a:r>
            <a:r>
              <a:rPr lang="en-US" sz="2800" dirty="0" err="1"/>
              <a:t>ruas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			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i="1" dirty="0" err="1"/>
              <a:t>perkalian</a:t>
            </a:r>
            <a:r>
              <a:rPr lang="en-US" sz="2800" i="1" dirty="0"/>
              <a:t> </a:t>
            </a:r>
            <a:r>
              <a:rPr lang="en-US" sz="2800" i="1" dirty="0" err="1"/>
              <a:t>ruas</a:t>
            </a:r>
            <a:r>
              <a:rPr lang="en-US" sz="2800" i="1" dirty="0"/>
              <a:t>-				</a:t>
            </a:r>
            <a:r>
              <a:rPr lang="en-US" sz="2800" i="1" dirty="0" err="1"/>
              <a:t>ruasnya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perkalian</a:t>
            </a:r>
            <a:r>
              <a:rPr lang="en-US" sz="2800" dirty="0"/>
              <a:t> </a:t>
            </a:r>
            <a:r>
              <a:rPr lang="en-US" sz="2800" i="1" dirty="0" err="1"/>
              <a:t>dua</a:t>
            </a:r>
            <a:r>
              <a:rPr lang="en-US" sz="2800" i="1" dirty="0"/>
              <a:t> 			</a:t>
            </a:r>
            <a:r>
              <a:rPr lang="en-US" sz="2800" i="1" dirty="0" err="1"/>
              <a:t>fungsi</a:t>
            </a:r>
            <a:r>
              <a:rPr lang="en-US" sz="2800" i="1" dirty="0"/>
              <a:t> yang </a:t>
            </a:r>
            <a:r>
              <a:rPr lang="en-US" sz="2800" i="1" dirty="0" err="1"/>
              <a:t>lebih</a:t>
            </a:r>
            <a:r>
              <a:rPr lang="en-US" sz="2800" i="1" dirty="0"/>
              <a:t> </a:t>
            </a:r>
            <a:r>
              <a:rPr lang="en-US" sz="2800" i="1" dirty="0" err="1"/>
              <a:t>kecil</a:t>
            </a:r>
            <a:endParaRPr lang="en-US" sz="2800" i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AEB6F-64B1-45CE-BD5F-B152DB6B7C3A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89451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4000" b="1" smtClean="0"/>
              <a:t>Fungsi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/>
              <a:t>Silabus: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b="1" smtClean="0"/>
              <a:t> Pengertian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b="1" smtClean="0"/>
              <a:t> Macam-macam fungsi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b="1" smtClean="0"/>
              <a:t> Fungsi Linear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b="1" smtClean="0"/>
              <a:t> Fungsi non Linear</a:t>
            </a:r>
          </a:p>
          <a:p>
            <a:pPr marL="609600" indent="-609600" eaLnBrk="1" hangingPunct="1"/>
            <a:endParaRPr lang="en-US" smtClean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1B437-3A73-4D85-B08C-E112290657F0}" type="slidenum">
              <a:rPr lang="en-US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marL="52388" indent="0" eaLnBrk="1" hangingPunct="1">
              <a:spcBef>
                <a:spcPct val="50000"/>
              </a:spcBef>
              <a:buFontTx/>
              <a:buNone/>
              <a:tabLst>
                <a:tab pos="465138" algn="l"/>
              </a:tabLst>
            </a:pPr>
            <a:r>
              <a:rPr lang="en-US" sz="2800" dirty="0" smtClean="0"/>
              <a:t>    </a:t>
            </a:r>
            <a:r>
              <a:rPr lang="en-US" sz="2800" dirty="0" err="1" smtClean="0"/>
              <a:t>Faktorisasi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:	(2 - x)(4 + x)</a:t>
            </a:r>
            <a:r>
              <a:rPr lang="en-US" sz="2800" dirty="0" smtClean="0">
                <a:sym typeface="Wingdings" pitchFamily="2" charset="2"/>
              </a:rPr>
              <a:t> f(x) = g(x).h(x)				</a:t>
            </a:r>
            <a:r>
              <a:rPr lang="en-US" sz="2800" dirty="0" smtClean="0"/>
              <a:t>(2 - x)(4 + x) = 0						(2 - x) = 0,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x = 2,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(2, 0)			(4 + x)= 0,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x = -4, </a:t>
            </a:r>
            <a:r>
              <a:rPr lang="en-US" sz="2800" dirty="0" err="1" smtClean="0"/>
              <a:t>dititik</a:t>
            </a:r>
            <a:r>
              <a:rPr lang="en-US" sz="2800" dirty="0" smtClean="0"/>
              <a:t> (-4, 0)</a:t>
            </a:r>
          </a:p>
          <a:p>
            <a:pPr marL="52388" indent="0" eaLnBrk="1" hangingPunct="1">
              <a:spcBef>
                <a:spcPct val="50000"/>
              </a:spcBef>
              <a:buFontTx/>
              <a:buNone/>
              <a:tabLst>
                <a:tab pos="465138" algn="l"/>
              </a:tabLst>
            </a:pPr>
            <a:r>
              <a:rPr lang="en-US" sz="2800" dirty="0" smtClean="0"/>
              <a:t> 2. </a:t>
            </a:r>
            <a:r>
              <a:rPr lang="en-US" sz="2800" dirty="0" err="1" smtClean="0"/>
              <a:t>Memakai</a:t>
            </a:r>
            <a:r>
              <a:rPr lang="en-US" sz="2800" dirty="0" smtClean="0"/>
              <a:t> </a:t>
            </a:r>
            <a:r>
              <a:rPr lang="en-US" sz="2800" dirty="0" err="1" smtClean="0"/>
              <a:t>rumus</a:t>
            </a:r>
            <a:r>
              <a:rPr lang="en-US" sz="2800" dirty="0" smtClean="0"/>
              <a:t> </a:t>
            </a:r>
            <a:r>
              <a:rPr lang="en-US" sz="2800" dirty="0" err="1" smtClean="0"/>
              <a:t>kuadrat</a:t>
            </a:r>
            <a:r>
              <a:rPr lang="en-US" sz="2800" dirty="0" smtClean="0"/>
              <a:t> (</a:t>
            </a:r>
            <a:r>
              <a:rPr lang="en-US" sz="2800" dirty="0" err="1" smtClean="0"/>
              <a:t>bujur</a:t>
            </a:r>
            <a:r>
              <a:rPr lang="en-US" sz="2800" dirty="0" smtClean="0"/>
              <a:t> </a:t>
            </a:r>
            <a:r>
              <a:rPr lang="en-US" sz="2800" dirty="0" err="1" smtClean="0"/>
              <a:t>sangkar</a:t>
            </a:r>
            <a:r>
              <a:rPr lang="en-US" sz="2800" dirty="0" smtClean="0"/>
              <a:t>)</a:t>
            </a:r>
          </a:p>
          <a:p>
            <a:pPr marL="52388" indent="0" eaLnBrk="1" hangingPunct="1">
              <a:spcBef>
                <a:spcPct val="50000"/>
              </a:spcBef>
              <a:buFontTx/>
              <a:buNone/>
              <a:tabLst>
                <a:tab pos="465138" algn="l"/>
              </a:tabLst>
            </a:pPr>
            <a:r>
              <a:rPr lang="en-US" sz="2800" dirty="0" smtClean="0"/>
              <a:t>                     -b  </a:t>
            </a:r>
            <a:r>
              <a:rPr lang="en-US" sz="2800" dirty="0" smtClean="0">
                <a:cs typeface="Arial" charset="0"/>
              </a:rPr>
              <a:t>± √ b</a:t>
            </a:r>
            <a:r>
              <a:rPr lang="en-US" sz="2800" baseline="30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– 4ac</a:t>
            </a:r>
            <a:r>
              <a:rPr lang="en-US" sz="2800" dirty="0" smtClean="0"/>
              <a:t>					         x =   --------------------				                 				   </a:t>
            </a:r>
            <a:r>
              <a:rPr lang="en-US" sz="2800" dirty="0" smtClean="0"/>
              <a:t>2</a:t>
            </a:r>
            <a:r>
              <a:rPr lang="id-ID" sz="2800" dirty="0" smtClean="0"/>
              <a:t>a</a:t>
            </a:r>
            <a:endParaRPr lang="en-US" sz="2800" dirty="0" smtClean="0"/>
          </a:p>
          <a:p>
            <a:pPr marL="52388" indent="0" eaLnBrk="1" hangingPunct="1">
              <a:spcBef>
                <a:spcPct val="50000"/>
              </a:spcBef>
              <a:buFontTx/>
              <a:buNone/>
              <a:tabLst>
                <a:tab pos="465138" algn="l"/>
              </a:tabLst>
            </a:pPr>
            <a:r>
              <a:rPr lang="en-US" sz="2800" dirty="0" smtClean="0"/>
              <a:t>      </a:t>
            </a:r>
            <a:endParaRPr lang="en-US" sz="2800" baseline="-25000" dirty="0" smtClean="0"/>
          </a:p>
          <a:p>
            <a:pPr marL="52388" indent="0" eaLnBrk="1" hangingPunct="1">
              <a:spcBef>
                <a:spcPct val="50000"/>
              </a:spcBef>
              <a:buFontTx/>
              <a:buNone/>
              <a:tabLst>
                <a:tab pos="465138" algn="l"/>
              </a:tabLst>
            </a:pPr>
            <a:r>
              <a:rPr lang="en-US" sz="2800" dirty="0" smtClean="0"/>
              <a:t>                     - (-2) </a:t>
            </a:r>
            <a:r>
              <a:rPr lang="en-US" sz="2800" dirty="0" smtClean="0">
                <a:cs typeface="Arial" charset="0"/>
              </a:rPr>
              <a:t>±  √  (-2)</a:t>
            </a:r>
            <a:r>
              <a:rPr lang="en-US" sz="2800" baseline="30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– 4(-1)(8)	  </a:t>
            </a:r>
            <a:r>
              <a:rPr lang="en-US" sz="2800" dirty="0" smtClean="0"/>
              <a:t>                		     x =  -------------------------------							2(-1)</a:t>
            </a:r>
            <a:endParaRPr lang="en-US" dirty="0" smtClean="0"/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36576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4114800" y="5486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0A86F-A0F2-44A4-8097-759CB228CA0C}" type="slidenum">
              <a:rPr lang="en-US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9342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smtClean="0"/>
              <a:t>            2 </a:t>
            </a:r>
            <a:r>
              <a:rPr lang="en-US" sz="2800" smtClean="0">
                <a:cs typeface="Arial" charset="0"/>
              </a:rPr>
              <a:t>± √ 4 + 32	  2 ± 6                                                    </a:t>
            </a:r>
            <a:r>
              <a:rPr lang="en-US" sz="2800" smtClean="0"/>
              <a:t>x =   ----------------   =  --------- 	          	             		-2                   -2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smtClean="0"/>
              <a:t>   x</a:t>
            </a:r>
            <a:r>
              <a:rPr lang="en-US" sz="2800" baseline="-25000" smtClean="0"/>
              <a:t>1</a:t>
            </a:r>
            <a:r>
              <a:rPr lang="en-US" sz="2800" smtClean="0"/>
              <a:t> = (2 + 6)/(-2) = -4, </a:t>
            </a:r>
            <a:r>
              <a:rPr lang="en-US" sz="2800" smtClean="0">
                <a:sym typeface="Wingdings" pitchFamily="2" charset="2"/>
              </a:rPr>
              <a:t> titik (-4, 0)                  </a:t>
            </a:r>
            <a:r>
              <a:rPr lang="en-US" sz="2800" smtClean="0"/>
              <a:t>      x</a:t>
            </a:r>
            <a:r>
              <a:rPr lang="en-US" sz="2800" baseline="-25000" smtClean="0"/>
              <a:t>2</a:t>
            </a:r>
            <a:r>
              <a:rPr lang="en-US" sz="2800" smtClean="0"/>
              <a:t> = (2 – 6)/(-2) = 2,  </a:t>
            </a:r>
            <a:r>
              <a:rPr lang="en-US" sz="2800" smtClean="0">
                <a:sym typeface="Wingdings" pitchFamily="2" charset="2"/>
              </a:rPr>
              <a:t> titik  (2, 0)		        Hasilnya sama dengan cara faktorisasi.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smtClean="0"/>
              <a:t>b. Cari titik penggal dengan sb y, pada nilai x = 0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mtClean="0"/>
              <a:t>	y = 8 – 2x – x</a:t>
            </a:r>
            <a:r>
              <a:rPr lang="en-US" baseline="30000" smtClean="0"/>
              <a:t>2</a:t>
            </a:r>
            <a:r>
              <a:rPr lang="en-US" sz="2800" smtClean="0"/>
              <a:t>, untuk x = 0,  y = 8, titik (0,8)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smtClean="0"/>
              <a:t>c. Karena ciri fungsi kuadrat memiliki titik maksi-      m atau minimum (lihat gambar terdahulu) maka titik ini harus dicari.</a:t>
            </a:r>
            <a:endParaRPr lang="en-US" smtClean="0"/>
          </a:p>
        </p:txBody>
      </p:sp>
      <p:sp>
        <p:nvSpPr>
          <p:cNvPr id="59397" name="Line 4"/>
          <p:cNvSpPr>
            <a:spLocks noChangeShapeType="1"/>
          </p:cNvSpPr>
          <p:nvPr/>
        </p:nvSpPr>
        <p:spPr bwMode="auto">
          <a:xfrm>
            <a:off x="2514600" y="381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9398" name="Oval 5"/>
          <p:cNvSpPr>
            <a:spLocks noChangeArrowheads="1"/>
          </p:cNvSpPr>
          <p:nvPr/>
        </p:nvSpPr>
        <p:spPr bwMode="auto">
          <a:xfrm>
            <a:off x="4191000" y="228600"/>
            <a:ext cx="12192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0567E-0340-4606-947A-69303FB00158}" type="slidenum">
              <a:rPr lang="en-US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/>
            <a:r>
              <a:rPr lang="en-US" sz="2800" smtClean="0"/>
              <a:t>Mencari titik maks atau min</a:t>
            </a:r>
          </a:p>
          <a:p>
            <a:pPr eaLnBrk="1" hangingPunct="1"/>
            <a:r>
              <a:rPr lang="en-US" sz="2800" smtClean="0"/>
              <a:t>Sifat fungsi kuadratik					        a.  Memiliki titik maks atau min yang disebut titik 	ekstrim.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     </a:t>
            </a:r>
            <a:r>
              <a:rPr lang="en-US" smtClean="0"/>
              <a:t>Titik maks jika a &lt; 0 dan min jika a &gt; 0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b.  Titik maks atau min pada titik (x, y) dengan:     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           -b		       b</a:t>
            </a:r>
            <a:r>
              <a:rPr lang="en-US" sz="2800" baseline="30000" smtClean="0"/>
              <a:t>2</a:t>
            </a:r>
            <a:r>
              <a:rPr lang="en-US" sz="2800" smtClean="0"/>
              <a:t> – 4ac              	       	x =  ----,      dan    y = -----------			       2a                           -4a  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c.  Kurvanya simetri pada titik x</a:t>
            </a:r>
            <a:r>
              <a:rPr lang="en-US" sz="2800" baseline="-25000" smtClean="0"/>
              <a:t>maks/min</a:t>
            </a: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</a:t>
            </a:r>
            <a:r>
              <a:rPr lang="en-US" smtClean="0"/>
              <a:t>     y = 8 – 2x – x</a:t>
            </a:r>
            <a:r>
              <a:rPr lang="en-US" baseline="30000" smtClean="0"/>
              <a:t>2</a:t>
            </a:r>
            <a:r>
              <a:rPr lang="en-US" smtClean="0"/>
              <a:t>,  a &lt; 0 </a:t>
            </a:r>
            <a:r>
              <a:rPr lang="en-US" smtClean="0">
                <a:sym typeface="Wingdings" pitchFamily="2" charset="2"/>
              </a:rPr>
              <a:t> berarti maks           	x</a:t>
            </a:r>
            <a:r>
              <a:rPr lang="en-US" baseline="-25000" smtClean="0">
                <a:sym typeface="Wingdings" pitchFamily="2" charset="2"/>
              </a:rPr>
              <a:t>maks</a:t>
            </a:r>
            <a:r>
              <a:rPr lang="en-US" smtClean="0">
                <a:sym typeface="Wingdings" pitchFamily="2" charset="2"/>
              </a:rPr>
              <a:t> = -(-2)/(2)(-1) = -1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        y</a:t>
            </a:r>
            <a:r>
              <a:rPr lang="en-US" baseline="-25000" smtClean="0">
                <a:sym typeface="Wingdings" pitchFamily="2" charset="2"/>
              </a:rPr>
              <a:t>maks</a:t>
            </a:r>
            <a:r>
              <a:rPr lang="en-US" smtClean="0">
                <a:sym typeface="Wingdings" pitchFamily="2" charset="2"/>
              </a:rPr>
              <a:t> = [(-2)</a:t>
            </a:r>
            <a:r>
              <a:rPr lang="en-US" baseline="30000" smtClean="0">
                <a:sym typeface="Wingdings" pitchFamily="2" charset="2"/>
              </a:rPr>
              <a:t>2</a:t>
            </a:r>
            <a:r>
              <a:rPr lang="en-US" smtClean="0">
                <a:sym typeface="Wingdings" pitchFamily="2" charset="2"/>
              </a:rPr>
              <a:t> – 4(-1)(8)]/(-4)(-1) = 36/4    		= 9.  titik maks (-1, 9).</a:t>
            </a:r>
            <a:endParaRPr lang="en-US" baseline="30000" smtClean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A4DD2-1CB7-4E99-9525-38F1A4064CD2}" type="slidenum">
              <a:rPr lang="en-US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smtClean="0"/>
              <a:t>Gambarkan kurvanya:</a:t>
            </a:r>
          </a:p>
        </p:txBody>
      </p:sp>
      <p:sp>
        <p:nvSpPr>
          <p:cNvPr id="61445" name="Line 4"/>
          <p:cNvSpPr>
            <a:spLocks noChangeShapeType="1"/>
          </p:cNvSpPr>
          <p:nvPr/>
        </p:nvSpPr>
        <p:spPr bwMode="auto">
          <a:xfrm flipV="1">
            <a:off x="4876800" y="1143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1446" name="Line 5"/>
          <p:cNvSpPr>
            <a:spLocks noChangeShapeType="1"/>
          </p:cNvSpPr>
          <p:nvPr/>
        </p:nvSpPr>
        <p:spPr bwMode="auto">
          <a:xfrm>
            <a:off x="457200" y="6629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4572000" y="655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61448" name="Line 7"/>
          <p:cNvSpPr>
            <a:spLocks noChangeShapeType="1"/>
          </p:cNvSpPr>
          <p:nvPr/>
        </p:nvSpPr>
        <p:spPr bwMode="auto">
          <a:xfrm>
            <a:off x="36576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42672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53340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>
            <a:off x="58674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2" name="Line 11"/>
          <p:cNvSpPr>
            <a:spLocks noChangeShapeType="1"/>
          </p:cNvSpPr>
          <p:nvPr/>
        </p:nvSpPr>
        <p:spPr bwMode="auto">
          <a:xfrm>
            <a:off x="64008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69342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4" name="Line 13"/>
          <p:cNvSpPr>
            <a:spLocks noChangeShapeType="1"/>
          </p:cNvSpPr>
          <p:nvPr/>
        </p:nvSpPr>
        <p:spPr bwMode="auto">
          <a:xfrm>
            <a:off x="31242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>
            <a:off x="2590800" y="655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6" name="Line 15"/>
          <p:cNvSpPr>
            <a:spLocks noChangeShapeType="1"/>
          </p:cNvSpPr>
          <p:nvPr/>
        </p:nvSpPr>
        <p:spPr bwMode="auto">
          <a:xfrm flipH="1">
            <a:off x="4800600" y="6248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7" name="Line 16"/>
          <p:cNvSpPr>
            <a:spLocks noChangeShapeType="1"/>
          </p:cNvSpPr>
          <p:nvPr/>
        </p:nvSpPr>
        <p:spPr bwMode="auto">
          <a:xfrm flipH="1">
            <a:off x="4800600" y="571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8" name="Line 17"/>
          <p:cNvSpPr>
            <a:spLocks noChangeShapeType="1"/>
          </p:cNvSpPr>
          <p:nvPr/>
        </p:nvSpPr>
        <p:spPr bwMode="auto">
          <a:xfrm flipH="1">
            <a:off x="4800600" y="5181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59" name="Line 18"/>
          <p:cNvSpPr>
            <a:spLocks noChangeShapeType="1"/>
          </p:cNvSpPr>
          <p:nvPr/>
        </p:nvSpPr>
        <p:spPr bwMode="auto">
          <a:xfrm flipH="1">
            <a:off x="4800600" y="4648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0" name="Line 19"/>
          <p:cNvSpPr>
            <a:spLocks noChangeShapeType="1"/>
          </p:cNvSpPr>
          <p:nvPr/>
        </p:nvSpPr>
        <p:spPr bwMode="auto">
          <a:xfrm flipH="1">
            <a:off x="4800600" y="4038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1" name="Line 20"/>
          <p:cNvSpPr>
            <a:spLocks noChangeShapeType="1"/>
          </p:cNvSpPr>
          <p:nvPr/>
        </p:nvSpPr>
        <p:spPr bwMode="auto">
          <a:xfrm flipH="1">
            <a:off x="4800600" y="3505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2" name="Line 21"/>
          <p:cNvSpPr>
            <a:spLocks noChangeShapeType="1"/>
          </p:cNvSpPr>
          <p:nvPr/>
        </p:nvSpPr>
        <p:spPr bwMode="auto">
          <a:xfrm flipH="1">
            <a:off x="4800600" y="2971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3" name="Line 22"/>
          <p:cNvSpPr>
            <a:spLocks noChangeShapeType="1"/>
          </p:cNvSpPr>
          <p:nvPr/>
        </p:nvSpPr>
        <p:spPr bwMode="auto">
          <a:xfrm flipH="1">
            <a:off x="4800600" y="2438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4" name="Line 23"/>
          <p:cNvSpPr>
            <a:spLocks noChangeShapeType="1"/>
          </p:cNvSpPr>
          <p:nvPr/>
        </p:nvSpPr>
        <p:spPr bwMode="auto">
          <a:xfrm flipH="1">
            <a:off x="48006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5" name="Line 24"/>
          <p:cNvSpPr>
            <a:spLocks noChangeShapeType="1"/>
          </p:cNvSpPr>
          <p:nvPr/>
        </p:nvSpPr>
        <p:spPr bwMode="auto">
          <a:xfrm flipH="1">
            <a:off x="4800600" y="1295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466" name="Text Box 25"/>
          <p:cNvSpPr txBox="1">
            <a:spLocks noChangeArrowheads="1"/>
          </p:cNvSpPr>
          <p:nvPr/>
        </p:nvSpPr>
        <p:spPr bwMode="auto">
          <a:xfrm>
            <a:off x="8077200" y="655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1467" name="Text Box 26"/>
          <p:cNvSpPr txBox="1">
            <a:spLocks noChangeArrowheads="1"/>
          </p:cNvSpPr>
          <p:nvPr/>
        </p:nvSpPr>
        <p:spPr bwMode="auto">
          <a:xfrm>
            <a:off x="4876800" y="990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A74CF-CF80-4E87-B295-C788EA15C485}" type="slidenum">
              <a:rPr lang="en-US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97071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 </a:t>
            </a:r>
            <a:r>
              <a:rPr lang="en-US" sz="2800" dirty="0" err="1" smtClean="0"/>
              <a:t>Latihan</a:t>
            </a:r>
            <a:r>
              <a:rPr lang="en-US" sz="2800" dirty="0" smtClean="0"/>
              <a:t>: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selesaikan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- 2: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y = 2x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+ 4x  + </a:t>
            </a:r>
            <a:r>
              <a:rPr lang="id-ID" sz="2800" dirty="0" smtClean="0"/>
              <a:t>2</a:t>
            </a: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B9E75C-9A48-4E3A-873F-D7899302261A}" type="slidenum">
              <a:rPr lang="en-US">
                <a:latin typeface="Arial" charset="0"/>
              </a:rPr>
              <a:pPr/>
              <a:t>25</a:t>
            </a:fld>
            <a:endParaRPr lang="en-US">
              <a:latin typeface="Arial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Lanjutan: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6E6AB6-4D01-4136-A229-55E9679D0353}" type="slidenum">
              <a:rPr lang="en-US">
                <a:latin typeface="Arial" charset="0"/>
              </a:rPr>
              <a:pPr/>
              <a:t>26</a:t>
            </a:fld>
            <a:endParaRPr lang="en-US">
              <a:latin typeface="Arial" charset="0"/>
            </a:endParaRP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Hubungan dua garis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Dua buah garis dengan fungsi linier dapat: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a. berimpit</a:t>
            </a:r>
          </a:p>
        </p:txBody>
      </p:sp>
      <p:sp>
        <p:nvSpPr>
          <p:cNvPr id="64517" name="Line 4"/>
          <p:cNvSpPr>
            <a:spLocks noChangeShapeType="1"/>
          </p:cNvSpPr>
          <p:nvPr/>
        </p:nvSpPr>
        <p:spPr bwMode="auto">
          <a:xfrm flipV="1">
            <a:off x="1371600" y="2133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4518" name="Line 5"/>
          <p:cNvSpPr>
            <a:spLocks noChangeShapeType="1"/>
          </p:cNvSpPr>
          <p:nvPr/>
        </p:nvSpPr>
        <p:spPr bwMode="auto">
          <a:xfrm>
            <a:off x="1371600" y="3657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4519" name="Line 6"/>
          <p:cNvSpPr>
            <a:spLocks noChangeShapeType="1"/>
          </p:cNvSpPr>
          <p:nvPr/>
        </p:nvSpPr>
        <p:spPr bwMode="auto">
          <a:xfrm flipV="1">
            <a:off x="1371600" y="2133600"/>
            <a:ext cx="24384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4520" name="Text Box 7"/>
          <p:cNvSpPr txBox="1">
            <a:spLocks noChangeArrowheads="1"/>
          </p:cNvSpPr>
          <p:nvPr/>
        </p:nvSpPr>
        <p:spPr bwMode="auto">
          <a:xfrm rot="-1413692">
            <a:off x="1371600" y="22098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1</a:t>
            </a:r>
            <a:r>
              <a:rPr lang="en-US"/>
              <a:t> = a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4521" name="Text Box 8"/>
          <p:cNvSpPr txBox="1">
            <a:spLocks noChangeArrowheads="1"/>
          </p:cNvSpPr>
          <p:nvPr/>
        </p:nvSpPr>
        <p:spPr bwMode="auto">
          <a:xfrm rot="-1342790">
            <a:off x="1676400" y="25146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2</a:t>
            </a:r>
            <a:r>
              <a:rPr lang="en-US"/>
              <a:t> = a</a:t>
            </a:r>
            <a:r>
              <a:rPr lang="en-US" baseline="-25000"/>
              <a:t>2</a:t>
            </a:r>
            <a:r>
              <a:rPr lang="en-US"/>
              <a:t>x + b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4522" name="Text Box 9"/>
          <p:cNvSpPr txBox="1">
            <a:spLocks noChangeArrowheads="1"/>
          </p:cNvSpPr>
          <p:nvPr/>
        </p:nvSpPr>
        <p:spPr bwMode="auto">
          <a:xfrm>
            <a:off x="4572000" y="2057400"/>
            <a:ext cx="4267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Berimpit: Jika dan hanya jika</a:t>
            </a:r>
          </a:p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 = a</a:t>
            </a:r>
            <a:r>
              <a:rPr lang="en-US" baseline="-25000"/>
              <a:t>2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  <a:r>
              <a:rPr lang="en-US"/>
              <a:t>= b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 flipV="1">
            <a:off x="1524000" y="4953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762000" y="4191000"/>
            <a:ext cx="2362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b.  Sejajar</a:t>
            </a:r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>
            <a:off x="1524000" y="7010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V="1">
            <a:off x="1524000" y="5105400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V="1">
            <a:off x="1524000" y="56388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 rot="-1175343">
            <a:off x="1965325" y="51054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1</a:t>
            </a:r>
            <a:r>
              <a:rPr lang="en-US"/>
              <a:t> = a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4529" name="Text Box 18"/>
          <p:cNvSpPr txBox="1">
            <a:spLocks noChangeArrowheads="1"/>
          </p:cNvSpPr>
          <p:nvPr/>
        </p:nvSpPr>
        <p:spPr bwMode="auto">
          <a:xfrm rot="-1175760">
            <a:off x="2117725" y="60960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2</a:t>
            </a:r>
            <a:r>
              <a:rPr lang="en-US"/>
              <a:t> = a</a:t>
            </a:r>
            <a:r>
              <a:rPr lang="en-US" baseline="-25000"/>
              <a:t>2</a:t>
            </a:r>
            <a:r>
              <a:rPr lang="en-US"/>
              <a:t>x + b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4530" name="Text Box 20"/>
          <p:cNvSpPr txBox="1">
            <a:spLocks noChangeArrowheads="1"/>
          </p:cNvSpPr>
          <p:nvPr/>
        </p:nvSpPr>
        <p:spPr bwMode="auto">
          <a:xfrm>
            <a:off x="4724400" y="5305425"/>
            <a:ext cx="4267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Sejajar: Jika dan hanya jika</a:t>
            </a:r>
          </a:p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cs typeface="Arial" charset="0"/>
              </a:rPr>
              <a:t>=</a:t>
            </a:r>
            <a:r>
              <a:rPr lang="en-US"/>
              <a:t> a</a:t>
            </a:r>
            <a:r>
              <a:rPr lang="en-US" baseline="-25000"/>
              <a:t>2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 </a:t>
            </a:r>
            <a:r>
              <a:rPr lang="en-US">
                <a:cs typeface="Arial" charset="0"/>
              </a:rPr>
              <a:t>±</a:t>
            </a:r>
            <a:r>
              <a:rPr lang="en-US"/>
              <a:t> b</a:t>
            </a:r>
            <a:r>
              <a:rPr lang="en-US" baseline="-25000"/>
              <a:t>2</a:t>
            </a:r>
            <a:endParaRPr lang="en-US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6C7DEB-FA4C-43CB-AD68-2A6342ADF6D9}" type="slidenum">
              <a:rPr lang="en-US">
                <a:latin typeface="Arial" charset="0"/>
              </a:rPr>
              <a:pPr/>
              <a:t>27</a:t>
            </a:fld>
            <a:endParaRPr lang="en-US">
              <a:latin typeface="Arial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52400" y="533400"/>
            <a:ext cx="2743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c.  Berpotongan</a:t>
            </a: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 flipV="1">
            <a:off x="1143000" y="1143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143000" y="3657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V="1">
            <a:off x="1143000" y="1676400"/>
            <a:ext cx="2895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143000" y="1752600"/>
            <a:ext cx="2667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 rot="1812362">
            <a:off x="2117725" y="28194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2</a:t>
            </a:r>
            <a:r>
              <a:rPr lang="en-US"/>
              <a:t> = a</a:t>
            </a:r>
            <a:r>
              <a:rPr lang="en-US" baseline="-25000"/>
              <a:t>2</a:t>
            </a:r>
            <a:r>
              <a:rPr lang="en-US"/>
              <a:t>x + b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 rot="-1175343">
            <a:off x="2727325" y="17526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1</a:t>
            </a:r>
            <a:r>
              <a:rPr lang="en-US"/>
              <a:t> = a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5257800" y="990600"/>
            <a:ext cx="3505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Berpotongan: jika dan hanya jika</a:t>
            </a:r>
          </a:p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cs typeface="Arial" charset="0"/>
              </a:rPr>
              <a:t>± a</a:t>
            </a:r>
            <a:r>
              <a:rPr lang="en-US" baseline="-25000">
                <a:cs typeface="Arial" charset="0"/>
              </a:rPr>
              <a:t>2</a:t>
            </a:r>
            <a:endParaRPr lang="en-US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b</a:t>
            </a:r>
            <a:r>
              <a:rPr lang="en-US" baseline="-25000">
                <a:cs typeface="Arial" charset="0"/>
              </a:rPr>
              <a:t>1</a:t>
            </a:r>
            <a:r>
              <a:rPr lang="en-US">
                <a:cs typeface="Arial" charset="0"/>
              </a:rPr>
              <a:t> ± b</a:t>
            </a:r>
            <a:r>
              <a:rPr lang="en-US" baseline="-25000">
                <a:cs typeface="Arial" charset="0"/>
              </a:rPr>
              <a:t>2</a:t>
            </a:r>
            <a:endParaRPr lang="en-US">
              <a:cs typeface="Arial" charset="0"/>
            </a:endParaRPr>
          </a:p>
        </p:txBody>
      </p:sp>
      <p:sp>
        <p:nvSpPr>
          <p:cNvPr id="65548" name="Text Box 13"/>
          <p:cNvSpPr txBox="1">
            <a:spLocks noChangeArrowheads="1"/>
          </p:cNvSpPr>
          <p:nvPr/>
        </p:nvSpPr>
        <p:spPr bwMode="auto">
          <a:xfrm>
            <a:off x="304800" y="42672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Dua garis </a:t>
            </a:r>
            <a:r>
              <a:rPr lang="en-US" sz="2800" i="1"/>
              <a:t>fungsi linear</a:t>
            </a:r>
            <a:r>
              <a:rPr lang="en-US" sz="2800"/>
              <a:t> dan </a:t>
            </a:r>
            <a:r>
              <a:rPr lang="en-US" sz="2800" i="1"/>
              <a:t>fungsi non linear</a:t>
            </a:r>
            <a:r>
              <a:rPr lang="en-US" sz="2800"/>
              <a:t> hanya dapat berpotongan.</a:t>
            </a:r>
          </a:p>
        </p:txBody>
      </p:sp>
      <p:sp>
        <p:nvSpPr>
          <p:cNvPr id="65549" name="Line 14"/>
          <p:cNvSpPr>
            <a:spLocks noChangeShapeType="1"/>
          </p:cNvSpPr>
          <p:nvPr/>
        </p:nvSpPr>
        <p:spPr bwMode="auto">
          <a:xfrm flipV="1">
            <a:off x="685800" y="5334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685800" y="7315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 flipV="1">
            <a:off x="5257800" y="5105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>
            <a:off x="5257800" y="7239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53" name="Arc 18"/>
          <p:cNvSpPr>
            <a:spLocks/>
          </p:cNvSpPr>
          <p:nvPr/>
        </p:nvSpPr>
        <p:spPr bwMode="auto">
          <a:xfrm rot="10667108" flipV="1">
            <a:off x="531813" y="5788025"/>
            <a:ext cx="1893887" cy="1670050"/>
          </a:xfrm>
          <a:custGeom>
            <a:avLst/>
            <a:gdLst>
              <a:gd name="T0" fmla="*/ 0 w 41486"/>
              <a:gd name="T1" fmla="*/ 1224239 h 21600"/>
              <a:gd name="T2" fmla="*/ 1893887 w 41486"/>
              <a:gd name="T3" fmla="*/ 1185271 h 21600"/>
              <a:gd name="T4" fmla="*/ 950276 w 41486"/>
              <a:gd name="T5" fmla="*/ 1670050 h 21600"/>
              <a:gd name="T6" fmla="*/ 0 60000 65536"/>
              <a:gd name="T7" fmla="*/ 0 60000 65536"/>
              <a:gd name="T8" fmla="*/ 0 60000 65536"/>
              <a:gd name="T9" fmla="*/ 0 w 41486"/>
              <a:gd name="T10" fmla="*/ 0 h 21600"/>
              <a:gd name="T11" fmla="*/ 41486 w 414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486" h="21600" fill="none" extrusionOk="0">
                <a:moveTo>
                  <a:pt x="-1" y="15833"/>
                </a:moveTo>
                <a:cubicBezTo>
                  <a:pt x="2591" y="6477"/>
                  <a:pt x="11107" y="-1"/>
                  <a:pt x="20816" y="0"/>
                </a:cubicBezTo>
                <a:cubicBezTo>
                  <a:pt x="30330" y="0"/>
                  <a:pt x="38724" y="6225"/>
                  <a:pt x="41485" y="15330"/>
                </a:cubicBezTo>
              </a:path>
              <a:path w="41486" h="21600" stroke="0" extrusionOk="0">
                <a:moveTo>
                  <a:pt x="-1" y="15833"/>
                </a:moveTo>
                <a:cubicBezTo>
                  <a:pt x="2591" y="6477"/>
                  <a:pt x="11107" y="-1"/>
                  <a:pt x="20816" y="0"/>
                </a:cubicBezTo>
                <a:cubicBezTo>
                  <a:pt x="30330" y="0"/>
                  <a:pt x="38724" y="6225"/>
                  <a:pt x="41485" y="15330"/>
                </a:cubicBezTo>
                <a:lnTo>
                  <a:pt x="2081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5554" name="Line 19"/>
          <p:cNvSpPr>
            <a:spLocks noChangeShapeType="1"/>
          </p:cNvSpPr>
          <p:nvPr/>
        </p:nvSpPr>
        <p:spPr bwMode="auto">
          <a:xfrm flipV="1">
            <a:off x="685800" y="5562600"/>
            <a:ext cx="2438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55" name="Text Box 20"/>
          <p:cNvSpPr txBox="1">
            <a:spLocks noChangeArrowheads="1"/>
          </p:cNvSpPr>
          <p:nvPr/>
        </p:nvSpPr>
        <p:spPr bwMode="auto">
          <a:xfrm rot="-1175343">
            <a:off x="2117725" y="55626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1</a:t>
            </a:r>
            <a:r>
              <a:rPr lang="en-US"/>
              <a:t> = a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5556" name="Text Box 21"/>
          <p:cNvSpPr txBox="1">
            <a:spLocks noChangeArrowheads="1"/>
          </p:cNvSpPr>
          <p:nvPr/>
        </p:nvSpPr>
        <p:spPr bwMode="auto">
          <a:xfrm>
            <a:off x="2286000" y="64008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r>
              <a:rPr lang="en-US" baseline="-25000"/>
              <a:t>2</a:t>
            </a:r>
            <a:r>
              <a:rPr lang="en-US"/>
              <a:t> = ax</a:t>
            </a:r>
            <a:r>
              <a:rPr lang="en-US" baseline="30000"/>
              <a:t>2</a:t>
            </a:r>
            <a:r>
              <a:rPr lang="en-US"/>
              <a:t> + bx + c</a:t>
            </a:r>
          </a:p>
        </p:txBody>
      </p:sp>
      <p:sp>
        <p:nvSpPr>
          <p:cNvPr id="65557" name="Text Box 22"/>
          <p:cNvSpPr txBox="1">
            <a:spLocks noChangeArrowheads="1"/>
          </p:cNvSpPr>
          <p:nvPr/>
        </p:nvSpPr>
        <p:spPr bwMode="auto">
          <a:xfrm>
            <a:off x="762000" y="1219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65558" name="Text Box 23"/>
          <p:cNvSpPr txBox="1">
            <a:spLocks noChangeArrowheads="1"/>
          </p:cNvSpPr>
          <p:nvPr/>
        </p:nvSpPr>
        <p:spPr bwMode="auto">
          <a:xfrm>
            <a:off x="3505200" y="7010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5559" name="Text Box 24"/>
          <p:cNvSpPr txBox="1">
            <a:spLocks noChangeArrowheads="1"/>
          </p:cNvSpPr>
          <p:nvPr/>
        </p:nvSpPr>
        <p:spPr bwMode="auto">
          <a:xfrm>
            <a:off x="381000" y="518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65560" name="Text Box 25"/>
          <p:cNvSpPr txBox="1">
            <a:spLocks noChangeArrowheads="1"/>
          </p:cNvSpPr>
          <p:nvPr/>
        </p:nvSpPr>
        <p:spPr bwMode="auto">
          <a:xfrm>
            <a:off x="50292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5561" name="Arc 26"/>
          <p:cNvSpPr>
            <a:spLocks/>
          </p:cNvSpPr>
          <p:nvPr/>
        </p:nvSpPr>
        <p:spPr bwMode="auto">
          <a:xfrm rot="21556217" flipV="1">
            <a:off x="5181600" y="4876800"/>
            <a:ext cx="1893888" cy="1670050"/>
          </a:xfrm>
          <a:custGeom>
            <a:avLst/>
            <a:gdLst>
              <a:gd name="T0" fmla="*/ 0 w 41486"/>
              <a:gd name="T1" fmla="*/ 1224239 h 21600"/>
              <a:gd name="T2" fmla="*/ 1893888 w 41486"/>
              <a:gd name="T3" fmla="*/ 1185271 h 21600"/>
              <a:gd name="T4" fmla="*/ 950277 w 41486"/>
              <a:gd name="T5" fmla="*/ 1670050 h 21600"/>
              <a:gd name="T6" fmla="*/ 0 60000 65536"/>
              <a:gd name="T7" fmla="*/ 0 60000 65536"/>
              <a:gd name="T8" fmla="*/ 0 60000 65536"/>
              <a:gd name="T9" fmla="*/ 0 w 41486"/>
              <a:gd name="T10" fmla="*/ 0 h 21600"/>
              <a:gd name="T11" fmla="*/ 41486 w 414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486" h="21600" fill="none" extrusionOk="0">
                <a:moveTo>
                  <a:pt x="-1" y="15833"/>
                </a:moveTo>
                <a:cubicBezTo>
                  <a:pt x="2591" y="6477"/>
                  <a:pt x="11107" y="-1"/>
                  <a:pt x="20816" y="0"/>
                </a:cubicBezTo>
                <a:cubicBezTo>
                  <a:pt x="30330" y="0"/>
                  <a:pt x="38724" y="6225"/>
                  <a:pt x="41485" y="15330"/>
                </a:cubicBezTo>
              </a:path>
              <a:path w="41486" h="21600" stroke="0" extrusionOk="0">
                <a:moveTo>
                  <a:pt x="-1" y="15833"/>
                </a:moveTo>
                <a:cubicBezTo>
                  <a:pt x="2591" y="6477"/>
                  <a:pt x="11107" y="-1"/>
                  <a:pt x="20816" y="0"/>
                </a:cubicBezTo>
                <a:cubicBezTo>
                  <a:pt x="30330" y="0"/>
                  <a:pt x="38724" y="6225"/>
                  <a:pt x="41485" y="15330"/>
                </a:cubicBezTo>
                <a:lnTo>
                  <a:pt x="2081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5562" name="Line 27"/>
          <p:cNvSpPr>
            <a:spLocks noChangeShapeType="1"/>
          </p:cNvSpPr>
          <p:nvPr/>
        </p:nvSpPr>
        <p:spPr bwMode="auto">
          <a:xfrm flipV="1">
            <a:off x="5257800" y="5105400"/>
            <a:ext cx="1295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63" name="Line 28"/>
          <p:cNvSpPr>
            <a:spLocks noChangeShapeType="1"/>
          </p:cNvSpPr>
          <p:nvPr/>
        </p:nvSpPr>
        <p:spPr bwMode="auto">
          <a:xfrm>
            <a:off x="1447800" y="5791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64" name="Line 29"/>
          <p:cNvSpPr>
            <a:spLocks noChangeShapeType="1"/>
          </p:cNvSpPr>
          <p:nvPr/>
        </p:nvSpPr>
        <p:spPr bwMode="auto">
          <a:xfrm flipH="1">
            <a:off x="685800" y="579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65" name="Line 30"/>
          <p:cNvSpPr>
            <a:spLocks noChangeShapeType="1"/>
          </p:cNvSpPr>
          <p:nvPr/>
        </p:nvSpPr>
        <p:spPr bwMode="auto">
          <a:xfrm>
            <a:off x="6172200" y="655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66" name="Line 31"/>
          <p:cNvSpPr>
            <a:spLocks noChangeShapeType="1"/>
          </p:cNvSpPr>
          <p:nvPr/>
        </p:nvSpPr>
        <p:spPr bwMode="auto">
          <a:xfrm flipH="1">
            <a:off x="5257800" y="655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5567" name="Text Box 32"/>
          <p:cNvSpPr txBox="1">
            <a:spLocks noChangeArrowheads="1"/>
          </p:cNvSpPr>
          <p:nvPr/>
        </p:nvSpPr>
        <p:spPr bwMode="auto">
          <a:xfrm>
            <a:off x="762000" y="594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a&lt;0</a:t>
            </a:r>
          </a:p>
        </p:txBody>
      </p:sp>
      <p:sp>
        <p:nvSpPr>
          <p:cNvPr id="65568" name="Text Box 33"/>
          <p:cNvSpPr txBox="1">
            <a:spLocks noChangeArrowheads="1"/>
          </p:cNvSpPr>
          <p:nvPr/>
        </p:nvSpPr>
        <p:spPr bwMode="auto">
          <a:xfrm>
            <a:off x="5867400" y="6096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a&gt;0</a:t>
            </a:r>
          </a:p>
        </p:txBody>
      </p:sp>
      <p:sp>
        <p:nvSpPr>
          <p:cNvPr id="65569" name="Text Box 34"/>
          <p:cNvSpPr txBox="1">
            <a:spLocks noChangeArrowheads="1"/>
          </p:cNvSpPr>
          <p:nvPr/>
        </p:nvSpPr>
        <p:spPr bwMode="auto">
          <a:xfrm>
            <a:off x="1905000" y="59436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•</a:t>
            </a:r>
          </a:p>
        </p:txBody>
      </p:sp>
      <p:sp>
        <p:nvSpPr>
          <p:cNvPr id="65570" name="Freeform 35"/>
          <p:cNvSpPr>
            <a:spLocks/>
          </p:cNvSpPr>
          <p:nvPr/>
        </p:nvSpPr>
        <p:spPr bwMode="auto">
          <a:xfrm>
            <a:off x="2324100" y="1752600"/>
            <a:ext cx="266700" cy="609600"/>
          </a:xfrm>
          <a:custGeom>
            <a:avLst/>
            <a:gdLst>
              <a:gd name="T0" fmla="*/ 24 w 168"/>
              <a:gd name="T1" fmla="*/ 384 h 384"/>
              <a:gd name="T2" fmla="*/ 24 w 168"/>
              <a:gd name="T3" fmla="*/ 144 h 384"/>
              <a:gd name="T4" fmla="*/ 168 w 168"/>
              <a:gd name="T5" fmla="*/ 0 h 384"/>
              <a:gd name="T6" fmla="*/ 0 60000 65536"/>
              <a:gd name="T7" fmla="*/ 0 60000 65536"/>
              <a:gd name="T8" fmla="*/ 0 60000 65536"/>
              <a:gd name="T9" fmla="*/ 0 w 168"/>
              <a:gd name="T10" fmla="*/ 0 h 384"/>
              <a:gd name="T11" fmla="*/ 168 w 16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384">
                <a:moveTo>
                  <a:pt x="24" y="384"/>
                </a:moveTo>
                <a:cubicBezTo>
                  <a:pt x="12" y="296"/>
                  <a:pt x="0" y="208"/>
                  <a:pt x="24" y="144"/>
                </a:cubicBezTo>
                <a:cubicBezTo>
                  <a:pt x="48" y="80"/>
                  <a:pt x="108" y="40"/>
                  <a:pt x="1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71" name="Text Box 36"/>
          <p:cNvSpPr txBox="1">
            <a:spLocks noChangeArrowheads="1"/>
          </p:cNvSpPr>
          <p:nvPr/>
        </p:nvSpPr>
        <p:spPr bwMode="auto">
          <a:xfrm>
            <a:off x="2438400" y="1447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Ttk pot</a:t>
            </a:r>
          </a:p>
        </p:txBody>
      </p:sp>
      <p:sp>
        <p:nvSpPr>
          <p:cNvPr id="65572" name="Text Box 37"/>
          <p:cNvSpPr txBox="1">
            <a:spLocks noChangeArrowheads="1"/>
          </p:cNvSpPr>
          <p:nvPr/>
        </p:nvSpPr>
        <p:spPr bwMode="auto">
          <a:xfrm>
            <a:off x="2209800" y="22098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•</a:t>
            </a:r>
          </a:p>
        </p:txBody>
      </p:sp>
      <p:sp>
        <p:nvSpPr>
          <p:cNvPr id="65573" name="Text Box 38"/>
          <p:cNvSpPr txBox="1">
            <a:spLocks noChangeArrowheads="1"/>
          </p:cNvSpPr>
          <p:nvPr/>
        </p:nvSpPr>
        <p:spPr bwMode="auto">
          <a:xfrm>
            <a:off x="5546725" y="60960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•</a:t>
            </a:r>
          </a:p>
        </p:txBody>
      </p:sp>
      <p:sp>
        <p:nvSpPr>
          <p:cNvPr id="65574" name="Text Box 39"/>
          <p:cNvSpPr txBox="1">
            <a:spLocks noChangeArrowheads="1"/>
          </p:cNvSpPr>
          <p:nvPr/>
        </p:nvSpPr>
        <p:spPr bwMode="auto">
          <a:xfrm>
            <a:off x="2133600" y="5334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Ttk pot</a:t>
            </a:r>
          </a:p>
        </p:txBody>
      </p:sp>
      <p:sp>
        <p:nvSpPr>
          <p:cNvPr id="65575" name="Text Box 40"/>
          <p:cNvSpPr txBox="1">
            <a:spLocks noChangeArrowheads="1"/>
          </p:cNvSpPr>
          <p:nvPr/>
        </p:nvSpPr>
        <p:spPr bwMode="auto">
          <a:xfrm>
            <a:off x="6324600" y="5486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Ttk pot</a:t>
            </a:r>
          </a:p>
        </p:txBody>
      </p:sp>
      <p:sp>
        <p:nvSpPr>
          <p:cNvPr id="65576" name="Freeform 41"/>
          <p:cNvSpPr>
            <a:spLocks/>
          </p:cNvSpPr>
          <p:nvPr/>
        </p:nvSpPr>
        <p:spPr bwMode="auto">
          <a:xfrm>
            <a:off x="1943100" y="5562600"/>
            <a:ext cx="342900" cy="609600"/>
          </a:xfrm>
          <a:custGeom>
            <a:avLst/>
            <a:gdLst>
              <a:gd name="T0" fmla="*/ 72 w 216"/>
              <a:gd name="T1" fmla="*/ 384 h 384"/>
              <a:gd name="T2" fmla="*/ 24 w 216"/>
              <a:gd name="T3" fmla="*/ 192 h 384"/>
              <a:gd name="T4" fmla="*/ 216 w 216"/>
              <a:gd name="T5" fmla="*/ 0 h 384"/>
              <a:gd name="T6" fmla="*/ 0 60000 65536"/>
              <a:gd name="T7" fmla="*/ 0 60000 65536"/>
              <a:gd name="T8" fmla="*/ 0 60000 65536"/>
              <a:gd name="T9" fmla="*/ 0 w 216"/>
              <a:gd name="T10" fmla="*/ 0 h 384"/>
              <a:gd name="T11" fmla="*/ 216 w 21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" h="384">
                <a:moveTo>
                  <a:pt x="72" y="384"/>
                </a:moveTo>
                <a:cubicBezTo>
                  <a:pt x="36" y="320"/>
                  <a:pt x="0" y="256"/>
                  <a:pt x="24" y="192"/>
                </a:cubicBezTo>
                <a:cubicBezTo>
                  <a:pt x="48" y="128"/>
                  <a:pt x="132" y="64"/>
                  <a:pt x="2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65577" name="Freeform 42"/>
          <p:cNvSpPr>
            <a:spLocks/>
          </p:cNvSpPr>
          <p:nvPr/>
        </p:nvSpPr>
        <p:spPr bwMode="auto">
          <a:xfrm>
            <a:off x="5638800" y="5791200"/>
            <a:ext cx="762000" cy="622300"/>
          </a:xfrm>
          <a:custGeom>
            <a:avLst/>
            <a:gdLst>
              <a:gd name="T0" fmla="*/ 0 w 480"/>
              <a:gd name="T1" fmla="*/ 336 h 392"/>
              <a:gd name="T2" fmla="*/ 144 w 480"/>
              <a:gd name="T3" fmla="*/ 336 h 392"/>
              <a:gd name="T4" fmla="*/ 480 w 480"/>
              <a:gd name="T5" fmla="*/ 0 h 392"/>
              <a:gd name="T6" fmla="*/ 0 60000 65536"/>
              <a:gd name="T7" fmla="*/ 0 60000 65536"/>
              <a:gd name="T8" fmla="*/ 0 60000 65536"/>
              <a:gd name="T9" fmla="*/ 0 w 480"/>
              <a:gd name="T10" fmla="*/ 0 h 392"/>
              <a:gd name="T11" fmla="*/ 480 w 480"/>
              <a:gd name="T12" fmla="*/ 392 h 3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392">
                <a:moveTo>
                  <a:pt x="0" y="336"/>
                </a:moveTo>
                <a:cubicBezTo>
                  <a:pt x="32" y="364"/>
                  <a:pt x="64" y="392"/>
                  <a:pt x="144" y="336"/>
                </a:cubicBezTo>
                <a:cubicBezTo>
                  <a:pt x="224" y="280"/>
                  <a:pt x="352" y="140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A44E2-97F0-412E-9EBC-ACFB9F0B4644}" type="slidenum">
              <a:rPr lang="en-US">
                <a:latin typeface="Arial" charset="0"/>
              </a:rPr>
              <a:pPr/>
              <a:t>28</a:t>
            </a:fld>
            <a:endParaRPr lang="en-US">
              <a:latin typeface="Arial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/>
            <a:r>
              <a:rPr lang="en-US" b="1" smtClean="0"/>
              <a:t>Mencari titik potong dua garis/persamaan</a:t>
            </a:r>
            <a:endParaRPr lang="en-US" sz="2800" smtClean="0"/>
          </a:p>
          <a:p>
            <a:pPr eaLnBrk="1" hangingPunct="1"/>
            <a:r>
              <a:rPr lang="en-US" sz="2800" smtClean="0"/>
              <a:t>Pada saat dua fungsi berpotongan, maka nilai x dan y sama pada perpotongan tersebut</a:t>
            </a:r>
          </a:p>
          <a:p>
            <a:pPr eaLnBrk="1" hangingPunct="1"/>
            <a:r>
              <a:rPr lang="en-US" sz="2800" smtClean="0"/>
              <a:t>Caranya: 						    (1) Bentuk fungsi harus y = f(x)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(2) samakan kedua fungsi untuk mendapat titik 	potong </a:t>
            </a:r>
          </a:p>
          <a:p>
            <a:pPr eaLnBrk="1" hangingPunct="1"/>
            <a:r>
              <a:rPr lang="en-US" sz="2800" smtClean="0"/>
              <a:t>Cari titik potong fungsi x = 15 – 2y dan 3y = x +3 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x = 15 – 2y </a:t>
            </a:r>
            <a:r>
              <a:rPr lang="en-US" sz="2800" smtClean="0">
                <a:sym typeface="Wingdings" pitchFamily="2" charset="2"/>
              </a:rPr>
              <a:t> y = -(1/2)x + 15/2			     </a:t>
            </a:r>
            <a:r>
              <a:rPr lang="en-US" sz="2800" smtClean="0"/>
              <a:t>3y = x +3    </a:t>
            </a:r>
            <a:r>
              <a:rPr lang="en-US" sz="2800" smtClean="0">
                <a:sym typeface="Wingdings" pitchFamily="2" charset="2"/>
              </a:rPr>
              <a:t> y =  (1/3)x + 1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-(1/2)x + 15/2 = (1/3)x + 1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-(1/2)x – (1/3)x = 1 – 15/2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                     x = 78/10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A86AC7-3938-4601-80B3-065299B56D9D}" type="slidenum">
              <a:rPr lang="en-US">
                <a:latin typeface="Arial" charset="0"/>
              </a:rPr>
              <a:pPr/>
              <a:t>29</a:t>
            </a:fld>
            <a:endParaRPr lang="en-US">
              <a:latin typeface="Arial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/>
            <a:r>
              <a:rPr lang="en-US" sz="2800" smtClean="0"/>
              <a:t>Untuk mendapatkan y, substitusi x = 78/10 pada salah satu fungsi: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y = (1/3)x + 1, 				 	         untuk x = 78/10;  y = (1/3)(78/10) + 1                   				    y = 26/10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Titik potong fungsi (x, y) = (78/10, 26/10)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D470AC-5F99-4406-B7A2-4DE689C98369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1000" y="2606675"/>
            <a:ext cx="845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Dengan denah Venn sbb:</a:t>
            </a:r>
          </a:p>
        </p:txBody>
      </p:sp>
      <p:sp>
        <p:nvSpPr>
          <p:cNvPr id="40965" name="Oval 3"/>
          <p:cNvSpPr>
            <a:spLocks noChangeArrowheads="1"/>
          </p:cNvSpPr>
          <p:nvPr/>
        </p:nvSpPr>
        <p:spPr bwMode="auto">
          <a:xfrm>
            <a:off x="1676400" y="3400425"/>
            <a:ext cx="1066800" cy="200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4038600" y="3368675"/>
            <a:ext cx="1066800" cy="2193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981200" y="3989388"/>
            <a:ext cx="3048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◦</a:t>
            </a: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◦</a:t>
            </a: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◦</a:t>
            </a: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4419600" y="3989388"/>
            <a:ext cx="3048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</a:t>
            </a: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</a:t>
            </a: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</a:t>
            </a:r>
          </a:p>
        </p:txBody>
      </p:sp>
      <p:sp>
        <p:nvSpPr>
          <p:cNvPr id="40969" name="Line 7"/>
          <p:cNvSpPr>
            <a:spLocks noChangeShapeType="1"/>
          </p:cNvSpPr>
          <p:nvPr/>
        </p:nvSpPr>
        <p:spPr bwMode="auto">
          <a:xfrm>
            <a:off x="2209800" y="4114800"/>
            <a:ext cx="2133600" cy="9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>
            <a:off x="2209800" y="4572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>
            <a:off x="2209800" y="4940300"/>
            <a:ext cx="2209800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1828800" y="347503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X</a:t>
            </a:r>
          </a:p>
        </p:txBody>
      </p:sp>
      <p:sp>
        <p:nvSpPr>
          <p:cNvPr id="40973" name="Text Box 11"/>
          <p:cNvSpPr txBox="1">
            <a:spLocks noChangeArrowheads="1"/>
          </p:cNvSpPr>
          <p:nvPr/>
        </p:nvSpPr>
        <p:spPr bwMode="auto">
          <a:xfrm>
            <a:off x="4343400" y="35687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Y</a:t>
            </a:r>
          </a:p>
        </p:txBody>
      </p:sp>
      <p:sp>
        <p:nvSpPr>
          <p:cNvPr id="40974" name="Text Box 12"/>
          <p:cNvSpPr txBox="1">
            <a:spLocks noChangeArrowheads="1"/>
          </p:cNvSpPr>
          <p:nvPr/>
        </p:nvSpPr>
        <p:spPr bwMode="auto">
          <a:xfrm>
            <a:off x="5410200" y="4283075"/>
            <a:ext cx="2743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Hubungan 1 - 1</a:t>
            </a:r>
          </a:p>
        </p:txBody>
      </p:sp>
      <p:sp>
        <p:nvSpPr>
          <p:cNvPr id="40975" name="Text Box 13"/>
          <p:cNvSpPr txBox="1">
            <a:spLocks noChangeArrowheads="1"/>
          </p:cNvSpPr>
          <p:nvPr/>
        </p:nvSpPr>
        <p:spPr bwMode="auto">
          <a:xfrm>
            <a:off x="381000" y="5865813"/>
            <a:ext cx="8534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diatas</a:t>
            </a:r>
            <a:r>
              <a:rPr lang="en-US" sz="2800" dirty="0"/>
              <a:t>,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x </a:t>
            </a:r>
            <a:r>
              <a:rPr lang="en-US" sz="2800" dirty="0" err="1"/>
              <a:t>dihubungkan</a:t>
            </a:r>
            <a:r>
              <a:rPr lang="en-US" sz="2800" dirty="0"/>
              <a:t> (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) </a:t>
            </a:r>
            <a:r>
              <a:rPr lang="en-US" sz="2800" dirty="0" err="1"/>
              <a:t>nilai</a:t>
            </a:r>
            <a:r>
              <a:rPr lang="en-US" sz="2800" dirty="0"/>
              <a:t> y yang </a:t>
            </a:r>
            <a:r>
              <a:rPr lang="en-US" sz="2800" dirty="0" err="1"/>
              <a:t>sesuai</a:t>
            </a:r>
            <a:r>
              <a:rPr lang="en-US" sz="2800" dirty="0"/>
              <a:t>,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 err="1"/>
              <a:t>bentuk</a:t>
            </a:r>
            <a:r>
              <a:rPr lang="en-US" sz="2800" i="1" dirty="0"/>
              <a:t> </a:t>
            </a:r>
            <a:r>
              <a:rPr lang="en-US" sz="2800" i="1" dirty="0" err="1"/>
              <a:t>hubungan</a:t>
            </a:r>
            <a:r>
              <a:rPr lang="en-US" sz="2800" i="1" dirty="0"/>
              <a:t> </a:t>
            </a:r>
            <a:r>
              <a:rPr lang="en-US" sz="2800" i="1" dirty="0" err="1"/>
              <a:t>atau</a:t>
            </a:r>
            <a:r>
              <a:rPr lang="en-US" sz="2800" i="1" dirty="0"/>
              <a:t> </a:t>
            </a:r>
            <a:r>
              <a:rPr lang="en-US" sz="2800" i="1" dirty="0" err="1"/>
              <a:t>fungsi</a:t>
            </a:r>
            <a:r>
              <a:rPr lang="en-US" sz="2800" i="1" dirty="0"/>
              <a:t>. </a:t>
            </a:r>
            <a:r>
              <a:rPr lang="en-US" sz="2800" dirty="0" err="1"/>
              <a:t>Jelasnya</a:t>
            </a:r>
            <a:r>
              <a:rPr lang="en-US" sz="2800" i="1" dirty="0"/>
              <a:t> </a:t>
            </a:r>
            <a:r>
              <a:rPr lang="en-US" sz="2800" i="1" dirty="0" err="1"/>
              <a:t>fungsi</a:t>
            </a:r>
            <a:r>
              <a:rPr lang="en-US" sz="2800" i="1" dirty="0"/>
              <a:t> LINEAR</a:t>
            </a:r>
          </a:p>
        </p:txBody>
      </p:sp>
      <p:sp>
        <p:nvSpPr>
          <p:cNvPr id="40976" name="Rectangle 14"/>
          <p:cNvSpPr>
            <a:spLocks noChangeArrowheads="1"/>
          </p:cNvSpPr>
          <p:nvPr/>
        </p:nvSpPr>
        <p:spPr bwMode="auto">
          <a:xfrm>
            <a:off x="381000" y="120650"/>
            <a:ext cx="83820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/>
              <a:t>Pengertian</a:t>
            </a:r>
            <a:endParaRPr lang="en-US" sz="3200" b="1" dirty="0"/>
          </a:p>
          <a:p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kali </a:t>
            </a:r>
            <a:r>
              <a:rPr lang="en-US" sz="2800" dirty="0" err="1"/>
              <a:t>Cartesius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dgn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.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X </a:t>
            </a:r>
            <a:r>
              <a:rPr lang="en-US" sz="2800" dirty="0" err="1"/>
              <a:t>dihubungkan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Y. (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X </a:t>
            </a:r>
            <a:r>
              <a:rPr lang="en-US" sz="2800" dirty="0" err="1"/>
              <a:t>dihubungkan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 smtClean="0"/>
              <a:t>unsu</a:t>
            </a:r>
            <a:r>
              <a:rPr lang="id-ID" sz="2800" dirty="0" smtClean="0"/>
              <a:t>r</a:t>
            </a:r>
            <a:r>
              <a:rPr lang="en-US" sz="2800" dirty="0" smtClean="0"/>
              <a:t> </a:t>
            </a:r>
            <a:r>
              <a:rPr lang="en-US" sz="2800" dirty="0"/>
              <a:t>Y)</a:t>
            </a:r>
            <a:endParaRPr lang="el-GR" sz="280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57C99-2C6F-47AB-BE7A-089B8D1D0D67}" type="slidenum">
              <a:rPr lang="en-US">
                <a:latin typeface="Arial" charset="0"/>
              </a:rPr>
              <a:pPr/>
              <a:t>30</a:t>
            </a:fld>
            <a:endParaRPr lang="en-US">
              <a:latin typeface="Arial" charset="0"/>
            </a:endParaRP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/>
            <a:r>
              <a:rPr lang="en-US" smtClean="0"/>
              <a:t>Mencari titik potong dua garis/persamaan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(1)   2x + 3y = 21 dan (2)  x + 4y = 23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Pada saat dua fungsi berpotongan, maka nilai x dan y sama pada saat perpotongan tersebut.</a:t>
            </a:r>
          </a:p>
          <a:p>
            <a:pPr eaLnBrk="1" hangingPunct="1"/>
            <a:r>
              <a:rPr lang="en-US" sz="2800" smtClean="0"/>
              <a:t>Ubah persamaan di atas menjadi bentuk y = f(x)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(1)   2x + 3y = 21 </a:t>
            </a:r>
            <a:r>
              <a:rPr lang="en-US" sz="2800" smtClean="0">
                <a:sym typeface="Wingdings" pitchFamily="2" charset="2"/>
              </a:rPr>
              <a:t> 3y = 21 – 2x			  atau  y = 7 – (2/3)x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(2)    x + 4y = 23    4y = 23 – x			       	   atau y = (23/4) – (1/4)x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	Titik potong kedua garis: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7 – (2/3)x = (23/4) – (1/4)x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7 – (23/4) = (2/3)x – (1/4)x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             5 = (5/12)x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                 x = 12.  y = 11/4   (12, 11/4)</a:t>
            </a:r>
            <a:endParaRPr lang="en-US" smtClean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34CD98-791C-4081-935B-B2C819B904FE}" type="slidenum">
              <a:rPr lang="en-US">
                <a:latin typeface="Arial" charset="0"/>
              </a:rPr>
              <a:pPr/>
              <a:t>31</a:t>
            </a:fld>
            <a:endParaRPr lang="en-US">
              <a:latin typeface="Arial" charset="0"/>
            </a:endParaRP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534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Latihan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A4AE42-556A-4341-B611-8390FAA8E896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228600" y="27463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Perhatikan juga contoh berikut: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 flipV="1">
            <a:off x="1219200" y="1189038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 flipV="1">
            <a:off x="1219200" y="4389438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1991" name="Line 5"/>
          <p:cNvSpPr>
            <a:spLocks noChangeShapeType="1"/>
          </p:cNvSpPr>
          <p:nvPr/>
        </p:nvSpPr>
        <p:spPr bwMode="auto">
          <a:xfrm>
            <a:off x="1219200" y="2835275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992" name="AutoShape 6"/>
          <p:cNvSpPr>
            <a:spLocks noChangeArrowheads="1"/>
          </p:cNvSpPr>
          <p:nvPr/>
        </p:nvSpPr>
        <p:spPr bwMode="auto">
          <a:xfrm rot="1010306">
            <a:off x="1600200" y="2286000"/>
            <a:ext cx="2743200" cy="2378075"/>
          </a:xfrm>
          <a:custGeom>
            <a:avLst/>
            <a:gdLst>
              <a:gd name="T0" fmla="*/ 1371600 w 21600"/>
              <a:gd name="T1" fmla="*/ 0 h 21600"/>
              <a:gd name="T2" fmla="*/ 13335 w 21600"/>
              <a:gd name="T3" fmla="*/ 1023343 h 21600"/>
              <a:gd name="T4" fmla="*/ 1371600 w 21600"/>
              <a:gd name="T5" fmla="*/ 0 h 21600"/>
              <a:gd name="T6" fmla="*/ 2729865 w 21600"/>
              <a:gd name="T7" fmla="*/ 1023343 h 21600"/>
              <a:gd name="T8" fmla="*/ 0 60000 65536"/>
              <a:gd name="T9" fmla="*/ 0 60000 65536"/>
              <a:gd name="T10" fmla="*/ 0 60000 65536"/>
              <a:gd name="T11" fmla="*/ 0 60000 65536"/>
              <a:gd name="T12" fmla="*/ 102 w 21600"/>
              <a:gd name="T13" fmla="*/ 0 h 21600"/>
              <a:gd name="T14" fmla="*/ 21498 w 21600"/>
              <a:gd name="T15" fmla="*/ 122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5" y="9295"/>
                </a:moveTo>
                <a:cubicBezTo>
                  <a:pt x="855" y="3964"/>
                  <a:pt x="5416" y="-1"/>
                  <a:pt x="10800" y="0"/>
                </a:cubicBezTo>
                <a:cubicBezTo>
                  <a:pt x="16183" y="0"/>
                  <a:pt x="20744" y="3964"/>
                  <a:pt x="21494" y="9295"/>
                </a:cubicBezTo>
                <a:cubicBezTo>
                  <a:pt x="20744" y="3964"/>
                  <a:pt x="16183" y="-1"/>
                  <a:pt x="10799" y="0"/>
                </a:cubicBezTo>
                <a:cubicBezTo>
                  <a:pt x="5416" y="0"/>
                  <a:pt x="855" y="3964"/>
                  <a:pt x="105" y="929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990600" y="44831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41994" name="Line 8"/>
          <p:cNvSpPr>
            <a:spLocks noChangeShapeType="1"/>
          </p:cNvSpPr>
          <p:nvPr/>
        </p:nvSpPr>
        <p:spPr bwMode="auto">
          <a:xfrm>
            <a:off x="1828800" y="2835275"/>
            <a:ext cx="0" cy="1554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995" name="Line 9"/>
          <p:cNvSpPr>
            <a:spLocks noChangeShapeType="1"/>
          </p:cNvSpPr>
          <p:nvPr/>
        </p:nvSpPr>
        <p:spPr bwMode="auto">
          <a:xfrm>
            <a:off x="4114800" y="2835275"/>
            <a:ext cx="0" cy="1554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1600200" y="46640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1997" name="Text Box 11"/>
          <p:cNvSpPr txBox="1">
            <a:spLocks noChangeArrowheads="1"/>
          </p:cNvSpPr>
          <p:nvPr/>
        </p:nvSpPr>
        <p:spPr bwMode="auto">
          <a:xfrm>
            <a:off x="38100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638800" y="4206875"/>
            <a:ext cx="457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41999" name="Text Box 13"/>
          <p:cNvSpPr txBox="1">
            <a:spLocks noChangeArrowheads="1"/>
          </p:cNvSpPr>
          <p:nvPr/>
        </p:nvSpPr>
        <p:spPr bwMode="auto">
          <a:xfrm>
            <a:off x="1295400" y="1006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2000" name="Text Box 14"/>
          <p:cNvSpPr txBox="1">
            <a:spLocks noChangeArrowheads="1"/>
          </p:cNvSpPr>
          <p:nvPr/>
        </p:nvSpPr>
        <p:spPr bwMode="auto">
          <a:xfrm>
            <a:off x="685800" y="24685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1676400" y="26543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</a:t>
            </a:r>
          </a:p>
        </p:txBody>
      </p:sp>
      <p:sp>
        <p:nvSpPr>
          <p:cNvPr id="42002" name="Text Box 16"/>
          <p:cNvSpPr txBox="1">
            <a:spLocks noChangeArrowheads="1"/>
          </p:cNvSpPr>
          <p:nvPr/>
        </p:nvSpPr>
        <p:spPr bwMode="auto">
          <a:xfrm>
            <a:off x="3962400" y="26543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</a:t>
            </a:r>
          </a:p>
        </p:txBody>
      </p:sp>
      <p:sp>
        <p:nvSpPr>
          <p:cNvPr id="42003" name="Text Box 17"/>
          <p:cNvSpPr txBox="1">
            <a:spLocks noChangeArrowheads="1"/>
          </p:cNvSpPr>
          <p:nvPr/>
        </p:nvSpPr>
        <p:spPr bwMode="auto">
          <a:xfrm>
            <a:off x="2514600" y="19208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 = f(x)</a:t>
            </a:r>
          </a:p>
        </p:txBody>
      </p:sp>
      <p:sp>
        <p:nvSpPr>
          <p:cNvPr id="42004" name="Oval 18"/>
          <p:cNvSpPr>
            <a:spLocks noChangeArrowheads="1"/>
          </p:cNvSpPr>
          <p:nvPr/>
        </p:nvSpPr>
        <p:spPr bwMode="auto">
          <a:xfrm>
            <a:off x="6019800" y="1920875"/>
            <a:ext cx="838200" cy="274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2005" name="Oval 19"/>
          <p:cNvSpPr>
            <a:spLocks noChangeArrowheads="1"/>
          </p:cNvSpPr>
          <p:nvPr/>
        </p:nvSpPr>
        <p:spPr bwMode="auto">
          <a:xfrm>
            <a:off x="7620000" y="1920875"/>
            <a:ext cx="838200" cy="265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2006" name="Text Box 20"/>
          <p:cNvSpPr txBox="1">
            <a:spLocks noChangeArrowheads="1"/>
          </p:cNvSpPr>
          <p:nvPr/>
        </p:nvSpPr>
        <p:spPr bwMode="auto">
          <a:xfrm>
            <a:off x="6248400" y="2197100"/>
            <a:ext cx="6096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•x</a:t>
            </a:r>
            <a:r>
              <a:rPr lang="en-US" sz="1800" baseline="-25000">
                <a:cs typeface="Arial" charset="0"/>
              </a:rPr>
              <a:t>1</a:t>
            </a:r>
            <a:endParaRPr lang="en-US" sz="180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80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•x</a:t>
            </a:r>
            <a:r>
              <a:rPr lang="en-US" sz="1800" baseline="-25000">
                <a:cs typeface="Arial" charset="0"/>
              </a:rPr>
              <a:t>2</a:t>
            </a:r>
            <a:endParaRPr lang="en-US" sz="180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•x</a:t>
            </a:r>
            <a:r>
              <a:rPr lang="en-US" sz="1800" baseline="-25000">
                <a:cs typeface="Arial" charset="0"/>
              </a:rPr>
              <a:t>n</a:t>
            </a:r>
            <a:r>
              <a:rPr lang="en-US" sz="1800">
                <a:cs typeface="Arial" charset="0"/>
              </a:rPr>
              <a:t> </a:t>
            </a:r>
          </a:p>
        </p:txBody>
      </p:sp>
      <p:sp>
        <p:nvSpPr>
          <p:cNvPr id="42007" name="Text Box 21"/>
          <p:cNvSpPr txBox="1">
            <a:spLocks noChangeArrowheads="1"/>
          </p:cNvSpPr>
          <p:nvPr/>
        </p:nvSpPr>
        <p:spPr bwMode="auto">
          <a:xfrm>
            <a:off x="7924800" y="2378075"/>
            <a:ext cx="533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•y</a:t>
            </a:r>
            <a:r>
              <a:rPr lang="en-US" sz="1800" baseline="-25000">
                <a:cs typeface="Arial" charset="0"/>
              </a:rPr>
              <a:t>1</a:t>
            </a:r>
            <a:endParaRPr lang="en-US" sz="180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80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800">
                <a:cs typeface="Arial" charset="0"/>
              </a:rPr>
              <a:t>•y</a:t>
            </a:r>
            <a:r>
              <a:rPr lang="en-US" sz="1800" baseline="-25000">
                <a:cs typeface="Arial" charset="0"/>
              </a:rPr>
              <a:t>n</a:t>
            </a:r>
            <a:endParaRPr lang="en-US" sz="1800">
              <a:cs typeface="Arial" charset="0"/>
            </a:endParaRPr>
          </a:p>
        </p:txBody>
      </p:sp>
      <p:sp>
        <p:nvSpPr>
          <p:cNvPr id="42008" name="Line 22"/>
          <p:cNvSpPr>
            <a:spLocks noChangeShapeType="1"/>
          </p:cNvSpPr>
          <p:nvPr/>
        </p:nvSpPr>
        <p:spPr bwMode="auto">
          <a:xfrm>
            <a:off x="6705600" y="2468563"/>
            <a:ext cx="1219200" cy="9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2009" name="Line 23"/>
          <p:cNvSpPr>
            <a:spLocks noChangeShapeType="1"/>
          </p:cNvSpPr>
          <p:nvPr/>
        </p:nvSpPr>
        <p:spPr bwMode="auto">
          <a:xfrm flipV="1">
            <a:off x="6705600" y="2743200"/>
            <a:ext cx="1371600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2010" name="Text Box 24"/>
          <p:cNvSpPr txBox="1">
            <a:spLocks noChangeArrowheads="1"/>
          </p:cNvSpPr>
          <p:nvPr/>
        </p:nvSpPr>
        <p:spPr bwMode="auto">
          <a:xfrm>
            <a:off x="6248400" y="472440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42011" name="Text Box 25"/>
          <p:cNvSpPr txBox="1">
            <a:spLocks noChangeArrowheads="1"/>
          </p:cNvSpPr>
          <p:nvPr/>
        </p:nvSpPr>
        <p:spPr bwMode="auto">
          <a:xfrm>
            <a:off x="7848600" y="4648200"/>
            <a:ext cx="533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Y</a:t>
            </a:r>
          </a:p>
        </p:txBody>
      </p:sp>
      <p:sp>
        <p:nvSpPr>
          <p:cNvPr id="42012" name="Line 26"/>
          <p:cNvSpPr>
            <a:spLocks noChangeShapeType="1"/>
          </p:cNvSpPr>
          <p:nvPr/>
        </p:nvSpPr>
        <p:spPr bwMode="auto">
          <a:xfrm flipV="1">
            <a:off x="6553200" y="3568700"/>
            <a:ext cx="1447800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2013" name="Text Box 27"/>
          <p:cNvSpPr txBox="1">
            <a:spLocks noChangeArrowheads="1"/>
          </p:cNvSpPr>
          <p:nvPr/>
        </p:nvSpPr>
        <p:spPr bwMode="auto">
          <a:xfrm>
            <a:off x="304800" y="5668963"/>
            <a:ext cx="83820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Gambar di atas, nilai x</a:t>
            </a:r>
            <a:r>
              <a:rPr lang="en-US" sz="2800" baseline="-25000"/>
              <a:t>1</a:t>
            </a:r>
            <a:r>
              <a:rPr lang="en-US" sz="2800"/>
              <a:t> dan x</a:t>
            </a:r>
            <a:r>
              <a:rPr lang="en-US" sz="2800" baseline="-25000"/>
              <a:t>2</a:t>
            </a:r>
            <a:r>
              <a:rPr lang="en-US" sz="2800"/>
              <a:t> dalam X, dihubung-kan dengan nilai y</a:t>
            </a:r>
            <a:r>
              <a:rPr lang="en-US" sz="2800" baseline="-25000"/>
              <a:t>1</a:t>
            </a:r>
            <a:r>
              <a:rPr lang="en-US" sz="2800"/>
              <a:t> dalam Y, dengan bentuk y = f(x)</a:t>
            </a:r>
          </a:p>
          <a:p>
            <a:pPr>
              <a:spcBef>
                <a:spcPct val="50000"/>
              </a:spcBef>
            </a:pPr>
            <a:r>
              <a:rPr lang="en-US" sz="2800"/>
              <a:t>Fungsi disebut juga TRANSFORMASI, jadi x di transformasikan di dalam himpunan y. </a:t>
            </a:r>
          </a:p>
        </p:txBody>
      </p:sp>
      <p:sp>
        <p:nvSpPr>
          <p:cNvPr id="42014" name="Line 28"/>
          <p:cNvSpPr>
            <a:spLocks noChangeShapeType="1"/>
          </p:cNvSpPr>
          <p:nvPr/>
        </p:nvSpPr>
        <p:spPr bwMode="auto">
          <a:xfrm>
            <a:off x="4267200" y="31115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B3E4B2-D0B9-4DD6-ABB8-89B665F8675E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4301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534400" cy="735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>
              <a:spcBef>
                <a:spcPct val="50000"/>
              </a:spcBef>
            </a:pPr>
            <a:r>
              <a:rPr lang="en-US" sz="2800" dirty="0" err="1"/>
              <a:t>Transformasi</a:t>
            </a:r>
            <a:r>
              <a:rPr lang="en-US" sz="2800" dirty="0"/>
              <a:t>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pengertian</a:t>
            </a:r>
            <a:r>
              <a:rPr lang="en-US" sz="2800" dirty="0"/>
              <a:t> yang </a:t>
            </a:r>
            <a:r>
              <a:rPr lang="en-US" sz="2800" dirty="0" err="1"/>
              <a:t>luas</a:t>
            </a:r>
            <a:r>
              <a:rPr lang="en-US" sz="2800" dirty="0"/>
              <a:t>:     a.  x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besarnya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y                               b.  x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y                                         c.  </a:t>
            </a:r>
            <a:r>
              <a:rPr lang="en-US" sz="2800" dirty="0" err="1"/>
              <a:t>Dll</a:t>
            </a:r>
            <a:r>
              <a:rPr lang="en-US" sz="2800" dirty="0"/>
              <a:t>.</a:t>
            </a:r>
          </a:p>
          <a:p>
            <a:pPr marL="293688">
              <a:spcBef>
                <a:spcPct val="50000"/>
              </a:spcBef>
            </a:pPr>
            <a:r>
              <a:rPr lang="en-US" sz="2800" dirty="0" err="1"/>
              <a:t>Pernyataan</a:t>
            </a:r>
            <a:r>
              <a:rPr lang="en-US" sz="2800" dirty="0"/>
              <a:t> y = f(x)                                           </a:t>
            </a:r>
            <a:r>
              <a:rPr lang="en-US" sz="2800" dirty="0" err="1"/>
              <a:t>dibaca</a:t>
            </a:r>
            <a:r>
              <a:rPr lang="en-US" sz="2800" dirty="0"/>
              <a:t>: y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x                      </a:t>
            </a:r>
            <a:r>
              <a:rPr lang="en-US" sz="2800" dirty="0" err="1"/>
              <a:t>atau</a:t>
            </a:r>
            <a:r>
              <a:rPr lang="en-US" sz="2800" dirty="0"/>
              <a:t>                                                                   </a:t>
            </a:r>
            <a:r>
              <a:rPr lang="en-US" sz="2800" dirty="0" err="1"/>
              <a:t>dicatat</a:t>
            </a:r>
            <a:r>
              <a:rPr lang="en-US" sz="2800" dirty="0"/>
              <a:t> : f : x </a:t>
            </a:r>
            <a:r>
              <a:rPr lang="en-US" sz="2800" dirty="0">
                <a:sym typeface="Wingdings" pitchFamily="2" charset="2"/>
              </a:rPr>
              <a:t> y</a:t>
            </a:r>
            <a:r>
              <a:rPr lang="en-US" sz="2800" dirty="0"/>
              <a:t>    </a:t>
            </a:r>
          </a:p>
          <a:p>
            <a:pPr marL="293688">
              <a:spcBef>
                <a:spcPct val="50000"/>
              </a:spcBef>
            </a:pPr>
            <a:endParaRPr lang="en-US" sz="2800" dirty="0"/>
          </a:p>
          <a:p>
            <a:pPr marL="293688">
              <a:spcBef>
                <a:spcPct val="50000"/>
              </a:spcBef>
            </a:pPr>
            <a:r>
              <a:rPr lang="en-US" sz="2800" dirty="0" err="1"/>
              <a:t>simbol</a:t>
            </a:r>
            <a:r>
              <a:rPr lang="en-US" sz="2800" dirty="0"/>
              <a:t> “f” </a:t>
            </a:r>
            <a:r>
              <a:rPr lang="en-US" sz="2800" dirty="0" err="1"/>
              <a:t>diartikan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“</a:t>
            </a:r>
            <a:r>
              <a:rPr lang="en-US" sz="2800" dirty="0" err="1"/>
              <a:t>aturan</a:t>
            </a:r>
            <a:r>
              <a:rPr lang="en-US" sz="2800" dirty="0"/>
              <a:t>” </a:t>
            </a:r>
            <a:r>
              <a:rPr lang="en-US" sz="2800" dirty="0" err="1"/>
              <a:t>transformasi</a:t>
            </a:r>
            <a:r>
              <a:rPr lang="en-US" sz="2800" dirty="0"/>
              <a:t> </a:t>
            </a:r>
            <a:r>
              <a:rPr lang="en-US" sz="2800" dirty="0" err="1"/>
              <a:t>unsur</a:t>
            </a:r>
            <a:r>
              <a:rPr lang="en-US" sz="2800" dirty="0"/>
              <a:t> </a:t>
            </a:r>
            <a:r>
              <a:rPr lang="en-US" sz="2800" dirty="0" err="1"/>
              <a:t>himp</a:t>
            </a:r>
            <a:r>
              <a:rPr lang="en-US" sz="2800" dirty="0"/>
              <a:t>. X </a:t>
            </a:r>
            <a:r>
              <a:rPr lang="en-US" sz="2800" dirty="0" err="1"/>
              <a:t>kedalam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Y</a:t>
            </a:r>
          </a:p>
          <a:p>
            <a:pPr marL="293688">
              <a:spcBef>
                <a:spcPct val="50000"/>
              </a:spcBef>
            </a:pPr>
            <a:r>
              <a:rPr lang="en-US" sz="2800" i="1" dirty="0" err="1"/>
              <a:t>Lebih</a:t>
            </a:r>
            <a:r>
              <a:rPr lang="en-US" sz="2800" i="1" dirty="0"/>
              <a:t> </a:t>
            </a:r>
            <a:r>
              <a:rPr lang="en-US" sz="2800" i="1" dirty="0" err="1"/>
              <a:t>spesifik</a:t>
            </a:r>
            <a:r>
              <a:rPr lang="en-US" sz="2800" dirty="0"/>
              <a:t>: </a:t>
            </a:r>
            <a:r>
              <a:rPr lang="en-US" sz="2800" dirty="0" err="1"/>
              <a:t>Fungsi</a:t>
            </a:r>
            <a:r>
              <a:rPr lang="en-US" sz="2800" dirty="0"/>
              <a:t>: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matematis</a:t>
            </a:r>
            <a:r>
              <a:rPr lang="en-US" sz="2800" dirty="0"/>
              <a:t> yang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ketergan-tungan</a:t>
            </a:r>
            <a:r>
              <a:rPr lang="en-US" sz="2800" dirty="0"/>
              <a:t> (hub </a:t>
            </a:r>
            <a:r>
              <a:rPr lang="en-US" sz="2800" dirty="0" err="1"/>
              <a:t>fungsional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smtClean="0"/>
              <a:t>lain</a:t>
            </a:r>
            <a:r>
              <a:rPr lang="id-ID" sz="2800" dirty="0" smtClean="0"/>
              <a:t>)</a:t>
            </a:r>
            <a:endParaRPr lang="en-US" sz="2800" dirty="0"/>
          </a:p>
        </p:txBody>
      </p:sp>
      <p:sp>
        <p:nvSpPr>
          <p:cNvPr id="43013" name="Line 3"/>
          <p:cNvSpPr>
            <a:spLocks noChangeShapeType="1"/>
          </p:cNvSpPr>
          <p:nvPr/>
        </p:nvSpPr>
        <p:spPr bwMode="auto">
          <a:xfrm>
            <a:off x="2057400" y="3886200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676400" y="4038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aturan</a:t>
            </a:r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>
            <a:off x="28194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3733800" y="3962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ditransformasi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8194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87ECC-CF98-4633-9908-6BF4AA8AD71F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44036" name="Text Box 2"/>
          <p:cNvSpPr txBox="1">
            <a:spLocks noChangeArrowheads="1"/>
          </p:cNvSpPr>
          <p:nvPr/>
        </p:nvSpPr>
        <p:spPr bwMode="auto">
          <a:xfrm>
            <a:off x="228600" y="274638"/>
            <a:ext cx="8686800" cy="735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Perhatikan: y = f(x)                                    				 x merupakan sebab (variabel bebas)		 	 y akibat dari fungsi (variabel terikat)</a:t>
            </a:r>
          </a:p>
          <a:p>
            <a:pPr>
              <a:spcBef>
                <a:spcPct val="50000"/>
              </a:spcBef>
            </a:pPr>
            <a:r>
              <a:rPr lang="en-US" sz="2800"/>
              <a:t>Himpunan semua nilai-nilai x, disebut sebagai Domain atau Daerah fungsi (D</a:t>
            </a:r>
            <a:r>
              <a:rPr lang="en-US" sz="2800" baseline="-25000"/>
              <a:t>f</a:t>
            </a:r>
            <a:r>
              <a:rPr lang="en-US" sz="2800"/>
              <a:t>) dan nilai y disebut dengan Range atau Wilayah fungsi (R</a:t>
            </a:r>
            <a:r>
              <a:rPr lang="en-US" sz="2800" baseline="-25000"/>
              <a:t>f</a:t>
            </a:r>
            <a:r>
              <a:rPr lang="en-US" sz="2800"/>
              <a:t> = W</a:t>
            </a:r>
            <a:r>
              <a:rPr lang="en-US" sz="2800" baseline="-25000"/>
              <a:t>f</a:t>
            </a:r>
            <a:r>
              <a:rPr lang="en-US" sz="2800"/>
              <a:t>). </a:t>
            </a:r>
          </a:p>
          <a:p>
            <a:pPr>
              <a:spcBef>
                <a:spcPct val="50000"/>
              </a:spcBef>
            </a:pPr>
            <a:r>
              <a:rPr lang="en-US" sz="2800"/>
              <a:t>D</a:t>
            </a:r>
            <a:r>
              <a:rPr lang="en-US" sz="2800" baseline="-25000"/>
              <a:t>f</a:t>
            </a:r>
            <a:r>
              <a:rPr lang="en-US" sz="2800"/>
              <a:t> = { x / x </a:t>
            </a:r>
            <a:r>
              <a:rPr lang="el-GR" sz="2800">
                <a:cs typeface="Arial" charset="0"/>
              </a:rPr>
              <a:t>ε</a:t>
            </a:r>
            <a:r>
              <a:rPr lang="en-US" sz="2800">
                <a:cs typeface="Arial" charset="0"/>
              </a:rPr>
              <a:t> X }                                                          W</a:t>
            </a:r>
            <a:r>
              <a:rPr lang="en-US" sz="2800" baseline="-25000">
                <a:cs typeface="Arial" charset="0"/>
              </a:rPr>
              <a:t>f</a:t>
            </a:r>
            <a:r>
              <a:rPr lang="en-US" sz="2800">
                <a:cs typeface="Arial" charset="0"/>
              </a:rPr>
              <a:t> = { y / y </a:t>
            </a:r>
            <a:r>
              <a:rPr lang="el-GR" sz="2800">
                <a:cs typeface="Arial" charset="0"/>
              </a:rPr>
              <a:t>ε</a:t>
            </a:r>
            <a:r>
              <a:rPr lang="en-US" sz="2800">
                <a:cs typeface="Arial" charset="0"/>
              </a:rPr>
              <a:t> Y }</a:t>
            </a:r>
          </a:p>
          <a:p>
            <a:r>
              <a:rPr lang="en-US" sz="2800"/>
              <a:t>Misal: Biaya total C dari suatu perusahaan setiap hari 	  merupakan fungsi dari output Q tiap hari:</a:t>
            </a:r>
          </a:p>
          <a:p>
            <a:r>
              <a:rPr lang="en-US" sz="2800"/>
              <a:t>           C = 150 + 7Q. Perusahaan memiliki kapasitas 	  limit sebesar 100 unit per hari.Berapa Daerah 	  dan Range dari fungsi biaya?</a:t>
            </a:r>
          </a:p>
          <a:p>
            <a:r>
              <a:rPr lang="en-US" sz="2800"/>
              <a:t>Jawaban:</a:t>
            </a:r>
          </a:p>
          <a:p>
            <a:r>
              <a:rPr lang="en-US" sz="2800"/>
              <a:t>D</a:t>
            </a:r>
            <a:r>
              <a:rPr lang="en-US" sz="2800" baseline="-25000"/>
              <a:t>f</a:t>
            </a:r>
            <a:r>
              <a:rPr lang="en-US" sz="2800"/>
              <a:t> = { Q / 0 ≤ Q ≤ 100 }</a:t>
            </a:r>
          </a:p>
          <a:p>
            <a:r>
              <a:rPr lang="en-US" sz="2800"/>
              <a:t>R</a:t>
            </a:r>
            <a:r>
              <a:rPr lang="en-US" sz="2800" baseline="-25000"/>
              <a:t>f</a:t>
            </a:r>
            <a:r>
              <a:rPr lang="en-US" sz="2800"/>
              <a:t> = { C / 150  ≤ C ≤ 850 } </a:t>
            </a:r>
            <a:r>
              <a:rPr lang="en-US" sz="2800">
                <a:sym typeface="Wingdings" pitchFamily="2" charset="2"/>
              </a:rPr>
              <a:t> Dapat Anda jelaskan ?</a:t>
            </a:r>
            <a:endParaRPr lang="el-GR" sz="2800">
              <a:cs typeface="Arial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99719-BD22-463A-B9DD-655456F51B70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228600" y="182563"/>
            <a:ext cx="86868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Macam-macam fungsi</a:t>
            </a: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81000" y="1096963"/>
            <a:ext cx="2133600" cy="833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4488" indent="-344488">
              <a:spcBef>
                <a:spcPct val="50000"/>
              </a:spcBef>
            </a:pPr>
            <a:r>
              <a:rPr lang="en-US"/>
              <a:t>a. Fungsi    Polinomial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1000" y="4114800"/>
            <a:ext cx="1676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45063" name="Line 5"/>
          <p:cNvSpPr>
            <a:spLocks noChangeShapeType="1"/>
          </p:cNvSpPr>
          <p:nvPr/>
        </p:nvSpPr>
        <p:spPr bwMode="auto">
          <a:xfrm flipV="1">
            <a:off x="533400" y="4206875"/>
            <a:ext cx="0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5334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2057400" y="53038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457200" y="3840163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 flipV="1">
            <a:off x="533400" y="484663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381000" y="5943600"/>
            <a:ext cx="2514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Konstan, jika n = 0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y = a </a:t>
            </a:r>
          </a:p>
        </p:txBody>
      </p:sp>
      <p:sp>
        <p:nvSpPr>
          <p:cNvPr id="45069" name="Text Box 11"/>
          <p:cNvSpPr txBox="1">
            <a:spLocks noChangeArrowheads="1"/>
          </p:cNvSpPr>
          <p:nvPr/>
        </p:nvSpPr>
        <p:spPr bwMode="auto">
          <a:xfrm>
            <a:off x="4114800" y="51212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/>
              <a:t>a</a:t>
            </a:r>
            <a:endParaRPr lang="en-US" sz="1800" b="1" dirty="0"/>
          </a:p>
        </p:txBody>
      </p:sp>
      <p:sp>
        <p:nvSpPr>
          <p:cNvPr id="45070" name="Text Box 12"/>
          <p:cNvSpPr txBox="1">
            <a:spLocks noChangeArrowheads="1"/>
          </p:cNvSpPr>
          <p:nvPr/>
        </p:nvSpPr>
        <p:spPr bwMode="auto">
          <a:xfrm>
            <a:off x="3962400" y="43799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Slope = </a:t>
            </a:r>
            <a:r>
              <a:rPr lang="id-ID" sz="1800" b="1" dirty="0" smtClean="0"/>
              <a:t>b</a:t>
            </a:r>
            <a:endParaRPr lang="en-US" sz="1800" b="1" dirty="0"/>
          </a:p>
        </p:txBody>
      </p:sp>
      <p:sp>
        <p:nvSpPr>
          <p:cNvPr id="45071" name="Text Box 13"/>
          <p:cNvSpPr txBox="1">
            <a:spLocks noChangeArrowheads="1"/>
          </p:cNvSpPr>
          <p:nvPr/>
        </p:nvSpPr>
        <p:spPr bwMode="auto">
          <a:xfrm>
            <a:off x="2667000" y="1206500"/>
            <a:ext cx="5486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32225" indent="-3832225">
              <a:spcBef>
                <a:spcPct val="50000"/>
              </a:spcBef>
            </a:pPr>
            <a:r>
              <a:rPr lang="en-US" sz="2800"/>
              <a:t> Bentuk umumnya :  </a:t>
            </a:r>
          </a:p>
          <a:p>
            <a:pPr marL="3832225" indent="-3832225">
              <a:spcBef>
                <a:spcPct val="50000"/>
              </a:spcBef>
            </a:pPr>
            <a:r>
              <a:rPr lang="en-US" sz="2800"/>
              <a:t>  </a:t>
            </a:r>
            <a:r>
              <a:rPr lang="en-US" sz="2800" b="1"/>
              <a:t>y = a + bx + cx</a:t>
            </a:r>
            <a:r>
              <a:rPr lang="en-US" sz="2800" b="1" baseline="30000"/>
              <a:t>2</a:t>
            </a:r>
            <a:r>
              <a:rPr lang="en-US" sz="2800" b="1"/>
              <a:t> + . . . + px</a:t>
            </a:r>
            <a:r>
              <a:rPr lang="en-US" sz="2800" b="1" baseline="30000"/>
              <a:t>n</a:t>
            </a:r>
            <a:r>
              <a:rPr lang="en-US" sz="2800" b="1"/>
              <a:t> </a:t>
            </a:r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 flipV="1">
            <a:off x="3962400" y="4025900"/>
            <a:ext cx="0" cy="146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3962400" y="5486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 flipV="1">
            <a:off x="3962400" y="4297363"/>
            <a:ext cx="1676400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5075" name="AutoShape 17"/>
          <p:cNvSpPr>
            <a:spLocks/>
          </p:cNvSpPr>
          <p:nvPr/>
        </p:nvSpPr>
        <p:spPr bwMode="auto">
          <a:xfrm>
            <a:off x="4114800" y="5029200"/>
            <a:ext cx="76200" cy="457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d-ID" sz="1800"/>
          </a:p>
        </p:txBody>
      </p:sp>
      <p:sp>
        <p:nvSpPr>
          <p:cNvPr id="45076" name="Text Box 18"/>
          <p:cNvSpPr txBox="1">
            <a:spLocks noChangeArrowheads="1"/>
          </p:cNvSpPr>
          <p:nvPr/>
        </p:nvSpPr>
        <p:spPr bwMode="auto">
          <a:xfrm>
            <a:off x="5715000" y="530383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45077" name="Text Box 19"/>
          <p:cNvSpPr txBox="1">
            <a:spLocks noChangeArrowheads="1"/>
          </p:cNvSpPr>
          <p:nvPr/>
        </p:nvSpPr>
        <p:spPr bwMode="auto">
          <a:xfrm>
            <a:off x="3886200" y="36576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45078" name="Text Box 20"/>
          <p:cNvSpPr txBox="1">
            <a:spLocks noChangeArrowheads="1"/>
          </p:cNvSpPr>
          <p:nvPr/>
        </p:nvSpPr>
        <p:spPr bwMode="auto">
          <a:xfrm>
            <a:off x="3276600" y="5943600"/>
            <a:ext cx="2286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Linear, jika n = 1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y  =  a + bx</a:t>
            </a:r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V="1">
            <a:off x="6477000" y="3568700"/>
            <a:ext cx="0" cy="191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>
            <a:off x="6477000" y="5486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5081" name="Arc 23"/>
          <p:cNvSpPr>
            <a:spLocks/>
          </p:cNvSpPr>
          <p:nvPr/>
        </p:nvSpPr>
        <p:spPr bwMode="auto">
          <a:xfrm rot="10667108" flipV="1">
            <a:off x="6477000" y="4075113"/>
            <a:ext cx="1749425" cy="1670050"/>
          </a:xfrm>
          <a:custGeom>
            <a:avLst/>
            <a:gdLst>
              <a:gd name="T0" fmla="*/ 0 w 38324"/>
              <a:gd name="T1" fmla="*/ 707761 h 21600"/>
              <a:gd name="T2" fmla="*/ 1749425 w 38324"/>
              <a:gd name="T3" fmla="*/ 1185271 h 21600"/>
              <a:gd name="T4" fmla="*/ 805875 w 38324"/>
              <a:gd name="T5" fmla="*/ 1670050 h 21600"/>
              <a:gd name="T6" fmla="*/ 0 60000 65536"/>
              <a:gd name="T7" fmla="*/ 0 60000 65536"/>
              <a:gd name="T8" fmla="*/ 0 60000 65536"/>
              <a:gd name="T9" fmla="*/ 0 w 38324"/>
              <a:gd name="T10" fmla="*/ 0 h 21600"/>
              <a:gd name="T11" fmla="*/ 38324 w 383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324" h="21600" fill="none" extrusionOk="0">
                <a:moveTo>
                  <a:pt x="0" y="9154"/>
                </a:moveTo>
                <a:cubicBezTo>
                  <a:pt x="4046" y="3414"/>
                  <a:pt x="10631" y="-1"/>
                  <a:pt x="17654" y="0"/>
                </a:cubicBezTo>
                <a:cubicBezTo>
                  <a:pt x="27168" y="0"/>
                  <a:pt x="35562" y="6225"/>
                  <a:pt x="38323" y="15330"/>
                </a:cubicBezTo>
              </a:path>
              <a:path w="38324" h="21600" stroke="0" extrusionOk="0">
                <a:moveTo>
                  <a:pt x="0" y="9154"/>
                </a:moveTo>
                <a:cubicBezTo>
                  <a:pt x="4046" y="3414"/>
                  <a:pt x="10631" y="-1"/>
                  <a:pt x="17654" y="0"/>
                </a:cubicBezTo>
                <a:cubicBezTo>
                  <a:pt x="27168" y="0"/>
                  <a:pt x="35562" y="6225"/>
                  <a:pt x="38323" y="15330"/>
                </a:cubicBezTo>
                <a:lnTo>
                  <a:pt x="1765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5082" name="AutoShape 24"/>
          <p:cNvSpPr>
            <a:spLocks/>
          </p:cNvSpPr>
          <p:nvPr/>
        </p:nvSpPr>
        <p:spPr bwMode="auto">
          <a:xfrm>
            <a:off x="6553200" y="5211763"/>
            <a:ext cx="76200" cy="274637"/>
          </a:xfrm>
          <a:prstGeom prst="rightBrace">
            <a:avLst>
              <a:gd name="adj1" fmla="val 300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5083" name="Text Box 25"/>
          <p:cNvSpPr txBox="1">
            <a:spLocks noChangeArrowheads="1"/>
          </p:cNvSpPr>
          <p:nvPr/>
        </p:nvSpPr>
        <p:spPr bwMode="auto">
          <a:xfrm>
            <a:off x="6553200" y="5121275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1800" b="1" dirty="0" smtClean="0"/>
              <a:t>c</a:t>
            </a:r>
            <a:endParaRPr lang="en-US" sz="1800" b="1" dirty="0"/>
          </a:p>
        </p:txBody>
      </p:sp>
      <p:sp>
        <p:nvSpPr>
          <p:cNvPr id="45084" name="Text Box 26"/>
          <p:cNvSpPr txBox="1">
            <a:spLocks noChangeArrowheads="1"/>
          </p:cNvSpPr>
          <p:nvPr/>
        </p:nvSpPr>
        <p:spPr bwMode="auto">
          <a:xfrm>
            <a:off x="6096000" y="6035675"/>
            <a:ext cx="25908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Kuadratik, jika n = 2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Y = c + bx + ax</a:t>
            </a:r>
            <a:r>
              <a:rPr lang="en-US" sz="2000" b="1" baseline="30000"/>
              <a:t>2</a:t>
            </a:r>
            <a:r>
              <a:rPr lang="en-US" sz="2000" b="1"/>
              <a:t> </a:t>
            </a:r>
          </a:p>
        </p:txBody>
      </p:sp>
      <p:sp>
        <p:nvSpPr>
          <p:cNvPr id="45085" name="Text Box 27"/>
          <p:cNvSpPr txBox="1">
            <a:spLocks noChangeArrowheads="1"/>
          </p:cNvSpPr>
          <p:nvPr/>
        </p:nvSpPr>
        <p:spPr bwMode="auto">
          <a:xfrm>
            <a:off x="6858000" y="45720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case </a:t>
            </a:r>
            <a:r>
              <a:rPr lang="id-ID" sz="2000" b="1" dirty="0" smtClean="0"/>
              <a:t>a</a:t>
            </a:r>
            <a:r>
              <a:rPr lang="en-US" sz="2000" b="1" dirty="0" smtClean="0"/>
              <a:t> </a:t>
            </a:r>
            <a:r>
              <a:rPr lang="en-US" sz="2000" b="1" dirty="0"/>
              <a:t>&lt; 0</a:t>
            </a:r>
          </a:p>
        </p:txBody>
      </p:sp>
      <p:sp>
        <p:nvSpPr>
          <p:cNvPr id="45086" name="Line 28"/>
          <p:cNvSpPr>
            <a:spLocks noChangeShapeType="1"/>
          </p:cNvSpPr>
          <p:nvPr/>
        </p:nvSpPr>
        <p:spPr bwMode="auto">
          <a:xfrm>
            <a:off x="7391400" y="4038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5087" name="Line 29"/>
          <p:cNvSpPr>
            <a:spLocks noChangeShapeType="1"/>
          </p:cNvSpPr>
          <p:nvPr/>
        </p:nvSpPr>
        <p:spPr bwMode="auto">
          <a:xfrm flipH="1">
            <a:off x="6477000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41074-C977-45B8-9B5D-917A4E6A2C22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46084" name="Text Box 11"/>
          <p:cNvSpPr txBox="1">
            <a:spLocks noChangeArrowheads="1"/>
          </p:cNvSpPr>
          <p:nvPr/>
        </p:nvSpPr>
        <p:spPr bwMode="auto">
          <a:xfrm>
            <a:off x="914400" y="825500"/>
            <a:ext cx="3048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46085" name="Arc 17"/>
          <p:cNvSpPr>
            <a:spLocks/>
          </p:cNvSpPr>
          <p:nvPr/>
        </p:nvSpPr>
        <p:spPr bwMode="auto">
          <a:xfrm flipV="1">
            <a:off x="1447800" y="1827213"/>
            <a:ext cx="1673225" cy="1741487"/>
          </a:xfrm>
          <a:custGeom>
            <a:avLst/>
            <a:gdLst>
              <a:gd name="T0" fmla="*/ 878826 w 20631"/>
              <a:gd name="T1" fmla="*/ 0 h 18685"/>
              <a:gd name="T2" fmla="*/ 1673225 w 20631"/>
              <a:gd name="T3" fmla="*/ 1145364 h 18685"/>
              <a:gd name="T4" fmla="*/ 0 w 20631"/>
              <a:gd name="T5" fmla="*/ 1741487 h 18685"/>
              <a:gd name="T6" fmla="*/ 0 60000 65536"/>
              <a:gd name="T7" fmla="*/ 0 60000 65536"/>
              <a:gd name="T8" fmla="*/ 0 60000 65536"/>
              <a:gd name="T9" fmla="*/ 0 w 20631"/>
              <a:gd name="T10" fmla="*/ 0 h 18685"/>
              <a:gd name="T11" fmla="*/ 20631 w 20631"/>
              <a:gd name="T12" fmla="*/ 18685 h 186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31" h="18685" fill="none" extrusionOk="0">
                <a:moveTo>
                  <a:pt x="10836" y="-1"/>
                </a:moveTo>
                <a:cubicBezTo>
                  <a:pt x="15528" y="2720"/>
                  <a:pt x="19025" y="7107"/>
                  <a:pt x="20631" y="12288"/>
                </a:cubicBezTo>
              </a:path>
              <a:path w="20631" h="18685" stroke="0" extrusionOk="0">
                <a:moveTo>
                  <a:pt x="10836" y="-1"/>
                </a:moveTo>
                <a:cubicBezTo>
                  <a:pt x="15528" y="2720"/>
                  <a:pt x="19025" y="7107"/>
                  <a:pt x="20631" y="12288"/>
                </a:cubicBezTo>
                <a:lnTo>
                  <a:pt x="0" y="1868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6086" name="Arc 19"/>
          <p:cNvSpPr>
            <a:spLocks/>
          </p:cNvSpPr>
          <p:nvPr/>
        </p:nvSpPr>
        <p:spPr bwMode="auto">
          <a:xfrm rot="-5096808">
            <a:off x="2905919" y="797719"/>
            <a:ext cx="2332037" cy="1743075"/>
          </a:xfrm>
          <a:custGeom>
            <a:avLst/>
            <a:gdLst>
              <a:gd name="T0" fmla="*/ 301977 w 21600"/>
              <a:gd name="T1" fmla="*/ 0 h 32930"/>
              <a:gd name="T2" fmla="*/ 1973271 w 21600"/>
              <a:gd name="T3" fmla="*/ 1743075 h 32930"/>
              <a:gd name="T4" fmla="*/ 0 w 21600"/>
              <a:gd name="T5" fmla="*/ 1133713 h 32930"/>
              <a:gd name="T6" fmla="*/ 0 60000 65536"/>
              <a:gd name="T7" fmla="*/ 0 60000 65536"/>
              <a:gd name="T8" fmla="*/ 0 60000 65536"/>
              <a:gd name="T9" fmla="*/ 0 w 21600"/>
              <a:gd name="T10" fmla="*/ 0 h 32930"/>
              <a:gd name="T11" fmla="*/ 21600 w 21600"/>
              <a:gd name="T12" fmla="*/ 32930 h 329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930" fill="none" extrusionOk="0">
                <a:moveTo>
                  <a:pt x="2797" y="-1"/>
                </a:moveTo>
                <a:cubicBezTo>
                  <a:pt x="13553" y="1404"/>
                  <a:pt x="21600" y="10569"/>
                  <a:pt x="21600" y="21418"/>
                </a:cubicBezTo>
                <a:cubicBezTo>
                  <a:pt x="21600" y="25491"/>
                  <a:pt x="20447" y="29482"/>
                  <a:pt x="18276" y="32929"/>
                </a:cubicBezTo>
              </a:path>
              <a:path w="21600" h="32930" stroke="0" extrusionOk="0">
                <a:moveTo>
                  <a:pt x="2797" y="-1"/>
                </a:moveTo>
                <a:cubicBezTo>
                  <a:pt x="13553" y="1404"/>
                  <a:pt x="21600" y="10569"/>
                  <a:pt x="21600" y="21418"/>
                </a:cubicBezTo>
                <a:cubicBezTo>
                  <a:pt x="21600" y="25491"/>
                  <a:pt x="20447" y="29482"/>
                  <a:pt x="18276" y="32929"/>
                </a:cubicBezTo>
                <a:lnTo>
                  <a:pt x="0" y="2141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6087" name="Line 20"/>
          <p:cNvSpPr>
            <a:spLocks noChangeShapeType="1"/>
          </p:cNvSpPr>
          <p:nvPr/>
        </p:nvSpPr>
        <p:spPr bwMode="auto">
          <a:xfrm flipV="1">
            <a:off x="2362200" y="35687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088" name="Line 21"/>
          <p:cNvSpPr>
            <a:spLocks noChangeShapeType="1"/>
          </p:cNvSpPr>
          <p:nvPr/>
        </p:nvSpPr>
        <p:spPr bwMode="auto">
          <a:xfrm flipH="1" flipV="1">
            <a:off x="2362200" y="3683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089" name="Rectangle 22"/>
          <p:cNvSpPr>
            <a:spLocks noChangeArrowheads="1"/>
          </p:cNvSpPr>
          <p:nvPr/>
        </p:nvSpPr>
        <p:spPr bwMode="auto">
          <a:xfrm>
            <a:off x="2971800" y="2211388"/>
            <a:ext cx="263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•</a:t>
            </a:r>
          </a:p>
        </p:txBody>
      </p:sp>
      <p:sp>
        <p:nvSpPr>
          <p:cNvPr id="46090" name="Rectangle 23"/>
          <p:cNvSpPr>
            <a:spLocks noChangeArrowheads="1"/>
          </p:cNvSpPr>
          <p:nvPr/>
        </p:nvSpPr>
        <p:spPr bwMode="auto">
          <a:xfrm>
            <a:off x="4191000" y="292100"/>
            <a:ext cx="263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•</a:t>
            </a:r>
          </a:p>
        </p:txBody>
      </p:sp>
      <p:sp>
        <p:nvSpPr>
          <p:cNvPr id="46091" name="Line 24"/>
          <p:cNvSpPr>
            <a:spLocks noChangeShapeType="1"/>
          </p:cNvSpPr>
          <p:nvPr/>
        </p:nvSpPr>
        <p:spPr bwMode="auto">
          <a:xfrm>
            <a:off x="4343400" y="457200"/>
            <a:ext cx="0" cy="311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092" name="Line 25"/>
          <p:cNvSpPr>
            <a:spLocks noChangeShapeType="1"/>
          </p:cNvSpPr>
          <p:nvPr/>
        </p:nvSpPr>
        <p:spPr bwMode="auto">
          <a:xfrm flipH="1">
            <a:off x="2362200" y="549275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093" name="Line 26"/>
          <p:cNvSpPr>
            <a:spLocks noChangeShapeType="1"/>
          </p:cNvSpPr>
          <p:nvPr/>
        </p:nvSpPr>
        <p:spPr bwMode="auto">
          <a:xfrm>
            <a:off x="3124200" y="2378075"/>
            <a:ext cx="0" cy="1190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094" name="Line 27"/>
          <p:cNvSpPr>
            <a:spLocks noChangeShapeType="1"/>
          </p:cNvSpPr>
          <p:nvPr/>
        </p:nvSpPr>
        <p:spPr bwMode="auto">
          <a:xfrm flipH="1">
            <a:off x="2362200" y="23780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095" name="Text Box 28"/>
          <p:cNvSpPr txBox="1">
            <a:spLocks noChangeArrowheads="1"/>
          </p:cNvSpPr>
          <p:nvPr/>
        </p:nvSpPr>
        <p:spPr bwMode="auto">
          <a:xfrm>
            <a:off x="5181600" y="33829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6096" name="Text Box 29"/>
          <p:cNvSpPr txBox="1">
            <a:spLocks noChangeArrowheads="1"/>
          </p:cNvSpPr>
          <p:nvPr/>
        </p:nvSpPr>
        <p:spPr bwMode="auto">
          <a:xfrm>
            <a:off x="1905000" y="2746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6097" name="Line 30"/>
          <p:cNvSpPr>
            <a:spLocks noChangeShapeType="1"/>
          </p:cNvSpPr>
          <p:nvPr/>
        </p:nvSpPr>
        <p:spPr bwMode="auto">
          <a:xfrm flipV="1">
            <a:off x="3124200" y="1828800"/>
            <a:ext cx="1905000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098" name="Text Box 31"/>
          <p:cNvSpPr txBox="1">
            <a:spLocks noChangeArrowheads="1"/>
          </p:cNvSpPr>
          <p:nvPr/>
        </p:nvSpPr>
        <p:spPr bwMode="auto">
          <a:xfrm>
            <a:off x="5181600" y="1554163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Titik belok</a:t>
            </a:r>
          </a:p>
        </p:txBody>
      </p:sp>
      <p:sp>
        <p:nvSpPr>
          <p:cNvPr id="46099" name="Line 32"/>
          <p:cNvSpPr>
            <a:spLocks noChangeShapeType="1"/>
          </p:cNvSpPr>
          <p:nvPr/>
        </p:nvSpPr>
        <p:spPr bwMode="auto">
          <a:xfrm>
            <a:off x="4343400" y="5492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100" name="Text Box 33"/>
          <p:cNvSpPr txBox="1">
            <a:spLocks noChangeArrowheads="1"/>
          </p:cNvSpPr>
          <p:nvPr/>
        </p:nvSpPr>
        <p:spPr bwMode="auto">
          <a:xfrm>
            <a:off x="5715000" y="3683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Titik maksimum</a:t>
            </a:r>
          </a:p>
        </p:txBody>
      </p:sp>
      <p:sp>
        <p:nvSpPr>
          <p:cNvPr id="46101" name="Text Box 34"/>
          <p:cNvSpPr txBox="1">
            <a:spLocks noChangeArrowheads="1"/>
          </p:cNvSpPr>
          <p:nvPr/>
        </p:nvSpPr>
        <p:spPr bwMode="auto">
          <a:xfrm>
            <a:off x="4953000" y="2197100"/>
            <a:ext cx="3886200" cy="1012825"/>
          </a:xfrm>
          <a:prstGeom prst="rect">
            <a:avLst/>
          </a:prstGeom>
          <a:noFill/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Fungsi kubik</a:t>
            </a:r>
          </a:p>
          <a:p>
            <a:pPr>
              <a:spcBef>
                <a:spcPct val="50000"/>
              </a:spcBef>
            </a:pPr>
            <a:r>
              <a:rPr lang="en-US"/>
              <a:t>y = d + cx + bx</a:t>
            </a:r>
            <a:r>
              <a:rPr lang="en-US" baseline="30000"/>
              <a:t>2</a:t>
            </a:r>
            <a:r>
              <a:rPr lang="en-US"/>
              <a:t> + ax</a:t>
            </a:r>
            <a:r>
              <a:rPr lang="en-US" baseline="30000"/>
              <a:t>3</a:t>
            </a:r>
            <a:endParaRPr lang="en-US"/>
          </a:p>
        </p:txBody>
      </p:sp>
      <p:sp>
        <p:nvSpPr>
          <p:cNvPr id="46102" name="Arc 35"/>
          <p:cNvSpPr>
            <a:spLocks/>
          </p:cNvSpPr>
          <p:nvPr/>
        </p:nvSpPr>
        <p:spPr bwMode="auto">
          <a:xfrm rot="13637436" flipV="1">
            <a:off x="1061244" y="4849019"/>
            <a:ext cx="1677988" cy="1593850"/>
          </a:xfrm>
          <a:custGeom>
            <a:avLst/>
            <a:gdLst>
              <a:gd name="T0" fmla="*/ 0 w 21600"/>
              <a:gd name="T1" fmla="*/ 0 h 32341"/>
              <a:gd name="T2" fmla="*/ 1455810 w 21600"/>
              <a:gd name="T3" fmla="*/ 1593850 h 32341"/>
              <a:gd name="T4" fmla="*/ 0 w 21600"/>
              <a:gd name="T5" fmla="*/ 1064505 h 32341"/>
              <a:gd name="T6" fmla="*/ 0 60000 65536"/>
              <a:gd name="T7" fmla="*/ 0 60000 65536"/>
              <a:gd name="T8" fmla="*/ 0 60000 65536"/>
              <a:gd name="T9" fmla="*/ 0 w 21600"/>
              <a:gd name="T10" fmla="*/ 0 h 32341"/>
              <a:gd name="T11" fmla="*/ 21600 w 21600"/>
              <a:gd name="T12" fmla="*/ 32341 h 32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34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368"/>
                  <a:pt x="20614" y="29071"/>
                  <a:pt x="18740" y="32341"/>
                </a:cubicBezTo>
              </a:path>
              <a:path w="21600" h="3234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368"/>
                  <a:pt x="20614" y="29071"/>
                  <a:pt x="18740" y="32341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6103" name="Arc 36"/>
          <p:cNvSpPr>
            <a:spLocks/>
          </p:cNvSpPr>
          <p:nvPr/>
        </p:nvSpPr>
        <p:spPr bwMode="auto">
          <a:xfrm rot="2952490" flipV="1">
            <a:off x="3127375" y="4799013"/>
            <a:ext cx="1279525" cy="1422400"/>
          </a:xfrm>
          <a:custGeom>
            <a:avLst/>
            <a:gdLst>
              <a:gd name="T0" fmla="*/ 0 w 21600"/>
              <a:gd name="T1" fmla="*/ 0 h 34710"/>
              <a:gd name="T2" fmla="*/ 1016926 w 21600"/>
              <a:gd name="T3" fmla="*/ 1422400 h 34710"/>
              <a:gd name="T4" fmla="*/ 0 w 21600"/>
              <a:gd name="T5" fmla="*/ 885158 h 34710"/>
              <a:gd name="T6" fmla="*/ 0 60000 65536"/>
              <a:gd name="T7" fmla="*/ 0 60000 65536"/>
              <a:gd name="T8" fmla="*/ 0 60000 65536"/>
              <a:gd name="T9" fmla="*/ 0 w 21600"/>
              <a:gd name="T10" fmla="*/ 0 h 34710"/>
              <a:gd name="T11" fmla="*/ 21600 w 21600"/>
              <a:gd name="T12" fmla="*/ 34710 h 34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471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337"/>
                  <a:pt x="20042" y="30944"/>
                  <a:pt x="17166" y="34709"/>
                </a:cubicBezTo>
              </a:path>
              <a:path w="21600" h="3471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337"/>
                  <a:pt x="20042" y="30944"/>
                  <a:pt x="17166" y="34709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6104" name="Line 37"/>
          <p:cNvSpPr>
            <a:spLocks noChangeShapeType="1"/>
          </p:cNvSpPr>
          <p:nvPr/>
        </p:nvSpPr>
        <p:spPr bwMode="auto">
          <a:xfrm flipV="1">
            <a:off x="990600" y="3840163"/>
            <a:ext cx="0" cy="256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105" name="Line 38"/>
          <p:cNvSpPr>
            <a:spLocks noChangeShapeType="1"/>
          </p:cNvSpPr>
          <p:nvPr/>
        </p:nvSpPr>
        <p:spPr bwMode="auto">
          <a:xfrm>
            <a:off x="990600" y="6400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106" name="Line 39"/>
          <p:cNvSpPr>
            <a:spLocks noChangeShapeType="1"/>
          </p:cNvSpPr>
          <p:nvPr/>
        </p:nvSpPr>
        <p:spPr bwMode="auto">
          <a:xfrm>
            <a:off x="1676400" y="5029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107" name="Line 40"/>
          <p:cNvSpPr>
            <a:spLocks noChangeShapeType="1"/>
          </p:cNvSpPr>
          <p:nvPr/>
        </p:nvSpPr>
        <p:spPr bwMode="auto">
          <a:xfrm flipH="1">
            <a:off x="990600" y="502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108" name="Line 41"/>
          <p:cNvSpPr>
            <a:spLocks noChangeShapeType="1"/>
          </p:cNvSpPr>
          <p:nvPr/>
        </p:nvSpPr>
        <p:spPr bwMode="auto">
          <a:xfrm>
            <a:off x="3810000" y="6035675"/>
            <a:ext cx="0" cy="365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109" name="Line 42"/>
          <p:cNvSpPr>
            <a:spLocks noChangeShapeType="1"/>
          </p:cNvSpPr>
          <p:nvPr/>
        </p:nvSpPr>
        <p:spPr bwMode="auto">
          <a:xfrm flipH="1">
            <a:off x="990600" y="6035675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6110" name="Line 43"/>
          <p:cNvSpPr>
            <a:spLocks noChangeShapeType="1"/>
          </p:cNvSpPr>
          <p:nvPr/>
        </p:nvSpPr>
        <p:spPr bwMode="auto">
          <a:xfrm flipV="1">
            <a:off x="1905000" y="4664075"/>
            <a:ext cx="990600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111" name="Text Box 44"/>
          <p:cNvSpPr txBox="1">
            <a:spLocks noChangeArrowheads="1"/>
          </p:cNvSpPr>
          <p:nvPr/>
        </p:nvSpPr>
        <p:spPr bwMode="auto">
          <a:xfrm>
            <a:off x="2743200" y="4389438"/>
            <a:ext cx="15240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Titik maksimum</a:t>
            </a:r>
          </a:p>
        </p:txBody>
      </p:sp>
      <p:sp>
        <p:nvSpPr>
          <p:cNvPr id="46112" name="Line 45"/>
          <p:cNvSpPr>
            <a:spLocks noChangeShapeType="1"/>
          </p:cNvSpPr>
          <p:nvPr/>
        </p:nvSpPr>
        <p:spPr bwMode="auto">
          <a:xfrm>
            <a:off x="3810000" y="6035675"/>
            <a:ext cx="1143000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6113" name="Text Box 46"/>
          <p:cNvSpPr txBox="1">
            <a:spLocks noChangeArrowheads="1"/>
          </p:cNvSpPr>
          <p:nvPr/>
        </p:nvSpPr>
        <p:spPr bwMode="auto">
          <a:xfrm>
            <a:off x="4800600" y="5854700"/>
            <a:ext cx="19812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Titik minimum</a:t>
            </a:r>
          </a:p>
        </p:txBody>
      </p:sp>
      <p:sp>
        <p:nvSpPr>
          <p:cNvPr id="46114" name="Text Box 47"/>
          <p:cNvSpPr txBox="1">
            <a:spLocks noChangeArrowheads="1"/>
          </p:cNvSpPr>
          <p:nvPr/>
        </p:nvSpPr>
        <p:spPr bwMode="auto">
          <a:xfrm>
            <a:off x="5638800" y="63119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6115" name="Text Box 48"/>
          <p:cNvSpPr txBox="1">
            <a:spLocks noChangeArrowheads="1"/>
          </p:cNvSpPr>
          <p:nvPr/>
        </p:nvSpPr>
        <p:spPr bwMode="auto">
          <a:xfrm>
            <a:off x="11430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6116" name="Text Box 49"/>
          <p:cNvSpPr txBox="1">
            <a:spLocks noChangeArrowheads="1"/>
          </p:cNvSpPr>
          <p:nvPr/>
        </p:nvSpPr>
        <p:spPr bwMode="auto">
          <a:xfrm>
            <a:off x="4495800" y="4664075"/>
            <a:ext cx="46482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Fungsi polinom derajad 4</a:t>
            </a:r>
          </a:p>
          <a:p>
            <a:pPr>
              <a:spcBef>
                <a:spcPct val="50000"/>
              </a:spcBef>
            </a:pPr>
            <a:r>
              <a:rPr lang="en-US"/>
              <a:t>y = e + dx + cx</a:t>
            </a:r>
            <a:r>
              <a:rPr lang="en-US" baseline="30000"/>
              <a:t>2</a:t>
            </a:r>
            <a:r>
              <a:rPr lang="en-US"/>
              <a:t> + bx</a:t>
            </a:r>
            <a:r>
              <a:rPr lang="en-US" baseline="30000"/>
              <a:t>3</a:t>
            </a:r>
            <a:r>
              <a:rPr lang="en-US"/>
              <a:t> + ax</a:t>
            </a:r>
            <a:r>
              <a:rPr lang="en-US" baseline="30000"/>
              <a:t>4</a:t>
            </a:r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F27498-E3B0-450A-A2F7-DEB6214A8770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381000" y="182563"/>
            <a:ext cx="85344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b. Fungsi Rasional</a:t>
            </a:r>
          </a:p>
          <a:p>
            <a:pPr>
              <a:spcBef>
                <a:spcPct val="50000"/>
              </a:spcBef>
            </a:pPr>
            <a:r>
              <a:rPr lang="en-US" sz="2800"/>
              <a:t>Fungsi ini, dengan y dinyatakan sebagai rasio dua polinomial dengan variabel x atau juga berupa fungsi hiperbola.</a:t>
            </a:r>
          </a:p>
        </p:txBody>
      </p:sp>
      <p:sp>
        <p:nvSpPr>
          <p:cNvPr id="47109" name="Line 3"/>
          <p:cNvSpPr>
            <a:spLocks noChangeShapeType="1"/>
          </p:cNvSpPr>
          <p:nvPr/>
        </p:nvSpPr>
        <p:spPr bwMode="auto">
          <a:xfrm flipV="1">
            <a:off x="2133600" y="2743200"/>
            <a:ext cx="0" cy="192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10" name="Line 4"/>
          <p:cNvSpPr>
            <a:spLocks noChangeShapeType="1"/>
          </p:cNvSpPr>
          <p:nvPr/>
        </p:nvSpPr>
        <p:spPr bwMode="auto">
          <a:xfrm>
            <a:off x="2133600" y="4664075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11" name="Arc 5"/>
          <p:cNvSpPr>
            <a:spLocks/>
          </p:cNvSpPr>
          <p:nvPr/>
        </p:nvSpPr>
        <p:spPr bwMode="auto">
          <a:xfrm rot="10503757">
            <a:off x="2436813" y="3074988"/>
            <a:ext cx="1295400" cy="1495425"/>
          </a:xfrm>
          <a:custGeom>
            <a:avLst/>
            <a:gdLst>
              <a:gd name="T0" fmla="*/ 0 w 21600"/>
              <a:gd name="T1" fmla="*/ 0 h 22078"/>
              <a:gd name="T2" fmla="*/ 1295100 w 21600"/>
              <a:gd name="T3" fmla="*/ 1495425 h 22078"/>
              <a:gd name="T4" fmla="*/ 0 w 21600"/>
              <a:gd name="T5" fmla="*/ 1463048 h 22078"/>
              <a:gd name="T6" fmla="*/ 0 60000 65536"/>
              <a:gd name="T7" fmla="*/ 0 60000 65536"/>
              <a:gd name="T8" fmla="*/ 0 60000 65536"/>
              <a:gd name="T9" fmla="*/ 0 w 21600"/>
              <a:gd name="T10" fmla="*/ 0 h 22078"/>
              <a:gd name="T11" fmla="*/ 21600 w 21600"/>
              <a:gd name="T12" fmla="*/ 22078 h 220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07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59"/>
                  <a:pt x="21598" y="21918"/>
                  <a:pt x="21594" y="22077"/>
                </a:cubicBezTo>
              </a:path>
              <a:path w="21600" h="2207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59"/>
                  <a:pt x="21598" y="21918"/>
                  <a:pt x="21594" y="22077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3505200" y="2743200"/>
            <a:ext cx="25146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Hiperbola:</a:t>
            </a:r>
            <a:r>
              <a:rPr lang="en-US"/>
              <a:t>        </a:t>
            </a:r>
            <a:r>
              <a:rPr lang="en-US" b="1"/>
              <a:t>y = (a/x),  a &gt; 0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4648200" y="45720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2057400" y="237807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1981200" y="47545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</a:t>
            </a:r>
          </a:p>
        </p:txBody>
      </p:sp>
      <p:sp>
        <p:nvSpPr>
          <p:cNvPr id="47116" name="Text Box 10"/>
          <p:cNvSpPr txBox="1">
            <a:spLocks noChangeArrowheads="1"/>
          </p:cNvSpPr>
          <p:nvPr/>
        </p:nvSpPr>
        <p:spPr bwMode="auto">
          <a:xfrm>
            <a:off x="304800" y="5121275"/>
            <a:ext cx="853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c. Fungsi eksponensial dan logaritma</a:t>
            </a:r>
          </a:p>
        </p:txBody>
      </p:sp>
      <p:sp>
        <p:nvSpPr>
          <p:cNvPr id="47117" name="Line 11"/>
          <p:cNvSpPr>
            <a:spLocks noChangeShapeType="1"/>
          </p:cNvSpPr>
          <p:nvPr/>
        </p:nvSpPr>
        <p:spPr bwMode="auto">
          <a:xfrm flipV="1">
            <a:off x="838200" y="5854700"/>
            <a:ext cx="0" cy="200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838200" y="7864475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19" name="Arc 13"/>
          <p:cNvSpPr>
            <a:spLocks/>
          </p:cNvSpPr>
          <p:nvPr/>
        </p:nvSpPr>
        <p:spPr bwMode="auto">
          <a:xfrm flipV="1">
            <a:off x="0" y="5951538"/>
            <a:ext cx="1900238" cy="1593850"/>
          </a:xfrm>
          <a:custGeom>
            <a:avLst/>
            <a:gdLst>
              <a:gd name="T0" fmla="*/ 477880 w 21560"/>
              <a:gd name="T1" fmla="*/ 0 h 20908"/>
              <a:gd name="T2" fmla="*/ 1900238 w 21560"/>
              <a:gd name="T3" fmla="*/ 1493377 h 20908"/>
              <a:gd name="T4" fmla="*/ 0 w 21560"/>
              <a:gd name="T5" fmla="*/ 1593850 h 20908"/>
              <a:gd name="T6" fmla="*/ 0 60000 65536"/>
              <a:gd name="T7" fmla="*/ 0 60000 65536"/>
              <a:gd name="T8" fmla="*/ 0 60000 65536"/>
              <a:gd name="T9" fmla="*/ 0 w 21560"/>
              <a:gd name="T10" fmla="*/ 0 h 20908"/>
              <a:gd name="T11" fmla="*/ 21560 w 21560"/>
              <a:gd name="T12" fmla="*/ 20908 h 209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0" h="20908" fill="none" extrusionOk="0">
                <a:moveTo>
                  <a:pt x="5422" y="-1"/>
                </a:moveTo>
                <a:cubicBezTo>
                  <a:pt x="14475" y="2347"/>
                  <a:pt x="20989" y="10254"/>
                  <a:pt x="21559" y="19590"/>
                </a:cubicBezTo>
              </a:path>
              <a:path w="21560" h="20908" stroke="0" extrusionOk="0">
                <a:moveTo>
                  <a:pt x="5422" y="-1"/>
                </a:moveTo>
                <a:cubicBezTo>
                  <a:pt x="14475" y="2347"/>
                  <a:pt x="20989" y="10254"/>
                  <a:pt x="21559" y="19590"/>
                </a:cubicBezTo>
                <a:lnTo>
                  <a:pt x="0" y="209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7120" name="Text Box 14"/>
          <p:cNvSpPr txBox="1">
            <a:spLocks noChangeArrowheads="1"/>
          </p:cNvSpPr>
          <p:nvPr/>
        </p:nvSpPr>
        <p:spPr bwMode="auto">
          <a:xfrm>
            <a:off x="533400" y="5715000"/>
            <a:ext cx="38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47121" name="Text Box 15"/>
          <p:cNvSpPr txBox="1">
            <a:spLocks noChangeArrowheads="1"/>
          </p:cNvSpPr>
          <p:nvPr/>
        </p:nvSpPr>
        <p:spPr bwMode="auto">
          <a:xfrm>
            <a:off x="3352800" y="76835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47122" name="Text Box 16"/>
          <p:cNvSpPr txBox="1">
            <a:spLocks noChangeArrowheads="1"/>
          </p:cNvSpPr>
          <p:nvPr/>
        </p:nvSpPr>
        <p:spPr bwMode="auto">
          <a:xfrm>
            <a:off x="685800" y="7864475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</a:t>
            </a:r>
          </a:p>
        </p:txBody>
      </p:sp>
      <p:sp>
        <p:nvSpPr>
          <p:cNvPr id="47123" name="Text Box 17"/>
          <p:cNvSpPr txBox="1">
            <a:spLocks noChangeArrowheads="1"/>
          </p:cNvSpPr>
          <p:nvPr/>
        </p:nvSpPr>
        <p:spPr bwMode="auto">
          <a:xfrm>
            <a:off x="2133600" y="6035675"/>
            <a:ext cx="1981200" cy="709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Eksponensial y = b</a:t>
            </a:r>
            <a:r>
              <a:rPr lang="en-US" sz="2000" b="1" baseline="30000"/>
              <a:t>x</a:t>
            </a:r>
            <a:r>
              <a:rPr lang="en-US" sz="2000" b="1"/>
              <a:t>   , b&gt;1</a:t>
            </a:r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>
            <a:off x="5562600" y="786447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 flipV="1">
            <a:off x="5562600" y="5761038"/>
            <a:ext cx="0" cy="210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7126" name="Text Box 20"/>
          <p:cNvSpPr txBox="1">
            <a:spLocks noChangeArrowheads="1"/>
          </p:cNvSpPr>
          <p:nvPr/>
        </p:nvSpPr>
        <p:spPr bwMode="auto">
          <a:xfrm>
            <a:off x="5257800" y="56689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47127" name="Text Box 21"/>
          <p:cNvSpPr txBox="1">
            <a:spLocks noChangeArrowheads="1"/>
          </p:cNvSpPr>
          <p:nvPr/>
        </p:nvSpPr>
        <p:spPr bwMode="auto">
          <a:xfrm>
            <a:off x="8382000" y="74977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47128" name="Arc 22"/>
          <p:cNvSpPr>
            <a:spLocks/>
          </p:cNvSpPr>
          <p:nvPr/>
        </p:nvSpPr>
        <p:spPr bwMode="auto">
          <a:xfrm rot="10228826" flipV="1">
            <a:off x="5638800" y="6769100"/>
            <a:ext cx="1981200" cy="1371600"/>
          </a:xfrm>
          <a:custGeom>
            <a:avLst/>
            <a:gdLst>
              <a:gd name="T0" fmla="*/ 0 w 21600"/>
              <a:gd name="T1" fmla="*/ 0 h 21600"/>
              <a:gd name="T2" fmla="*/ 19812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7129" name="Text Box 23"/>
          <p:cNvSpPr txBox="1">
            <a:spLocks noChangeArrowheads="1"/>
          </p:cNvSpPr>
          <p:nvPr/>
        </p:nvSpPr>
        <p:spPr bwMode="auto">
          <a:xfrm>
            <a:off x="5257800" y="76835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</a:t>
            </a:r>
          </a:p>
        </p:txBody>
      </p:sp>
      <p:sp>
        <p:nvSpPr>
          <p:cNvPr id="47130" name="Text Box 24"/>
          <p:cNvSpPr txBox="1">
            <a:spLocks noChangeArrowheads="1"/>
          </p:cNvSpPr>
          <p:nvPr/>
        </p:nvSpPr>
        <p:spPr bwMode="auto">
          <a:xfrm>
            <a:off x="5867400" y="5715000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Logaritmay = log</a:t>
            </a:r>
            <a:r>
              <a:rPr lang="en-US" b="1" baseline="-25000"/>
              <a:t>b</a:t>
            </a:r>
            <a:r>
              <a:rPr lang="en-US" b="1"/>
              <a:t>x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1087</Words>
  <Application>Microsoft Office PowerPoint</Application>
  <PresentationFormat>Custom</PresentationFormat>
  <Paragraphs>366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 </vt:lpstr>
      <vt:lpstr>Slide 30</vt:lpstr>
      <vt:lpstr>Slide 31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Zyrex</dc:creator>
  <cp:lastModifiedBy>pascasarjanauns</cp:lastModifiedBy>
  <cp:revision>33</cp:revision>
  <dcterms:created xsi:type="dcterms:W3CDTF">2009-10-01T19:56:16Z</dcterms:created>
  <dcterms:modified xsi:type="dcterms:W3CDTF">2014-04-29T02:33:55Z</dcterms:modified>
</cp:coreProperties>
</file>