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52" r:id="rId2"/>
    <p:sldId id="337" r:id="rId3"/>
    <p:sldId id="339" r:id="rId4"/>
    <p:sldId id="341" r:id="rId5"/>
    <p:sldId id="342" r:id="rId6"/>
    <p:sldId id="345" r:id="rId7"/>
    <p:sldId id="347" r:id="rId8"/>
    <p:sldId id="348" r:id="rId9"/>
    <p:sldId id="349" r:id="rId10"/>
    <p:sldId id="350" r:id="rId11"/>
    <p:sldId id="351" r:id="rId12"/>
    <p:sldId id="353" r:id="rId13"/>
  </p:sldIdLst>
  <p:sldSz cx="9144000" cy="8229600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F4AA"/>
    <a:srgbClr val="0000FF"/>
    <a:srgbClr val="33CC33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6329" autoAdjust="0"/>
  </p:normalViewPr>
  <p:slideViewPr>
    <p:cSldViewPr>
      <p:cViewPr varScale="1">
        <p:scale>
          <a:sx n="59" d="100"/>
          <a:sy n="59" d="100"/>
        </p:scale>
        <p:origin x="-810" y="-78"/>
      </p:cViewPr>
      <p:guideLst>
        <p:guide orient="horz" pos="259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5EA23ED1-4021-4B89-9207-6D9413B4C7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5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89075" y="698500"/>
            <a:ext cx="3879850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24363"/>
            <a:ext cx="5486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68F0F563-F7DA-45E3-859B-C2DA68307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5875"/>
            <a:ext cx="7772400" cy="1765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64075"/>
            <a:ext cx="6400800" cy="21018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98874-CD3E-407C-9DA2-40E3874F7B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63316-01AB-4C37-AD77-43EEEFECC4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30200"/>
            <a:ext cx="2057400" cy="7021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30200"/>
            <a:ext cx="6019800" cy="7021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9E120-1AAD-4F2D-92CE-8C67458255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0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20875"/>
            <a:ext cx="4038600" cy="5430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5430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2269D-3DCF-4168-9122-48F32DCCC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30200"/>
            <a:ext cx="8229600" cy="7021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29C3F-10F2-46DE-B74D-D68A803BC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E17E3-E8C2-48C5-BA72-CF95D5BDE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287963"/>
            <a:ext cx="7772400" cy="1635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87738"/>
            <a:ext cx="7772400" cy="18002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AE6F8-5D85-4094-8170-C730C90B07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5430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5430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FADE0-74B8-4F5C-98DD-96A423D14B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41500"/>
            <a:ext cx="4040188" cy="768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09850"/>
            <a:ext cx="4040188" cy="4741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41500"/>
            <a:ext cx="4041775" cy="768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09850"/>
            <a:ext cx="4041775" cy="4741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A8003-08CD-43BE-B801-856FF6AE7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4387F-8A92-41CB-B88E-790096087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50EB4-17AD-4B95-9161-0DBBFF9E1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7025"/>
            <a:ext cx="3008313" cy="13954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27025"/>
            <a:ext cx="5111750" cy="70246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22438"/>
            <a:ext cx="3008313" cy="5629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FB923-68F7-4384-B793-0190AF59DB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761038"/>
            <a:ext cx="5486400" cy="679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35013"/>
            <a:ext cx="5486400" cy="49387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6440488"/>
            <a:ext cx="5486400" cy="9667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17C1F-3C28-4760-A0DE-03AB37516E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0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20875"/>
            <a:ext cx="8229600" cy="543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7494588"/>
            <a:ext cx="2133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7494588"/>
            <a:ext cx="2895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Matematika Ekonomi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7494588"/>
            <a:ext cx="2133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fld id="{3C7462F7-56DB-4683-8BD9-8882D6361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13025"/>
            <a:ext cx="7772400" cy="2492375"/>
          </a:xfrm>
        </p:spPr>
        <p:txBody>
          <a:bodyPr/>
          <a:lstStyle/>
          <a:p>
            <a:r>
              <a:rPr lang="id-ID" dirty="0" smtClean="0"/>
              <a:t>PENERAPAN FUNGSI KUADRATIK DALAM ANALISIS EKONOMI</a:t>
            </a:r>
            <a:endParaRPr lang="id-ID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4C5163-3B4F-4ED5-AA83-085996B08E48}" type="slidenum">
              <a:rPr lang="en-US">
                <a:latin typeface="Arial" charset="0"/>
              </a:rPr>
              <a:pPr/>
              <a:t>10</a:t>
            </a:fld>
            <a:endParaRPr lang="en-US">
              <a:latin typeface="Arial" charset="0"/>
            </a:endParaRPr>
          </a:p>
        </p:txBody>
      </p:sp>
      <p:sp>
        <p:nvSpPr>
          <p:cNvPr id="80900" name="Text Box 2"/>
          <p:cNvSpPr txBox="1">
            <a:spLocks noChangeArrowheads="1"/>
          </p:cNvSpPr>
          <p:nvPr/>
        </p:nvSpPr>
        <p:spPr bwMode="auto">
          <a:xfrm>
            <a:off x="228600" y="274638"/>
            <a:ext cx="868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Grafik:</a:t>
            </a:r>
          </a:p>
        </p:txBody>
      </p:sp>
      <p:sp>
        <p:nvSpPr>
          <p:cNvPr id="80901" name="Line 3"/>
          <p:cNvSpPr>
            <a:spLocks noChangeShapeType="1"/>
          </p:cNvSpPr>
          <p:nvPr/>
        </p:nvSpPr>
        <p:spPr bwMode="auto">
          <a:xfrm flipV="1">
            <a:off x="2286000" y="2193925"/>
            <a:ext cx="0" cy="3749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0902" name="Line 4"/>
          <p:cNvSpPr>
            <a:spLocks noChangeShapeType="1"/>
          </p:cNvSpPr>
          <p:nvPr/>
        </p:nvSpPr>
        <p:spPr bwMode="auto">
          <a:xfrm>
            <a:off x="609600" y="5943600"/>
            <a:ext cx="655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0903" name="Text Box 5"/>
          <p:cNvSpPr txBox="1">
            <a:spLocks noChangeArrowheads="1"/>
          </p:cNvSpPr>
          <p:nvPr/>
        </p:nvSpPr>
        <p:spPr bwMode="auto">
          <a:xfrm>
            <a:off x="7086600" y="5761038"/>
            <a:ext cx="5334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Q</a:t>
            </a:r>
          </a:p>
        </p:txBody>
      </p:sp>
      <p:sp>
        <p:nvSpPr>
          <p:cNvPr id="80904" name="Text Box 6"/>
          <p:cNvSpPr txBox="1">
            <a:spLocks noChangeArrowheads="1"/>
          </p:cNvSpPr>
          <p:nvPr/>
        </p:nvSpPr>
        <p:spPr bwMode="auto">
          <a:xfrm>
            <a:off x="2133600" y="175418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80905" name="Arc 7"/>
          <p:cNvSpPr>
            <a:spLocks/>
          </p:cNvSpPr>
          <p:nvPr/>
        </p:nvSpPr>
        <p:spPr bwMode="auto">
          <a:xfrm>
            <a:off x="2101850" y="3810000"/>
            <a:ext cx="3840163" cy="2135188"/>
          </a:xfrm>
          <a:custGeom>
            <a:avLst/>
            <a:gdLst>
              <a:gd name="T0" fmla="*/ 143170 w 21592"/>
              <a:gd name="T1" fmla="*/ 0 h 21585"/>
              <a:gd name="T2" fmla="*/ 3840163 w 21592"/>
              <a:gd name="T3" fmla="*/ 2078705 h 21585"/>
              <a:gd name="T4" fmla="*/ 0 w 21592"/>
              <a:gd name="T5" fmla="*/ 2135188 h 21585"/>
              <a:gd name="T6" fmla="*/ 0 60000 65536"/>
              <a:gd name="T7" fmla="*/ 0 60000 65536"/>
              <a:gd name="T8" fmla="*/ 0 60000 65536"/>
              <a:gd name="T9" fmla="*/ 0 w 21592"/>
              <a:gd name="T10" fmla="*/ 0 h 21585"/>
              <a:gd name="T11" fmla="*/ 21592 w 21592"/>
              <a:gd name="T12" fmla="*/ 21585 h 215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92" h="21585" fill="none" extrusionOk="0">
                <a:moveTo>
                  <a:pt x="804" y="0"/>
                </a:moveTo>
                <a:cubicBezTo>
                  <a:pt x="12192" y="424"/>
                  <a:pt x="21291" y="9622"/>
                  <a:pt x="21592" y="21013"/>
                </a:cubicBezTo>
              </a:path>
              <a:path w="21592" h="21585" stroke="0" extrusionOk="0">
                <a:moveTo>
                  <a:pt x="804" y="0"/>
                </a:moveTo>
                <a:cubicBezTo>
                  <a:pt x="12192" y="424"/>
                  <a:pt x="21291" y="9622"/>
                  <a:pt x="21592" y="21013"/>
                </a:cubicBezTo>
                <a:lnTo>
                  <a:pt x="0" y="21585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80906" name="Line 8"/>
          <p:cNvSpPr>
            <a:spLocks noChangeShapeType="1"/>
          </p:cNvSpPr>
          <p:nvPr/>
        </p:nvSpPr>
        <p:spPr bwMode="auto">
          <a:xfrm flipV="1">
            <a:off x="5867400" y="4572000"/>
            <a:ext cx="1066800" cy="822325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0907" name="Text Box 9"/>
          <p:cNvSpPr txBox="1">
            <a:spLocks noChangeArrowheads="1"/>
          </p:cNvSpPr>
          <p:nvPr/>
        </p:nvSpPr>
        <p:spPr bwMode="auto">
          <a:xfrm>
            <a:off x="6934200" y="4297363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Q</a:t>
            </a:r>
            <a:r>
              <a:rPr lang="en-US" sz="2800" baseline="-25000"/>
              <a:t>d</a:t>
            </a:r>
            <a:endParaRPr lang="en-US" sz="2800"/>
          </a:p>
        </p:txBody>
      </p:sp>
      <p:sp>
        <p:nvSpPr>
          <p:cNvPr id="80908" name="Arc 10"/>
          <p:cNvSpPr>
            <a:spLocks/>
          </p:cNvSpPr>
          <p:nvPr/>
        </p:nvSpPr>
        <p:spPr bwMode="auto">
          <a:xfrm rot="21119213" flipH="1">
            <a:off x="2127250" y="4102100"/>
            <a:ext cx="3703638" cy="1095375"/>
          </a:xfrm>
          <a:custGeom>
            <a:avLst/>
            <a:gdLst>
              <a:gd name="T0" fmla="*/ 0 w 24992"/>
              <a:gd name="T1" fmla="*/ 31391 h 21600"/>
              <a:gd name="T2" fmla="*/ 3703638 w 24992"/>
              <a:gd name="T3" fmla="*/ 664274 h 21600"/>
              <a:gd name="T4" fmla="*/ 760971 w 24992"/>
              <a:gd name="T5" fmla="*/ 1095375 h 21600"/>
              <a:gd name="T6" fmla="*/ 0 60000 65536"/>
              <a:gd name="T7" fmla="*/ 0 60000 65536"/>
              <a:gd name="T8" fmla="*/ 0 60000 65536"/>
              <a:gd name="T9" fmla="*/ 0 w 24992"/>
              <a:gd name="T10" fmla="*/ 0 h 21600"/>
              <a:gd name="T11" fmla="*/ 24992 w 2499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992" h="21600" fill="none" extrusionOk="0">
                <a:moveTo>
                  <a:pt x="0" y="619"/>
                </a:moveTo>
                <a:cubicBezTo>
                  <a:pt x="1680" y="207"/>
                  <a:pt x="3404" y="-1"/>
                  <a:pt x="5135" y="0"/>
                </a:cubicBezTo>
                <a:cubicBezTo>
                  <a:pt x="13778" y="0"/>
                  <a:pt x="21590" y="5152"/>
                  <a:pt x="24991" y="13099"/>
                </a:cubicBezTo>
              </a:path>
              <a:path w="24992" h="21600" stroke="0" extrusionOk="0">
                <a:moveTo>
                  <a:pt x="0" y="619"/>
                </a:moveTo>
                <a:cubicBezTo>
                  <a:pt x="1680" y="207"/>
                  <a:pt x="3404" y="-1"/>
                  <a:pt x="5135" y="0"/>
                </a:cubicBezTo>
                <a:cubicBezTo>
                  <a:pt x="13778" y="0"/>
                  <a:pt x="21590" y="5152"/>
                  <a:pt x="24991" y="13099"/>
                </a:cubicBezTo>
                <a:lnTo>
                  <a:pt x="5135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80909" name="Line 11"/>
          <p:cNvSpPr>
            <a:spLocks noChangeShapeType="1"/>
          </p:cNvSpPr>
          <p:nvPr/>
        </p:nvSpPr>
        <p:spPr bwMode="auto">
          <a:xfrm>
            <a:off x="2286000" y="3840163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0910" name="Line 12"/>
          <p:cNvSpPr>
            <a:spLocks noChangeShapeType="1"/>
          </p:cNvSpPr>
          <p:nvPr/>
        </p:nvSpPr>
        <p:spPr bwMode="auto">
          <a:xfrm flipV="1">
            <a:off x="5943600" y="3840163"/>
            <a:ext cx="0" cy="21034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0911" name="Line 13"/>
          <p:cNvSpPr>
            <a:spLocks noChangeShapeType="1"/>
          </p:cNvSpPr>
          <p:nvPr/>
        </p:nvSpPr>
        <p:spPr bwMode="auto">
          <a:xfrm>
            <a:off x="4038600" y="4114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0912" name="Line 14"/>
          <p:cNvSpPr>
            <a:spLocks noChangeShapeType="1"/>
          </p:cNvSpPr>
          <p:nvPr/>
        </p:nvSpPr>
        <p:spPr bwMode="auto">
          <a:xfrm flipH="1">
            <a:off x="2286000" y="4114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0913" name="Text Box 15"/>
          <p:cNvSpPr txBox="1">
            <a:spLocks noChangeArrowheads="1"/>
          </p:cNvSpPr>
          <p:nvPr/>
        </p:nvSpPr>
        <p:spPr bwMode="auto">
          <a:xfrm>
            <a:off x="3886200" y="59436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6.4</a:t>
            </a:r>
          </a:p>
        </p:txBody>
      </p:sp>
      <p:sp>
        <p:nvSpPr>
          <p:cNvPr id="80914" name="Text Box 16"/>
          <p:cNvSpPr txBox="1">
            <a:spLocks noChangeArrowheads="1"/>
          </p:cNvSpPr>
          <p:nvPr/>
        </p:nvSpPr>
        <p:spPr bwMode="auto">
          <a:xfrm>
            <a:off x="1752600" y="3932238"/>
            <a:ext cx="6096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3.1</a:t>
            </a:r>
          </a:p>
        </p:txBody>
      </p:sp>
      <p:sp>
        <p:nvSpPr>
          <p:cNvPr id="80915" name="Text Box 17"/>
          <p:cNvSpPr txBox="1">
            <a:spLocks noChangeArrowheads="1"/>
          </p:cNvSpPr>
          <p:nvPr/>
        </p:nvSpPr>
        <p:spPr bwMode="auto">
          <a:xfrm>
            <a:off x="1905000" y="36576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4</a:t>
            </a:r>
          </a:p>
        </p:txBody>
      </p:sp>
      <p:sp>
        <p:nvSpPr>
          <p:cNvPr id="80916" name="Text Box 18"/>
          <p:cNvSpPr txBox="1">
            <a:spLocks noChangeArrowheads="1"/>
          </p:cNvSpPr>
          <p:nvPr/>
        </p:nvSpPr>
        <p:spPr bwMode="auto">
          <a:xfrm>
            <a:off x="5638800" y="5943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16</a:t>
            </a:r>
          </a:p>
        </p:txBody>
      </p:sp>
      <p:sp>
        <p:nvSpPr>
          <p:cNvPr id="80917" name="Text Box 19"/>
          <p:cNvSpPr txBox="1">
            <a:spLocks noChangeArrowheads="1"/>
          </p:cNvSpPr>
          <p:nvPr/>
        </p:nvSpPr>
        <p:spPr bwMode="auto">
          <a:xfrm>
            <a:off x="2057400" y="5851525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</a:p>
        </p:txBody>
      </p:sp>
      <p:sp>
        <p:nvSpPr>
          <p:cNvPr id="80918" name="Text Box 20"/>
          <p:cNvSpPr txBox="1">
            <a:spLocks noChangeArrowheads="1"/>
          </p:cNvSpPr>
          <p:nvPr/>
        </p:nvSpPr>
        <p:spPr bwMode="auto">
          <a:xfrm>
            <a:off x="1905000" y="47545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2</a:t>
            </a:r>
          </a:p>
        </p:txBody>
      </p:sp>
      <p:sp>
        <p:nvSpPr>
          <p:cNvPr id="80919" name="Line 21"/>
          <p:cNvSpPr>
            <a:spLocks noChangeShapeType="1"/>
          </p:cNvSpPr>
          <p:nvPr/>
        </p:nvSpPr>
        <p:spPr bwMode="auto">
          <a:xfrm flipV="1">
            <a:off x="2514600" y="2011363"/>
            <a:ext cx="2895600" cy="27432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0920" name="Text Box 22"/>
          <p:cNvSpPr txBox="1">
            <a:spLocks noChangeArrowheads="1"/>
          </p:cNvSpPr>
          <p:nvPr/>
        </p:nvSpPr>
        <p:spPr bwMode="auto">
          <a:xfrm>
            <a:off x="5334000" y="17367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Q</a:t>
            </a:r>
            <a:r>
              <a:rPr lang="en-US" sz="2000" baseline="-25000"/>
              <a:t>s</a:t>
            </a:r>
            <a:endParaRPr lang="en-US" sz="2000"/>
          </a:p>
        </p:txBody>
      </p:sp>
      <p:sp>
        <p:nvSpPr>
          <p:cNvPr id="80921" name="Line 23"/>
          <p:cNvSpPr>
            <a:spLocks noChangeShapeType="1"/>
          </p:cNvSpPr>
          <p:nvPr/>
        </p:nvSpPr>
        <p:spPr bwMode="auto">
          <a:xfrm>
            <a:off x="1981200" y="54864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0922" name="Arc 24"/>
          <p:cNvSpPr>
            <a:spLocks/>
          </p:cNvSpPr>
          <p:nvPr/>
        </p:nvSpPr>
        <p:spPr bwMode="auto">
          <a:xfrm rot="21119213" flipH="1">
            <a:off x="1951038" y="4724400"/>
            <a:ext cx="3200400" cy="998538"/>
          </a:xfrm>
          <a:custGeom>
            <a:avLst/>
            <a:gdLst>
              <a:gd name="T0" fmla="*/ 2826427 w 21600"/>
              <a:gd name="T1" fmla="*/ 0 h 19645"/>
              <a:gd name="T2" fmla="*/ 2873396 w 21600"/>
              <a:gd name="T3" fmla="*/ 998538 h 19645"/>
              <a:gd name="T4" fmla="*/ 0 w 21600"/>
              <a:gd name="T5" fmla="*/ 515001 h 19645"/>
              <a:gd name="T6" fmla="*/ 0 60000 65536"/>
              <a:gd name="T7" fmla="*/ 0 60000 65536"/>
              <a:gd name="T8" fmla="*/ 0 60000 65536"/>
              <a:gd name="T9" fmla="*/ 0 w 21600"/>
              <a:gd name="T10" fmla="*/ 0 h 19645"/>
              <a:gd name="T11" fmla="*/ 21600 w 21600"/>
              <a:gd name="T12" fmla="*/ 19645 h 196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645" fill="none" extrusionOk="0">
                <a:moveTo>
                  <a:pt x="19076" y="-1"/>
                </a:moveTo>
                <a:cubicBezTo>
                  <a:pt x="20733" y="3120"/>
                  <a:pt x="21600" y="6599"/>
                  <a:pt x="21600" y="10132"/>
                </a:cubicBezTo>
                <a:cubicBezTo>
                  <a:pt x="21600" y="13429"/>
                  <a:pt x="20844" y="16683"/>
                  <a:pt x="19392" y="19644"/>
                </a:cubicBezTo>
              </a:path>
              <a:path w="21600" h="19645" stroke="0" extrusionOk="0">
                <a:moveTo>
                  <a:pt x="19076" y="-1"/>
                </a:moveTo>
                <a:cubicBezTo>
                  <a:pt x="20733" y="3120"/>
                  <a:pt x="21600" y="6599"/>
                  <a:pt x="21600" y="10132"/>
                </a:cubicBezTo>
                <a:cubicBezTo>
                  <a:pt x="21600" y="13429"/>
                  <a:pt x="20844" y="16683"/>
                  <a:pt x="19392" y="19644"/>
                </a:cubicBezTo>
                <a:lnTo>
                  <a:pt x="0" y="10132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80923" name="Text Box 25"/>
          <p:cNvSpPr txBox="1">
            <a:spLocks noChangeArrowheads="1"/>
          </p:cNvSpPr>
          <p:nvPr/>
        </p:nvSpPr>
        <p:spPr bwMode="auto">
          <a:xfrm>
            <a:off x="381000" y="6400800"/>
            <a:ext cx="7924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Apa yang terjadi jika p = 3.5 dan p = 2.5</a:t>
            </a:r>
          </a:p>
          <a:p>
            <a:r>
              <a:rPr lang="en-US" sz="2800"/>
              <a:t>Untuk p = 3.5, terjadi ekses supply dan p = 2.5, terjadi ekses demand</a:t>
            </a:r>
          </a:p>
        </p:txBody>
      </p:sp>
    </p:spTree>
  </p:cSld>
  <p:clrMapOvr>
    <a:masterClrMapping/>
  </p:clrMapOvr>
  <p:transition spd="med" advClick="0" advTm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819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221841-A649-40BF-A9A3-E1B235C69AAB}" type="slidenum">
              <a:rPr lang="en-US">
                <a:latin typeface="Arial" charset="0"/>
              </a:rPr>
              <a:pPr/>
              <a:t>11</a:t>
            </a:fld>
            <a:endParaRPr lang="en-US">
              <a:latin typeface="Arial" charset="0"/>
            </a:endParaRPr>
          </a:p>
        </p:txBody>
      </p:sp>
      <p:sp>
        <p:nvSpPr>
          <p:cNvPr id="81924" name="Text Box 2"/>
          <p:cNvSpPr txBox="1">
            <a:spLocks noChangeArrowheads="1"/>
          </p:cNvSpPr>
          <p:nvPr/>
        </p:nvSpPr>
        <p:spPr bwMode="auto">
          <a:xfrm>
            <a:off x="228600" y="182563"/>
            <a:ext cx="868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Penjelasan ekses suplai dan ekses demand</a:t>
            </a:r>
          </a:p>
        </p:txBody>
      </p:sp>
      <p:sp>
        <p:nvSpPr>
          <p:cNvPr id="81925" name="Line 3"/>
          <p:cNvSpPr>
            <a:spLocks noChangeShapeType="1"/>
          </p:cNvSpPr>
          <p:nvPr/>
        </p:nvSpPr>
        <p:spPr bwMode="auto">
          <a:xfrm flipV="1">
            <a:off x="2514600" y="2743200"/>
            <a:ext cx="0" cy="3017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1926" name="Line 4"/>
          <p:cNvSpPr>
            <a:spLocks noChangeShapeType="1"/>
          </p:cNvSpPr>
          <p:nvPr/>
        </p:nvSpPr>
        <p:spPr bwMode="auto">
          <a:xfrm>
            <a:off x="2514600" y="5761038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1927" name="Line 5"/>
          <p:cNvSpPr>
            <a:spLocks noChangeShapeType="1"/>
          </p:cNvSpPr>
          <p:nvPr/>
        </p:nvSpPr>
        <p:spPr bwMode="auto">
          <a:xfrm>
            <a:off x="2514600" y="3017838"/>
            <a:ext cx="2743200" cy="2743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1928" name="Line 6"/>
          <p:cNvSpPr>
            <a:spLocks noChangeShapeType="1"/>
          </p:cNvSpPr>
          <p:nvPr/>
        </p:nvSpPr>
        <p:spPr bwMode="auto">
          <a:xfrm flipV="1">
            <a:off x="2514600" y="3017838"/>
            <a:ext cx="2438400" cy="23764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1929" name="Line 7"/>
          <p:cNvSpPr>
            <a:spLocks noChangeShapeType="1"/>
          </p:cNvSpPr>
          <p:nvPr/>
        </p:nvSpPr>
        <p:spPr bwMode="auto">
          <a:xfrm>
            <a:off x="2514600" y="3749675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1930" name="Line 8"/>
          <p:cNvSpPr>
            <a:spLocks noChangeShapeType="1"/>
          </p:cNvSpPr>
          <p:nvPr/>
        </p:nvSpPr>
        <p:spPr bwMode="auto">
          <a:xfrm>
            <a:off x="2514600" y="4846638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1931" name="Text Box 9"/>
          <p:cNvSpPr txBox="1">
            <a:spLocks noChangeArrowheads="1"/>
          </p:cNvSpPr>
          <p:nvPr/>
        </p:nvSpPr>
        <p:spPr bwMode="auto">
          <a:xfrm>
            <a:off x="4953000" y="2743200"/>
            <a:ext cx="685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Q</a:t>
            </a:r>
            <a:r>
              <a:rPr lang="en-US" sz="1800" baseline="-25000"/>
              <a:t>s</a:t>
            </a:r>
            <a:endParaRPr lang="en-US" sz="1800"/>
          </a:p>
        </p:txBody>
      </p:sp>
      <p:sp>
        <p:nvSpPr>
          <p:cNvPr id="81932" name="Text Box 10"/>
          <p:cNvSpPr txBox="1">
            <a:spLocks noChangeArrowheads="1"/>
          </p:cNvSpPr>
          <p:nvPr/>
        </p:nvSpPr>
        <p:spPr bwMode="auto">
          <a:xfrm>
            <a:off x="5029200" y="5211763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Q</a:t>
            </a:r>
            <a:r>
              <a:rPr lang="en-US" sz="1800" baseline="-25000"/>
              <a:t>d</a:t>
            </a:r>
            <a:endParaRPr lang="en-US" sz="1800"/>
          </a:p>
        </p:txBody>
      </p:sp>
      <p:sp>
        <p:nvSpPr>
          <p:cNvPr id="81933" name="Line 11"/>
          <p:cNvSpPr>
            <a:spLocks noChangeShapeType="1"/>
          </p:cNvSpPr>
          <p:nvPr/>
        </p:nvSpPr>
        <p:spPr bwMode="auto">
          <a:xfrm flipH="1" flipV="1">
            <a:off x="3733800" y="4389438"/>
            <a:ext cx="304800" cy="365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1934" name="Line 12"/>
          <p:cNvSpPr>
            <a:spLocks noChangeShapeType="1"/>
          </p:cNvSpPr>
          <p:nvPr/>
        </p:nvSpPr>
        <p:spPr bwMode="auto">
          <a:xfrm>
            <a:off x="3505200" y="3840163"/>
            <a:ext cx="228600" cy="182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1935" name="Line 13"/>
          <p:cNvSpPr>
            <a:spLocks noChangeShapeType="1"/>
          </p:cNvSpPr>
          <p:nvPr/>
        </p:nvSpPr>
        <p:spPr bwMode="auto">
          <a:xfrm flipH="1">
            <a:off x="3810000" y="3749675"/>
            <a:ext cx="152400" cy="182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1936" name="Line 14"/>
          <p:cNvSpPr>
            <a:spLocks noChangeShapeType="1"/>
          </p:cNvSpPr>
          <p:nvPr/>
        </p:nvSpPr>
        <p:spPr bwMode="auto">
          <a:xfrm flipV="1">
            <a:off x="3429000" y="4389438"/>
            <a:ext cx="228600" cy="274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1937" name="Line 15"/>
          <p:cNvSpPr>
            <a:spLocks noChangeShapeType="1"/>
          </p:cNvSpPr>
          <p:nvPr/>
        </p:nvSpPr>
        <p:spPr bwMode="auto">
          <a:xfrm>
            <a:off x="3733800" y="4206875"/>
            <a:ext cx="0" cy="1644650"/>
          </a:xfrm>
          <a:prstGeom prst="line">
            <a:avLst/>
          </a:prstGeom>
          <a:noFill/>
          <a:ln w="28575">
            <a:solidFill>
              <a:srgbClr val="0099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1938" name="Line 16"/>
          <p:cNvSpPr>
            <a:spLocks noChangeShapeType="1"/>
          </p:cNvSpPr>
          <p:nvPr/>
        </p:nvSpPr>
        <p:spPr bwMode="auto">
          <a:xfrm flipH="1">
            <a:off x="2514600" y="4206875"/>
            <a:ext cx="1219200" cy="0"/>
          </a:xfrm>
          <a:prstGeom prst="line">
            <a:avLst/>
          </a:prstGeom>
          <a:noFill/>
          <a:ln w="28575">
            <a:solidFill>
              <a:srgbClr val="0099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1939" name="Line 17"/>
          <p:cNvSpPr>
            <a:spLocks noChangeShapeType="1"/>
          </p:cNvSpPr>
          <p:nvPr/>
        </p:nvSpPr>
        <p:spPr bwMode="auto">
          <a:xfrm>
            <a:off x="3048000" y="4937125"/>
            <a:ext cx="0" cy="73183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1940" name="Line 18"/>
          <p:cNvSpPr>
            <a:spLocks noChangeShapeType="1"/>
          </p:cNvSpPr>
          <p:nvPr/>
        </p:nvSpPr>
        <p:spPr bwMode="auto">
          <a:xfrm>
            <a:off x="4343400" y="4846638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1941" name="Line 19"/>
          <p:cNvSpPr>
            <a:spLocks noChangeShapeType="1"/>
          </p:cNvSpPr>
          <p:nvPr/>
        </p:nvSpPr>
        <p:spPr bwMode="auto">
          <a:xfrm>
            <a:off x="3276600" y="3749675"/>
            <a:ext cx="0" cy="2011363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1942" name="Line 20"/>
          <p:cNvSpPr>
            <a:spLocks noChangeShapeType="1"/>
          </p:cNvSpPr>
          <p:nvPr/>
        </p:nvSpPr>
        <p:spPr bwMode="auto">
          <a:xfrm>
            <a:off x="4191000" y="3749675"/>
            <a:ext cx="0" cy="2011363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1943" name="Text Box 21"/>
          <p:cNvSpPr txBox="1">
            <a:spLocks noChangeArrowheads="1"/>
          </p:cNvSpPr>
          <p:nvPr/>
        </p:nvSpPr>
        <p:spPr bwMode="auto">
          <a:xfrm>
            <a:off x="457200" y="6126163"/>
            <a:ext cx="822960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Ekses </a:t>
            </a:r>
            <a:r>
              <a:rPr lang="en-US" sz="2800" i="1"/>
              <a:t>demand </a:t>
            </a:r>
            <a:r>
              <a:rPr lang="en-US" sz="2800"/>
              <a:t>mendorong harga naik, dan ekses </a:t>
            </a:r>
            <a:r>
              <a:rPr lang="en-US" sz="2800" i="1"/>
              <a:t>supply</a:t>
            </a:r>
            <a:r>
              <a:rPr lang="en-US" sz="2800"/>
              <a:t> mendorong harga turun.</a:t>
            </a:r>
          </a:p>
        </p:txBody>
      </p:sp>
    </p:spTree>
  </p:cSld>
  <p:clrMapOvr>
    <a:masterClrMapping/>
  </p:clrMapOvr>
  <p:transition spd="med" advClick="0" advTm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0200"/>
            <a:ext cx="7467600" cy="736600"/>
          </a:xfrm>
        </p:spPr>
        <p:txBody>
          <a:bodyPr/>
          <a:lstStyle/>
          <a:p>
            <a:pPr algn="l"/>
            <a:r>
              <a:rPr lang="en-US" dirty="0" err="1" smtClean="0"/>
              <a:t>Soal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430838"/>
          </a:xfrm>
        </p:spPr>
        <p:txBody>
          <a:bodyPr/>
          <a:lstStyle/>
          <a:p>
            <a:r>
              <a:rPr lang="en-US" dirty="0" err="1" smtClean="0"/>
              <a:t>Carilah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keseimbangan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penawaran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:</a:t>
            </a:r>
          </a:p>
          <a:p>
            <a:pPr marL="514350" indent="-514350">
              <a:buAutoNum type="alphaLcPeriod"/>
            </a:pPr>
            <a:r>
              <a:rPr lang="en-US" dirty="0" err="1" smtClean="0"/>
              <a:t>Qd</a:t>
            </a:r>
            <a:r>
              <a:rPr lang="en-US" dirty="0" smtClean="0"/>
              <a:t> = 9 – P^2 </a:t>
            </a:r>
            <a:r>
              <a:rPr lang="en-US" dirty="0" err="1" smtClean="0"/>
              <a:t>dan</a:t>
            </a:r>
            <a:r>
              <a:rPr lang="en-US" dirty="0" smtClean="0"/>
              <a:t> Qs = P^2 + 2P-3</a:t>
            </a:r>
          </a:p>
          <a:p>
            <a:pPr marL="514350" indent="-514350">
              <a:buAutoNum type="alphaLcPeriod"/>
            </a:pPr>
            <a:r>
              <a:rPr lang="en-US" dirty="0" smtClean="0"/>
              <a:t>Pd = 16-Q^2 </a:t>
            </a:r>
            <a:r>
              <a:rPr lang="en-US" dirty="0" err="1" smtClean="0"/>
              <a:t>dan</a:t>
            </a:r>
            <a:r>
              <a:rPr lang="en-US" dirty="0" smtClean="0"/>
              <a:t> Ps = 4+Q</a:t>
            </a:r>
          </a:p>
          <a:p>
            <a:pPr marL="514350" indent="-514350">
              <a:buAutoNum type="alphaLcPeriod"/>
            </a:pPr>
            <a:r>
              <a:rPr lang="en-US" dirty="0" smtClean="0"/>
              <a:t>Pd = 39 – 3Q^2 </a:t>
            </a:r>
            <a:r>
              <a:rPr lang="en-US" dirty="0" err="1" smtClean="0"/>
              <a:t>dan</a:t>
            </a:r>
            <a:r>
              <a:rPr lang="en-US" dirty="0" smtClean="0"/>
              <a:t> Ps = 9Q + 12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5E17E3-E8C2-48C5-BA72-CF95D5BDEEE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228600" y="365125"/>
            <a:ext cx="8534400" cy="720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2913" indent="-1712913" algn="ctr">
              <a:spcBef>
                <a:spcPct val="50000"/>
              </a:spcBef>
            </a:pPr>
            <a:r>
              <a:rPr lang="en-US" sz="2800" b="1" dirty="0" err="1" smtClean="0"/>
              <a:t>Analisa</a:t>
            </a:r>
            <a:r>
              <a:rPr lang="en-US" sz="2800" b="1" dirty="0" smtClean="0"/>
              <a:t> </a:t>
            </a:r>
            <a:r>
              <a:rPr lang="id-ID" sz="2800" b="1" dirty="0" err="1" smtClean="0"/>
              <a:t>K</a:t>
            </a:r>
            <a:r>
              <a:rPr lang="en-US" sz="2800" b="1" dirty="0" err="1" smtClean="0"/>
              <a:t>eseimbangan</a:t>
            </a:r>
            <a:r>
              <a:rPr lang="en-US" sz="2800" b="1" dirty="0" smtClean="0"/>
              <a:t> </a:t>
            </a:r>
            <a:r>
              <a:rPr lang="id-ID" sz="2800" b="1" dirty="0" err="1" smtClean="0"/>
              <a:t>P</a:t>
            </a:r>
            <a:r>
              <a:rPr lang="en-US" sz="2800" b="1" dirty="0" err="1" smtClean="0"/>
              <a:t>asar</a:t>
            </a:r>
            <a:endParaRPr lang="en-US" sz="2800" b="1" dirty="0"/>
          </a:p>
          <a:p>
            <a:pPr marL="1712913" indent="-1712913">
              <a:spcBef>
                <a:spcPct val="50000"/>
              </a:spcBef>
            </a:pPr>
            <a:r>
              <a:rPr lang="en-US" sz="2800" dirty="0" err="1"/>
              <a:t>Keseimbangan</a:t>
            </a:r>
            <a:r>
              <a:rPr lang="en-US" sz="2800" dirty="0"/>
              <a:t> </a:t>
            </a:r>
            <a:r>
              <a:rPr lang="en-US" sz="2800" dirty="0" err="1"/>
              <a:t>pasar</a:t>
            </a:r>
            <a:r>
              <a:rPr lang="en-US" sz="2800" dirty="0"/>
              <a:t> – Model linear</a:t>
            </a:r>
          </a:p>
          <a:p>
            <a:pPr marL="1712913" indent="-1712913">
              <a:spcBef>
                <a:spcPct val="50000"/>
              </a:spcBef>
            </a:pPr>
            <a:r>
              <a:rPr lang="en-US" sz="2800" dirty="0"/>
              <a:t>Asumsi-1: </a:t>
            </a:r>
            <a:r>
              <a:rPr lang="en-US" sz="2800" dirty="0" err="1"/>
              <a:t>Keseimbangan</a:t>
            </a:r>
            <a:r>
              <a:rPr lang="en-US" sz="2800" dirty="0"/>
              <a:t> </a:t>
            </a:r>
            <a:r>
              <a:rPr lang="en-US" sz="2800" dirty="0" err="1"/>
              <a:t>pasar</a:t>
            </a:r>
            <a:r>
              <a:rPr lang="en-US" sz="2800" dirty="0"/>
              <a:t> </a:t>
            </a:r>
            <a:r>
              <a:rPr lang="en-US" sz="2800" dirty="0" err="1"/>
              <a:t>terjadi</a:t>
            </a:r>
            <a:r>
              <a:rPr lang="en-US" sz="2800" dirty="0"/>
              <a:t> </a:t>
            </a:r>
            <a:r>
              <a:rPr lang="en-US" sz="2800" dirty="0" err="1"/>
              <a:t>jika</a:t>
            </a:r>
            <a:r>
              <a:rPr lang="en-US" sz="2800" dirty="0"/>
              <a:t> “</a:t>
            </a:r>
            <a:r>
              <a:rPr lang="en-US" sz="2800" dirty="0" err="1"/>
              <a:t>ekses</a:t>
            </a:r>
            <a:r>
              <a:rPr lang="en-US" sz="2800" dirty="0"/>
              <a:t> demand” = 0 </a:t>
            </a:r>
            <a:r>
              <a:rPr lang="en-US" sz="2800" dirty="0" err="1"/>
              <a:t>atau</a:t>
            </a:r>
            <a:r>
              <a:rPr lang="en-US" sz="2800" dirty="0"/>
              <a:t> (</a:t>
            </a:r>
            <a:r>
              <a:rPr lang="en-US" sz="2800" dirty="0" err="1"/>
              <a:t>Q</a:t>
            </a:r>
            <a:r>
              <a:rPr lang="en-US" sz="2800" baseline="-25000" dirty="0" err="1"/>
              <a:t>d</a:t>
            </a:r>
            <a:r>
              <a:rPr lang="en-US" sz="2800" dirty="0"/>
              <a:t> – Q</a:t>
            </a:r>
            <a:r>
              <a:rPr lang="en-US" sz="2800" baseline="-25000" dirty="0"/>
              <a:t>s</a:t>
            </a:r>
            <a:r>
              <a:rPr lang="en-US" sz="2800" dirty="0"/>
              <a:t> = 0)</a:t>
            </a:r>
          </a:p>
          <a:p>
            <a:pPr marL="1712913" indent="-1712913">
              <a:spcBef>
                <a:spcPct val="50000"/>
              </a:spcBef>
            </a:pPr>
            <a:r>
              <a:rPr lang="en-US" sz="2800" dirty="0"/>
              <a:t>Asumsi-2: </a:t>
            </a:r>
            <a:r>
              <a:rPr lang="en-US" sz="2800" dirty="0" err="1"/>
              <a:t>Q</a:t>
            </a:r>
            <a:r>
              <a:rPr lang="en-US" sz="2800" baseline="-25000" dirty="0" err="1"/>
              <a:t>d</a:t>
            </a:r>
            <a:r>
              <a:rPr lang="en-US" sz="2800" dirty="0"/>
              <a:t> = </a:t>
            </a:r>
            <a:r>
              <a:rPr lang="en-US" sz="2800" dirty="0" err="1"/>
              <a:t>jumlah</a:t>
            </a:r>
            <a:r>
              <a:rPr lang="en-US" sz="2800" dirty="0"/>
              <a:t> </a:t>
            </a:r>
            <a:r>
              <a:rPr lang="en-US" sz="2800" dirty="0" err="1"/>
              <a:t>permintaan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fungsi</a:t>
            </a:r>
            <a:r>
              <a:rPr lang="en-US" sz="2800" dirty="0"/>
              <a:t> linear P (</a:t>
            </a:r>
            <a:r>
              <a:rPr lang="en-US" sz="2800" dirty="0" err="1"/>
              <a:t>harga</a:t>
            </a:r>
            <a:r>
              <a:rPr lang="en-US" sz="2800" dirty="0"/>
              <a:t>).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harga</a:t>
            </a:r>
            <a:r>
              <a:rPr lang="en-US" sz="2800" dirty="0"/>
              <a:t> </a:t>
            </a:r>
            <a:r>
              <a:rPr lang="en-US" sz="2800" dirty="0" err="1"/>
              <a:t>naik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dirty="0" err="1"/>
              <a:t>Q</a:t>
            </a:r>
            <a:r>
              <a:rPr lang="en-US" sz="2800" baseline="-25000" dirty="0" err="1"/>
              <a:t>d</a:t>
            </a:r>
            <a:r>
              <a:rPr lang="en-US" sz="2800" dirty="0"/>
              <a:t> </a:t>
            </a:r>
            <a:r>
              <a:rPr lang="en-US" sz="2800" dirty="0" err="1"/>
              <a:t>turun</a:t>
            </a:r>
            <a:r>
              <a:rPr lang="en-US" sz="2800" dirty="0"/>
              <a:t>.</a:t>
            </a:r>
          </a:p>
          <a:p>
            <a:pPr marL="1712913" indent="-1712913">
              <a:spcBef>
                <a:spcPct val="50000"/>
              </a:spcBef>
            </a:pPr>
            <a:r>
              <a:rPr lang="en-US" sz="2800" dirty="0"/>
              <a:t>Asumsi-3: Q</a:t>
            </a:r>
            <a:r>
              <a:rPr lang="en-US" sz="2800" baseline="-25000" dirty="0"/>
              <a:t>s</a:t>
            </a:r>
            <a:r>
              <a:rPr lang="en-US" sz="2800" dirty="0"/>
              <a:t> = </a:t>
            </a:r>
            <a:r>
              <a:rPr lang="en-US" sz="2800" dirty="0" err="1"/>
              <a:t>jumlah</a:t>
            </a:r>
            <a:r>
              <a:rPr lang="en-US" sz="2800" dirty="0"/>
              <a:t> </a:t>
            </a:r>
            <a:r>
              <a:rPr lang="en-US" sz="2800" dirty="0" err="1"/>
              <a:t>penawaran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fungsi</a:t>
            </a:r>
            <a:r>
              <a:rPr lang="en-US" sz="2800" dirty="0"/>
              <a:t> linear P.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harga</a:t>
            </a:r>
            <a:r>
              <a:rPr lang="en-US" sz="2800" dirty="0"/>
              <a:t> </a:t>
            </a:r>
            <a:r>
              <a:rPr lang="en-US" sz="2800" dirty="0" err="1"/>
              <a:t>naik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Q</a:t>
            </a:r>
            <a:r>
              <a:rPr lang="en-US" sz="2800" baseline="-25000" dirty="0"/>
              <a:t>s</a:t>
            </a:r>
            <a:r>
              <a:rPr lang="en-US" sz="2800" dirty="0"/>
              <a:t> </a:t>
            </a:r>
            <a:r>
              <a:rPr lang="en-US" sz="2800" dirty="0" err="1"/>
              <a:t>juga</a:t>
            </a:r>
            <a:r>
              <a:rPr lang="en-US" sz="2800" dirty="0"/>
              <a:t> </a:t>
            </a:r>
            <a:r>
              <a:rPr lang="en-US" sz="2800" dirty="0" err="1"/>
              <a:t>naik</a:t>
            </a:r>
            <a:r>
              <a:rPr lang="en-US" sz="2800" dirty="0"/>
              <a:t>,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syarat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jlh</a:t>
            </a:r>
            <a:r>
              <a:rPr lang="en-US" sz="2800" dirty="0"/>
              <a:t> yang </a:t>
            </a:r>
            <a:r>
              <a:rPr lang="en-US" sz="2800" dirty="0" err="1"/>
              <a:t>ditawarkan</a:t>
            </a:r>
            <a:r>
              <a:rPr lang="en-US" sz="2800" dirty="0"/>
              <a:t> </a:t>
            </a:r>
            <a:r>
              <a:rPr lang="en-US" sz="2800" dirty="0" err="1"/>
              <a:t>sebelum</a:t>
            </a:r>
            <a:r>
              <a:rPr lang="en-US" sz="2800" dirty="0"/>
              <a:t> </a:t>
            </a:r>
            <a:r>
              <a:rPr lang="en-US" sz="2800" dirty="0" err="1"/>
              <a:t>harga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tinggi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nol.</a:t>
            </a:r>
          </a:p>
          <a:p>
            <a:pPr marL="1712913" indent="-1712913">
              <a:spcBef>
                <a:spcPct val="50000"/>
              </a:spcBef>
            </a:pPr>
            <a:r>
              <a:rPr lang="en-US" sz="2800" dirty="0" err="1"/>
              <a:t>Persoalan,bagaimana</a:t>
            </a:r>
            <a:r>
              <a:rPr lang="en-US" sz="2800" dirty="0"/>
              <a:t> </a:t>
            </a:r>
            <a:r>
              <a:rPr lang="en-US" sz="2800" dirty="0" err="1"/>
              <a:t>menentukan</a:t>
            </a:r>
            <a:r>
              <a:rPr lang="en-US" sz="2800" dirty="0"/>
              <a:t> </a:t>
            </a:r>
            <a:r>
              <a:rPr lang="en-US" sz="2800" dirty="0" err="1"/>
              <a:t>nilai</a:t>
            </a:r>
            <a:r>
              <a:rPr lang="en-US" sz="2800" dirty="0"/>
              <a:t> </a:t>
            </a:r>
            <a:r>
              <a:rPr lang="en-US" sz="2800" dirty="0" err="1"/>
              <a:t>keseimbangan</a:t>
            </a:r>
            <a:r>
              <a:rPr lang="en-US" sz="2800" dirty="0"/>
              <a:t> 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716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731F16-FBF5-4981-A893-EA996CC95640}" type="slidenum">
              <a:rPr lang="en-US">
                <a:latin typeface="Arial" charset="0"/>
              </a:rPr>
              <a:pPr/>
              <a:t>3</a:t>
            </a:fld>
            <a:endParaRPr lang="en-US">
              <a:latin typeface="Arial" charset="0"/>
            </a:endParaRPr>
          </a:p>
        </p:txBody>
      </p:sp>
      <p:sp>
        <p:nvSpPr>
          <p:cNvPr id="71684" name="Text Box 2"/>
          <p:cNvSpPr txBox="1">
            <a:spLocks noChangeArrowheads="1"/>
          </p:cNvSpPr>
          <p:nvPr/>
        </p:nvSpPr>
        <p:spPr bwMode="auto">
          <a:xfrm>
            <a:off x="228600" y="274638"/>
            <a:ext cx="868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d-ID" sz="2800"/>
          </a:p>
        </p:txBody>
      </p:sp>
      <p:sp>
        <p:nvSpPr>
          <p:cNvPr id="71685" name="Text Box 3"/>
          <p:cNvSpPr txBox="1">
            <a:spLocks noChangeArrowheads="1"/>
          </p:cNvSpPr>
          <p:nvPr/>
        </p:nvSpPr>
        <p:spPr bwMode="auto">
          <a:xfrm>
            <a:off x="304800" y="274638"/>
            <a:ext cx="8534400" cy="351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Dalam pernyataan matematis, keseimbangan terjadi pada saat:</a:t>
            </a:r>
          </a:p>
          <a:p>
            <a:pPr algn="ctr">
              <a:spcBef>
                <a:spcPct val="50000"/>
              </a:spcBef>
            </a:pPr>
            <a:r>
              <a:rPr lang="en-US" sz="2800"/>
              <a:t>Q</a:t>
            </a:r>
            <a:r>
              <a:rPr lang="en-US" sz="2800" baseline="-25000"/>
              <a:t>d</a:t>
            </a:r>
            <a:r>
              <a:rPr lang="en-US" sz="2800"/>
              <a:t> = Q</a:t>
            </a:r>
            <a:r>
              <a:rPr lang="en-US" sz="2800" baseline="-25000"/>
              <a:t>s</a:t>
            </a:r>
            <a:endParaRPr lang="en-US" sz="2800"/>
          </a:p>
          <a:p>
            <a:pPr>
              <a:spcBef>
                <a:spcPct val="50000"/>
              </a:spcBef>
            </a:pPr>
            <a:r>
              <a:rPr lang="en-US" sz="2800"/>
              <a:t>Q</a:t>
            </a:r>
            <a:r>
              <a:rPr lang="en-US" sz="2800" baseline="-25000"/>
              <a:t>d</a:t>
            </a:r>
            <a:r>
              <a:rPr lang="en-US" sz="2800"/>
              <a:t> = a - bP,          slope (-)      (1)</a:t>
            </a:r>
          </a:p>
          <a:p>
            <a:pPr>
              <a:spcBef>
                <a:spcPct val="50000"/>
              </a:spcBef>
            </a:pPr>
            <a:r>
              <a:rPr lang="en-US" sz="2800"/>
              <a:t>Q</a:t>
            </a:r>
            <a:r>
              <a:rPr lang="en-US" sz="2800" baseline="-25000"/>
              <a:t>s</a:t>
            </a:r>
            <a:r>
              <a:rPr lang="en-US" sz="2800"/>
              <a:t> = -c + dP,        slope (+)     (2)</a:t>
            </a:r>
          </a:p>
          <a:p>
            <a:pPr>
              <a:spcBef>
                <a:spcPct val="50000"/>
              </a:spcBef>
            </a:pPr>
            <a:r>
              <a:rPr lang="en-US" sz="2800"/>
              <a:t>Gambarnya sbb:</a:t>
            </a:r>
          </a:p>
        </p:txBody>
      </p:sp>
      <p:sp>
        <p:nvSpPr>
          <p:cNvPr id="71686" name="Line 4"/>
          <p:cNvSpPr>
            <a:spLocks noChangeShapeType="1"/>
          </p:cNvSpPr>
          <p:nvPr/>
        </p:nvSpPr>
        <p:spPr bwMode="auto">
          <a:xfrm flipV="1">
            <a:off x="1676400" y="4206875"/>
            <a:ext cx="0" cy="3565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71687" name="Line 5"/>
          <p:cNvSpPr>
            <a:spLocks noChangeShapeType="1"/>
          </p:cNvSpPr>
          <p:nvPr/>
        </p:nvSpPr>
        <p:spPr bwMode="auto">
          <a:xfrm>
            <a:off x="1676400" y="6675438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71688" name="Text Box 6"/>
          <p:cNvSpPr txBox="1">
            <a:spLocks noChangeArrowheads="1"/>
          </p:cNvSpPr>
          <p:nvPr/>
        </p:nvSpPr>
        <p:spPr bwMode="auto">
          <a:xfrm>
            <a:off x="1600200" y="3932238"/>
            <a:ext cx="914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Q</a:t>
            </a:r>
            <a:r>
              <a:rPr lang="en-US" sz="1800" baseline="-25000"/>
              <a:t>d</a:t>
            </a:r>
            <a:r>
              <a:rPr lang="en-US" sz="1800"/>
              <a:t>, Q</a:t>
            </a:r>
            <a:r>
              <a:rPr lang="en-US" sz="1800" baseline="-25000"/>
              <a:t>s</a:t>
            </a:r>
            <a:endParaRPr lang="en-US" sz="1800"/>
          </a:p>
        </p:txBody>
      </p:sp>
      <p:sp>
        <p:nvSpPr>
          <p:cNvPr id="71689" name="Text Box 7"/>
          <p:cNvSpPr txBox="1">
            <a:spLocks noChangeArrowheads="1"/>
          </p:cNvSpPr>
          <p:nvPr/>
        </p:nvSpPr>
        <p:spPr bwMode="auto">
          <a:xfrm>
            <a:off x="5029200" y="6492875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</a:t>
            </a:r>
          </a:p>
        </p:txBody>
      </p:sp>
      <p:sp>
        <p:nvSpPr>
          <p:cNvPr id="71690" name="Line 8"/>
          <p:cNvSpPr>
            <a:spLocks noChangeShapeType="1"/>
          </p:cNvSpPr>
          <p:nvPr/>
        </p:nvSpPr>
        <p:spPr bwMode="auto">
          <a:xfrm>
            <a:off x="1676400" y="4479925"/>
            <a:ext cx="2514600" cy="21955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691" name="Line 9"/>
          <p:cNvSpPr>
            <a:spLocks noChangeShapeType="1"/>
          </p:cNvSpPr>
          <p:nvPr/>
        </p:nvSpPr>
        <p:spPr bwMode="auto">
          <a:xfrm flipV="1">
            <a:off x="2133600" y="4389438"/>
            <a:ext cx="2057400" cy="2286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692" name="Line 10"/>
          <p:cNvSpPr>
            <a:spLocks noChangeShapeType="1"/>
          </p:cNvSpPr>
          <p:nvPr/>
        </p:nvSpPr>
        <p:spPr bwMode="auto">
          <a:xfrm flipH="1">
            <a:off x="1676400" y="6675438"/>
            <a:ext cx="457200" cy="5476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693" name="Text Box 11"/>
          <p:cNvSpPr txBox="1">
            <a:spLocks noChangeArrowheads="1"/>
          </p:cNvSpPr>
          <p:nvPr/>
        </p:nvSpPr>
        <p:spPr bwMode="auto">
          <a:xfrm>
            <a:off x="1295400" y="7040563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-c</a:t>
            </a:r>
          </a:p>
        </p:txBody>
      </p:sp>
      <p:sp>
        <p:nvSpPr>
          <p:cNvPr id="71694" name="Text Box 12"/>
          <p:cNvSpPr txBox="1">
            <a:spLocks noChangeArrowheads="1"/>
          </p:cNvSpPr>
          <p:nvPr/>
        </p:nvSpPr>
        <p:spPr bwMode="auto">
          <a:xfrm>
            <a:off x="1981200" y="667543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71695" name="Text Box 13"/>
          <p:cNvSpPr txBox="1">
            <a:spLocks noChangeArrowheads="1"/>
          </p:cNvSpPr>
          <p:nvPr/>
        </p:nvSpPr>
        <p:spPr bwMode="auto">
          <a:xfrm>
            <a:off x="1295400" y="4297363"/>
            <a:ext cx="30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a</a:t>
            </a:r>
          </a:p>
        </p:txBody>
      </p:sp>
      <p:sp>
        <p:nvSpPr>
          <p:cNvPr id="71696" name="Text Box 14"/>
          <p:cNvSpPr txBox="1">
            <a:spLocks noChangeArrowheads="1"/>
          </p:cNvSpPr>
          <p:nvPr/>
        </p:nvSpPr>
        <p:spPr bwMode="auto">
          <a:xfrm>
            <a:off x="2133600" y="44799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Q</a:t>
            </a:r>
            <a:r>
              <a:rPr lang="en-US" sz="2000" b="1" baseline="-25000"/>
              <a:t>d</a:t>
            </a:r>
            <a:r>
              <a:rPr lang="en-US" sz="2000" b="1"/>
              <a:t> = a -bP</a:t>
            </a:r>
          </a:p>
        </p:txBody>
      </p:sp>
      <p:sp>
        <p:nvSpPr>
          <p:cNvPr id="71697" name="Text Box 15"/>
          <p:cNvSpPr txBox="1">
            <a:spLocks noChangeArrowheads="1"/>
          </p:cNvSpPr>
          <p:nvPr/>
        </p:nvSpPr>
        <p:spPr bwMode="auto">
          <a:xfrm>
            <a:off x="4114800" y="4206875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Q</a:t>
            </a:r>
            <a:r>
              <a:rPr lang="en-US" sz="2000" b="1" baseline="-25000"/>
              <a:t>s</a:t>
            </a:r>
            <a:r>
              <a:rPr lang="en-US" sz="2000" b="1"/>
              <a:t> = -c + dP</a:t>
            </a:r>
          </a:p>
        </p:txBody>
      </p:sp>
      <p:sp>
        <p:nvSpPr>
          <p:cNvPr id="71698" name="Line 16"/>
          <p:cNvSpPr>
            <a:spLocks noChangeShapeType="1"/>
          </p:cNvSpPr>
          <p:nvPr/>
        </p:nvSpPr>
        <p:spPr bwMode="auto">
          <a:xfrm>
            <a:off x="3048000" y="5668963"/>
            <a:ext cx="0" cy="10064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699" name="Line 17"/>
          <p:cNvSpPr>
            <a:spLocks noChangeShapeType="1"/>
          </p:cNvSpPr>
          <p:nvPr/>
        </p:nvSpPr>
        <p:spPr bwMode="auto">
          <a:xfrm flipH="1">
            <a:off x="1676400" y="5668963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1700" name="Text Box 18"/>
          <p:cNvSpPr txBox="1">
            <a:spLocks noChangeArrowheads="1"/>
          </p:cNvSpPr>
          <p:nvPr/>
        </p:nvSpPr>
        <p:spPr bwMode="auto">
          <a:xfrm>
            <a:off x="2895600" y="6675438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71701" name="Text Box 19"/>
          <p:cNvSpPr txBox="1">
            <a:spLocks noChangeArrowheads="1"/>
          </p:cNvSpPr>
          <p:nvPr/>
        </p:nvSpPr>
        <p:spPr bwMode="auto">
          <a:xfrm>
            <a:off x="1295400" y="5486400"/>
            <a:ext cx="457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Q</a:t>
            </a:r>
            <a:r>
              <a:rPr lang="en-US" sz="1800" baseline="-25000"/>
              <a:t>0</a:t>
            </a:r>
            <a:endParaRPr lang="en-US" sz="1800"/>
          </a:p>
        </p:txBody>
      </p:sp>
      <p:sp>
        <p:nvSpPr>
          <p:cNvPr id="71702" name="Text Box 20"/>
          <p:cNvSpPr txBox="1">
            <a:spLocks noChangeArrowheads="1"/>
          </p:cNvSpPr>
          <p:nvPr/>
        </p:nvSpPr>
        <p:spPr bwMode="auto">
          <a:xfrm>
            <a:off x="1371600" y="6400800"/>
            <a:ext cx="304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0</a:t>
            </a:r>
          </a:p>
        </p:txBody>
      </p:sp>
      <p:sp>
        <p:nvSpPr>
          <p:cNvPr id="71703" name="Oval 21"/>
          <p:cNvSpPr>
            <a:spLocks noChangeArrowheads="1"/>
          </p:cNvSpPr>
          <p:nvPr/>
        </p:nvSpPr>
        <p:spPr bwMode="auto">
          <a:xfrm>
            <a:off x="2895600" y="5486400"/>
            <a:ext cx="381000" cy="3651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71704" name="Line 22"/>
          <p:cNvSpPr>
            <a:spLocks noChangeShapeType="1"/>
          </p:cNvSpPr>
          <p:nvPr/>
        </p:nvSpPr>
        <p:spPr bwMode="auto">
          <a:xfrm>
            <a:off x="3276600" y="566896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71705" name="Text Box 23"/>
          <p:cNvSpPr txBox="1">
            <a:spLocks noChangeArrowheads="1"/>
          </p:cNvSpPr>
          <p:nvPr/>
        </p:nvSpPr>
        <p:spPr bwMode="auto">
          <a:xfrm>
            <a:off x="5334000" y="5303838"/>
            <a:ext cx="19812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keseimbangan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727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FB3C16-7525-4DE6-80C9-940D916885FD}" type="slidenum">
              <a:rPr lang="en-US">
                <a:latin typeface="Arial" charset="0"/>
              </a:rPr>
              <a:pPr/>
              <a:t>4</a:t>
            </a:fld>
            <a:endParaRPr lang="en-US">
              <a:latin typeface="Arial" charset="0"/>
            </a:endParaRPr>
          </a:p>
        </p:txBody>
      </p:sp>
      <p:sp>
        <p:nvSpPr>
          <p:cNvPr id="72708" name="Text Box 2"/>
          <p:cNvSpPr txBox="1">
            <a:spLocks noChangeArrowheads="1"/>
          </p:cNvSpPr>
          <p:nvPr/>
        </p:nvSpPr>
        <p:spPr bwMode="auto">
          <a:xfrm>
            <a:off x="228600" y="365125"/>
            <a:ext cx="8686800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/>
              <a:t>Kasus</a:t>
            </a:r>
            <a:r>
              <a:rPr lang="en-US" sz="2800" dirty="0"/>
              <a:t> lain, </a:t>
            </a:r>
            <a:r>
              <a:rPr lang="en-US" sz="2800" dirty="0" err="1"/>
              <a:t>keseimbangan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dilihat</a:t>
            </a:r>
            <a:r>
              <a:rPr lang="en-US" sz="2800" dirty="0"/>
              <a:t> </a:t>
            </a:r>
            <a:r>
              <a:rPr lang="en-US" sz="2800" dirty="0" err="1"/>
              <a:t>sbb</a:t>
            </a:r>
            <a:r>
              <a:rPr lang="en-US" sz="2800" dirty="0"/>
              <a:t>:</a:t>
            </a:r>
          </a:p>
          <a:p>
            <a:pPr>
              <a:spcBef>
                <a:spcPct val="50000"/>
              </a:spcBef>
            </a:pPr>
            <a:r>
              <a:rPr lang="en-US" sz="2800" dirty="0" smtClean="0"/>
              <a:t>Q</a:t>
            </a:r>
            <a:r>
              <a:rPr lang="id-ID" sz="2800" baseline="-25000" dirty="0" smtClean="0"/>
              <a:t>d</a:t>
            </a:r>
            <a:r>
              <a:rPr lang="en-US" sz="2800" dirty="0" smtClean="0"/>
              <a:t> </a:t>
            </a:r>
            <a:r>
              <a:rPr lang="en-US" sz="2800" dirty="0"/>
              <a:t>= 4 – p</a:t>
            </a:r>
            <a:r>
              <a:rPr lang="en-US" sz="2800" baseline="30000" dirty="0"/>
              <a:t>2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/>
              <a:t> </a:t>
            </a:r>
            <a:r>
              <a:rPr lang="en-US" sz="2800" smtClean="0"/>
              <a:t>Q</a:t>
            </a:r>
            <a:r>
              <a:rPr lang="id-ID" sz="2800" baseline="-25000" smtClean="0"/>
              <a:t>s</a:t>
            </a:r>
            <a:r>
              <a:rPr lang="en-US" sz="2800" dirty="0" smtClean="0"/>
              <a:t> = </a:t>
            </a:r>
            <a:r>
              <a:rPr lang="en-US" sz="2800" dirty="0"/>
              <a:t>4P – 1 </a:t>
            </a:r>
          </a:p>
          <a:p>
            <a:pPr>
              <a:spcBef>
                <a:spcPct val="50000"/>
              </a:spcBef>
            </a:pP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pembatasan</a:t>
            </a:r>
            <a:r>
              <a:rPr lang="en-US" sz="2800" dirty="0"/>
              <a:t> </a:t>
            </a:r>
            <a:r>
              <a:rPr lang="en-US" sz="2800" dirty="0" err="1"/>
              <a:t>misalnya</a:t>
            </a:r>
            <a:r>
              <a:rPr lang="en-US" sz="2800" dirty="0"/>
              <a:t>, </a:t>
            </a:r>
            <a:r>
              <a:rPr lang="en-US" sz="2800" dirty="0" err="1"/>
              <a:t>berlaku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ekonomi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dirty="0" err="1"/>
              <a:t>titik</a:t>
            </a:r>
            <a:r>
              <a:rPr lang="en-US" sz="2800" dirty="0"/>
              <a:t> </a:t>
            </a:r>
            <a:r>
              <a:rPr lang="en-US" sz="2800" dirty="0" err="1"/>
              <a:t>potong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>
                <a:cs typeface="Arial" charset="0"/>
              </a:rPr>
              <a:t>(1, 3), </a:t>
            </a:r>
            <a:r>
              <a:rPr lang="en-US" sz="2800" dirty="0" err="1">
                <a:cs typeface="Arial" charset="0"/>
              </a:rPr>
              <a:t>dan</a:t>
            </a:r>
            <a:r>
              <a:rPr lang="en-US" sz="2800" dirty="0">
                <a:cs typeface="Arial" charset="0"/>
              </a:rPr>
              <a:t> (-5, -21)  </a:t>
            </a:r>
            <a:r>
              <a:rPr lang="en-US" sz="2800" dirty="0" err="1">
                <a:cs typeface="Arial" charset="0"/>
              </a:rPr>
              <a:t>tetapi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karena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batasan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hanya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pada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kuadran</a:t>
            </a:r>
            <a:r>
              <a:rPr lang="en-US" sz="2800" dirty="0">
                <a:cs typeface="Arial" charset="0"/>
              </a:rPr>
              <a:t> I (</a:t>
            </a:r>
            <a:r>
              <a:rPr lang="en-US" sz="2800" dirty="0" err="1">
                <a:cs typeface="Arial" charset="0"/>
              </a:rPr>
              <a:t>daerah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positip</a:t>
            </a:r>
            <a:r>
              <a:rPr lang="en-US" sz="2800" dirty="0">
                <a:cs typeface="Arial" charset="0"/>
              </a:rPr>
              <a:t>) </a:t>
            </a:r>
            <a:r>
              <a:rPr lang="en-US" sz="2800" dirty="0" err="1">
                <a:cs typeface="Arial" charset="0"/>
              </a:rPr>
              <a:t>maka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keseimbangan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pada</a:t>
            </a:r>
            <a:r>
              <a:rPr lang="en-US" sz="2800" dirty="0">
                <a:cs typeface="Arial" charset="0"/>
              </a:rPr>
              <a:t> (1, 3)}</a:t>
            </a:r>
          </a:p>
        </p:txBody>
      </p:sp>
      <p:sp>
        <p:nvSpPr>
          <p:cNvPr id="72709" name="Line 3"/>
          <p:cNvSpPr>
            <a:spLocks noChangeShapeType="1"/>
          </p:cNvSpPr>
          <p:nvPr/>
        </p:nvSpPr>
        <p:spPr bwMode="auto">
          <a:xfrm flipV="1">
            <a:off x="3352800" y="4297363"/>
            <a:ext cx="0" cy="3749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72710" name="Line 4"/>
          <p:cNvSpPr>
            <a:spLocks noChangeShapeType="1"/>
          </p:cNvSpPr>
          <p:nvPr/>
        </p:nvSpPr>
        <p:spPr bwMode="auto">
          <a:xfrm>
            <a:off x="457200" y="6950075"/>
            <a:ext cx="662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72711" name="Arc 5"/>
          <p:cNvSpPr>
            <a:spLocks/>
          </p:cNvSpPr>
          <p:nvPr/>
        </p:nvSpPr>
        <p:spPr bwMode="auto">
          <a:xfrm rot="-5015691">
            <a:off x="2201863" y="5770563"/>
            <a:ext cx="3605212" cy="1592262"/>
          </a:xfrm>
          <a:custGeom>
            <a:avLst/>
            <a:gdLst>
              <a:gd name="T0" fmla="*/ 3593862 w 21600"/>
              <a:gd name="T1" fmla="*/ 0 h 21606"/>
              <a:gd name="T2" fmla="*/ 1402528 w 21600"/>
              <a:gd name="T3" fmla="*/ 1592262 h 21606"/>
              <a:gd name="T4" fmla="*/ 0 w 21600"/>
              <a:gd name="T5" fmla="*/ 125872 h 21606"/>
              <a:gd name="T6" fmla="*/ 0 60000 65536"/>
              <a:gd name="T7" fmla="*/ 0 60000 65536"/>
              <a:gd name="T8" fmla="*/ 0 60000 65536"/>
              <a:gd name="T9" fmla="*/ 0 w 21600"/>
              <a:gd name="T10" fmla="*/ 0 h 21606"/>
              <a:gd name="T11" fmla="*/ 21600 w 21600"/>
              <a:gd name="T12" fmla="*/ 21606 h 2160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6" fill="none" extrusionOk="0">
                <a:moveTo>
                  <a:pt x="21532" y="-1"/>
                </a:moveTo>
                <a:cubicBezTo>
                  <a:pt x="21577" y="568"/>
                  <a:pt x="21600" y="1137"/>
                  <a:pt x="21600" y="1708"/>
                </a:cubicBezTo>
                <a:cubicBezTo>
                  <a:pt x="21600" y="10390"/>
                  <a:pt x="16401" y="18228"/>
                  <a:pt x="8403" y="21606"/>
                </a:cubicBezTo>
              </a:path>
              <a:path w="21600" h="21606" stroke="0" extrusionOk="0">
                <a:moveTo>
                  <a:pt x="21532" y="-1"/>
                </a:moveTo>
                <a:cubicBezTo>
                  <a:pt x="21577" y="568"/>
                  <a:pt x="21600" y="1137"/>
                  <a:pt x="21600" y="1708"/>
                </a:cubicBezTo>
                <a:cubicBezTo>
                  <a:pt x="21600" y="10390"/>
                  <a:pt x="16401" y="18228"/>
                  <a:pt x="8403" y="21606"/>
                </a:cubicBezTo>
                <a:lnTo>
                  <a:pt x="0" y="170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72712" name="Arc 6"/>
          <p:cNvSpPr>
            <a:spLocks/>
          </p:cNvSpPr>
          <p:nvPr/>
        </p:nvSpPr>
        <p:spPr bwMode="auto">
          <a:xfrm rot="1063928" flipH="1">
            <a:off x="2160588" y="4440238"/>
            <a:ext cx="1219200" cy="2881312"/>
          </a:xfrm>
          <a:custGeom>
            <a:avLst/>
            <a:gdLst>
              <a:gd name="T0" fmla="*/ 247791 w 21600"/>
              <a:gd name="T1" fmla="*/ 0 h 28602"/>
              <a:gd name="T2" fmla="*/ 1144298 w 21600"/>
              <a:gd name="T3" fmla="*/ 2881312 h 28602"/>
              <a:gd name="T4" fmla="*/ 0 w 21600"/>
              <a:gd name="T5" fmla="*/ 2130511 h 28602"/>
              <a:gd name="T6" fmla="*/ 0 60000 65536"/>
              <a:gd name="T7" fmla="*/ 0 60000 65536"/>
              <a:gd name="T8" fmla="*/ 0 60000 65536"/>
              <a:gd name="T9" fmla="*/ 0 w 21600"/>
              <a:gd name="T10" fmla="*/ 0 h 28602"/>
              <a:gd name="T11" fmla="*/ 21600 w 21600"/>
              <a:gd name="T12" fmla="*/ 28602 h 2860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8602" fill="none" extrusionOk="0">
                <a:moveTo>
                  <a:pt x="4390" y="-1"/>
                </a:moveTo>
                <a:cubicBezTo>
                  <a:pt x="14413" y="2080"/>
                  <a:pt x="21600" y="10911"/>
                  <a:pt x="21600" y="21149"/>
                </a:cubicBezTo>
                <a:cubicBezTo>
                  <a:pt x="21600" y="23692"/>
                  <a:pt x="21150" y="26215"/>
                  <a:pt x="20273" y="28602"/>
                </a:cubicBezTo>
              </a:path>
              <a:path w="21600" h="28602" stroke="0" extrusionOk="0">
                <a:moveTo>
                  <a:pt x="4390" y="-1"/>
                </a:moveTo>
                <a:cubicBezTo>
                  <a:pt x="14413" y="2080"/>
                  <a:pt x="21600" y="10911"/>
                  <a:pt x="21600" y="21149"/>
                </a:cubicBezTo>
                <a:cubicBezTo>
                  <a:pt x="21600" y="23692"/>
                  <a:pt x="21150" y="26215"/>
                  <a:pt x="20273" y="28602"/>
                </a:cubicBezTo>
                <a:lnTo>
                  <a:pt x="0" y="21149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72713" name="Line 7"/>
          <p:cNvSpPr>
            <a:spLocks noChangeShapeType="1"/>
          </p:cNvSpPr>
          <p:nvPr/>
        </p:nvSpPr>
        <p:spPr bwMode="auto">
          <a:xfrm flipV="1">
            <a:off x="3581400" y="4206875"/>
            <a:ext cx="76200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2714" name="Text Box 8"/>
          <p:cNvSpPr txBox="1">
            <a:spLocks noChangeArrowheads="1"/>
          </p:cNvSpPr>
          <p:nvPr/>
        </p:nvSpPr>
        <p:spPr bwMode="auto">
          <a:xfrm>
            <a:off x="3124200" y="6858000"/>
            <a:ext cx="304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0</a:t>
            </a:r>
          </a:p>
        </p:txBody>
      </p:sp>
      <p:sp>
        <p:nvSpPr>
          <p:cNvPr id="72715" name="Line 9"/>
          <p:cNvSpPr>
            <a:spLocks noChangeShapeType="1"/>
          </p:cNvSpPr>
          <p:nvPr/>
        </p:nvSpPr>
        <p:spPr bwMode="auto">
          <a:xfrm flipH="1">
            <a:off x="3352800" y="6950075"/>
            <a:ext cx="228600" cy="8223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2716" name="Text Box 10"/>
          <p:cNvSpPr txBox="1">
            <a:spLocks noChangeArrowheads="1"/>
          </p:cNvSpPr>
          <p:nvPr/>
        </p:nvSpPr>
        <p:spPr bwMode="auto">
          <a:xfrm>
            <a:off x="3048000" y="7497763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-1</a:t>
            </a:r>
          </a:p>
        </p:txBody>
      </p:sp>
      <p:sp>
        <p:nvSpPr>
          <p:cNvPr id="72717" name="Line 11"/>
          <p:cNvSpPr>
            <a:spLocks noChangeShapeType="1"/>
          </p:cNvSpPr>
          <p:nvPr/>
        </p:nvSpPr>
        <p:spPr bwMode="auto">
          <a:xfrm>
            <a:off x="4114800" y="5029200"/>
            <a:ext cx="0" cy="19208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2718" name="Line 12"/>
          <p:cNvSpPr>
            <a:spLocks noChangeShapeType="1"/>
          </p:cNvSpPr>
          <p:nvPr/>
        </p:nvSpPr>
        <p:spPr bwMode="auto">
          <a:xfrm flipH="1">
            <a:off x="3276600" y="5121275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72719" name="Text Box 13"/>
          <p:cNvSpPr txBox="1">
            <a:spLocks noChangeArrowheads="1"/>
          </p:cNvSpPr>
          <p:nvPr/>
        </p:nvSpPr>
        <p:spPr bwMode="auto">
          <a:xfrm>
            <a:off x="4038600" y="484663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1,3</a:t>
            </a:r>
          </a:p>
        </p:txBody>
      </p:sp>
      <p:sp>
        <p:nvSpPr>
          <p:cNvPr id="72720" name="Text Box 14"/>
          <p:cNvSpPr txBox="1">
            <a:spLocks noChangeArrowheads="1"/>
          </p:cNvSpPr>
          <p:nvPr/>
        </p:nvSpPr>
        <p:spPr bwMode="auto">
          <a:xfrm>
            <a:off x="4572000" y="6950075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2</a:t>
            </a:r>
          </a:p>
        </p:txBody>
      </p:sp>
      <p:sp>
        <p:nvSpPr>
          <p:cNvPr id="72721" name="Text Box 15"/>
          <p:cNvSpPr txBox="1">
            <a:spLocks noChangeArrowheads="1"/>
          </p:cNvSpPr>
          <p:nvPr/>
        </p:nvSpPr>
        <p:spPr bwMode="auto">
          <a:xfrm>
            <a:off x="3124200" y="4297363"/>
            <a:ext cx="38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4</a:t>
            </a:r>
          </a:p>
        </p:txBody>
      </p:sp>
      <p:sp>
        <p:nvSpPr>
          <p:cNvPr id="72722" name="Text Box 16"/>
          <p:cNvSpPr txBox="1">
            <a:spLocks noChangeArrowheads="1"/>
          </p:cNvSpPr>
          <p:nvPr/>
        </p:nvSpPr>
        <p:spPr bwMode="auto">
          <a:xfrm>
            <a:off x="3124200" y="4937125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3</a:t>
            </a:r>
          </a:p>
        </p:txBody>
      </p:sp>
      <p:sp>
        <p:nvSpPr>
          <p:cNvPr id="72723" name="Text Box 17"/>
          <p:cNvSpPr txBox="1">
            <a:spLocks noChangeArrowheads="1"/>
          </p:cNvSpPr>
          <p:nvPr/>
        </p:nvSpPr>
        <p:spPr bwMode="auto">
          <a:xfrm>
            <a:off x="3886200" y="696595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1</a:t>
            </a:r>
          </a:p>
        </p:txBody>
      </p:sp>
      <p:sp>
        <p:nvSpPr>
          <p:cNvPr id="72724" name="Text Box 18"/>
          <p:cNvSpPr txBox="1">
            <a:spLocks noChangeArrowheads="1"/>
          </p:cNvSpPr>
          <p:nvPr/>
        </p:nvSpPr>
        <p:spPr bwMode="auto">
          <a:xfrm>
            <a:off x="4191000" y="4297363"/>
            <a:ext cx="160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Q</a:t>
            </a:r>
            <a:r>
              <a:rPr lang="en-US" sz="1800" baseline="-25000"/>
              <a:t>S</a:t>
            </a:r>
            <a:r>
              <a:rPr lang="en-US" sz="1800"/>
              <a:t> = 4p - 1</a:t>
            </a:r>
          </a:p>
        </p:txBody>
      </p:sp>
      <p:sp>
        <p:nvSpPr>
          <p:cNvPr id="72725" name="Text Box 19"/>
          <p:cNvSpPr txBox="1">
            <a:spLocks noChangeArrowheads="1"/>
          </p:cNvSpPr>
          <p:nvPr/>
        </p:nvSpPr>
        <p:spPr bwMode="auto">
          <a:xfrm>
            <a:off x="4572000" y="6218238"/>
            <a:ext cx="160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Q</a:t>
            </a:r>
            <a:r>
              <a:rPr lang="en-US" sz="1800" baseline="-25000"/>
              <a:t>D</a:t>
            </a:r>
            <a:r>
              <a:rPr lang="en-US" sz="1800"/>
              <a:t> = 4 -  p</a:t>
            </a:r>
            <a:r>
              <a:rPr lang="en-US" sz="1800" baseline="30000"/>
              <a:t>2</a:t>
            </a:r>
            <a:r>
              <a:rPr lang="en-US" sz="1800"/>
              <a:t> </a:t>
            </a:r>
          </a:p>
        </p:txBody>
      </p:sp>
      <p:sp>
        <p:nvSpPr>
          <p:cNvPr id="72726" name="Oval 20"/>
          <p:cNvSpPr>
            <a:spLocks noChangeArrowheads="1"/>
          </p:cNvSpPr>
          <p:nvPr/>
        </p:nvSpPr>
        <p:spPr bwMode="auto">
          <a:xfrm>
            <a:off x="3733800" y="4754563"/>
            <a:ext cx="1143000" cy="731837"/>
          </a:xfrm>
          <a:prstGeom prst="ellipse">
            <a:avLst/>
          </a:prstGeom>
          <a:noFill/>
          <a:ln w="38100" cmpd="dbl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72727" name="Line 21"/>
          <p:cNvSpPr>
            <a:spLocks noChangeShapeType="1"/>
          </p:cNvSpPr>
          <p:nvPr/>
        </p:nvSpPr>
        <p:spPr bwMode="auto">
          <a:xfrm>
            <a:off x="4953000" y="5121275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72728" name="Text Box 22"/>
          <p:cNvSpPr txBox="1">
            <a:spLocks noChangeArrowheads="1"/>
          </p:cNvSpPr>
          <p:nvPr/>
        </p:nvSpPr>
        <p:spPr bwMode="auto">
          <a:xfrm>
            <a:off x="6705600" y="4846638"/>
            <a:ext cx="1752600" cy="376237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keseimbangan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737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FB1916-D864-4FFB-88D4-923B289C453A}" type="slidenum">
              <a:rPr lang="en-US">
                <a:latin typeface="Arial" charset="0"/>
              </a:rPr>
              <a:pPr/>
              <a:t>5</a:t>
            </a:fld>
            <a:endParaRPr lang="en-US">
              <a:latin typeface="Arial" charset="0"/>
            </a:endParaRP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7046913"/>
          </a:xfrm>
        </p:spPr>
        <p:txBody>
          <a:bodyPr/>
          <a:lstStyle/>
          <a:p>
            <a:pPr eaLnBrk="1" hangingPunct="1"/>
            <a:r>
              <a:rPr lang="en-US" smtClean="0"/>
              <a:t>Latihan</a:t>
            </a:r>
          </a:p>
          <a:p>
            <a:pPr eaLnBrk="1" hangingPunct="1"/>
            <a:r>
              <a:rPr lang="en-US" smtClean="0"/>
              <a:t>Temukan keseimbangan dari Q</a:t>
            </a:r>
            <a:r>
              <a:rPr lang="en-US" baseline="-25000" smtClean="0"/>
              <a:t>d</a:t>
            </a:r>
            <a:r>
              <a:rPr lang="en-US" smtClean="0"/>
              <a:t> dan Q</a:t>
            </a:r>
            <a:r>
              <a:rPr lang="en-US" baseline="-25000" smtClean="0"/>
              <a:t>s</a:t>
            </a:r>
            <a:r>
              <a:rPr lang="en-US" smtClean="0"/>
              <a:t> tersebut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768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C4D9A1-2C50-4875-A69C-0600B4C2042E}" type="slidenum">
              <a:rPr lang="en-US">
                <a:latin typeface="Arial" charset="0"/>
              </a:rPr>
              <a:pPr/>
              <a:t>6</a:t>
            </a:fld>
            <a:endParaRPr lang="en-US">
              <a:latin typeface="Arial" charset="0"/>
            </a:endParaRPr>
          </a:p>
        </p:txBody>
      </p:sp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304800" y="274638"/>
            <a:ext cx="8610600" cy="207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 </a:t>
            </a:r>
            <a:r>
              <a:rPr lang="en-US" sz="2800" b="1"/>
              <a:t>Keseimbangan pasar (lanjutan)</a:t>
            </a:r>
          </a:p>
          <a:p>
            <a:pPr>
              <a:spcBef>
                <a:spcPct val="50000"/>
              </a:spcBef>
            </a:pPr>
            <a:r>
              <a:rPr lang="en-US" sz="2800"/>
              <a:t>Pada nilai Q dan p berapa terjadi keseimbang-an permintaan dan penawaran dari suatu komoditi tertentu jika:</a:t>
            </a:r>
          </a:p>
        </p:txBody>
      </p:sp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1600200" y="2438400"/>
            <a:ext cx="48768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Q</a:t>
            </a:r>
            <a:r>
              <a:rPr lang="en-US" sz="2800" baseline="-25000"/>
              <a:t>d</a:t>
            </a:r>
            <a:r>
              <a:rPr lang="en-US" sz="2800"/>
              <a:t> = 16 – P</a:t>
            </a:r>
            <a:r>
              <a:rPr lang="en-US" sz="2800" baseline="30000"/>
              <a:t>2 </a:t>
            </a:r>
            <a:r>
              <a:rPr lang="en-US" sz="2800"/>
              <a:t>,   (Permintaan)</a:t>
            </a:r>
          </a:p>
        </p:txBody>
      </p:sp>
      <p:sp>
        <p:nvSpPr>
          <p:cNvPr id="76806" name="Text Box 4"/>
          <p:cNvSpPr txBox="1">
            <a:spLocks noChangeArrowheads="1"/>
          </p:cNvSpPr>
          <p:nvPr/>
        </p:nvSpPr>
        <p:spPr bwMode="auto">
          <a:xfrm>
            <a:off x="1524000" y="3124200"/>
            <a:ext cx="54864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Q</a:t>
            </a:r>
            <a:r>
              <a:rPr lang="en-US" sz="2800" baseline="-25000"/>
              <a:t>S</a:t>
            </a:r>
            <a:r>
              <a:rPr lang="en-US" sz="2800" baseline="30000"/>
              <a:t> </a:t>
            </a:r>
            <a:r>
              <a:rPr lang="en-US" sz="2800"/>
              <a:t> = 2p</a:t>
            </a:r>
            <a:r>
              <a:rPr lang="en-US" sz="2800" baseline="30000"/>
              <a:t>2</a:t>
            </a:r>
            <a:r>
              <a:rPr lang="en-US" sz="2800"/>
              <a:t> – 4p    (penawaran)</a:t>
            </a:r>
          </a:p>
        </p:txBody>
      </p:sp>
      <p:sp>
        <p:nvSpPr>
          <p:cNvPr id="76807" name="Text Box 5"/>
          <p:cNvSpPr txBox="1">
            <a:spLocks noChangeArrowheads="1"/>
          </p:cNvSpPr>
          <p:nvPr/>
        </p:nvSpPr>
        <p:spPr bwMode="auto">
          <a:xfrm>
            <a:off x="1600200" y="3733800"/>
            <a:ext cx="6324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Gambarkan grafiknya</a:t>
            </a:r>
          </a:p>
        </p:txBody>
      </p:sp>
      <p:sp>
        <p:nvSpPr>
          <p:cNvPr id="76808" name="Text Box 6"/>
          <p:cNvSpPr txBox="1">
            <a:spLocks noChangeArrowheads="1"/>
          </p:cNvSpPr>
          <p:nvPr/>
        </p:nvSpPr>
        <p:spPr bwMode="auto">
          <a:xfrm>
            <a:off x="1524000" y="4343400"/>
            <a:ext cx="67818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Apa yang terjadi jika p = 3.5 dan p = 2.5</a:t>
            </a: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4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1" dur="500"/>
                                        <p:tgtEl>
                                          <p:spTgt spid="1146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/>
      <p:bldP spid="11469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778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C7078A-5E19-4363-8646-5B69621D6A83}" type="slidenum">
              <a:rPr lang="en-US">
                <a:latin typeface="Arial" charset="0"/>
              </a:rPr>
              <a:pPr/>
              <a:t>7</a:t>
            </a:fld>
            <a:endParaRPr lang="en-US">
              <a:latin typeface="Arial" charset="0"/>
            </a:endParaRPr>
          </a:p>
        </p:txBody>
      </p:sp>
      <p:sp>
        <p:nvSpPr>
          <p:cNvPr id="77828" name="Text Box 2"/>
          <p:cNvSpPr txBox="1">
            <a:spLocks noChangeArrowheads="1"/>
          </p:cNvSpPr>
          <p:nvPr/>
        </p:nvSpPr>
        <p:spPr bwMode="auto">
          <a:xfrm>
            <a:off x="304800" y="274638"/>
            <a:ext cx="861060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Penjelasan</a:t>
            </a:r>
          </a:p>
          <a:p>
            <a:pPr>
              <a:spcBef>
                <a:spcPct val="50000"/>
              </a:spcBef>
            </a:pPr>
            <a:r>
              <a:rPr lang="en-US" sz="2800"/>
              <a:t>Pada saat keseimbangan maka Q</a:t>
            </a:r>
            <a:r>
              <a:rPr lang="en-US" sz="2800" baseline="-25000"/>
              <a:t>d</a:t>
            </a:r>
            <a:r>
              <a:rPr lang="en-US" sz="2800"/>
              <a:t> </a:t>
            </a:r>
            <a:r>
              <a:rPr lang="en-US" sz="2800">
                <a:cs typeface="Arial" charset="0"/>
              </a:rPr>
              <a:t>= Q</a:t>
            </a:r>
            <a:r>
              <a:rPr lang="en-US" sz="2800" baseline="-25000">
                <a:cs typeface="Arial" charset="0"/>
              </a:rPr>
              <a:t>s</a:t>
            </a:r>
            <a:endParaRPr lang="en-US" sz="2800">
              <a:cs typeface="Arial" charset="0"/>
            </a:endParaRPr>
          </a:p>
        </p:txBody>
      </p:sp>
      <p:sp>
        <p:nvSpPr>
          <p:cNvPr id="77829" name="Rectangle 3"/>
          <p:cNvSpPr>
            <a:spLocks noChangeArrowheads="1"/>
          </p:cNvSpPr>
          <p:nvPr/>
        </p:nvSpPr>
        <p:spPr bwMode="auto">
          <a:xfrm>
            <a:off x="2438400" y="1616075"/>
            <a:ext cx="31369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16 – p</a:t>
            </a:r>
            <a:r>
              <a:rPr lang="en-US" sz="2800" baseline="30000"/>
              <a:t>2</a:t>
            </a:r>
            <a:r>
              <a:rPr lang="en-US" sz="2800"/>
              <a:t> = 2p</a:t>
            </a:r>
            <a:r>
              <a:rPr lang="en-US" sz="2800" baseline="30000"/>
              <a:t>2</a:t>
            </a:r>
            <a:r>
              <a:rPr lang="en-US" sz="2800"/>
              <a:t> – 4p </a:t>
            </a:r>
          </a:p>
        </p:txBody>
      </p:sp>
      <p:sp>
        <p:nvSpPr>
          <p:cNvPr id="77830" name="Text Box 4"/>
          <p:cNvSpPr txBox="1">
            <a:spLocks noChangeArrowheads="1"/>
          </p:cNvSpPr>
          <p:nvPr/>
        </p:nvSpPr>
        <p:spPr bwMode="auto">
          <a:xfrm>
            <a:off x="2438400" y="2149475"/>
            <a:ext cx="3124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3p</a:t>
            </a:r>
            <a:r>
              <a:rPr lang="en-US" sz="2800" baseline="30000"/>
              <a:t>2</a:t>
            </a:r>
            <a:r>
              <a:rPr lang="en-US" sz="2800"/>
              <a:t> – 4p – 16 = 0</a:t>
            </a:r>
          </a:p>
        </p:txBody>
      </p:sp>
      <p:sp>
        <p:nvSpPr>
          <p:cNvPr id="77831" name="Text Box 5"/>
          <p:cNvSpPr txBox="1">
            <a:spLocks noChangeArrowheads="1"/>
          </p:cNvSpPr>
          <p:nvPr/>
        </p:nvSpPr>
        <p:spPr bwMode="auto">
          <a:xfrm>
            <a:off x="381000" y="2743200"/>
            <a:ext cx="68580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Ingat fungsi polinom derajad 2 atau n = 2 dengan bentuk umum: ax</a:t>
            </a:r>
            <a:r>
              <a:rPr lang="en-US" sz="2800" baseline="30000"/>
              <a:t>2</a:t>
            </a:r>
            <a:r>
              <a:rPr lang="en-US" sz="2800"/>
              <a:t> + bx + c</a:t>
            </a:r>
          </a:p>
          <a:p>
            <a:pPr>
              <a:spcBef>
                <a:spcPct val="50000"/>
              </a:spcBef>
            </a:pPr>
            <a:r>
              <a:rPr lang="en-US" sz="2800"/>
              <a:t>Koefisien a = 3,  b = -4,  dan c = -16</a:t>
            </a:r>
          </a:p>
        </p:txBody>
      </p:sp>
      <p:sp>
        <p:nvSpPr>
          <p:cNvPr id="77832" name="Text Box 6"/>
          <p:cNvSpPr txBox="1">
            <a:spLocks noChangeArrowheads="1"/>
          </p:cNvSpPr>
          <p:nvPr/>
        </p:nvSpPr>
        <p:spPr bwMode="auto">
          <a:xfrm>
            <a:off x="457200" y="4846638"/>
            <a:ext cx="845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p = </a:t>
            </a:r>
            <a:r>
              <a:rPr lang="en-US" sz="2800" u="sng"/>
              <a:t>(-b) </a:t>
            </a:r>
            <a:r>
              <a:rPr lang="en-US" sz="2800" u="sng">
                <a:cs typeface="Arial" charset="0"/>
              </a:rPr>
              <a:t>± (b</a:t>
            </a:r>
            <a:r>
              <a:rPr lang="en-US" sz="2800" u="sng" baseline="30000">
                <a:cs typeface="Arial" charset="0"/>
              </a:rPr>
              <a:t>2</a:t>
            </a:r>
            <a:r>
              <a:rPr lang="en-US" sz="2800" u="sng">
                <a:cs typeface="Arial" charset="0"/>
              </a:rPr>
              <a:t> – 4ac)</a:t>
            </a:r>
            <a:r>
              <a:rPr lang="en-US" sz="2800" u="sng" baseline="30000">
                <a:cs typeface="Arial" charset="0"/>
              </a:rPr>
              <a:t>1/2</a:t>
            </a:r>
            <a:r>
              <a:rPr lang="en-US" sz="2800" baseline="30000">
                <a:cs typeface="Arial" charset="0"/>
              </a:rPr>
              <a:t>  </a:t>
            </a:r>
            <a:r>
              <a:rPr lang="en-US" sz="2800">
                <a:cs typeface="Arial" charset="0"/>
              </a:rPr>
              <a:t> =  </a:t>
            </a:r>
            <a:r>
              <a:rPr lang="en-US" sz="2800" u="sng">
                <a:cs typeface="Arial" charset="0"/>
              </a:rPr>
              <a:t>4 ± (16 + 192)</a:t>
            </a:r>
            <a:r>
              <a:rPr lang="en-US" sz="2800" u="sng" baseline="30000">
                <a:cs typeface="Arial" charset="0"/>
              </a:rPr>
              <a:t>1/2 </a:t>
            </a:r>
            <a:r>
              <a:rPr lang="en-US" sz="2800" u="sng">
                <a:cs typeface="Arial" charset="0"/>
              </a:rPr>
              <a:t> </a:t>
            </a:r>
            <a:r>
              <a:rPr lang="en-US" sz="2800">
                <a:cs typeface="Arial" charset="0"/>
              </a:rPr>
              <a:t>= 3.1 (+)</a:t>
            </a:r>
          </a:p>
        </p:txBody>
      </p:sp>
      <p:sp>
        <p:nvSpPr>
          <p:cNvPr id="77833" name="Text Box 7"/>
          <p:cNvSpPr txBox="1">
            <a:spLocks noChangeArrowheads="1"/>
          </p:cNvSpPr>
          <p:nvPr/>
        </p:nvSpPr>
        <p:spPr bwMode="auto">
          <a:xfrm>
            <a:off x="1752600" y="5943600"/>
            <a:ext cx="54102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Q</a:t>
            </a:r>
            <a:r>
              <a:rPr lang="en-US" sz="2800" baseline="-25000"/>
              <a:t>d</a:t>
            </a:r>
            <a:r>
              <a:rPr lang="en-US" sz="2800"/>
              <a:t> = 16 – p</a:t>
            </a:r>
            <a:r>
              <a:rPr lang="en-US" sz="2800" baseline="30000"/>
              <a:t>2</a:t>
            </a:r>
            <a:r>
              <a:rPr lang="en-US" sz="2800"/>
              <a:t> = 16 -</a:t>
            </a:r>
            <a:r>
              <a:rPr lang="en-US"/>
              <a:t>  </a:t>
            </a:r>
            <a:r>
              <a:rPr lang="en-US" sz="2800"/>
              <a:t>(3.1)</a:t>
            </a:r>
            <a:r>
              <a:rPr lang="en-US" sz="2800" baseline="30000"/>
              <a:t>2</a:t>
            </a:r>
            <a:r>
              <a:rPr lang="en-US" sz="2800"/>
              <a:t> = 6.4</a:t>
            </a:r>
          </a:p>
        </p:txBody>
      </p:sp>
      <p:sp>
        <p:nvSpPr>
          <p:cNvPr id="77834" name="Text Box 8"/>
          <p:cNvSpPr txBox="1">
            <a:spLocks noChangeArrowheads="1"/>
          </p:cNvSpPr>
          <p:nvPr/>
        </p:nvSpPr>
        <p:spPr bwMode="auto">
          <a:xfrm>
            <a:off x="533400" y="6477000"/>
            <a:ext cx="8153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Jadi keseimbangan tercapai pada Jlh komoditas 6.4 dan harga 3.1. Atau (Q, p) = (6.4 , 3.1)</a:t>
            </a:r>
          </a:p>
        </p:txBody>
      </p:sp>
      <p:sp>
        <p:nvSpPr>
          <p:cNvPr id="77835" name="Text Box 9"/>
          <p:cNvSpPr txBox="1">
            <a:spLocks noChangeArrowheads="1"/>
          </p:cNvSpPr>
          <p:nvPr/>
        </p:nvSpPr>
        <p:spPr bwMode="auto">
          <a:xfrm>
            <a:off x="1981200" y="5394325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2a</a:t>
            </a:r>
          </a:p>
        </p:txBody>
      </p:sp>
      <p:sp>
        <p:nvSpPr>
          <p:cNvPr id="77836" name="Text Box 10"/>
          <p:cNvSpPr txBox="1">
            <a:spLocks noChangeArrowheads="1"/>
          </p:cNvSpPr>
          <p:nvPr/>
        </p:nvSpPr>
        <p:spPr bwMode="auto">
          <a:xfrm>
            <a:off x="5715000" y="530383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6</a:t>
            </a:r>
          </a:p>
        </p:txBody>
      </p:sp>
    </p:spTree>
  </p:cSld>
  <p:clrMapOvr>
    <a:masterClrMapping/>
  </p:clrMapOvr>
  <p:transition spd="med" advClick="0" advTm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788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93F7F8-2755-4846-9E5E-37F7E5F0A423}" type="slidenum">
              <a:rPr lang="en-US">
                <a:latin typeface="Arial" charset="0"/>
              </a:rPr>
              <a:pPr/>
              <a:t>8</a:t>
            </a:fld>
            <a:endParaRPr lang="en-US">
              <a:latin typeface="Arial" charset="0"/>
            </a:endParaRPr>
          </a:p>
        </p:txBody>
      </p:sp>
      <p:sp>
        <p:nvSpPr>
          <p:cNvPr id="78852" name="Text Box 2"/>
          <p:cNvSpPr txBox="1">
            <a:spLocks noChangeArrowheads="1"/>
          </p:cNvSpPr>
          <p:nvPr/>
        </p:nvSpPr>
        <p:spPr bwMode="auto">
          <a:xfrm>
            <a:off x="228600" y="182563"/>
            <a:ext cx="8763000" cy="607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Grafik:</a:t>
            </a:r>
          </a:p>
          <a:p>
            <a:pPr>
              <a:spcBef>
                <a:spcPct val="50000"/>
              </a:spcBef>
            </a:pPr>
            <a:r>
              <a:rPr lang="en-US" sz="2800"/>
              <a:t>Fungsi Permintaan: Q</a:t>
            </a:r>
            <a:r>
              <a:rPr lang="en-US" sz="2800" baseline="-25000"/>
              <a:t>d</a:t>
            </a:r>
            <a:r>
              <a:rPr lang="en-US" sz="2800"/>
              <a:t> = 16 – p</a:t>
            </a:r>
            <a:r>
              <a:rPr lang="en-US" sz="2800" baseline="30000"/>
              <a:t>2</a:t>
            </a:r>
            <a:endParaRPr lang="en-US" sz="2800"/>
          </a:p>
          <a:p>
            <a:pPr>
              <a:spcBef>
                <a:spcPct val="50000"/>
              </a:spcBef>
              <a:buFontTx/>
              <a:buAutoNum type="alphaLcPeriod"/>
            </a:pPr>
            <a:r>
              <a:rPr lang="en-US" sz="2800"/>
              <a:t> Titik potong dengan sb Q </a:t>
            </a:r>
            <a:r>
              <a:rPr lang="en-US" sz="2800">
                <a:sym typeface="Wingdings" pitchFamily="2" charset="2"/>
              </a:rPr>
              <a:t> p = 0;   Q = 16,   (16,0) b. Titik potong dengan sb p  Q = 0;    16 – p</a:t>
            </a:r>
            <a:r>
              <a:rPr lang="en-US" sz="2800" baseline="30000">
                <a:sym typeface="Wingdings" pitchFamily="2" charset="2"/>
              </a:rPr>
              <a:t>2</a:t>
            </a:r>
            <a:r>
              <a:rPr lang="en-US" sz="2800">
                <a:sym typeface="Wingdings" pitchFamily="2" charset="2"/>
              </a:rPr>
              <a:t> = 0</a:t>
            </a:r>
          </a:p>
          <a:p>
            <a:pPr>
              <a:spcBef>
                <a:spcPct val="50000"/>
              </a:spcBef>
            </a:pPr>
            <a:r>
              <a:rPr lang="en-US" sz="2800"/>
              <a:t>     (p – 4)(p + 4).</a:t>
            </a:r>
            <a:r>
              <a:rPr lang="en-US" sz="2800">
                <a:sym typeface="Wingdings" pitchFamily="2" charset="2"/>
              </a:rPr>
              <a:t> p – 4 = 0,  p = 4,    ttk (0, 4)</a:t>
            </a:r>
          </a:p>
          <a:p>
            <a:pPr>
              <a:spcBef>
                <a:spcPct val="50000"/>
              </a:spcBef>
            </a:pPr>
            <a:r>
              <a:rPr lang="en-US" sz="2800">
                <a:sym typeface="Wingdings" pitchFamily="2" charset="2"/>
              </a:rPr>
              <a:t>                                p + 4 = 0, p = -4,   ttk (0, -4)</a:t>
            </a:r>
          </a:p>
          <a:p>
            <a:pPr>
              <a:spcBef>
                <a:spcPct val="50000"/>
              </a:spcBef>
              <a:buFontTx/>
              <a:buAutoNum type="alphaLcPeriod" startAt="3"/>
            </a:pPr>
            <a:r>
              <a:rPr lang="en-US" sz="2800">
                <a:sym typeface="Wingdings" pitchFamily="2" charset="2"/>
              </a:rPr>
              <a:t>Titik maks/min: (Q,p)</a:t>
            </a:r>
          </a:p>
          <a:p>
            <a:pPr>
              <a:spcBef>
                <a:spcPct val="50000"/>
              </a:spcBef>
            </a:pPr>
            <a:r>
              <a:rPr lang="en-US" sz="2800">
                <a:sym typeface="Wingdings" pitchFamily="2" charset="2"/>
              </a:rPr>
              <a:t>   Q = </a:t>
            </a:r>
            <a:r>
              <a:rPr lang="en-US" sz="2800"/>
              <a:t>(-b/2a)  =  0/-2 = 0</a:t>
            </a:r>
          </a:p>
          <a:p>
            <a:pPr>
              <a:spcBef>
                <a:spcPct val="50000"/>
              </a:spcBef>
            </a:pPr>
            <a:r>
              <a:rPr lang="en-US" sz="2800"/>
              <a:t>   p = (b</a:t>
            </a:r>
            <a:r>
              <a:rPr lang="en-US" sz="2800" baseline="30000"/>
              <a:t>2</a:t>
            </a:r>
            <a:r>
              <a:rPr lang="en-US" sz="2800"/>
              <a:t> – 4ac)/(-4a) = 0 – 4(-1)(16)/(-4)(-1)) = 16   </a:t>
            </a:r>
          </a:p>
          <a:p>
            <a:pPr>
              <a:spcBef>
                <a:spcPct val="50000"/>
              </a:spcBef>
            </a:pPr>
            <a:r>
              <a:rPr lang="en-US" sz="2800"/>
              <a:t>   atau pada titik (0, 16)</a:t>
            </a:r>
          </a:p>
        </p:txBody>
      </p:sp>
    </p:spTree>
  </p:cSld>
  <p:clrMapOvr>
    <a:masterClrMapping/>
  </p:clrMapOvr>
  <p:transition spd="med" advClick="0" advTm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Matematika Ekonomi</a:t>
            </a:r>
          </a:p>
        </p:txBody>
      </p:sp>
      <p:sp>
        <p:nvSpPr>
          <p:cNvPr id="798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65BA3C-6121-464F-BD7B-2BB3765F79C4}" type="slidenum">
              <a:rPr lang="en-US">
                <a:latin typeface="Arial" charset="0"/>
              </a:rPr>
              <a:pPr/>
              <a:t>9</a:t>
            </a:fld>
            <a:endParaRPr lang="en-US">
              <a:latin typeface="Arial" charset="0"/>
            </a:endParaRPr>
          </a:p>
        </p:txBody>
      </p:sp>
      <p:sp>
        <p:nvSpPr>
          <p:cNvPr id="79876" name="Text Box 2"/>
          <p:cNvSpPr txBox="1">
            <a:spLocks noChangeArrowheads="1"/>
          </p:cNvSpPr>
          <p:nvPr/>
        </p:nvSpPr>
        <p:spPr bwMode="auto">
          <a:xfrm>
            <a:off x="304800" y="274638"/>
            <a:ext cx="8534400" cy="671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/>
              <a:t>Grafik: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/>
              <a:t>Fungsi penawaran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/>
              <a:t>Q</a:t>
            </a:r>
            <a:r>
              <a:rPr lang="en-US" sz="2800" baseline="-25000"/>
              <a:t>s</a:t>
            </a:r>
            <a:r>
              <a:rPr lang="en-US" sz="2800"/>
              <a:t>  = 2p</a:t>
            </a:r>
            <a:r>
              <a:rPr lang="en-US" sz="2800" baseline="30000"/>
              <a:t>2</a:t>
            </a:r>
            <a:r>
              <a:rPr lang="en-US" sz="2800"/>
              <a:t> – 4p</a:t>
            </a: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2800"/>
              <a:t>Titik potong dengan sb Q </a:t>
            </a:r>
            <a:r>
              <a:rPr lang="en-US" sz="2800">
                <a:sym typeface="Wingdings" pitchFamily="2" charset="2"/>
              </a:rPr>
              <a:t> p = 0;   Q = 0,   (0,0)</a:t>
            </a: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2800">
                <a:sym typeface="Wingdings" pitchFamily="2" charset="2"/>
              </a:rPr>
              <a:t>Titik potong dengan sb p  Q = 0;   2p</a:t>
            </a:r>
            <a:r>
              <a:rPr lang="en-US" sz="2800" baseline="30000">
                <a:sym typeface="Wingdings" pitchFamily="2" charset="2"/>
              </a:rPr>
              <a:t>2</a:t>
            </a:r>
            <a:r>
              <a:rPr lang="en-US" sz="2800">
                <a:sym typeface="Wingdings" pitchFamily="2" charset="2"/>
              </a:rPr>
              <a:t> – 4p = 0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>
                <a:sym typeface="Wingdings" pitchFamily="2" charset="2"/>
              </a:rPr>
              <a:t>	Atau 2p(p – 2) = 0;  2p = 0;  p = 0;  ttk pot (0, 0)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>
                <a:sym typeface="Wingdings" pitchFamily="2" charset="2"/>
              </a:rPr>
              <a:t>                              (p – 2) = 0; p = 2;  ttk pot ( 0, 2)</a:t>
            </a:r>
          </a:p>
          <a:p>
            <a:pPr marL="342900" indent="-342900"/>
            <a:r>
              <a:rPr lang="en-US" sz="2800">
                <a:sym typeface="Wingdings" pitchFamily="2" charset="2"/>
              </a:rPr>
              <a:t>c. Titik maks/min: (Q,p)</a:t>
            </a:r>
          </a:p>
          <a:p>
            <a:pPr marL="342900" indent="-342900"/>
            <a:r>
              <a:rPr lang="en-US" sz="2800">
                <a:sym typeface="Wingdings" pitchFamily="2" charset="2"/>
              </a:rPr>
              <a:t>   Q = </a:t>
            </a:r>
            <a:r>
              <a:rPr lang="en-US" sz="2800"/>
              <a:t>(-b/2a)  =  4/4 = 1</a:t>
            </a:r>
          </a:p>
          <a:p>
            <a:pPr marL="342900" indent="-342900"/>
            <a:r>
              <a:rPr lang="en-US" sz="2800"/>
              <a:t>   p = (b</a:t>
            </a:r>
            <a:r>
              <a:rPr lang="en-US" sz="2800" baseline="30000"/>
              <a:t>2</a:t>
            </a:r>
            <a:r>
              <a:rPr lang="en-US" sz="2800"/>
              <a:t> – 4ac)/(-4a) =  (-4)</a:t>
            </a:r>
            <a:r>
              <a:rPr lang="en-US" sz="2800" baseline="30000"/>
              <a:t>2</a:t>
            </a:r>
            <a:r>
              <a:rPr lang="en-US" sz="2800"/>
              <a:t> – 4(2)(0)/(-4)(2) = 2   </a:t>
            </a:r>
          </a:p>
          <a:p>
            <a:pPr marL="342900" indent="-342900"/>
            <a:r>
              <a:rPr lang="en-US" sz="2800"/>
              <a:t>   atau pada titik (1, 2)</a:t>
            </a:r>
            <a:endParaRPr lang="en-US" sz="2800">
              <a:sym typeface="Wingdings" pitchFamily="2" charset="2"/>
            </a:endParaRPr>
          </a:p>
          <a:p>
            <a:pPr marL="342900" indent="-342900">
              <a:spcBef>
                <a:spcPct val="50000"/>
              </a:spcBef>
            </a:pPr>
            <a:endParaRPr lang="en-US" sz="2800"/>
          </a:p>
        </p:txBody>
      </p:sp>
    </p:spTree>
  </p:cSld>
  <p:clrMapOvr>
    <a:masterClrMapping/>
  </p:clrMapOvr>
  <p:transition spd="med" advClick="0" advTm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2045</TotalTime>
  <Words>730</Words>
  <Application>Microsoft Office PowerPoint</Application>
  <PresentationFormat>Custom</PresentationFormat>
  <Paragraphs>116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PENERAPAN FUNGSI KUADRATIK DALAM ANALISIS EKONOMI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Soal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Zyrex</dc:creator>
  <cp:lastModifiedBy>dell</cp:lastModifiedBy>
  <cp:revision>41</cp:revision>
  <dcterms:created xsi:type="dcterms:W3CDTF">2009-10-01T19:56:16Z</dcterms:created>
  <dcterms:modified xsi:type="dcterms:W3CDTF">2015-05-15T10:38:45Z</dcterms:modified>
</cp:coreProperties>
</file>