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2" r:id="rId2"/>
    <p:sldId id="337" r:id="rId3"/>
    <p:sldId id="339" r:id="rId4"/>
    <p:sldId id="341" r:id="rId5"/>
    <p:sldId id="342" r:id="rId6"/>
    <p:sldId id="345" r:id="rId7"/>
    <p:sldId id="347" r:id="rId8"/>
    <p:sldId id="348" r:id="rId9"/>
    <p:sldId id="349" r:id="rId10"/>
    <p:sldId id="350" r:id="rId11"/>
    <p:sldId id="351" r:id="rId12"/>
    <p:sldId id="353" r:id="rId13"/>
  </p:sldIdLst>
  <p:sldSz cx="9144000" cy="8229600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AA"/>
    <a:srgbClr val="0000FF"/>
    <a:srgbClr val="33CC33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329" autoAdjust="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EA23ED1-4021-4B89-9207-6D9413B4C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89075" y="698500"/>
            <a:ext cx="38798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8F0F563-F7DA-45E3-859B-C2DA6830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5875"/>
            <a:ext cx="7772400" cy="176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4075"/>
            <a:ext cx="6400800" cy="2101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8874-CD3E-407C-9DA2-40E3874F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3316-01AB-4C37-AD77-43EEEFECC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E120-1AAD-4F2D-92CE-8C6745825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20875"/>
            <a:ext cx="4038600" cy="5430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5430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269D-3DCF-4168-9122-48F32DCCC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30200"/>
            <a:ext cx="8229600" cy="702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29C3F-10F2-46DE-B74D-D68A803B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17E3-E8C2-48C5-BA72-CF95D5BD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87963"/>
            <a:ext cx="7772400" cy="1635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87738"/>
            <a:ext cx="7772400" cy="1800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E6F8-5D85-4094-8170-C730C90B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ADE0-74B8-4F5C-98DD-96A423D1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1500"/>
            <a:ext cx="4040188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9850"/>
            <a:ext cx="4040188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1500"/>
            <a:ext cx="4041775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9850"/>
            <a:ext cx="4041775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8003-08CD-43BE-B801-856FF6AE7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387F-8A92-41CB-B88E-790096087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0EB4-17AD-4B95-9161-0DBBFF9E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3008313" cy="13954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27025"/>
            <a:ext cx="5111750" cy="7024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22438"/>
            <a:ext cx="3008313" cy="5629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FB923-68F7-4384-B793-0190AF59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761038"/>
            <a:ext cx="5486400" cy="679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35013"/>
            <a:ext cx="5486400" cy="493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440488"/>
            <a:ext cx="5486400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17C1F-3C28-4760-A0DE-03AB37516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20875"/>
            <a:ext cx="82296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7494588"/>
            <a:ext cx="213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7494588"/>
            <a:ext cx="2895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7494588"/>
            <a:ext cx="213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3C7462F7-56DB-4683-8BD9-8882D6361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3025"/>
            <a:ext cx="7772400" cy="2492375"/>
          </a:xfrm>
        </p:spPr>
        <p:txBody>
          <a:bodyPr/>
          <a:lstStyle/>
          <a:p>
            <a:r>
              <a:rPr lang="id-ID" dirty="0" smtClean="0"/>
              <a:t>PENERAPAN FUNGSI KUADRATIK DALAM ANALISIS EKONOMI</a:t>
            </a:r>
            <a:endParaRPr lang="id-ID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C5163-3B4F-4ED5-AA83-085996B08E48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228600" y="27463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Grafik: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 flipV="1">
            <a:off x="2286000" y="2193925"/>
            <a:ext cx="0" cy="374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609600" y="59436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7086600" y="5761038"/>
            <a:ext cx="5334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Q</a:t>
            </a:r>
          </a:p>
        </p:txBody>
      </p:sp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2133600" y="17541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0905" name="Arc 7"/>
          <p:cNvSpPr>
            <a:spLocks/>
          </p:cNvSpPr>
          <p:nvPr/>
        </p:nvSpPr>
        <p:spPr bwMode="auto">
          <a:xfrm>
            <a:off x="2101850" y="3810000"/>
            <a:ext cx="3840163" cy="2135188"/>
          </a:xfrm>
          <a:custGeom>
            <a:avLst/>
            <a:gdLst>
              <a:gd name="T0" fmla="*/ 143170 w 21592"/>
              <a:gd name="T1" fmla="*/ 0 h 21585"/>
              <a:gd name="T2" fmla="*/ 3840163 w 21592"/>
              <a:gd name="T3" fmla="*/ 2078705 h 21585"/>
              <a:gd name="T4" fmla="*/ 0 w 21592"/>
              <a:gd name="T5" fmla="*/ 2135188 h 21585"/>
              <a:gd name="T6" fmla="*/ 0 60000 65536"/>
              <a:gd name="T7" fmla="*/ 0 60000 65536"/>
              <a:gd name="T8" fmla="*/ 0 60000 65536"/>
              <a:gd name="T9" fmla="*/ 0 w 21592"/>
              <a:gd name="T10" fmla="*/ 0 h 21585"/>
              <a:gd name="T11" fmla="*/ 21592 w 21592"/>
              <a:gd name="T12" fmla="*/ 21585 h 21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2" h="21585" fill="none" extrusionOk="0">
                <a:moveTo>
                  <a:pt x="804" y="0"/>
                </a:moveTo>
                <a:cubicBezTo>
                  <a:pt x="12192" y="424"/>
                  <a:pt x="21291" y="9622"/>
                  <a:pt x="21592" y="21013"/>
                </a:cubicBezTo>
              </a:path>
              <a:path w="21592" h="21585" stroke="0" extrusionOk="0">
                <a:moveTo>
                  <a:pt x="804" y="0"/>
                </a:moveTo>
                <a:cubicBezTo>
                  <a:pt x="12192" y="424"/>
                  <a:pt x="21291" y="9622"/>
                  <a:pt x="21592" y="21013"/>
                </a:cubicBezTo>
                <a:lnTo>
                  <a:pt x="0" y="215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0906" name="Line 8"/>
          <p:cNvSpPr>
            <a:spLocks noChangeShapeType="1"/>
          </p:cNvSpPr>
          <p:nvPr/>
        </p:nvSpPr>
        <p:spPr bwMode="auto">
          <a:xfrm flipV="1">
            <a:off x="5867400" y="4572000"/>
            <a:ext cx="1066800" cy="8223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0907" name="Text Box 9"/>
          <p:cNvSpPr txBox="1">
            <a:spLocks noChangeArrowheads="1"/>
          </p:cNvSpPr>
          <p:nvPr/>
        </p:nvSpPr>
        <p:spPr bwMode="auto">
          <a:xfrm>
            <a:off x="6934200" y="429736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d</a:t>
            </a:r>
            <a:endParaRPr lang="en-US" sz="2800"/>
          </a:p>
        </p:txBody>
      </p:sp>
      <p:sp>
        <p:nvSpPr>
          <p:cNvPr id="80908" name="Arc 10"/>
          <p:cNvSpPr>
            <a:spLocks/>
          </p:cNvSpPr>
          <p:nvPr/>
        </p:nvSpPr>
        <p:spPr bwMode="auto">
          <a:xfrm rot="21119213" flipH="1">
            <a:off x="2127250" y="4102100"/>
            <a:ext cx="3703638" cy="1095375"/>
          </a:xfrm>
          <a:custGeom>
            <a:avLst/>
            <a:gdLst>
              <a:gd name="T0" fmla="*/ 0 w 24992"/>
              <a:gd name="T1" fmla="*/ 31391 h 21600"/>
              <a:gd name="T2" fmla="*/ 3703638 w 24992"/>
              <a:gd name="T3" fmla="*/ 664274 h 21600"/>
              <a:gd name="T4" fmla="*/ 760971 w 24992"/>
              <a:gd name="T5" fmla="*/ 1095375 h 21600"/>
              <a:gd name="T6" fmla="*/ 0 60000 65536"/>
              <a:gd name="T7" fmla="*/ 0 60000 65536"/>
              <a:gd name="T8" fmla="*/ 0 60000 65536"/>
              <a:gd name="T9" fmla="*/ 0 w 24992"/>
              <a:gd name="T10" fmla="*/ 0 h 21600"/>
              <a:gd name="T11" fmla="*/ 24992 w 249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92" h="21600" fill="none" extrusionOk="0">
                <a:moveTo>
                  <a:pt x="0" y="619"/>
                </a:moveTo>
                <a:cubicBezTo>
                  <a:pt x="1680" y="207"/>
                  <a:pt x="3404" y="-1"/>
                  <a:pt x="5135" y="0"/>
                </a:cubicBezTo>
                <a:cubicBezTo>
                  <a:pt x="13778" y="0"/>
                  <a:pt x="21590" y="5152"/>
                  <a:pt x="24991" y="13099"/>
                </a:cubicBezTo>
              </a:path>
              <a:path w="24992" h="21600" stroke="0" extrusionOk="0">
                <a:moveTo>
                  <a:pt x="0" y="619"/>
                </a:moveTo>
                <a:cubicBezTo>
                  <a:pt x="1680" y="207"/>
                  <a:pt x="3404" y="-1"/>
                  <a:pt x="5135" y="0"/>
                </a:cubicBezTo>
                <a:cubicBezTo>
                  <a:pt x="13778" y="0"/>
                  <a:pt x="21590" y="5152"/>
                  <a:pt x="24991" y="13099"/>
                </a:cubicBezTo>
                <a:lnTo>
                  <a:pt x="5135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0909" name="Line 11"/>
          <p:cNvSpPr>
            <a:spLocks noChangeShapeType="1"/>
          </p:cNvSpPr>
          <p:nvPr/>
        </p:nvSpPr>
        <p:spPr bwMode="auto">
          <a:xfrm>
            <a:off x="2286000" y="3840163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0" name="Line 12"/>
          <p:cNvSpPr>
            <a:spLocks noChangeShapeType="1"/>
          </p:cNvSpPr>
          <p:nvPr/>
        </p:nvSpPr>
        <p:spPr bwMode="auto">
          <a:xfrm flipV="1">
            <a:off x="5943600" y="3840163"/>
            <a:ext cx="0" cy="210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1" name="Line 13"/>
          <p:cNvSpPr>
            <a:spLocks noChangeShapeType="1"/>
          </p:cNvSpPr>
          <p:nvPr/>
        </p:nvSpPr>
        <p:spPr bwMode="auto">
          <a:xfrm>
            <a:off x="4038600" y="4114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2" name="Line 14"/>
          <p:cNvSpPr>
            <a:spLocks noChangeShapeType="1"/>
          </p:cNvSpPr>
          <p:nvPr/>
        </p:nvSpPr>
        <p:spPr bwMode="auto">
          <a:xfrm flipH="1">
            <a:off x="22860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13" name="Text Box 15"/>
          <p:cNvSpPr txBox="1">
            <a:spLocks noChangeArrowheads="1"/>
          </p:cNvSpPr>
          <p:nvPr/>
        </p:nvSpPr>
        <p:spPr bwMode="auto">
          <a:xfrm>
            <a:off x="3886200" y="5943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6.4</a:t>
            </a:r>
          </a:p>
        </p:txBody>
      </p:sp>
      <p:sp>
        <p:nvSpPr>
          <p:cNvPr id="80914" name="Text Box 16"/>
          <p:cNvSpPr txBox="1">
            <a:spLocks noChangeArrowheads="1"/>
          </p:cNvSpPr>
          <p:nvPr/>
        </p:nvSpPr>
        <p:spPr bwMode="auto">
          <a:xfrm>
            <a:off x="1752600" y="3932238"/>
            <a:ext cx="6096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3.1</a:t>
            </a:r>
          </a:p>
        </p:txBody>
      </p:sp>
      <p:sp>
        <p:nvSpPr>
          <p:cNvPr id="80915" name="Text Box 17"/>
          <p:cNvSpPr txBox="1">
            <a:spLocks noChangeArrowheads="1"/>
          </p:cNvSpPr>
          <p:nvPr/>
        </p:nvSpPr>
        <p:spPr bwMode="auto">
          <a:xfrm>
            <a:off x="1905000" y="3657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</a:t>
            </a:r>
          </a:p>
        </p:txBody>
      </p:sp>
      <p:sp>
        <p:nvSpPr>
          <p:cNvPr id="80916" name="Text Box 18"/>
          <p:cNvSpPr txBox="1">
            <a:spLocks noChangeArrowheads="1"/>
          </p:cNvSpPr>
          <p:nvPr/>
        </p:nvSpPr>
        <p:spPr bwMode="auto">
          <a:xfrm>
            <a:off x="5638800" y="5943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16</a:t>
            </a:r>
          </a:p>
        </p:txBody>
      </p:sp>
      <p:sp>
        <p:nvSpPr>
          <p:cNvPr id="80917" name="Text Box 19"/>
          <p:cNvSpPr txBox="1">
            <a:spLocks noChangeArrowheads="1"/>
          </p:cNvSpPr>
          <p:nvPr/>
        </p:nvSpPr>
        <p:spPr bwMode="auto">
          <a:xfrm>
            <a:off x="2057400" y="58515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80918" name="Text Box 20"/>
          <p:cNvSpPr txBox="1">
            <a:spLocks noChangeArrowheads="1"/>
          </p:cNvSpPr>
          <p:nvPr/>
        </p:nvSpPr>
        <p:spPr bwMode="auto">
          <a:xfrm>
            <a:off x="1905000" y="47545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80919" name="Line 21"/>
          <p:cNvSpPr>
            <a:spLocks noChangeShapeType="1"/>
          </p:cNvSpPr>
          <p:nvPr/>
        </p:nvSpPr>
        <p:spPr bwMode="auto">
          <a:xfrm flipV="1">
            <a:off x="2514600" y="2011363"/>
            <a:ext cx="289560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0920" name="Text Box 22"/>
          <p:cNvSpPr txBox="1">
            <a:spLocks noChangeArrowheads="1"/>
          </p:cNvSpPr>
          <p:nvPr/>
        </p:nvSpPr>
        <p:spPr bwMode="auto">
          <a:xfrm>
            <a:off x="5334000" y="17367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</a:t>
            </a:r>
            <a:r>
              <a:rPr lang="en-US" sz="2000" baseline="-25000"/>
              <a:t>s</a:t>
            </a:r>
            <a:endParaRPr lang="en-US" sz="2000"/>
          </a:p>
        </p:txBody>
      </p:sp>
      <p:sp>
        <p:nvSpPr>
          <p:cNvPr id="80921" name="Line 23"/>
          <p:cNvSpPr>
            <a:spLocks noChangeShapeType="1"/>
          </p:cNvSpPr>
          <p:nvPr/>
        </p:nvSpPr>
        <p:spPr bwMode="auto">
          <a:xfrm>
            <a:off x="1981200" y="5486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0922" name="Arc 24"/>
          <p:cNvSpPr>
            <a:spLocks/>
          </p:cNvSpPr>
          <p:nvPr/>
        </p:nvSpPr>
        <p:spPr bwMode="auto">
          <a:xfrm rot="21119213" flipH="1">
            <a:off x="1951038" y="4724400"/>
            <a:ext cx="3200400" cy="998538"/>
          </a:xfrm>
          <a:custGeom>
            <a:avLst/>
            <a:gdLst>
              <a:gd name="T0" fmla="*/ 2826427 w 21600"/>
              <a:gd name="T1" fmla="*/ 0 h 19645"/>
              <a:gd name="T2" fmla="*/ 2873396 w 21600"/>
              <a:gd name="T3" fmla="*/ 998538 h 19645"/>
              <a:gd name="T4" fmla="*/ 0 w 21600"/>
              <a:gd name="T5" fmla="*/ 515001 h 19645"/>
              <a:gd name="T6" fmla="*/ 0 60000 65536"/>
              <a:gd name="T7" fmla="*/ 0 60000 65536"/>
              <a:gd name="T8" fmla="*/ 0 60000 65536"/>
              <a:gd name="T9" fmla="*/ 0 w 21600"/>
              <a:gd name="T10" fmla="*/ 0 h 19645"/>
              <a:gd name="T11" fmla="*/ 21600 w 21600"/>
              <a:gd name="T12" fmla="*/ 19645 h 196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645" fill="none" extrusionOk="0">
                <a:moveTo>
                  <a:pt x="19076" y="-1"/>
                </a:moveTo>
                <a:cubicBezTo>
                  <a:pt x="20733" y="3120"/>
                  <a:pt x="21600" y="6599"/>
                  <a:pt x="21600" y="10132"/>
                </a:cubicBezTo>
                <a:cubicBezTo>
                  <a:pt x="21600" y="13429"/>
                  <a:pt x="20844" y="16683"/>
                  <a:pt x="19392" y="19644"/>
                </a:cubicBezTo>
              </a:path>
              <a:path w="21600" h="19645" stroke="0" extrusionOk="0">
                <a:moveTo>
                  <a:pt x="19076" y="-1"/>
                </a:moveTo>
                <a:cubicBezTo>
                  <a:pt x="20733" y="3120"/>
                  <a:pt x="21600" y="6599"/>
                  <a:pt x="21600" y="10132"/>
                </a:cubicBezTo>
                <a:cubicBezTo>
                  <a:pt x="21600" y="13429"/>
                  <a:pt x="20844" y="16683"/>
                  <a:pt x="19392" y="19644"/>
                </a:cubicBezTo>
                <a:lnTo>
                  <a:pt x="0" y="1013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0923" name="Text Box 25"/>
          <p:cNvSpPr txBox="1">
            <a:spLocks noChangeArrowheads="1"/>
          </p:cNvSpPr>
          <p:nvPr/>
        </p:nvSpPr>
        <p:spPr bwMode="auto">
          <a:xfrm>
            <a:off x="381000" y="64008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Apa yang terjadi jika p = 3.5 dan p = 2.5</a:t>
            </a:r>
          </a:p>
          <a:p>
            <a:r>
              <a:rPr lang="en-US" sz="2800"/>
              <a:t>Untuk p = 3.5, terjadi ekses supply dan p = 2.5, terjadi ekses demand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21841-A649-40BF-A9A3-E1B235C69AAB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228600" y="182563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Penjelasan ekses suplai dan ekses demand</a:t>
            </a:r>
          </a:p>
        </p:txBody>
      </p:sp>
      <p:sp>
        <p:nvSpPr>
          <p:cNvPr id="81925" name="Line 3"/>
          <p:cNvSpPr>
            <a:spLocks noChangeShapeType="1"/>
          </p:cNvSpPr>
          <p:nvPr/>
        </p:nvSpPr>
        <p:spPr bwMode="auto">
          <a:xfrm flipV="1">
            <a:off x="2514600" y="2743200"/>
            <a:ext cx="0" cy="301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26" name="Line 4"/>
          <p:cNvSpPr>
            <a:spLocks noChangeShapeType="1"/>
          </p:cNvSpPr>
          <p:nvPr/>
        </p:nvSpPr>
        <p:spPr bwMode="auto">
          <a:xfrm>
            <a:off x="2514600" y="576103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27" name="Line 5"/>
          <p:cNvSpPr>
            <a:spLocks noChangeShapeType="1"/>
          </p:cNvSpPr>
          <p:nvPr/>
        </p:nvSpPr>
        <p:spPr bwMode="auto">
          <a:xfrm>
            <a:off x="2514600" y="3017838"/>
            <a:ext cx="2743200" cy="2743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28" name="Line 6"/>
          <p:cNvSpPr>
            <a:spLocks noChangeShapeType="1"/>
          </p:cNvSpPr>
          <p:nvPr/>
        </p:nvSpPr>
        <p:spPr bwMode="auto">
          <a:xfrm flipV="1">
            <a:off x="2514600" y="3017838"/>
            <a:ext cx="243840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29" name="Line 7"/>
          <p:cNvSpPr>
            <a:spLocks noChangeShapeType="1"/>
          </p:cNvSpPr>
          <p:nvPr/>
        </p:nvSpPr>
        <p:spPr bwMode="auto">
          <a:xfrm>
            <a:off x="2514600" y="374967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30" name="Line 8"/>
          <p:cNvSpPr>
            <a:spLocks noChangeShapeType="1"/>
          </p:cNvSpPr>
          <p:nvPr/>
        </p:nvSpPr>
        <p:spPr bwMode="auto">
          <a:xfrm>
            <a:off x="2514600" y="48466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31" name="Text Box 9"/>
          <p:cNvSpPr txBox="1">
            <a:spLocks noChangeArrowheads="1"/>
          </p:cNvSpPr>
          <p:nvPr/>
        </p:nvSpPr>
        <p:spPr bwMode="auto">
          <a:xfrm>
            <a:off x="4953000" y="27432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s</a:t>
            </a:r>
            <a:endParaRPr lang="en-US" sz="1800"/>
          </a:p>
        </p:txBody>
      </p:sp>
      <p:sp>
        <p:nvSpPr>
          <p:cNvPr id="81932" name="Text Box 10"/>
          <p:cNvSpPr txBox="1">
            <a:spLocks noChangeArrowheads="1"/>
          </p:cNvSpPr>
          <p:nvPr/>
        </p:nvSpPr>
        <p:spPr bwMode="auto">
          <a:xfrm>
            <a:off x="5029200" y="52117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d</a:t>
            </a:r>
            <a:endParaRPr lang="en-US" sz="1800"/>
          </a:p>
        </p:txBody>
      </p:sp>
      <p:sp>
        <p:nvSpPr>
          <p:cNvPr id="81933" name="Line 11"/>
          <p:cNvSpPr>
            <a:spLocks noChangeShapeType="1"/>
          </p:cNvSpPr>
          <p:nvPr/>
        </p:nvSpPr>
        <p:spPr bwMode="auto">
          <a:xfrm flipH="1" flipV="1">
            <a:off x="3733800" y="4389438"/>
            <a:ext cx="30480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34" name="Line 12"/>
          <p:cNvSpPr>
            <a:spLocks noChangeShapeType="1"/>
          </p:cNvSpPr>
          <p:nvPr/>
        </p:nvSpPr>
        <p:spPr bwMode="auto">
          <a:xfrm>
            <a:off x="3505200" y="3840163"/>
            <a:ext cx="22860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35" name="Line 13"/>
          <p:cNvSpPr>
            <a:spLocks noChangeShapeType="1"/>
          </p:cNvSpPr>
          <p:nvPr/>
        </p:nvSpPr>
        <p:spPr bwMode="auto">
          <a:xfrm flipH="1">
            <a:off x="3810000" y="3749675"/>
            <a:ext cx="1524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36" name="Line 14"/>
          <p:cNvSpPr>
            <a:spLocks noChangeShapeType="1"/>
          </p:cNvSpPr>
          <p:nvPr/>
        </p:nvSpPr>
        <p:spPr bwMode="auto">
          <a:xfrm flipV="1">
            <a:off x="3429000" y="4389438"/>
            <a:ext cx="22860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37" name="Line 15"/>
          <p:cNvSpPr>
            <a:spLocks noChangeShapeType="1"/>
          </p:cNvSpPr>
          <p:nvPr/>
        </p:nvSpPr>
        <p:spPr bwMode="auto">
          <a:xfrm>
            <a:off x="3733800" y="4206875"/>
            <a:ext cx="0" cy="164465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38" name="Line 16"/>
          <p:cNvSpPr>
            <a:spLocks noChangeShapeType="1"/>
          </p:cNvSpPr>
          <p:nvPr/>
        </p:nvSpPr>
        <p:spPr bwMode="auto">
          <a:xfrm flipH="1">
            <a:off x="2514600" y="4206875"/>
            <a:ext cx="1219200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39" name="Line 17"/>
          <p:cNvSpPr>
            <a:spLocks noChangeShapeType="1"/>
          </p:cNvSpPr>
          <p:nvPr/>
        </p:nvSpPr>
        <p:spPr bwMode="auto">
          <a:xfrm>
            <a:off x="3048000" y="4937125"/>
            <a:ext cx="0" cy="731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40" name="Line 18"/>
          <p:cNvSpPr>
            <a:spLocks noChangeShapeType="1"/>
          </p:cNvSpPr>
          <p:nvPr/>
        </p:nvSpPr>
        <p:spPr bwMode="auto">
          <a:xfrm>
            <a:off x="4343400" y="4846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41" name="Line 19"/>
          <p:cNvSpPr>
            <a:spLocks noChangeShapeType="1"/>
          </p:cNvSpPr>
          <p:nvPr/>
        </p:nvSpPr>
        <p:spPr bwMode="auto">
          <a:xfrm>
            <a:off x="3276600" y="3749675"/>
            <a:ext cx="0" cy="2011363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42" name="Line 20"/>
          <p:cNvSpPr>
            <a:spLocks noChangeShapeType="1"/>
          </p:cNvSpPr>
          <p:nvPr/>
        </p:nvSpPr>
        <p:spPr bwMode="auto">
          <a:xfrm>
            <a:off x="4191000" y="3749675"/>
            <a:ext cx="0" cy="2011363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43" name="Text Box 21"/>
          <p:cNvSpPr txBox="1">
            <a:spLocks noChangeArrowheads="1"/>
          </p:cNvSpPr>
          <p:nvPr/>
        </p:nvSpPr>
        <p:spPr bwMode="auto">
          <a:xfrm>
            <a:off x="457200" y="6126163"/>
            <a:ext cx="82296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Ekses </a:t>
            </a:r>
            <a:r>
              <a:rPr lang="en-US" sz="2800" i="1"/>
              <a:t>demand </a:t>
            </a:r>
            <a:r>
              <a:rPr lang="en-US" sz="2800"/>
              <a:t>mendorong harga naik, dan ekses </a:t>
            </a:r>
            <a:r>
              <a:rPr lang="en-US" sz="2800" i="1"/>
              <a:t>supply</a:t>
            </a:r>
            <a:r>
              <a:rPr lang="en-US" sz="2800"/>
              <a:t> mendorong harga turun.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7467600" cy="736600"/>
          </a:xfrm>
        </p:spPr>
        <p:txBody>
          <a:bodyPr/>
          <a:lstStyle/>
          <a:p>
            <a:pPr algn="l"/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430838"/>
          </a:xfrm>
        </p:spPr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Qd</a:t>
            </a:r>
            <a:r>
              <a:rPr lang="en-US" dirty="0" smtClean="0"/>
              <a:t> = 9 – P^2 </a:t>
            </a:r>
            <a:r>
              <a:rPr lang="en-US" dirty="0" err="1" smtClean="0"/>
              <a:t>dan</a:t>
            </a:r>
            <a:r>
              <a:rPr lang="en-US" dirty="0" smtClean="0"/>
              <a:t> Qs = P^2 + 2P-3</a:t>
            </a:r>
          </a:p>
          <a:p>
            <a:pPr marL="514350" indent="-514350">
              <a:buAutoNum type="alphaLcPeriod"/>
            </a:pPr>
            <a:r>
              <a:rPr lang="en-US" dirty="0" smtClean="0"/>
              <a:t>Pd = 16-Q^2 </a:t>
            </a:r>
            <a:r>
              <a:rPr lang="en-US" dirty="0" err="1" smtClean="0"/>
              <a:t>dan</a:t>
            </a:r>
            <a:r>
              <a:rPr lang="en-US" dirty="0" smtClean="0"/>
              <a:t> Ps = 4+Q</a:t>
            </a:r>
          </a:p>
          <a:p>
            <a:pPr marL="514350" indent="-514350">
              <a:buAutoNum type="alphaLcPeriod"/>
            </a:pPr>
            <a:r>
              <a:rPr lang="en-US" dirty="0" smtClean="0"/>
              <a:t>Pd = 39 – 3Q^2 </a:t>
            </a:r>
            <a:r>
              <a:rPr lang="en-US" dirty="0" err="1" smtClean="0"/>
              <a:t>dan</a:t>
            </a:r>
            <a:r>
              <a:rPr lang="en-US" dirty="0" smtClean="0"/>
              <a:t> Ps = 9Q + 12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E17E3-E8C2-48C5-BA72-CF95D5BDEE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228600" y="365125"/>
            <a:ext cx="85344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2913" indent="-1712913" algn="ctr">
              <a:spcBef>
                <a:spcPct val="50000"/>
              </a:spcBef>
            </a:pPr>
            <a:r>
              <a:rPr lang="en-US" sz="2800" b="1" dirty="0" err="1" smtClean="0"/>
              <a:t>Analisa</a:t>
            </a:r>
            <a:r>
              <a:rPr lang="en-US" sz="2800" b="1" dirty="0" smtClean="0"/>
              <a:t> </a:t>
            </a:r>
            <a:r>
              <a:rPr lang="id-ID" sz="2800" b="1" dirty="0" err="1" smtClean="0"/>
              <a:t>K</a:t>
            </a:r>
            <a:r>
              <a:rPr lang="en-US" sz="2800" b="1" dirty="0" err="1" smtClean="0"/>
              <a:t>eseimbangan</a:t>
            </a:r>
            <a:r>
              <a:rPr lang="en-US" sz="2800" b="1" dirty="0" smtClean="0"/>
              <a:t> </a:t>
            </a:r>
            <a:r>
              <a:rPr lang="id-ID" sz="2800" b="1" dirty="0" err="1" smtClean="0"/>
              <a:t>P</a:t>
            </a:r>
            <a:r>
              <a:rPr lang="en-US" sz="2800" b="1" dirty="0" err="1" smtClean="0"/>
              <a:t>asar</a:t>
            </a:r>
            <a:endParaRPr lang="en-US" sz="2800" b="1" dirty="0"/>
          </a:p>
          <a:p>
            <a:pPr marL="1712913" indent="-1712913">
              <a:spcBef>
                <a:spcPct val="50000"/>
              </a:spcBef>
            </a:pP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– Model linear</a:t>
            </a:r>
          </a:p>
          <a:p>
            <a:pPr marL="1712913" indent="-1712913">
              <a:spcBef>
                <a:spcPct val="50000"/>
              </a:spcBef>
            </a:pPr>
            <a:r>
              <a:rPr lang="en-US" sz="2800" dirty="0"/>
              <a:t>Asumsi-1: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“</a:t>
            </a:r>
            <a:r>
              <a:rPr lang="en-US" sz="2800" dirty="0" err="1"/>
              <a:t>ekses</a:t>
            </a:r>
            <a:r>
              <a:rPr lang="en-US" sz="2800" dirty="0"/>
              <a:t> demand” = 0 </a:t>
            </a:r>
            <a:r>
              <a:rPr lang="en-US" sz="2800" dirty="0" err="1"/>
              <a:t>atau</a:t>
            </a:r>
            <a:r>
              <a:rPr lang="en-US" sz="2800" dirty="0"/>
              <a:t> (</a:t>
            </a:r>
            <a:r>
              <a:rPr lang="en-US" sz="2800" dirty="0" err="1"/>
              <a:t>Q</a:t>
            </a:r>
            <a:r>
              <a:rPr lang="en-US" sz="2800" baseline="-25000" dirty="0" err="1"/>
              <a:t>d</a:t>
            </a:r>
            <a:r>
              <a:rPr lang="en-US" sz="2800" dirty="0"/>
              <a:t> – Q</a:t>
            </a:r>
            <a:r>
              <a:rPr lang="en-US" sz="2800" baseline="-25000" dirty="0"/>
              <a:t>s</a:t>
            </a:r>
            <a:r>
              <a:rPr lang="en-US" sz="2800" dirty="0"/>
              <a:t> = 0)</a:t>
            </a:r>
          </a:p>
          <a:p>
            <a:pPr marL="1712913" indent="-1712913">
              <a:spcBef>
                <a:spcPct val="50000"/>
              </a:spcBef>
            </a:pPr>
            <a:r>
              <a:rPr lang="en-US" sz="2800" dirty="0"/>
              <a:t>Asumsi-2: </a:t>
            </a:r>
            <a:r>
              <a:rPr lang="en-US" sz="2800" dirty="0" err="1"/>
              <a:t>Q</a:t>
            </a:r>
            <a:r>
              <a:rPr lang="en-US" sz="2800" baseline="-25000" dirty="0" err="1"/>
              <a:t>d</a:t>
            </a:r>
            <a:r>
              <a:rPr lang="en-US" sz="2800" dirty="0"/>
              <a:t> =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linear P (</a:t>
            </a:r>
            <a:r>
              <a:rPr lang="en-US" sz="2800" dirty="0" err="1"/>
              <a:t>harga</a:t>
            </a:r>
            <a:r>
              <a:rPr lang="en-US" sz="2800" dirty="0"/>
              <a:t>).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Q</a:t>
            </a:r>
            <a:r>
              <a:rPr lang="en-US" sz="2800" baseline="-25000" dirty="0" err="1"/>
              <a:t>d</a:t>
            </a:r>
            <a:r>
              <a:rPr lang="en-US" sz="2800" dirty="0"/>
              <a:t> </a:t>
            </a:r>
            <a:r>
              <a:rPr lang="en-US" sz="2800" dirty="0" err="1"/>
              <a:t>turun</a:t>
            </a:r>
            <a:r>
              <a:rPr lang="en-US" sz="2800" dirty="0"/>
              <a:t>.</a:t>
            </a:r>
          </a:p>
          <a:p>
            <a:pPr marL="1712913" indent="-1712913">
              <a:spcBef>
                <a:spcPct val="50000"/>
              </a:spcBef>
            </a:pPr>
            <a:r>
              <a:rPr lang="en-US" sz="2800" dirty="0"/>
              <a:t>Asumsi-3: Q</a:t>
            </a:r>
            <a:r>
              <a:rPr lang="en-US" sz="2800" baseline="-25000" dirty="0"/>
              <a:t>s</a:t>
            </a:r>
            <a:r>
              <a:rPr lang="en-US" sz="2800" dirty="0"/>
              <a:t> =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penawaran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linear P.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Q</a:t>
            </a:r>
            <a:r>
              <a:rPr lang="en-US" sz="2800" baseline="-25000" dirty="0"/>
              <a:t>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jlh</a:t>
            </a:r>
            <a:r>
              <a:rPr lang="en-US" sz="2800" dirty="0"/>
              <a:t> yang </a:t>
            </a:r>
            <a:r>
              <a:rPr lang="en-US" sz="2800" dirty="0" err="1"/>
              <a:t>ditawarkan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nol.</a:t>
            </a:r>
          </a:p>
          <a:p>
            <a:pPr marL="1712913" indent="-1712913">
              <a:spcBef>
                <a:spcPct val="50000"/>
              </a:spcBef>
            </a:pPr>
            <a:r>
              <a:rPr lang="en-US" sz="2800" dirty="0" err="1"/>
              <a:t>Persoalan,bagaimana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31F16-FBF5-4981-A893-EA996CC95640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228600" y="27463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800"/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304800" y="274638"/>
            <a:ext cx="853440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Dalam pernyataan matematis, keseimbangan terjadi pada saat:</a:t>
            </a:r>
          </a:p>
          <a:p>
            <a:pPr algn="ctr"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d</a:t>
            </a:r>
            <a:r>
              <a:rPr lang="en-US" sz="2800"/>
              <a:t> = Q</a:t>
            </a:r>
            <a:r>
              <a:rPr lang="en-US" sz="2800" baseline="-25000"/>
              <a:t>s</a:t>
            </a: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d</a:t>
            </a:r>
            <a:r>
              <a:rPr lang="en-US" sz="2800"/>
              <a:t> = a - bP,          slope (-)      (1)</a:t>
            </a:r>
          </a:p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s</a:t>
            </a:r>
            <a:r>
              <a:rPr lang="en-US" sz="2800"/>
              <a:t> = -c + dP,        slope (+)     (2)</a:t>
            </a:r>
          </a:p>
          <a:p>
            <a:pPr>
              <a:spcBef>
                <a:spcPct val="50000"/>
              </a:spcBef>
            </a:pPr>
            <a:r>
              <a:rPr lang="en-US" sz="2800"/>
              <a:t>Gambarnya sbb:</a:t>
            </a:r>
          </a:p>
        </p:txBody>
      </p:sp>
      <p:sp>
        <p:nvSpPr>
          <p:cNvPr id="71686" name="Line 4"/>
          <p:cNvSpPr>
            <a:spLocks noChangeShapeType="1"/>
          </p:cNvSpPr>
          <p:nvPr/>
        </p:nvSpPr>
        <p:spPr bwMode="auto">
          <a:xfrm flipV="1">
            <a:off x="1676400" y="4206875"/>
            <a:ext cx="0" cy="356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687" name="Line 5"/>
          <p:cNvSpPr>
            <a:spLocks noChangeShapeType="1"/>
          </p:cNvSpPr>
          <p:nvPr/>
        </p:nvSpPr>
        <p:spPr bwMode="auto">
          <a:xfrm>
            <a:off x="1676400" y="667543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1600200" y="393223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d</a:t>
            </a:r>
            <a:r>
              <a:rPr lang="en-US" sz="1800"/>
              <a:t>, Q</a:t>
            </a:r>
            <a:r>
              <a:rPr lang="en-US" sz="1800" baseline="-25000"/>
              <a:t>s</a:t>
            </a:r>
            <a:endParaRPr lang="en-US" sz="1800"/>
          </a:p>
        </p:txBody>
      </p:sp>
      <p:sp>
        <p:nvSpPr>
          <p:cNvPr id="71689" name="Text Box 7"/>
          <p:cNvSpPr txBox="1">
            <a:spLocks noChangeArrowheads="1"/>
          </p:cNvSpPr>
          <p:nvPr/>
        </p:nvSpPr>
        <p:spPr bwMode="auto">
          <a:xfrm>
            <a:off x="5029200" y="64928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</a:t>
            </a:r>
          </a:p>
        </p:txBody>
      </p:sp>
      <p:sp>
        <p:nvSpPr>
          <p:cNvPr id="71690" name="Line 8"/>
          <p:cNvSpPr>
            <a:spLocks noChangeShapeType="1"/>
          </p:cNvSpPr>
          <p:nvPr/>
        </p:nvSpPr>
        <p:spPr bwMode="auto">
          <a:xfrm>
            <a:off x="1676400" y="4479925"/>
            <a:ext cx="2514600" cy="2195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 flipV="1">
            <a:off x="2133600" y="4389438"/>
            <a:ext cx="205740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 flipH="1">
            <a:off x="1676400" y="6675438"/>
            <a:ext cx="457200" cy="547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93" name="Text Box 11"/>
          <p:cNvSpPr txBox="1">
            <a:spLocks noChangeArrowheads="1"/>
          </p:cNvSpPr>
          <p:nvPr/>
        </p:nvSpPr>
        <p:spPr bwMode="auto">
          <a:xfrm>
            <a:off x="1295400" y="70405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-c</a:t>
            </a:r>
          </a:p>
        </p:txBody>
      </p:sp>
      <p:sp>
        <p:nvSpPr>
          <p:cNvPr id="71694" name="Text Box 12"/>
          <p:cNvSpPr txBox="1">
            <a:spLocks noChangeArrowheads="1"/>
          </p:cNvSpPr>
          <p:nvPr/>
        </p:nvSpPr>
        <p:spPr bwMode="auto">
          <a:xfrm>
            <a:off x="1981200" y="667543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71695" name="Text Box 13"/>
          <p:cNvSpPr txBox="1">
            <a:spLocks noChangeArrowheads="1"/>
          </p:cNvSpPr>
          <p:nvPr/>
        </p:nvSpPr>
        <p:spPr bwMode="auto">
          <a:xfrm>
            <a:off x="1295400" y="42973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71696" name="Text Box 14"/>
          <p:cNvSpPr txBox="1">
            <a:spLocks noChangeArrowheads="1"/>
          </p:cNvSpPr>
          <p:nvPr/>
        </p:nvSpPr>
        <p:spPr bwMode="auto">
          <a:xfrm>
            <a:off x="2133600" y="4479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Q</a:t>
            </a:r>
            <a:r>
              <a:rPr lang="en-US" sz="2000" b="1" baseline="-25000"/>
              <a:t>d</a:t>
            </a:r>
            <a:r>
              <a:rPr lang="en-US" sz="2000" b="1"/>
              <a:t> = a -bP</a:t>
            </a:r>
          </a:p>
        </p:txBody>
      </p:sp>
      <p:sp>
        <p:nvSpPr>
          <p:cNvPr id="71697" name="Text Box 15"/>
          <p:cNvSpPr txBox="1">
            <a:spLocks noChangeArrowheads="1"/>
          </p:cNvSpPr>
          <p:nvPr/>
        </p:nvSpPr>
        <p:spPr bwMode="auto">
          <a:xfrm>
            <a:off x="4114800" y="42068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Q</a:t>
            </a:r>
            <a:r>
              <a:rPr lang="en-US" sz="2000" b="1" baseline="-25000"/>
              <a:t>s</a:t>
            </a:r>
            <a:r>
              <a:rPr lang="en-US" sz="2000" b="1"/>
              <a:t> = -c + dP</a:t>
            </a:r>
          </a:p>
        </p:txBody>
      </p:sp>
      <p:sp>
        <p:nvSpPr>
          <p:cNvPr id="71698" name="Line 16"/>
          <p:cNvSpPr>
            <a:spLocks noChangeShapeType="1"/>
          </p:cNvSpPr>
          <p:nvPr/>
        </p:nvSpPr>
        <p:spPr bwMode="auto">
          <a:xfrm>
            <a:off x="3048000" y="5668963"/>
            <a:ext cx="0" cy="1006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99" name="Line 17"/>
          <p:cNvSpPr>
            <a:spLocks noChangeShapeType="1"/>
          </p:cNvSpPr>
          <p:nvPr/>
        </p:nvSpPr>
        <p:spPr bwMode="auto">
          <a:xfrm flipH="1">
            <a:off x="1676400" y="56689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00" name="Text Box 18"/>
          <p:cNvSpPr txBox="1">
            <a:spLocks noChangeArrowheads="1"/>
          </p:cNvSpPr>
          <p:nvPr/>
        </p:nvSpPr>
        <p:spPr bwMode="auto">
          <a:xfrm>
            <a:off x="2895600" y="66754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71701" name="Text Box 19"/>
          <p:cNvSpPr txBox="1">
            <a:spLocks noChangeArrowheads="1"/>
          </p:cNvSpPr>
          <p:nvPr/>
        </p:nvSpPr>
        <p:spPr bwMode="auto">
          <a:xfrm>
            <a:off x="1295400" y="54864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71702" name="Text Box 20"/>
          <p:cNvSpPr txBox="1">
            <a:spLocks noChangeArrowheads="1"/>
          </p:cNvSpPr>
          <p:nvPr/>
        </p:nvSpPr>
        <p:spPr bwMode="auto">
          <a:xfrm>
            <a:off x="1371600" y="64008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71703" name="Oval 21"/>
          <p:cNvSpPr>
            <a:spLocks noChangeArrowheads="1"/>
          </p:cNvSpPr>
          <p:nvPr/>
        </p:nvSpPr>
        <p:spPr bwMode="auto">
          <a:xfrm>
            <a:off x="2895600" y="5486400"/>
            <a:ext cx="381000" cy="365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04" name="Line 22"/>
          <p:cNvSpPr>
            <a:spLocks noChangeShapeType="1"/>
          </p:cNvSpPr>
          <p:nvPr/>
        </p:nvSpPr>
        <p:spPr bwMode="auto">
          <a:xfrm>
            <a:off x="3276600" y="566896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705" name="Text Box 23"/>
          <p:cNvSpPr txBox="1">
            <a:spLocks noChangeArrowheads="1"/>
          </p:cNvSpPr>
          <p:nvPr/>
        </p:nvSpPr>
        <p:spPr bwMode="auto">
          <a:xfrm>
            <a:off x="5334000" y="5303838"/>
            <a:ext cx="19812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keseimbangan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B3C16-7525-4DE6-80C9-940D916885FD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228600" y="365125"/>
            <a:ext cx="86868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Kasus</a:t>
            </a:r>
            <a:r>
              <a:rPr lang="en-US" sz="2800" dirty="0"/>
              <a:t> lain,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sbb</a:t>
            </a:r>
            <a:r>
              <a:rPr lang="en-US" sz="2800" dirty="0"/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Q</a:t>
            </a:r>
            <a:r>
              <a:rPr lang="id-ID" sz="2800" baseline="-25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= 4 – p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/>
              <a:t> </a:t>
            </a:r>
            <a:r>
              <a:rPr lang="en-US" sz="2800" smtClean="0"/>
              <a:t>Q</a:t>
            </a:r>
            <a:r>
              <a:rPr lang="id-ID" sz="2800" baseline="-25000" smtClean="0"/>
              <a:t>s</a:t>
            </a:r>
            <a:r>
              <a:rPr lang="en-US" sz="2800" dirty="0" smtClean="0"/>
              <a:t> = </a:t>
            </a:r>
            <a:r>
              <a:rPr lang="en-US" sz="2800" dirty="0"/>
              <a:t>4P – 1 </a:t>
            </a:r>
          </a:p>
          <a:p>
            <a:pPr>
              <a:spcBef>
                <a:spcPct val="50000"/>
              </a:spcBef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pembatasan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potong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>
                <a:cs typeface="Arial" charset="0"/>
              </a:rPr>
              <a:t>(1, 3), </a:t>
            </a:r>
            <a:r>
              <a:rPr lang="en-US" sz="2800" dirty="0" err="1">
                <a:cs typeface="Arial" charset="0"/>
              </a:rPr>
              <a:t>dan</a:t>
            </a:r>
            <a:r>
              <a:rPr lang="en-US" sz="2800" dirty="0">
                <a:cs typeface="Arial" charset="0"/>
              </a:rPr>
              <a:t> (-5, -21)  </a:t>
            </a:r>
            <a:r>
              <a:rPr lang="en-US" sz="2800" dirty="0" err="1">
                <a:cs typeface="Arial" charset="0"/>
              </a:rPr>
              <a:t>tetapi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karena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batasan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hanya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pada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kuadran</a:t>
            </a:r>
            <a:r>
              <a:rPr lang="en-US" sz="2800" dirty="0">
                <a:cs typeface="Arial" charset="0"/>
              </a:rPr>
              <a:t> I (</a:t>
            </a:r>
            <a:r>
              <a:rPr lang="en-US" sz="2800" dirty="0" err="1">
                <a:cs typeface="Arial" charset="0"/>
              </a:rPr>
              <a:t>daerah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positip</a:t>
            </a:r>
            <a:r>
              <a:rPr lang="en-US" sz="2800" dirty="0">
                <a:cs typeface="Arial" charset="0"/>
              </a:rPr>
              <a:t>) </a:t>
            </a:r>
            <a:r>
              <a:rPr lang="en-US" sz="2800" dirty="0" err="1">
                <a:cs typeface="Arial" charset="0"/>
              </a:rPr>
              <a:t>maka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keseimbangan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pada</a:t>
            </a:r>
            <a:r>
              <a:rPr lang="en-US" sz="2800" dirty="0">
                <a:cs typeface="Arial" charset="0"/>
              </a:rPr>
              <a:t> (1, 3)}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 flipV="1">
            <a:off x="3352800" y="4297363"/>
            <a:ext cx="0" cy="374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2710" name="Line 4"/>
          <p:cNvSpPr>
            <a:spLocks noChangeShapeType="1"/>
          </p:cNvSpPr>
          <p:nvPr/>
        </p:nvSpPr>
        <p:spPr bwMode="auto">
          <a:xfrm>
            <a:off x="457200" y="69500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2711" name="Arc 5"/>
          <p:cNvSpPr>
            <a:spLocks/>
          </p:cNvSpPr>
          <p:nvPr/>
        </p:nvSpPr>
        <p:spPr bwMode="auto">
          <a:xfrm rot="-5015691">
            <a:off x="2201863" y="5770563"/>
            <a:ext cx="3605212" cy="1592262"/>
          </a:xfrm>
          <a:custGeom>
            <a:avLst/>
            <a:gdLst>
              <a:gd name="T0" fmla="*/ 3593862 w 21600"/>
              <a:gd name="T1" fmla="*/ 0 h 21606"/>
              <a:gd name="T2" fmla="*/ 1402528 w 21600"/>
              <a:gd name="T3" fmla="*/ 1592262 h 21606"/>
              <a:gd name="T4" fmla="*/ 0 w 21600"/>
              <a:gd name="T5" fmla="*/ 125872 h 21606"/>
              <a:gd name="T6" fmla="*/ 0 60000 65536"/>
              <a:gd name="T7" fmla="*/ 0 60000 65536"/>
              <a:gd name="T8" fmla="*/ 0 60000 65536"/>
              <a:gd name="T9" fmla="*/ 0 w 21600"/>
              <a:gd name="T10" fmla="*/ 0 h 21606"/>
              <a:gd name="T11" fmla="*/ 21600 w 21600"/>
              <a:gd name="T12" fmla="*/ 21606 h 216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6" fill="none" extrusionOk="0">
                <a:moveTo>
                  <a:pt x="21532" y="-1"/>
                </a:moveTo>
                <a:cubicBezTo>
                  <a:pt x="21577" y="568"/>
                  <a:pt x="21600" y="1137"/>
                  <a:pt x="21600" y="1708"/>
                </a:cubicBezTo>
                <a:cubicBezTo>
                  <a:pt x="21600" y="10390"/>
                  <a:pt x="16401" y="18228"/>
                  <a:pt x="8403" y="21606"/>
                </a:cubicBezTo>
              </a:path>
              <a:path w="21600" h="21606" stroke="0" extrusionOk="0">
                <a:moveTo>
                  <a:pt x="21532" y="-1"/>
                </a:moveTo>
                <a:cubicBezTo>
                  <a:pt x="21577" y="568"/>
                  <a:pt x="21600" y="1137"/>
                  <a:pt x="21600" y="1708"/>
                </a:cubicBezTo>
                <a:cubicBezTo>
                  <a:pt x="21600" y="10390"/>
                  <a:pt x="16401" y="18228"/>
                  <a:pt x="8403" y="21606"/>
                </a:cubicBezTo>
                <a:lnTo>
                  <a:pt x="0" y="17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712" name="Arc 6"/>
          <p:cNvSpPr>
            <a:spLocks/>
          </p:cNvSpPr>
          <p:nvPr/>
        </p:nvSpPr>
        <p:spPr bwMode="auto">
          <a:xfrm rot="1063928" flipH="1">
            <a:off x="2160588" y="4440238"/>
            <a:ext cx="1219200" cy="2881312"/>
          </a:xfrm>
          <a:custGeom>
            <a:avLst/>
            <a:gdLst>
              <a:gd name="T0" fmla="*/ 247791 w 21600"/>
              <a:gd name="T1" fmla="*/ 0 h 28602"/>
              <a:gd name="T2" fmla="*/ 1144298 w 21600"/>
              <a:gd name="T3" fmla="*/ 2881312 h 28602"/>
              <a:gd name="T4" fmla="*/ 0 w 21600"/>
              <a:gd name="T5" fmla="*/ 2130511 h 28602"/>
              <a:gd name="T6" fmla="*/ 0 60000 65536"/>
              <a:gd name="T7" fmla="*/ 0 60000 65536"/>
              <a:gd name="T8" fmla="*/ 0 60000 65536"/>
              <a:gd name="T9" fmla="*/ 0 w 21600"/>
              <a:gd name="T10" fmla="*/ 0 h 28602"/>
              <a:gd name="T11" fmla="*/ 21600 w 21600"/>
              <a:gd name="T12" fmla="*/ 28602 h 286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602" fill="none" extrusionOk="0">
                <a:moveTo>
                  <a:pt x="4390" y="-1"/>
                </a:moveTo>
                <a:cubicBezTo>
                  <a:pt x="14413" y="2080"/>
                  <a:pt x="21600" y="10911"/>
                  <a:pt x="21600" y="21149"/>
                </a:cubicBezTo>
                <a:cubicBezTo>
                  <a:pt x="21600" y="23692"/>
                  <a:pt x="21150" y="26215"/>
                  <a:pt x="20273" y="28602"/>
                </a:cubicBezTo>
              </a:path>
              <a:path w="21600" h="28602" stroke="0" extrusionOk="0">
                <a:moveTo>
                  <a:pt x="4390" y="-1"/>
                </a:moveTo>
                <a:cubicBezTo>
                  <a:pt x="14413" y="2080"/>
                  <a:pt x="21600" y="10911"/>
                  <a:pt x="21600" y="21149"/>
                </a:cubicBezTo>
                <a:cubicBezTo>
                  <a:pt x="21600" y="23692"/>
                  <a:pt x="21150" y="26215"/>
                  <a:pt x="20273" y="28602"/>
                </a:cubicBezTo>
                <a:lnTo>
                  <a:pt x="0" y="211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713" name="Line 7"/>
          <p:cNvSpPr>
            <a:spLocks noChangeShapeType="1"/>
          </p:cNvSpPr>
          <p:nvPr/>
        </p:nvSpPr>
        <p:spPr bwMode="auto">
          <a:xfrm flipV="1">
            <a:off x="3581400" y="4206875"/>
            <a:ext cx="762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3124200" y="68580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 flipH="1">
            <a:off x="3352800" y="6950075"/>
            <a:ext cx="228600" cy="822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16" name="Text Box 10"/>
          <p:cNvSpPr txBox="1">
            <a:spLocks noChangeArrowheads="1"/>
          </p:cNvSpPr>
          <p:nvPr/>
        </p:nvSpPr>
        <p:spPr bwMode="auto">
          <a:xfrm>
            <a:off x="3048000" y="74977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-1</a:t>
            </a:r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4114800" y="5029200"/>
            <a:ext cx="0" cy="192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>
            <a:off x="3276600" y="51212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19" name="Text Box 13"/>
          <p:cNvSpPr txBox="1">
            <a:spLocks noChangeArrowheads="1"/>
          </p:cNvSpPr>
          <p:nvPr/>
        </p:nvSpPr>
        <p:spPr bwMode="auto">
          <a:xfrm>
            <a:off x="4038600" y="48466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1,3</a:t>
            </a:r>
          </a:p>
        </p:txBody>
      </p:sp>
      <p:sp>
        <p:nvSpPr>
          <p:cNvPr id="72720" name="Text Box 14"/>
          <p:cNvSpPr txBox="1">
            <a:spLocks noChangeArrowheads="1"/>
          </p:cNvSpPr>
          <p:nvPr/>
        </p:nvSpPr>
        <p:spPr bwMode="auto">
          <a:xfrm>
            <a:off x="4572000" y="69500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72721" name="Text Box 15"/>
          <p:cNvSpPr txBox="1">
            <a:spLocks noChangeArrowheads="1"/>
          </p:cNvSpPr>
          <p:nvPr/>
        </p:nvSpPr>
        <p:spPr bwMode="auto">
          <a:xfrm>
            <a:off x="3124200" y="42973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72722" name="Text Box 16"/>
          <p:cNvSpPr txBox="1">
            <a:spLocks noChangeArrowheads="1"/>
          </p:cNvSpPr>
          <p:nvPr/>
        </p:nvSpPr>
        <p:spPr bwMode="auto">
          <a:xfrm>
            <a:off x="3124200" y="49371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72723" name="Text Box 17"/>
          <p:cNvSpPr txBox="1">
            <a:spLocks noChangeArrowheads="1"/>
          </p:cNvSpPr>
          <p:nvPr/>
        </p:nvSpPr>
        <p:spPr bwMode="auto">
          <a:xfrm>
            <a:off x="3886200" y="69659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72724" name="Text Box 18"/>
          <p:cNvSpPr txBox="1">
            <a:spLocks noChangeArrowheads="1"/>
          </p:cNvSpPr>
          <p:nvPr/>
        </p:nvSpPr>
        <p:spPr bwMode="auto">
          <a:xfrm>
            <a:off x="4191000" y="4297363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S</a:t>
            </a:r>
            <a:r>
              <a:rPr lang="en-US" sz="1800"/>
              <a:t> = 4p - 1</a:t>
            </a:r>
          </a:p>
        </p:txBody>
      </p:sp>
      <p:sp>
        <p:nvSpPr>
          <p:cNvPr id="72725" name="Text Box 19"/>
          <p:cNvSpPr txBox="1">
            <a:spLocks noChangeArrowheads="1"/>
          </p:cNvSpPr>
          <p:nvPr/>
        </p:nvSpPr>
        <p:spPr bwMode="auto">
          <a:xfrm>
            <a:off x="4572000" y="621823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</a:t>
            </a:r>
            <a:r>
              <a:rPr lang="en-US" sz="1800" baseline="-25000"/>
              <a:t>D</a:t>
            </a:r>
            <a:r>
              <a:rPr lang="en-US" sz="1800"/>
              <a:t> = 4 -  p</a:t>
            </a:r>
            <a:r>
              <a:rPr lang="en-US" sz="1800" baseline="30000"/>
              <a:t>2</a:t>
            </a:r>
            <a:r>
              <a:rPr lang="en-US" sz="1800"/>
              <a:t> </a:t>
            </a:r>
          </a:p>
        </p:txBody>
      </p:sp>
      <p:sp>
        <p:nvSpPr>
          <p:cNvPr id="72726" name="Oval 20"/>
          <p:cNvSpPr>
            <a:spLocks noChangeArrowheads="1"/>
          </p:cNvSpPr>
          <p:nvPr/>
        </p:nvSpPr>
        <p:spPr bwMode="auto">
          <a:xfrm>
            <a:off x="3733800" y="4754563"/>
            <a:ext cx="1143000" cy="731837"/>
          </a:xfrm>
          <a:prstGeom prst="ellipse">
            <a:avLst/>
          </a:prstGeom>
          <a:noFill/>
          <a:ln w="38100" cmpd="dbl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727" name="Line 21"/>
          <p:cNvSpPr>
            <a:spLocks noChangeShapeType="1"/>
          </p:cNvSpPr>
          <p:nvPr/>
        </p:nvSpPr>
        <p:spPr bwMode="auto">
          <a:xfrm>
            <a:off x="4953000" y="512127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2728" name="Text Box 22"/>
          <p:cNvSpPr txBox="1">
            <a:spLocks noChangeArrowheads="1"/>
          </p:cNvSpPr>
          <p:nvPr/>
        </p:nvSpPr>
        <p:spPr bwMode="auto">
          <a:xfrm>
            <a:off x="6705600" y="4846638"/>
            <a:ext cx="1752600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keseimbangan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B1916-D864-4FFB-88D4-923B289C453A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/>
            <a:r>
              <a:rPr lang="en-US" smtClean="0"/>
              <a:t>Latihan</a:t>
            </a:r>
          </a:p>
          <a:p>
            <a:pPr eaLnBrk="1" hangingPunct="1"/>
            <a:r>
              <a:rPr lang="en-US" smtClean="0"/>
              <a:t>Temukan keseimbangan dari Q</a:t>
            </a:r>
            <a:r>
              <a:rPr lang="en-US" baseline="-25000" smtClean="0"/>
              <a:t>d</a:t>
            </a:r>
            <a:r>
              <a:rPr lang="en-US" smtClean="0"/>
              <a:t> dan Q</a:t>
            </a:r>
            <a:r>
              <a:rPr lang="en-US" baseline="-25000" smtClean="0"/>
              <a:t>s</a:t>
            </a:r>
            <a:r>
              <a:rPr lang="en-US" smtClean="0"/>
              <a:t> tersebut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4D9A1-2C50-4875-A69C-0600B4C2042E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86106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</a:t>
            </a:r>
            <a:r>
              <a:rPr lang="en-US" sz="2800" b="1"/>
              <a:t>Keseimbangan pasar (lanjutan)</a:t>
            </a:r>
          </a:p>
          <a:p>
            <a:pPr>
              <a:spcBef>
                <a:spcPct val="50000"/>
              </a:spcBef>
            </a:pPr>
            <a:r>
              <a:rPr lang="en-US" sz="2800"/>
              <a:t>Pada nilai Q dan p berapa terjadi keseimbang-an permintaan dan penawaran dari suatu komoditi tertentu jika: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600200" y="2438400"/>
            <a:ext cx="48768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d</a:t>
            </a:r>
            <a:r>
              <a:rPr lang="en-US" sz="2800"/>
              <a:t> = 16 – P</a:t>
            </a:r>
            <a:r>
              <a:rPr lang="en-US" sz="2800" baseline="30000"/>
              <a:t>2 </a:t>
            </a:r>
            <a:r>
              <a:rPr lang="en-US" sz="2800"/>
              <a:t>,   (Permintaan)</a:t>
            </a: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1524000" y="3124200"/>
            <a:ext cx="5486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S</a:t>
            </a:r>
            <a:r>
              <a:rPr lang="en-US" sz="2800" baseline="30000"/>
              <a:t> </a:t>
            </a:r>
            <a:r>
              <a:rPr lang="en-US" sz="2800"/>
              <a:t> = 2p</a:t>
            </a:r>
            <a:r>
              <a:rPr lang="en-US" sz="2800" baseline="30000"/>
              <a:t>2</a:t>
            </a:r>
            <a:r>
              <a:rPr lang="en-US" sz="2800"/>
              <a:t> – 4p    (penawaran)</a:t>
            </a:r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1600200" y="3733800"/>
            <a:ext cx="6324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Gambarkan grafiknya</a:t>
            </a: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1524000" y="4343400"/>
            <a:ext cx="67818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Apa yang terjadi jika p = 3.5 dan p = 2.5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7078A-5E19-4363-8646-5B69621D6A83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8610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Penjelasan</a:t>
            </a:r>
          </a:p>
          <a:p>
            <a:pPr>
              <a:spcBef>
                <a:spcPct val="50000"/>
              </a:spcBef>
            </a:pPr>
            <a:r>
              <a:rPr lang="en-US" sz="2800"/>
              <a:t>Pada saat keseimbangan maka Q</a:t>
            </a:r>
            <a:r>
              <a:rPr lang="en-US" sz="2800" baseline="-25000"/>
              <a:t>d</a:t>
            </a:r>
            <a:r>
              <a:rPr lang="en-US" sz="2800"/>
              <a:t> </a:t>
            </a:r>
            <a:r>
              <a:rPr lang="en-US" sz="2800">
                <a:cs typeface="Arial" charset="0"/>
              </a:rPr>
              <a:t>= Q</a:t>
            </a:r>
            <a:r>
              <a:rPr lang="en-US" sz="2800" baseline="-25000">
                <a:cs typeface="Arial" charset="0"/>
              </a:rPr>
              <a:t>s</a:t>
            </a:r>
            <a:endParaRPr lang="en-US" sz="2800">
              <a:cs typeface="Arial" charset="0"/>
            </a:endParaRPr>
          </a:p>
        </p:txBody>
      </p:sp>
      <p:sp>
        <p:nvSpPr>
          <p:cNvPr id="77829" name="Rectangle 3"/>
          <p:cNvSpPr>
            <a:spLocks noChangeArrowheads="1"/>
          </p:cNvSpPr>
          <p:nvPr/>
        </p:nvSpPr>
        <p:spPr bwMode="auto">
          <a:xfrm>
            <a:off x="2438400" y="1616075"/>
            <a:ext cx="3136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16 – p</a:t>
            </a:r>
            <a:r>
              <a:rPr lang="en-US" sz="2800" baseline="30000"/>
              <a:t>2</a:t>
            </a:r>
            <a:r>
              <a:rPr lang="en-US" sz="2800"/>
              <a:t> = 2p</a:t>
            </a:r>
            <a:r>
              <a:rPr lang="en-US" sz="2800" baseline="30000"/>
              <a:t>2</a:t>
            </a:r>
            <a:r>
              <a:rPr lang="en-US" sz="2800"/>
              <a:t> – 4p </a:t>
            </a:r>
          </a:p>
        </p:txBody>
      </p:sp>
      <p:sp>
        <p:nvSpPr>
          <p:cNvPr id="77830" name="Text Box 4"/>
          <p:cNvSpPr txBox="1">
            <a:spLocks noChangeArrowheads="1"/>
          </p:cNvSpPr>
          <p:nvPr/>
        </p:nvSpPr>
        <p:spPr bwMode="auto">
          <a:xfrm>
            <a:off x="2438400" y="2149475"/>
            <a:ext cx="3124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3p</a:t>
            </a:r>
            <a:r>
              <a:rPr lang="en-US" sz="2800" baseline="30000"/>
              <a:t>2</a:t>
            </a:r>
            <a:r>
              <a:rPr lang="en-US" sz="2800"/>
              <a:t> – 4p – 16 = 0</a:t>
            </a:r>
          </a:p>
        </p:txBody>
      </p:sp>
      <p:sp>
        <p:nvSpPr>
          <p:cNvPr id="7783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6858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Ingat fungsi polinom derajad 2 atau n = 2 dengan bentuk umum: ax</a:t>
            </a:r>
            <a:r>
              <a:rPr lang="en-US" sz="2800" baseline="30000"/>
              <a:t>2</a:t>
            </a:r>
            <a:r>
              <a:rPr lang="en-US" sz="2800"/>
              <a:t> + bx + c</a:t>
            </a:r>
          </a:p>
          <a:p>
            <a:pPr>
              <a:spcBef>
                <a:spcPct val="50000"/>
              </a:spcBef>
            </a:pPr>
            <a:r>
              <a:rPr lang="en-US" sz="2800"/>
              <a:t>Koefisien a = 3,  b = -4,  dan c = -16</a:t>
            </a:r>
          </a:p>
        </p:txBody>
      </p:sp>
      <p:sp>
        <p:nvSpPr>
          <p:cNvPr id="77832" name="Text Box 6"/>
          <p:cNvSpPr txBox="1">
            <a:spLocks noChangeArrowheads="1"/>
          </p:cNvSpPr>
          <p:nvPr/>
        </p:nvSpPr>
        <p:spPr bwMode="auto">
          <a:xfrm>
            <a:off x="457200" y="4846638"/>
            <a:ext cx="845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 = </a:t>
            </a:r>
            <a:r>
              <a:rPr lang="en-US" sz="2800" u="sng"/>
              <a:t>(-b) </a:t>
            </a:r>
            <a:r>
              <a:rPr lang="en-US" sz="2800" u="sng">
                <a:cs typeface="Arial" charset="0"/>
              </a:rPr>
              <a:t>± (b</a:t>
            </a:r>
            <a:r>
              <a:rPr lang="en-US" sz="2800" u="sng" baseline="30000">
                <a:cs typeface="Arial" charset="0"/>
              </a:rPr>
              <a:t>2</a:t>
            </a:r>
            <a:r>
              <a:rPr lang="en-US" sz="2800" u="sng">
                <a:cs typeface="Arial" charset="0"/>
              </a:rPr>
              <a:t> – 4ac)</a:t>
            </a:r>
            <a:r>
              <a:rPr lang="en-US" sz="2800" u="sng" baseline="30000">
                <a:cs typeface="Arial" charset="0"/>
              </a:rPr>
              <a:t>1/2</a:t>
            </a:r>
            <a:r>
              <a:rPr lang="en-US" sz="2800" baseline="30000">
                <a:cs typeface="Arial" charset="0"/>
              </a:rPr>
              <a:t>  </a:t>
            </a:r>
            <a:r>
              <a:rPr lang="en-US" sz="2800">
                <a:cs typeface="Arial" charset="0"/>
              </a:rPr>
              <a:t> =  </a:t>
            </a:r>
            <a:r>
              <a:rPr lang="en-US" sz="2800" u="sng">
                <a:cs typeface="Arial" charset="0"/>
              </a:rPr>
              <a:t>4 ± (16 + 192)</a:t>
            </a:r>
            <a:r>
              <a:rPr lang="en-US" sz="2800" u="sng" baseline="30000">
                <a:cs typeface="Arial" charset="0"/>
              </a:rPr>
              <a:t>1/2 </a:t>
            </a:r>
            <a:r>
              <a:rPr lang="en-US" sz="2800" u="sng">
                <a:cs typeface="Arial" charset="0"/>
              </a:rPr>
              <a:t> </a:t>
            </a:r>
            <a:r>
              <a:rPr lang="en-US" sz="2800">
                <a:cs typeface="Arial" charset="0"/>
              </a:rPr>
              <a:t>= 3.1 (+)</a:t>
            </a:r>
          </a:p>
        </p:txBody>
      </p:sp>
      <p:sp>
        <p:nvSpPr>
          <p:cNvPr id="77833" name="Text Box 7"/>
          <p:cNvSpPr txBox="1">
            <a:spLocks noChangeArrowheads="1"/>
          </p:cNvSpPr>
          <p:nvPr/>
        </p:nvSpPr>
        <p:spPr bwMode="auto">
          <a:xfrm>
            <a:off x="1752600" y="5943600"/>
            <a:ext cx="5410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d</a:t>
            </a:r>
            <a:r>
              <a:rPr lang="en-US" sz="2800"/>
              <a:t> = 16 – p</a:t>
            </a:r>
            <a:r>
              <a:rPr lang="en-US" sz="2800" baseline="30000"/>
              <a:t>2</a:t>
            </a:r>
            <a:r>
              <a:rPr lang="en-US" sz="2800"/>
              <a:t> = 16 -</a:t>
            </a:r>
            <a:r>
              <a:rPr lang="en-US"/>
              <a:t>  </a:t>
            </a:r>
            <a:r>
              <a:rPr lang="en-US" sz="2800"/>
              <a:t>(3.1)</a:t>
            </a:r>
            <a:r>
              <a:rPr lang="en-US" sz="2800" baseline="30000"/>
              <a:t>2</a:t>
            </a:r>
            <a:r>
              <a:rPr lang="en-US" sz="2800"/>
              <a:t> = 6.4</a:t>
            </a:r>
          </a:p>
        </p:txBody>
      </p:sp>
      <p:sp>
        <p:nvSpPr>
          <p:cNvPr id="77834" name="Text Box 8"/>
          <p:cNvSpPr txBox="1">
            <a:spLocks noChangeArrowheads="1"/>
          </p:cNvSpPr>
          <p:nvPr/>
        </p:nvSpPr>
        <p:spPr bwMode="auto">
          <a:xfrm>
            <a:off x="533400" y="64770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Jadi keseimbangan tercapai pada Jlh komoditas 6.4 dan harga 3.1. Atau (Q, p) = (6.4 , 3.1)</a:t>
            </a:r>
          </a:p>
        </p:txBody>
      </p:sp>
      <p:sp>
        <p:nvSpPr>
          <p:cNvPr id="77835" name="Text Box 9"/>
          <p:cNvSpPr txBox="1">
            <a:spLocks noChangeArrowheads="1"/>
          </p:cNvSpPr>
          <p:nvPr/>
        </p:nvSpPr>
        <p:spPr bwMode="auto">
          <a:xfrm>
            <a:off x="1981200" y="539432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2a</a:t>
            </a:r>
          </a:p>
        </p:txBody>
      </p:sp>
      <p:sp>
        <p:nvSpPr>
          <p:cNvPr id="77836" name="Text Box 10"/>
          <p:cNvSpPr txBox="1">
            <a:spLocks noChangeArrowheads="1"/>
          </p:cNvSpPr>
          <p:nvPr/>
        </p:nvSpPr>
        <p:spPr bwMode="auto">
          <a:xfrm>
            <a:off x="5715000" y="53038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93F7F8-2755-4846-9E5E-37F7E5F0A423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228600" y="182563"/>
            <a:ext cx="876300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Grafik:</a:t>
            </a:r>
          </a:p>
          <a:p>
            <a:pPr>
              <a:spcBef>
                <a:spcPct val="50000"/>
              </a:spcBef>
            </a:pPr>
            <a:r>
              <a:rPr lang="en-US" sz="2800"/>
              <a:t>Fungsi Permintaan: Q</a:t>
            </a:r>
            <a:r>
              <a:rPr lang="en-US" sz="2800" baseline="-25000"/>
              <a:t>d</a:t>
            </a:r>
            <a:r>
              <a:rPr lang="en-US" sz="2800"/>
              <a:t> = 16 – p</a:t>
            </a:r>
            <a:r>
              <a:rPr lang="en-US" sz="2800" baseline="30000"/>
              <a:t>2</a:t>
            </a:r>
            <a:endParaRPr lang="en-US" sz="2800"/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800"/>
              <a:t> Titik potong dengan sb Q </a:t>
            </a:r>
            <a:r>
              <a:rPr lang="en-US" sz="2800">
                <a:sym typeface="Wingdings" pitchFamily="2" charset="2"/>
              </a:rPr>
              <a:t> p = 0;   Q = 16,   (16,0) b. Titik potong dengan sb p  Q = 0;    16 – p</a:t>
            </a:r>
            <a:r>
              <a:rPr lang="en-US" sz="2800" baseline="30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 = 0</a:t>
            </a:r>
          </a:p>
          <a:p>
            <a:pPr>
              <a:spcBef>
                <a:spcPct val="50000"/>
              </a:spcBef>
            </a:pPr>
            <a:r>
              <a:rPr lang="en-US" sz="2800"/>
              <a:t>     (p – 4)(p + 4).</a:t>
            </a:r>
            <a:r>
              <a:rPr lang="en-US" sz="2800">
                <a:sym typeface="Wingdings" pitchFamily="2" charset="2"/>
              </a:rPr>
              <a:t> p – 4 = 0,  p = 4,    ttk (0, 4)</a:t>
            </a:r>
          </a:p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                               p + 4 = 0, p = -4,   ttk (0, -4)</a:t>
            </a:r>
          </a:p>
          <a:p>
            <a:pPr>
              <a:spcBef>
                <a:spcPct val="50000"/>
              </a:spcBef>
              <a:buFontTx/>
              <a:buAutoNum type="alphaLcPeriod" startAt="3"/>
            </a:pPr>
            <a:r>
              <a:rPr lang="en-US" sz="2800">
                <a:sym typeface="Wingdings" pitchFamily="2" charset="2"/>
              </a:rPr>
              <a:t>Titik maks/min: (Q,p)</a:t>
            </a:r>
          </a:p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  Q = </a:t>
            </a:r>
            <a:r>
              <a:rPr lang="en-US" sz="2800"/>
              <a:t>(-b/2a)  =  0/-2 = 0</a:t>
            </a:r>
          </a:p>
          <a:p>
            <a:pPr>
              <a:spcBef>
                <a:spcPct val="50000"/>
              </a:spcBef>
            </a:pPr>
            <a:r>
              <a:rPr lang="en-US" sz="2800"/>
              <a:t>   p = (b</a:t>
            </a:r>
            <a:r>
              <a:rPr lang="en-US" sz="2800" baseline="30000"/>
              <a:t>2</a:t>
            </a:r>
            <a:r>
              <a:rPr lang="en-US" sz="2800"/>
              <a:t> – 4ac)/(-4a) = 0 – 4(-1)(16)/(-4)(-1)) = 16   </a:t>
            </a:r>
          </a:p>
          <a:p>
            <a:pPr>
              <a:spcBef>
                <a:spcPct val="50000"/>
              </a:spcBef>
            </a:pPr>
            <a:r>
              <a:rPr lang="en-US" sz="2800"/>
              <a:t>   atau pada titik (0, 16)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65BA3C-6121-464F-BD7B-2BB3765F79C4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8534400" cy="671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Grafik: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Fungsi penawaran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Q</a:t>
            </a:r>
            <a:r>
              <a:rPr lang="en-US" sz="2800" baseline="-25000"/>
              <a:t>s</a:t>
            </a:r>
            <a:r>
              <a:rPr lang="en-US" sz="2800"/>
              <a:t>  = 2p</a:t>
            </a:r>
            <a:r>
              <a:rPr lang="en-US" sz="2800" baseline="30000"/>
              <a:t>2</a:t>
            </a:r>
            <a:r>
              <a:rPr lang="en-US" sz="2800"/>
              <a:t> – 4p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/>
              <a:t>Titik potong dengan sb Q </a:t>
            </a:r>
            <a:r>
              <a:rPr lang="en-US" sz="2800">
                <a:sym typeface="Wingdings" pitchFamily="2" charset="2"/>
              </a:rPr>
              <a:t> p = 0;   Q = 0,   (0,0)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>
                <a:sym typeface="Wingdings" pitchFamily="2" charset="2"/>
              </a:rPr>
              <a:t>Titik potong dengan sb p  Q = 0;   2p</a:t>
            </a:r>
            <a:r>
              <a:rPr lang="en-US" sz="2800" baseline="30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 – 4p = 0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	Atau 2p(p – 2) = 0;  2p = 0;  p = 0;  ttk pot (0, 0)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                             (p – 2) = 0; p = 2;  ttk pot ( 0, 2)</a:t>
            </a:r>
          </a:p>
          <a:p>
            <a:pPr marL="342900" indent="-342900"/>
            <a:r>
              <a:rPr lang="en-US" sz="2800">
                <a:sym typeface="Wingdings" pitchFamily="2" charset="2"/>
              </a:rPr>
              <a:t>c. Titik maks/min: (Q,p)</a:t>
            </a:r>
          </a:p>
          <a:p>
            <a:pPr marL="342900" indent="-342900"/>
            <a:r>
              <a:rPr lang="en-US" sz="2800">
                <a:sym typeface="Wingdings" pitchFamily="2" charset="2"/>
              </a:rPr>
              <a:t>   Q = </a:t>
            </a:r>
            <a:r>
              <a:rPr lang="en-US" sz="2800"/>
              <a:t>(-b/2a)  =  4/4 = 1</a:t>
            </a:r>
          </a:p>
          <a:p>
            <a:pPr marL="342900" indent="-342900"/>
            <a:r>
              <a:rPr lang="en-US" sz="2800"/>
              <a:t>   p = (b</a:t>
            </a:r>
            <a:r>
              <a:rPr lang="en-US" sz="2800" baseline="30000"/>
              <a:t>2</a:t>
            </a:r>
            <a:r>
              <a:rPr lang="en-US" sz="2800"/>
              <a:t> – 4ac)/(-4a) =  (-4)</a:t>
            </a:r>
            <a:r>
              <a:rPr lang="en-US" sz="2800" baseline="30000"/>
              <a:t>2</a:t>
            </a:r>
            <a:r>
              <a:rPr lang="en-US" sz="2800"/>
              <a:t> – 4(2)(0)/(-4)(2) = 2   </a:t>
            </a:r>
          </a:p>
          <a:p>
            <a:pPr marL="342900" indent="-342900"/>
            <a:r>
              <a:rPr lang="en-US" sz="2800"/>
              <a:t>   atau pada titik (1, 2)</a:t>
            </a:r>
            <a:endParaRPr lang="en-US" sz="2800"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730</Words>
  <Application>Microsoft Office PowerPoint</Application>
  <PresentationFormat>Custom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PENERAPAN FUNGSI KUADRATIK DALAM ANALISIS EKONOMI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Soal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Zyrex</dc:creator>
  <cp:lastModifiedBy>dell</cp:lastModifiedBy>
  <cp:revision>41</cp:revision>
  <dcterms:created xsi:type="dcterms:W3CDTF">2009-10-01T19:56:16Z</dcterms:created>
  <dcterms:modified xsi:type="dcterms:W3CDTF">2015-05-15T10:38:45Z</dcterms:modified>
</cp:coreProperties>
</file>