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0" r:id="rId3"/>
    <p:sldId id="278" r:id="rId4"/>
    <p:sldId id="279" r:id="rId5"/>
    <p:sldId id="275" r:id="rId6"/>
    <p:sldId id="276" r:id="rId7"/>
    <p:sldId id="259" r:id="rId8"/>
    <p:sldId id="260" r:id="rId9"/>
    <p:sldId id="277" r:id="rId10"/>
    <p:sldId id="273" r:id="rId11"/>
    <p:sldId id="262" r:id="rId12"/>
    <p:sldId id="263" r:id="rId13"/>
    <p:sldId id="258" r:id="rId14"/>
    <p:sldId id="264" r:id="rId15"/>
    <p:sldId id="274" r:id="rId16"/>
    <p:sldId id="271" r:id="rId17"/>
    <p:sldId id="267" r:id="rId18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58" autoAdjust="0"/>
    <p:restoredTop sz="94660"/>
  </p:normalViewPr>
  <p:slideViewPr>
    <p:cSldViewPr>
      <p:cViewPr varScale="1">
        <p:scale>
          <a:sx n="53" d="100"/>
          <a:sy n="53" d="100"/>
        </p:scale>
        <p:origin x="-7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51822-352A-43E4-8626-93DA7509CA34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66050-6702-4326-9F3A-D75EC5CF6D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06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23A8A-B8CA-4712-8713-C16524E8DB1B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52D93-4784-437F-9104-A78C91F4C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5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79632-73F9-451E-AC07-D83A04A79D4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id-ID" b="1" dirty="0" smtClean="0">
                <a:latin typeface="Mistral" pitchFamily="66" charset="0"/>
              </a:rPr>
              <a:t>Sesi</a:t>
            </a:r>
            <a:r>
              <a:rPr lang="en-US" b="1" cap="all" dirty="0" smtClean="0">
                <a:latin typeface="Mistral" pitchFamily="66" charset="0"/>
              </a:rPr>
              <a:t> </a:t>
            </a:r>
            <a:r>
              <a:rPr lang="en-US" b="1" cap="all" dirty="0">
                <a:latin typeface="Mistral" pitchFamily="66" charset="0"/>
              </a:rPr>
              <a:t>:  I </a:t>
            </a:r>
            <a:endParaRPr lang="en-US" dirty="0">
              <a:latin typeface="Mistral" pitchFamily="66" charset="0"/>
            </a:endParaRPr>
          </a:p>
          <a:p>
            <a:pPr algn="r">
              <a:buNone/>
            </a:pPr>
            <a:r>
              <a:rPr lang="en-US" sz="5400" b="1" cap="all" dirty="0" err="1" smtClean="0">
                <a:latin typeface="Showcard Gothic" pitchFamily="82" charset="0"/>
              </a:rPr>
              <a:t>Pengenalan</a:t>
            </a:r>
            <a:endParaRPr lang="en-US" sz="5400" b="1" cap="all" dirty="0" smtClean="0">
              <a:latin typeface="Showcard Gothic" pitchFamily="82" charset="0"/>
            </a:endParaRPr>
          </a:p>
          <a:p>
            <a:pPr algn="r">
              <a:buNone/>
            </a:pPr>
            <a:r>
              <a:rPr lang="en-US" sz="5400" b="1" cap="all" dirty="0" smtClean="0">
                <a:latin typeface="Showcard Gothic" pitchFamily="82" charset="0"/>
              </a:rPr>
              <a:t>EKONOMI PRODUKSI</a:t>
            </a:r>
            <a:endParaRPr lang="en-US" sz="5400" dirty="0"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 dirty="0" smtClean="0"/>
              <a:t>INDIKATOR   </a:t>
            </a:r>
            <a:r>
              <a:rPr lang="id-ID" sz="2400" dirty="0" smtClean="0"/>
              <a:t>EKONOMI   </a:t>
            </a:r>
            <a:r>
              <a:rPr lang="en-US" sz="2400" dirty="0" smtClean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parameter </a:t>
            </a:r>
            <a:r>
              <a:rPr lang="en-US" sz="2400" dirty="0" smtClean="0"/>
              <a:t>:</a:t>
            </a:r>
          </a:p>
          <a:p>
            <a:pPr lvl="0">
              <a:spcBef>
                <a:spcPts val="0"/>
              </a:spcBef>
              <a:buNone/>
            </a:pPr>
            <a:endParaRPr lang="en-US" sz="800" dirty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/>
              <a:t>KEUNTUNGAN    </a:t>
            </a:r>
            <a:r>
              <a:rPr lang="en-US" sz="2400" dirty="0" err="1"/>
              <a:t>maksimum</a:t>
            </a:r>
            <a:endParaRPr lang="en-US" sz="2400" dirty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profit yang </a:t>
            </a:r>
            <a:r>
              <a:rPr lang="en-US" sz="2400" dirty="0" err="1"/>
              <a:t>maksimum</a:t>
            </a:r>
            <a:r>
              <a:rPr lang="en-US" sz="2400" dirty="0" smtClean="0"/>
              <a:t>.</a:t>
            </a:r>
          </a:p>
          <a:p>
            <a:pPr>
              <a:spcBef>
                <a:spcPts val="0"/>
              </a:spcBef>
            </a:pPr>
            <a:endParaRPr lang="en-US" sz="800" dirty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/>
              <a:t>PENDAPATAN    </a:t>
            </a:r>
            <a:r>
              <a:rPr lang="en-US" sz="2400" dirty="0" err="1"/>
              <a:t>maksimum</a:t>
            </a:r>
            <a:endParaRPr lang="en-US" sz="2400" dirty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 yang </a:t>
            </a:r>
            <a:r>
              <a:rPr lang="en-US" sz="2400" dirty="0" err="1"/>
              <a:t>maksimum</a:t>
            </a:r>
            <a:r>
              <a:rPr lang="en-US" sz="2400" dirty="0" smtClean="0"/>
              <a:t>.</a:t>
            </a:r>
          </a:p>
          <a:p>
            <a:pPr>
              <a:spcBef>
                <a:spcPts val="0"/>
              </a:spcBef>
              <a:buNone/>
            </a:pPr>
            <a:endParaRPr lang="en-US" sz="800" dirty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/>
              <a:t>EFISIENSI/PRODUKTIVITAS  </a:t>
            </a:r>
            <a:r>
              <a:rPr lang="en-US" sz="2400" dirty="0" err="1"/>
              <a:t>maksimum</a:t>
            </a:r>
            <a:r>
              <a:rPr lang="en-US" sz="2400" dirty="0"/>
              <a:t>.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Ratio output - input </a:t>
            </a:r>
            <a:r>
              <a:rPr lang="en-US" sz="2400" dirty="0" err="1"/>
              <a:t>maksimum</a:t>
            </a:r>
            <a:r>
              <a:rPr lang="en-US" sz="2400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Ratio profit - modal </a:t>
            </a:r>
            <a:r>
              <a:rPr lang="en-US" sz="2400" dirty="0" err="1"/>
              <a:t>maksimum</a:t>
            </a:r>
            <a:r>
              <a:rPr lang="en-US" sz="2400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Ratio revenue - cost </a:t>
            </a:r>
            <a:r>
              <a:rPr lang="en-US" sz="2400" dirty="0" err="1"/>
              <a:t>maksimum</a:t>
            </a:r>
            <a:r>
              <a:rPr lang="en-US" sz="2400" dirty="0"/>
              <a:t> </a:t>
            </a:r>
            <a:endParaRPr lang="en-US" sz="2400" dirty="0" smtClean="0"/>
          </a:p>
          <a:p>
            <a:pPr lvl="1">
              <a:spcBef>
                <a:spcPts val="0"/>
              </a:spcBef>
            </a:pPr>
            <a:endParaRPr lang="en-US" sz="800" dirty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 smtClean="0"/>
              <a:t>OPTIMUM  </a:t>
            </a:r>
            <a:r>
              <a:rPr lang="en-US" sz="2400" dirty="0"/>
              <a:t>(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dirty="0" err="1"/>
              <a:t>terbaik</a:t>
            </a:r>
            <a:r>
              <a:rPr lang="en-US" sz="2400" dirty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keterbatasan</a:t>
            </a:r>
            <a:r>
              <a:rPr lang="en-US" sz="2400" dirty="0" smtClean="0"/>
              <a:t> </a:t>
            </a:r>
            <a:r>
              <a:rPr lang="en-US" sz="2400" dirty="0"/>
              <a:t>yang  </a:t>
            </a:r>
            <a:r>
              <a:rPr lang="en-US" sz="2400" dirty="0" err="1"/>
              <a:t>ada</a:t>
            </a:r>
            <a:r>
              <a:rPr lang="en-US" sz="2400" dirty="0" smtClean="0"/>
              <a:t>).</a:t>
            </a:r>
          </a:p>
          <a:p>
            <a:pPr lvl="1">
              <a:spcBef>
                <a:spcPts val="0"/>
              </a:spcBef>
              <a:buNone/>
            </a:pPr>
            <a:r>
              <a:rPr lang="en-US" sz="800" dirty="0" smtClean="0"/>
              <a:t> </a:t>
            </a:r>
            <a:endParaRPr lang="en-US" sz="800" dirty="0"/>
          </a:p>
          <a:p>
            <a:pPr lvl="1">
              <a:spcBef>
                <a:spcPts val="0"/>
              </a:spcBef>
            </a:pPr>
            <a:r>
              <a:rPr lang="en-US" sz="2400" dirty="0" err="1" smtClean="0"/>
              <a:t>Dengan</a:t>
            </a:r>
            <a:r>
              <a:rPr lang="en-US" sz="2400" dirty="0" smtClean="0"/>
              <a:t>  </a:t>
            </a:r>
            <a:r>
              <a:rPr lang="en-US" sz="2400" dirty="0"/>
              <a:t>BIAYA TERTENTU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HASIL MAKSIMAL, </a:t>
            </a:r>
          </a:p>
          <a:p>
            <a:pPr lvl="1">
              <a:spcBef>
                <a:spcPts val="0"/>
              </a:spcBef>
            </a:pP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HASIL TERTENTU 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dicapai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pengeluaran</a:t>
            </a:r>
            <a:r>
              <a:rPr lang="en-US" sz="2400" dirty="0"/>
              <a:t>  BIAYA MINIMAL . </a:t>
            </a:r>
          </a:p>
          <a:p>
            <a:pPr>
              <a:spcBef>
                <a:spcPts val="0"/>
              </a:spcBef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100" dirty="0" err="1"/>
              <a:t>Analisis</a:t>
            </a:r>
            <a:r>
              <a:rPr lang="en-US" sz="2100" dirty="0"/>
              <a:t> PENDAPATAN 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sesuai</a:t>
            </a:r>
            <a:r>
              <a:rPr lang="en-US" sz="2100" dirty="0"/>
              <a:t> </a:t>
            </a:r>
            <a:r>
              <a:rPr lang="en-US" sz="2100" dirty="0" err="1"/>
              <a:t>digunakan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proses</a:t>
            </a:r>
            <a:r>
              <a:rPr lang="en-US" sz="2100" dirty="0"/>
              <a:t> </a:t>
            </a:r>
            <a:r>
              <a:rPr lang="en-US" sz="2100" dirty="0" err="1"/>
              <a:t>produksi</a:t>
            </a:r>
            <a:r>
              <a:rPr lang="en-US" sz="2100" dirty="0"/>
              <a:t> </a:t>
            </a:r>
            <a:r>
              <a:rPr lang="en-US" sz="2100" dirty="0" err="1"/>
              <a:t>usaha</a:t>
            </a:r>
            <a:r>
              <a:rPr lang="en-US" sz="2100" dirty="0"/>
              <a:t> </a:t>
            </a:r>
            <a:r>
              <a:rPr lang="en-US" sz="2100" dirty="0" err="1"/>
              <a:t>tani</a:t>
            </a:r>
            <a:r>
              <a:rPr lang="en-US" sz="2100" dirty="0"/>
              <a:t> </a:t>
            </a:r>
            <a:r>
              <a:rPr lang="en-US" sz="2100" dirty="0" err="1"/>
              <a:t>kecil</a:t>
            </a:r>
            <a:r>
              <a:rPr lang="en-US" sz="2100" dirty="0"/>
              <a:t> </a:t>
            </a:r>
            <a:r>
              <a:rPr lang="en-US" sz="2100" dirty="0" err="1"/>
              <a:t>karena</a:t>
            </a:r>
            <a:r>
              <a:rPr lang="en-US" sz="2100" dirty="0"/>
              <a:t> </a:t>
            </a:r>
            <a:r>
              <a:rPr lang="en-US" sz="2100" dirty="0" err="1"/>
              <a:t>penggunaan</a:t>
            </a:r>
            <a:r>
              <a:rPr lang="en-US" sz="2100" dirty="0"/>
              <a:t> </a:t>
            </a:r>
            <a:r>
              <a:rPr lang="en-US" sz="2100" dirty="0" err="1"/>
              <a:t>sumberdaya</a:t>
            </a:r>
            <a:r>
              <a:rPr lang="en-US" sz="2100" dirty="0"/>
              <a:t>/</a:t>
            </a:r>
            <a:r>
              <a:rPr lang="en-US" sz="2100" dirty="0" err="1"/>
              <a:t>aset</a:t>
            </a:r>
            <a:r>
              <a:rPr lang="en-US" sz="2100" dirty="0"/>
              <a:t> yang </a:t>
            </a:r>
            <a:r>
              <a:rPr lang="en-US" sz="2100" dirty="0" err="1"/>
              <a:t>sudah</a:t>
            </a:r>
            <a:r>
              <a:rPr lang="en-US" sz="2100" dirty="0"/>
              <a:t> </a:t>
            </a:r>
            <a:r>
              <a:rPr lang="en-US" sz="2100" dirty="0" err="1"/>
              <a:t>dimiliki</a:t>
            </a:r>
            <a:r>
              <a:rPr lang="en-US" sz="2100" dirty="0"/>
              <a:t> </a:t>
            </a:r>
            <a:r>
              <a:rPr lang="en-US" sz="2100" dirty="0" err="1"/>
              <a:t>relatif</a:t>
            </a:r>
            <a:r>
              <a:rPr lang="en-US" sz="2100" dirty="0"/>
              <a:t>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besar</a:t>
            </a:r>
            <a:r>
              <a:rPr lang="en-US" sz="2100" dirty="0"/>
              <a:t>  (</a:t>
            </a:r>
            <a:r>
              <a:rPr lang="en-US" sz="2100" dirty="0" err="1"/>
              <a:t>misal</a:t>
            </a:r>
            <a:r>
              <a:rPr lang="en-US" sz="2100" dirty="0"/>
              <a:t> </a:t>
            </a:r>
            <a:r>
              <a:rPr lang="en-US" sz="2100" dirty="0" err="1"/>
              <a:t>tenaga</a:t>
            </a:r>
            <a:r>
              <a:rPr lang="en-US" sz="2100" dirty="0"/>
              <a:t> </a:t>
            </a:r>
            <a:r>
              <a:rPr lang="en-US" sz="2100" dirty="0" err="1"/>
              <a:t>kerja</a:t>
            </a:r>
            <a:r>
              <a:rPr lang="en-US" sz="2100" dirty="0"/>
              <a:t> </a:t>
            </a:r>
            <a:r>
              <a:rPr lang="en-US" sz="2100" dirty="0" err="1"/>
              <a:t>keluarga</a:t>
            </a:r>
            <a:r>
              <a:rPr lang="en-US" sz="2100" dirty="0"/>
              <a:t>, modal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sumber-sumber</a:t>
            </a:r>
            <a:r>
              <a:rPr lang="en-US" sz="2100" dirty="0"/>
              <a:t> </a:t>
            </a:r>
            <a:r>
              <a:rPr lang="en-US" sz="2100" dirty="0" err="1"/>
              <a:t>milik</a:t>
            </a:r>
            <a:r>
              <a:rPr lang="en-US" sz="2100" dirty="0"/>
              <a:t> </a:t>
            </a:r>
            <a:r>
              <a:rPr lang="en-US" sz="2100" dirty="0" err="1"/>
              <a:t>keluarga</a:t>
            </a:r>
            <a:r>
              <a:rPr lang="en-US" sz="2100" dirty="0" smtClean="0"/>
              <a:t>). </a:t>
            </a:r>
            <a:r>
              <a:rPr lang="en-US" sz="2100" dirty="0" err="1"/>
              <a:t>Dengan</a:t>
            </a:r>
            <a:r>
              <a:rPr lang="en-US" sz="2100" dirty="0"/>
              <a:t> </a:t>
            </a:r>
            <a:r>
              <a:rPr lang="en-US" sz="2100" dirty="0" err="1"/>
              <a:t>demikian</a:t>
            </a:r>
            <a:r>
              <a:rPr lang="en-US" sz="2100" dirty="0"/>
              <a:t> </a:t>
            </a:r>
            <a:r>
              <a:rPr lang="en-US" sz="2100" dirty="0" err="1"/>
              <a:t>pengeluaran</a:t>
            </a:r>
            <a:r>
              <a:rPr lang="en-US" sz="2100" dirty="0"/>
              <a:t>  </a:t>
            </a:r>
            <a:r>
              <a:rPr lang="en-US" sz="2100" dirty="0" err="1"/>
              <a:t>biaya</a:t>
            </a:r>
            <a:r>
              <a:rPr lang="en-US" sz="2100" dirty="0"/>
              <a:t> </a:t>
            </a:r>
            <a:r>
              <a:rPr lang="en-US" sz="2100" dirty="0" err="1"/>
              <a:t>langsungnya</a:t>
            </a:r>
            <a:r>
              <a:rPr lang="en-US" sz="2100" dirty="0"/>
              <a:t>  </a:t>
            </a:r>
            <a:r>
              <a:rPr lang="en-US" sz="2100" dirty="0" err="1"/>
              <a:t>dapat</a:t>
            </a:r>
            <a:r>
              <a:rPr lang="en-US" sz="2100" dirty="0"/>
              <a:t> </a:t>
            </a:r>
            <a:r>
              <a:rPr lang="en-US" sz="2100" dirty="0" err="1"/>
              <a:t>ditekan</a:t>
            </a:r>
            <a:r>
              <a:rPr lang="en-US" sz="2100" dirty="0"/>
              <a:t>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100" dirty="0" err="1"/>
              <a:t>Analisis</a:t>
            </a:r>
            <a:r>
              <a:rPr lang="en-US" sz="2100" dirty="0"/>
              <a:t> </a:t>
            </a:r>
            <a:r>
              <a:rPr lang="es-ES" sz="2100" dirty="0"/>
              <a:t>KEUNTUNGAN</a:t>
            </a:r>
            <a:r>
              <a:rPr lang="en-US" sz="2100" dirty="0"/>
              <a:t> :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sesuai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usaha</a:t>
            </a:r>
            <a:r>
              <a:rPr lang="en-US" sz="2100" dirty="0"/>
              <a:t> </a:t>
            </a:r>
            <a:r>
              <a:rPr lang="en-US" sz="2100" dirty="0" err="1"/>
              <a:t>komersial</a:t>
            </a:r>
            <a:r>
              <a:rPr lang="en-US" sz="2100" dirty="0"/>
              <a:t> </a:t>
            </a:r>
            <a:r>
              <a:rPr lang="en-US" sz="2100" dirty="0" err="1"/>
              <a:t>dimana</a:t>
            </a:r>
            <a:r>
              <a:rPr lang="en-US" sz="2100" dirty="0"/>
              <a:t> </a:t>
            </a:r>
            <a:r>
              <a:rPr lang="en-US" sz="2100" dirty="0" err="1"/>
              <a:t>semua</a:t>
            </a:r>
            <a:r>
              <a:rPr lang="en-US" sz="2100" dirty="0"/>
              <a:t> input yang </a:t>
            </a:r>
            <a:r>
              <a:rPr lang="en-US" sz="2100" dirty="0" err="1"/>
              <a:t>digunakan</a:t>
            </a:r>
            <a:r>
              <a:rPr lang="en-US" sz="2100" dirty="0"/>
              <a:t> </a:t>
            </a:r>
            <a:r>
              <a:rPr lang="en-US" sz="2100" dirty="0" err="1"/>
              <a:t>diperhitungkan</a:t>
            </a:r>
            <a:r>
              <a:rPr lang="en-US" sz="2100" dirty="0"/>
              <a:t> </a:t>
            </a:r>
            <a:r>
              <a:rPr lang="en-US" sz="2100" dirty="0" err="1"/>
              <a:t>sebagai</a:t>
            </a:r>
            <a:r>
              <a:rPr lang="en-US" sz="2100" dirty="0"/>
              <a:t> </a:t>
            </a:r>
            <a:r>
              <a:rPr lang="en-US" sz="2100" dirty="0" err="1"/>
              <a:t>pengeluaran</a:t>
            </a:r>
            <a:r>
              <a:rPr lang="en-US" sz="2100" dirty="0"/>
              <a:t> </a:t>
            </a:r>
            <a:r>
              <a:rPr lang="en-US" sz="2100" dirty="0" err="1"/>
              <a:t>biaya</a:t>
            </a:r>
            <a:r>
              <a:rPr lang="en-US" sz="2100" dirty="0"/>
              <a:t> </a:t>
            </a:r>
            <a:r>
              <a:rPr lang="en-US" sz="2100" dirty="0" err="1"/>
              <a:t>meskipun</a:t>
            </a:r>
            <a:r>
              <a:rPr lang="en-US" sz="2100" dirty="0"/>
              <a:t> </a:t>
            </a:r>
            <a:r>
              <a:rPr lang="en-US" sz="2100" dirty="0" err="1"/>
              <a:t>kenyataannya</a:t>
            </a:r>
            <a:r>
              <a:rPr lang="en-US" sz="2100" dirty="0"/>
              <a:t> input </a:t>
            </a:r>
            <a:r>
              <a:rPr lang="en-US" sz="2100" dirty="0" err="1"/>
              <a:t>tersebut</a:t>
            </a:r>
            <a:r>
              <a:rPr lang="en-US" sz="2100" dirty="0"/>
              <a:t> </a:t>
            </a:r>
            <a:r>
              <a:rPr lang="en-US" sz="2100" dirty="0" err="1"/>
              <a:t>milik</a:t>
            </a:r>
            <a:r>
              <a:rPr lang="en-US" sz="2100" dirty="0"/>
              <a:t> </a:t>
            </a:r>
            <a:r>
              <a:rPr lang="en-US" sz="2100" dirty="0" err="1"/>
              <a:t>sendiri</a:t>
            </a:r>
            <a:r>
              <a:rPr lang="en-US" sz="2100" dirty="0"/>
              <a:t>. </a:t>
            </a:r>
            <a:r>
              <a:rPr lang="en-US" sz="2100" dirty="0" err="1"/>
              <a:t>Semua</a:t>
            </a:r>
            <a:r>
              <a:rPr lang="en-US" sz="2100" dirty="0"/>
              <a:t> </a:t>
            </a:r>
            <a:r>
              <a:rPr lang="en-US" sz="2100" dirty="0" err="1"/>
              <a:t>perhitungan</a:t>
            </a:r>
            <a:r>
              <a:rPr lang="en-US" sz="2100" dirty="0"/>
              <a:t> </a:t>
            </a:r>
            <a:r>
              <a:rPr lang="en-US" sz="2100" dirty="0" err="1"/>
              <a:t>harus</a:t>
            </a:r>
            <a:r>
              <a:rPr lang="en-US" sz="2100" dirty="0"/>
              <a:t> </a:t>
            </a:r>
            <a:r>
              <a:rPr lang="en-US" sz="2100" dirty="0" err="1"/>
              <a:t>rasional</a:t>
            </a:r>
            <a:r>
              <a:rPr lang="en-US" sz="21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100" dirty="0" err="1"/>
              <a:t>Pendekatan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analisis</a:t>
            </a:r>
            <a:r>
              <a:rPr lang="en-US" sz="2100" dirty="0"/>
              <a:t> </a:t>
            </a:r>
            <a:r>
              <a:rPr lang="en-US" sz="2100" dirty="0" err="1"/>
              <a:t>menggunakan</a:t>
            </a:r>
            <a:r>
              <a:rPr lang="en-US" sz="2100" dirty="0"/>
              <a:t> MODEL (</a:t>
            </a:r>
            <a:r>
              <a:rPr lang="en-US" sz="2100" dirty="0" err="1"/>
              <a:t>formulasi</a:t>
            </a:r>
            <a:r>
              <a:rPr lang="en-US" sz="2100" dirty="0"/>
              <a:t> </a:t>
            </a:r>
            <a:r>
              <a:rPr lang="en-US" sz="2100" dirty="0" err="1"/>
              <a:t>hubungan</a:t>
            </a:r>
            <a:r>
              <a:rPr lang="en-US" sz="2100" dirty="0"/>
              <a:t> </a:t>
            </a:r>
            <a:r>
              <a:rPr lang="en-US" sz="2100" dirty="0" err="1"/>
              <a:t>variabel-variabel</a:t>
            </a:r>
            <a:r>
              <a:rPr lang="en-US" sz="2100" dirty="0"/>
              <a:t> yang </a:t>
            </a:r>
            <a:r>
              <a:rPr lang="en-US" sz="2100" dirty="0" err="1"/>
              <a:t>merupakan</a:t>
            </a:r>
            <a:r>
              <a:rPr lang="en-US" sz="2100" dirty="0"/>
              <a:t> </a:t>
            </a:r>
            <a:r>
              <a:rPr lang="en-US" sz="2100" dirty="0" err="1"/>
              <a:t>penyederhanaan</a:t>
            </a:r>
            <a:r>
              <a:rPr lang="en-US" sz="2100" dirty="0"/>
              <a:t> </a:t>
            </a:r>
            <a:r>
              <a:rPr lang="en-US" sz="2100" dirty="0" err="1"/>
              <a:t>dari</a:t>
            </a:r>
            <a:r>
              <a:rPr lang="en-US" sz="2100" dirty="0"/>
              <a:t> </a:t>
            </a:r>
            <a:r>
              <a:rPr lang="en-US" sz="2100" dirty="0" err="1"/>
              <a:t>keadaan</a:t>
            </a:r>
            <a:r>
              <a:rPr lang="en-US" sz="2100" dirty="0"/>
              <a:t> yang </a:t>
            </a:r>
            <a:r>
              <a:rPr lang="es-ES" sz="2100" dirty="0" err="1"/>
              <a:t>sesungguhnya</a:t>
            </a:r>
            <a:r>
              <a:rPr lang="en-US" sz="2100" dirty="0"/>
              <a:t>). Model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digunakan</a:t>
            </a:r>
            <a:r>
              <a:rPr lang="en-US" sz="2100" dirty="0"/>
              <a:t> "</a:t>
            </a:r>
            <a:r>
              <a:rPr lang="en-US" sz="2100" dirty="0" err="1"/>
              <a:t>sebagai</a:t>
            </a:r>
            <a:r>
              <a:rPr lang="en-US" sz="2100" dirty="0"/>
              <a:t> </a:t>
            </a:r>
            <a:r>
              <a:rPr lang="en-US" sz="2100" dirty="0" err="1"/>
              <a:t>alat</a:t>
            </a:r>
            <a:r>
              <a:rPr lang="en-US" sz="2100" dirty="0"/>
              <a:t> </a:t>
            </a:r>
            <a:r>
              <a:rPr lang="en-US" sz="2100" dirty="0" err="1"/>
              <a:t>penaksir</a:t>
            </a:r>
            <a:r>
              <a:rPr lang="en-US" sz="2100" dirty="0"/>
              <a:t> </a:t>
            </a:r>
            <a:r>
              <a:rPr lang="en-US" sz="2100" dirty="0" err="1"/>
              <a:t>hubungan</a:t>
            </a:r>
            <a:r>
              <a:rPr lang="en-US" sz="2100" dirty="0"/>
              <a:t> yang </a:t>
            </a:r>
            <a:r>
              <a:rPr lang="en-US" sz="2100" dirty="0" err="1"/>
              <a:t>terjadi</a:t>
            </a:r>
            <a:r>
              <a:rPr lang="en-US" sz="2100" dirty="0"/>
              <a:t>, </a:t>
            </a:r>
            <a:r>
              <a:rPr lang="en-US" sz="2100" dirty="0" err="1"/>
              <a:t>sehingga</a:t>
            </a:r>
            <a:r>
              <a:rPr lang="en-US" sz="2100" dirty="0"/>
              <a:t> </a:t>
            </a:r>
            <a:r>
              <a:rPr lang="en-US" sz="2100" dirty="0" err="1"/>
              <a:t>bisa</a:t>
            </a:r>
            <a:r>
              <a:rPr lang="en-US" sz="2100" dirty="0"/>
              <a:t> </a:t>
            </a:r>
            <a:r>
              <a:rPr lang="en-US" sz="2100" dirty="0" err="1"/>
              <a:t>digunakan</a:t>
            </a:r>
            <a:r>
              <a:rPr lang="en-US" sz="2100" dirty="0"/>
              <a:t> </a:t>
            </a:r>
            <a:r>
              <a:rPr lang="en-US" sz="2100" dirty="0" err="1"/>
              <a:t>sebagai</a:t>
            </a:r>
            <a:r>
              <a:rPr lang="en-US" sz="2100" dirty="0"/>
              <a:t> </a:t>
            </a:r>
            <a:r>
              <a:rPr lang="en-US" sz="2100" dirty="0" err="1"/>
              <a:t>dasar</a:t>
            </a:r>
            <a:r>
              <a:rPr lang="en-US" sz="2100" dirty="0"/>
              <a:t>" </a:t>
            </a:r>
            <a:r>
              <a:rPr lang="en-US" sz="2100" dirty="0" err="1"/>
              <a:t>memprediksikan</a:t>
            </a:r>
            <a:r>
              <a:rPr lang="en-US" sz="2100" dirty="0"/>
              <a:t> </a:t>
            </a:r>
            <a:r>
              <a:rPr lang="en-US" sz="2100" dirty="0" err="1"/>
              <a:t>apa</a:t>
            </a:r>
            <a:r>
              <a:rPr lang="en-US" sz="2100" dirty="0"/>
              <a:t> yang </a:t>
            </a:r>
            <a:r>
              <a:rPr lang="en-US" sz="2100" dirty="0" err="1"/>
              <a:t>akan</a:t>
            </a:r>
            <a:r>
              <a:rPr lang="en-US" sz="2100" dirty="0"/>
              <a:t> </a:t>
            </a:r>
            <a:r>
              <a:rPr lang="en-US" sz="2100" dirty="0" err="1"/>
              <a:t>terjadi</a:t>
            </a:r>
            <a:r>
              <a:rPr lang="en-US" sz="2100" dirty="0"/>
              <a:t> </a:t>
            </a:r>
            <a:r>
              <a:rPr lang="en-US" sz="2100" dirty="0" err="1"/>
              <a:t>bila</a:t>
            </a:r>
            <a:r>
              <a:rPr lang="en-US" sz="2100" dirty="0"/>
              <a:t>  </a:t>
            </a:r>
            <a:r>
              <a:rPr lang="en-US" sz="2100" dirty="0" err="1"/>
              <a:t>suatu</a:t>
            </a:r>
            <a:r>
              <a:rPr lang="en-US" sz="2100" dirty="0"/>
              <a:t> </a:t>
            </a:r>
            <a:r>
              <a:rPr lang="en-US" sz="2100" dirty="0" err="1"/>
              <a:t>variabel</a:t>
            </a:r>
            <a:r>
              <a:rPr lang="en-US" sz="2100" dirty="0"/>
              <a:t> </a:t>
            </a:r>
            <a:r>
              <a:rPr lang="en-US" sz="2100" dirty="0" err="1"/>
              <a:t>diubah</a:t>
            </a:r>
            <a:r>
              <a:rPr lang="en-US" sz="2100" dirty="0" smtClean="0"/>
              <a:t>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MODEL PENDEKATAN  :  </a:t>
            </a:r>
            <a:r>
              <a:rPr lang="en-US" sz="2100" dirty="0" err="1"/>
              <a:t>Fungsi</a:t>
            </a:r>
            <a:r>
              <a:rPr lang="en-US" sz="2100" dirty="0"/>
              <a:t> </a:t>
            </a:r>
            <a:r>
              <a:rPr lang="en-US" sz="2100" dirty="0" err="1"/>
              <a:t>Produksi</a:t>
            </a:r>
            <a:r>
              <a:rPr lang="en-US" sz="2100" dirty="0"/>
              <a:t>, </a:t>
            </a:r>
            <a:r>
              <a:rPr lang="en-US" sz="2100" dirty="0" err="1"/>
              <a:t>Fungsi</a:t>
            </a:r>
            <a:r>
              <a:rPr lang="en-US" sz="2100" dirty="0"/>
              <a:t> </a:t>
            </a:r>
            <a:r>
              <a:rPr lang="en-US" sz="2100" dirty="0" err="1"/>
              <a:t>Biaya</a:t>
            </a:r>
            <a:r>
              <a:rPr lang="en-US" sz="2100" dirty="0"/>
              <a:t>, </a:t>
            </a:r>
            <a:r>
              <a:rPr lang="en-US" sz="2100" dirty="0" err="1"/>
              <a:t>Fungsi</a:t>
            </a:r>
            <a:r>
              <a:rPr lang="en-US" sz="2100" dirty="0"/>
              <a:t>  </a:t>
            </a:r>
            <a:r>
              <a:rPr lang="en-US" sz="2100" dirty="0" err="1"/>
              <a:t>Keuntungan</a:t>
            </a:r>
            <a:r>
              <a:rPr lang="en-US" sz="2100" dirty="0"/>
              <a:t>. </a:t>
            </a:r>
            <a:r>
              <a:rPr lang="en-US" sz="2100" dirty="0" err="1"/>
              <a:t>Programasi</a:t>
            </a:r>
            <a:r>
              <a:rPr lang="en-US" sz="2100" dirty="0"/>
              <a:t> Linier.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ASUMSI  yang </a:t>
            </a:r>
            <a:r>
              <a:rPr lang="en-US" sz="2200" dirty="0" err="1"/>
              <a:t>digunakan</a:t>
            </a:r>
            <a:r>
              <a:rPr lang="en-US" sz="2200" dirty="0"/>
              <a:t>  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RASIONALITAS 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pengusaha</a:t>
            </a:r>
            <a:r>
              <a:rPr lang="en-US" sz="2200" dirty="0"/>
              <a:t> </a:t>
            </a:r>
            <a:r>
              <a:rPr lang="en-US" sz="2200" dirty="0" err="1"/>
              <a:t>bersikap</a:t>
            </a:r>
            <a:r>
              <a:rPr lang="en-US" sz="2200" dirty="0"/>
              <a:t> </a:t>
            </a:r>
            <a:r>
              <a:rPr lang="en-US" sz="2200" dirty="0" err="1"/>
              <a:t>rasional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bertujuan</a:t>
            </a:r>
            <a:r>
              <a:rPr lang="en-US" sz="2200" dirty="0"/>
              <a:t> </a:t>
            </a:r>
            <a:r>
              <a:rPr lang="en-US" sz="2200" dirty="0" err="1"/>
              <a:t>mencapai</a:t>
            </a:r>
            <a:r>
              <a:rPr lang="en-US" sz="2200" dirty="0"/>
              <a:t> </a:t>
            </a:r>
            <a:r>
              <a:rPr lang="en-US" sz="2200" dirty="0" err="1"/>
              <a:t>keuntungan</a:t>
            </a:r>
            <a:r>
              <a:rPr lang="en-US" sz="2200" dirty="0"/>
              <a:t> </a:t>
            </a:r>
            <a:r>
              <a:rPr lang="en-US" sz="2200" dirty="0" err="1"/>
              <a:t>maksimum</a:t>
            </a:r>
            <a:r>
              <a:rPr lang="en-US" sz="2200" dirty="0"/>
              <a:t>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/>
              <a:t>Proses</a:t>
            </a:r>
            <a:r>
              <a:rPr lang="en-US" sz="2200" dirty="0"/>
              <a:t> </a:t>
            </a:r>
            <a:r>
              <a:rPr lang="en-US" sz="2200" dirty="0" err="1"/>
              <a:t>produksi</a:t>
            </a:r>
            <a:r>
              <a:rPr lang="en-US" sz="2200" dirty="0"/>
              <a:t> </a:t>
            </a:r>
            <a:r>
              <a:rPr lang="en-US" sz="2200" dirty="0" err="1"/>
              <a:t>berlangsung</a:t>
            </a:r>
            <a:r>
              <a:rPr lang="en-US" sz="2200" dirty="0"/>
              <a:t> NORMAL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hubungan</a:t>
            </a:r>
            <a:r>
              <a:rPr lang="en-US" sz="2200" dirty="0"/>
              <a:t> input-output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fisik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diukur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menggambarkan</a:t>
            </a:r>
            <a:r>
              <a:rPr lang="en-US" sz="2200" dirty="0"/>
              <a:t> </a:t>
            </a:r>
            <a:r>
              <a:rPr lang="en-US" sz="2200" dirty="0" err="1"/>
              <a:t>keadaan</a:t>
            </a:r>
            <a:r>
              <a:rPr lang="en-US" sz="2200" dirty="0"/>
              <a:t> yang </a:t>
            </a:r>
            <a:r>
              <a:rPr lang="en-US" sz="2200" dirty="0" err="1"/>
              <a:t>mendekati</a:t>
            </a:r>
            <a:r>
              <a:rPr lang="en-US" sz="2200" dirty="0"/>
              <a:t> </a:t>
            </a:r>
            <a:r>
              <a:rPr lang="en-US" sz="2200" dirty="0" err="1"/>
              <a:t>kenyataan</a:t>
            </a:r>
            <a:r>
              <a:rPr lang="en-US" sz="2200" dirty="0"/>
              <a:t>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nb-NO" sz="2200" dirty="0"/>
              <a:t>Proses produksi yang terjadi BUKAN EKSTRAKTIF (misalnya proses penangkapan ikan di laut).</a:t>
            </a:r>
            <a:endParaRPr lang="en-US" sz="2200" dirty="0"/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variabel</a:t>
            </a:r>
            <a:r>
              <a:rPr lang="en-US" sz="2200" dirty="0"/>
              <a:t>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diukur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SKALA  KARDINAL  </a:t>
            </a:r>
            <a:r>
              <a:rPr lang="en-US" sz="2200" dirty="0" err="1"/>
              <a:t>bukan</a:t>
            </a:r>
            <a:r>
              <a:rPr lang="en-US" sz="2200" dirty="0"/>
              <a:t> </a:t>
            </a:r>
            <a:r>
              <a:rPr lang="en-US" sz="2200" dirty="0" err="1"/>
              <a:t>skala</a:t>
            </a:r>
            <a:r>
              <a:rPr lang="en-US" sz="2200" dirty="0"/>
              <a:t>  ordinal.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/>
              <a:t>Pendugaan</a:t>
            </a:r>
            <a:r>
              <a:rPr lang="en-US" sz="2200" dirty="0"/>
              <a:t>/</a:t>
            </a:r>
            <a:r>
              <a:rPr lang="en-US" sz="2200" dirty="0" err="1"/>
              <a:t>intraposasi</a:t>
            </a:r>
            <a:r>
              <a:rPr lang="en-US" sz="2200" dirty="0"/>
              <a:t>/</a:t>
            </a:r>
            <a:r>
              <a:rPr lang="en-US" sz="2200" dirty="0" err="1"/>
              <a:t>ekstrapolasi</a:t>
            </a:r>
            <a:r>
              <a:rPr lang="en-US" sz="2200" dirty="0"/>
              <a:t>/</a:t>
            </a:r>
            <a:r>
              <a:rPr lang="en-US" sz="2200" dirty="0" err="1"/>
              <a:t>estimasi</a:t>
            </a:r>
            <a:r>
              <a:rPr lang="en-US" sz="2200" dirty="0"/>
              <a:t> </a:t>
            </a:r>
            <a:r>
              <a:rPr lang="en-US" sz="2200" dirty="0" err="1"/>
              <a:t>hanya</a:t>
            </a:r>
            <a:r>
              <a:rPr lang="en-US" sz="2200" dirty="0"/>
              <a:t> </a:t>
            </a:r>
            <a:r>
              <a:rPr lang="en-US" sz="2200" dirty="0" err="1"/>
              <a:t>berlaku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TINGKAT TEKNOLOGI  </a:t>
            </a:r>
            <a:r>
              <a:rPr lang="en-US" sz="2200" dirty="0" err="1"/>
              <a:t>tingkat</a:t>
            </a:r>
            <a:r>
              <a:rPr lang="en-US" sz="2200" dirty="0"/>
              <a:t> </a:t>
            </a:r>
            <a:r>
              <a:rPr lang="en-US" sz="2200" dirty="0" err="1"/>
              <a:t>teknologi</a:t>
            </a:r>
            <a:r>
              <a:rPr lang="en-US" sz="2200" dirty="0"/>
              <a:t> yang </a:t>
            </a:r>
            <a:r>
              <a:rPr lang="en-US" sz="2200" dirty="0" err="1"/>
              <a:t>sama</a:t>
            </a:r>
            <a:r>
              <a:rPr lang="en-US" sz="2200" dirty="0"/>
              <a:t>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/>
              <a:t>Variabel</a:t>
            </a:r>
            <a:r>
              <a:rPr lang="en-US" sz="2200" dirty="0"/>
              <a:t> yang </a:t>
            </a:r>
            <a:r>
              <a:rPr lang="en-US" sz="2200" dirty="0" err="1"/>
              <a:t>bersifat</a:t>
            </a:r>
            <a:r>
              <a:rPr lang="en-US" sz="2200" dirty="0"/>
              <a:t> KWALITATIF DIABAIKAN 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dianggap</a:t>
            </a:r>
            <a:r>
              <a:rPr lang="en-US" sz="2200" dirty="0"/>
              <a:t>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dijelaskan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error term.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Showcard Gothic" pitchFamily="82" charset="0"/>
              </a:rPr>
              <a:t>Pendekatan</a:t>
            </a:r>
            <a:r>
              <a:rPr lang="en-US" sz="3200" dirty="0" smtClean="0">
                <a:latin typeface="Showcard Gothic" pitchFamily="82" charset="0"/>
              </a:rPr>
              <a:t>  model</a:t>
            </a:r>
            <a:endParaRPr lang="en-US" sz="3200" dirty="0">
              <a:latin typeface="Showcard Gothi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err="1" smtClean="0"/>
              <a:t>Hubungan</a:t>
            </a:r>
            <a:r>
              <a:rPr lang="en-US" dirty="0" smtClean="0"/>
              <a:t> </a:t>
            </a:r>
            <a:r>
              <a:rPr lang="en-US" dirty="0"/>
              <a:t>input &amp; output </a:t>
            </a:r>
            <a:r>
              <a:rPr lang="en-US" dirty="0" err="1"/>
              <a:t>adalah</a:t>
            </a:r>
            <a:r>
              <a:rPr lang="en-US" dirty="0"/>
              <a:t> HUBUNGAN FUNGSIONAL </a:t>
            </a:r>
          </a:p>
          <a:p>
            <a:r>
              <a:rPr lang="es-ES" dirty="0" err="1"/>
              <a:t>Pendekatan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REGRESI,  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korelasi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62500" lnSpcReduction="20000"/>
          </a:bodyPr>
          <a:lstStyle/>
          <a:p>
            <a:pPr lvl="1" algn="just">
              <a:buNone/>
            </a:pPr>
            <a:r>
              <a:rPr lang="en-US" dirty="0"/>
              <a:t> </a:t>
            </a:r>
            <a:endParaRPr lang="en-US" sz="1600" dirty="0"/>
          </a:p>
          <a:p>
            <a:pPr lvl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Variabel</a:t>
            </a:r>
            <a:r>
              <a:rPr lang="en-US" dirty="0" smtClean="0"/>
              <a:t>  </a:t>
            </a:r>
            <a:r>
              <a:rPr lang="en-US" dirty="0"/>
              <a:t>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, </a:t>
            </a:r>
            <a:r>
              <a:rPr lang="en-US" dirty="0" err="1"/>
              <a:t>baik</a:t>
            </a:r>
            <a:r>
              <a:rPr lang="en-US" dirty="0"/>
              <a:t> yang  </a:t>
            </a:r>
            <a:r>
              <a:rPr lang="en-US" dirty="0" err="1"/>
              <a:t>bersifat</a:t>
            </a:r>
            <a:r>
              <a:rPr lang="en-US" dirty="0"/>
              <a:t>  </a:t>
            </a:r>
            <a:r>
              <a:rPr lang="en-US" dirty="0" err="1"/>
              <a:t>kwantitatif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yang </a:t>
            </a:r>
            <a:r>
              <a:rPr lang="en-US" dirty="0" err="1"/>
              <a:t>kwalitatif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 STOKASTIK 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dirumuskan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formulasi</a:t>
            </a:r>
            <a:r>
              <a:rPr lang="en-US" dirty="0"/>
              <a:t> :</a:t>
            </a:r>
            <a:endParaRPr lang="en-US" sz="1800" dirty="0"/>
          </a:p>
          <a:p>
            <a:pPr algn="just">
              <a:buNone/>
            </a:pPr>
            <a:r>
              <a:rPr lang="en-US" dirty="0"/>
              <a:t> </a:t>
            </a:r>
            <a:endParaRPr lang="en-US" sz="1800" dirty="0"/>
          </a:p>
          <a:p>
            <a:pPr algn="just">
              <a:buNone/>
            </a:pPr>
            <a:r>
              <a:rPr lang="en-US" dirty="0" smtClean="0"/>
              <a:t>	Y =  </a:t>
            </a:r>
            <a:r>
              <a:rPr lang="en-US" sz="4400" dirty="0" smtClean="0"/>
              <a:t>ƒ</a:t>
            </a:r>
            <a:r>
              <a:rPr lang="en-US" dirty="0" smtClean="0"/>
              <a:t>  </a:t>
            </a:r>
            <a:r>
              <a:rPr lang="en-US" dirty="0"/>
              <a:t>(  </a:t>
            </a:r>
            <a:r>
              <a:rPr lang="en-US" dirty="0" err="1"/>
              <a:t>Alam</a:t>
            </a:r>
            <a:r>
              <a:rPr lang="en-US" dirty="0"/>
              <a:t>,  Modal,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/>
              <a:t>lainnya</a:t>
            </a:r>
            <a:r>
              <a:rPr lang="en-US" dirty="0"/>
              <a:t>).</a:t>
            </a:r>
            <a:endParaRPr lang="en-US" sz="1800" dirty="0"/>
          </a:p>
          <a:p>
            <a:pPr algn="just">
              <a:buNone/>
            </a:pPr>
            <a:r>
              <a:rPr lang="en-US" dirty="0"/>
              <a:t> </a:t>
            </a:r>
            <a:endParaRPr lang="en-US" sz="1800" dirty="0"/>
          </a:p>
          <a:p>
            <a:pPr algn="just">
              <a:buNone/>
            </a:pPr>
            <a:r>
              <a:rPr lang="es-ES" dirty="0" smtClean="0"/>
              <a:t>	Y </a:t>
            </a:r>
            <a:r>
              <a:rPr lang="es-ES" b="1" dirty="0" smtClean="0"/>
              <a:t>=  </a:t>
            </a:r>
            <a:r>
              <a:rPr lang="en-US" sz="4500" b="1" dirty="0" smtClean="0"/>
              <a:t>ƒ</a:t>
            </a:r>
            <a:r>
              <a:rPr lang="es-ES" dirty="0" smtClean="0"/>
              <a:t>   </a:t>
            </a:r>
            <a:r>
              <a:rPr lang="es-ES" dirty="0"/>
              <a:t>(  X</a:t>
            </a:r>
            <a:r>
              <a:rPr lang="es-ES" baseline="-25000" dirty="0"/>
              <a:t>1</a:t>
            </a:r>
            <a:r>
              <a:rPr lang="es-ES" dirty="0"/>
              <a:t>­, X</a:t>
            </a:r>
            <a:r>
              <a:rPr lang="es-ES" baseline="-25000" dirty="0"/>
              <a:t>2, </a:t>
            </a:r>
            <a:r>
              <a:rPr lang="es-ES" dirty="0"/>
              <a:t>X</a:t>
            </a:r>
            <a:r>
              <a:rPr lang="es-ES" baseline="-25000" dirty="0"/>
              <a:t>3,</a:t>
            </a:r>
            <a:r>
              <a:rPr lang="es-ES" dirty="0"/>
              <a:t> X</a:t>
            </a:r>
            <a:r>
              <a:rPr lang="es-ES" baseline="-25000" dirty="0"/>
              <a:t>4,</a:t>
            </a:r>
            <a:r>
              <a:rPr lang="es-ES" dirty="0"/>
              <a:t> X</a:t>
            </a:r>
            <a:r>
              <a:rPr lang="es-ES" baseline="-25000" dirty="0"/>
              <a:t>5,</a:t>
            </a:r>
            <a:r>
              <a:rPr lang="es-ES" dirty="0"/>
              <a:t> X</a:t>
            </a:r>
            <a:r>
              <a:rPr lang="es-ES" baseline="-25000" dirty="0"/>
              <a:t>6,</a:t>
            </a:r>
            <a:r>
              <a:rPr lang="es-ES" dirty="0"/>
              <a:t> X</a:t>
            </a:r>
            <a:r>
              <a:rPr lang="es-ES" baseline="-25000" dirty="0"/>
              <a:t>7  </a:t>
            </a:r>
            <a:r>
              <a:rPr lang="es-ES" dirty="0" err="1"/>
              <a:t>dst</a:t>
            </a:r>
            <a:r>
              <a:rPr lang="es-ES" dirty="0"/>
              <a:t>,.... E)     --&gt;  Y= </a:t>
            </a:r>
            <a:r>
              <a:rPr lang="en-US" sz="4500" dirty="0" smtClean="0"/>
              <a:t>ƒ</a:t>
            </a:r>
            <a:r>
              <a:rPr lang="en-US" dirty="0" smtClean="0"/>
              <a:t> </a:t>
            </a:r>
            <a:r>
              <a:rPr lang="es-ES" dirty="0" smtClean="0"/>
              <a:t> </a:t>
            </a:r>
            <a:r>
              <a:rPr lang="es-ES" dirty="0"/>
              <a:t>(  </a:t>
            </a:r>
            <a:r>
              <a:rPr lang="es-ES" dirty="0" smtClean="0"/>
              <a:t>Xi)  </a:t>
            </a:r>
            <a:r>
              <a:rPr lang="es-ES" dirty="0"/>
              <a:t>+  E</a:t>
            </a:r>
            <a:endParaRPr lang="en-US" sz="1800" dirty="0"/>
          </a:p>
          <a:p>
            <a:pPr algn="just">
              <a:buNone/>
            </a:pPr>
            <a:r>
              <a:rPr lang="es-ES" dirty="0"/>
              <a:t> </a:t>
            </a:r>
            <a:endParaRPr lang="en-US" sz="1800" dirty="0"/>
          </a:p>
          <a:p>
            <a:pPr algn="just">
              <a:buNone/>
            </a:pPr>
            <a:r>
              <a:rPr lang="es-ES" dirty="0" smtClean="0"/>
              <a:t>	dimana   </a:t>
            </a:r>
            <a:r>
              <a:rPr lang="es-ES" dirty="0"/>
              <a:t>:</a:t>
            </a:r>
            <a:endParaRPr lang="en-US" sz="1800" dirty="0"/>
          </a:p>
          <a:p>
            <a:pPr algn="just">
              <a:buNone/>
            </a:pPr>
            <a:r>
              <a:rPr lang="es-ES" dirty="0" smtClean="0"/>
              <a:t>	</a:t>
            </a:r>
            <a:r>
              <a:rPr lang="es-ES" dirty="0"/>
              <a:t> </a:t>
            </a:r>
            <a:endParaRPr lang="en-US" sz="1800" dirty="0"/>
          </a:p>
          <a:p>
            <a:pPr algn="just">
              <a:buNone/>
            </a:pPr>
            <a:r>
              <a:rPr lang="es-ES" dirty="0" smtClean="0"/>
              <a:t>	Y</a:t>
            </a:r>
            <a:r>
              <a:rPr lang="es-ES" dirty="0"/>
              <a:t>	</a:t>
            </a:r>
            <a:r>
              <a:rPr lang="es-ES" dirty="0" smtClean="0"/>
              <a:t>:    </a:t>
            </a:r>
            <a:r>
              <a:rPr lang="es-ES" dirty="0" err="1" smtClean="0"/>
              <a:t>Variabel</a:t>
            </a:r>
            <a:r>
              <a:rPr lang="es-ES" dirty="0" smtClean="0"/>
              <a:t> </a:t>
            </a:r>
            <a:r>
              <a:rPr lang="es-ES" dirty="0" err="1"/>
              <a:t>dependent</a:t>
            </a:r>
            <a:r>
              <a:rPr lang="es-ES" dirty="0"/>
              <a:t>/ </a:t>
            </a:r>
            <a:r>
              <a:rPr lang="es-ES" dirty="0" err="1"/>
              <a:t>variabel</a:t>
            </a:r>
            <a:r>
              <a:rPr lang="es-ES" dirty="0"/>
              <a:t> </a:t>
            </a:r>
            <a:r>
              <a:rPr lang="es-ES" dirty="0" err="1"/>
              <a:t>tidak</a:t>
            </a:r>
            <a:r>
              <a:rPr lang="es-ES" dirty="0"/>
              <a:t> bebas/ </a:t>
            </a:r>
            <a:r>
              <a:rPr lang="es-ES" dirty="0" err="1"/>
              <a:t>variabel</a:t>
            </a:r>
            <a:r>
              <a:rPr lang="es-ES" dirty="0"/>
              <a:t> </a:t>
            </a:r>
            <a:r>
              <a:rPr lang="es-ES" dirty="0" smtClean="0"/>
              <a:t> yang</a:t>
            </a:r>
          </a:p>
          <a:p>
            <a:pPr algn="just">
              <a:buNone/>
            </a:pPr>
            <a:r>
              <a:rPr lang="es-ES" dirty="0" smtClean="0"/>
              <a:t>                     </a:t>
            </a:r>
            <a:r>
              <a:rPr lang="es-ES" dirty="0" err="1" smtClean="0"/>
              <a:t>dijelaskan</a:t>
            </a:r>
            <a:r>
              <a:rPr lang="es-ES" dirty="0" smtClean="0"/>
              <a:t>/ </a:t>
            </a:r>
            <a:r>
              <a:rPr lang="es-ES" dirty="0" err="1" smtClean="0"/>
              <a:t>variabel</a:t>
            </a:r>
            <a:r>
              <a:rPr lang="es-ES" dirty="0" smtClean="0"/>
              <a:t> yang  </a:t>
            </a:r>
            <a:r>
              <a:rPr lang="es-ES" dirty="0" err="1" smtClean="0"/>
              <a:t>dipengaruhi</a:t>
            </a:r>
            <a:r>
              <a:rPr lang="es-ES" dirty="0" smtClean="0"/>
              <a:t>.</a:t>
            </a:r>
            <a:endParaRPr lang="en-US" sz="1800" dirty="0" smtClean="0"/>
          </a:p>
          <a:p>
            <a:pPr algn="just">
              <a:buNone/>
            </a:pPr>
            <a:r>
              <a:rPr lang="es-ES" dirty="0" smtClean="0"/>
              <a:t>	Xi</a:t>
            </a:r>
            <a:r>
              <a:rPr lang="es-ES" dirty="0"/>
              <a:t>	</a:t>
            </a:r>
            <a:r>
              <a:rPr lang="es-ES" dirty="0" smtClean="0"/>
              <a:t>:    </a:t>
            </a:r>
            <a:r>
              <a:rPr lang="es-ES" dirty="0" err="1" smtClean="0"/>
              <a:t>Variabel</a:t>
            </a:r>
            <a:r>
              <a:rPr lang="es-ES" dirty="0" smtClean="0"/>
              <a:t> </a:t>
            </a:r>
            <a:r>
              <a:rPr lang="es-ES" dirty="0" err="1"/>
              <a:t>independent</a:t>
            </a:r>
            <a:r>
              <a:rPr lang="es-ES" dirty="0"/>
              <a:t>/ </a:t>
            </a:r>
            <a:r>
              <a:rPr lang="es-ES" dirty="0" err="1"/>
              <a:t>variabel</a:t>
            </a:r>
            <a:r>
              <a:rPr lang="es-ES" dirty="0"/>
              <a:t> bebas/ </a:t>
            </a:r>
            <a:r>
              <a:rPr lang="es-ES" dirty="0" err="1"/>
              <a:t>variabel</a:t>
            </a:r>
            <a:r>
              <a:rPr lang="es-ES" dirty="0"/>
              <a:t> </a:t>
            </a:r>
            <a:r>
              <a:rPr lang="es-ES" dirty="0" smtClean="0"/>
              <a:t> </a:t>
            </a:r>
            <a:r>
              <a:rPr lang="es-ES" dirty="0" err="1" smtClean="0"/>
              <a:t>penjelas</a:t>
            </a:r>
            <a:endParaRPr lang="es-ES" dirty="0" smtClean="0"/>
          </a:p>
          <a:p>
            <a:pPr algn="just">
              <a:buNone/>
            </a:pPr>
            <a:r>
              <a:rPr lang="es-ES" dirty="0"/>
              <a:t> </a:t>
            </a:r>
            <a:r>
              <a:rPr lang="es-ES" dirty="0" smtClean="0"/>
              <a:t>                    </a:t>
            </a:r>
            <a:r>
              <a:rPr lang="es-ES" dirty="0"/>
              <a:t>/</a:t>
            </a:r>
            <a:r>
              <a:rPr lang="es-ES" dirty="0" err="1" smtClean="0"/>
              <a:t>variabel</a:t>
            </a:r>
            <a:r>
              <a:rPr lang="es-ES" dirty="0" smtClean="0"/>
              <a:t> </a:t>
            </a:r>
            <a:r>
              <a:rPr lang="es-ES" dirty="0"/>
              <a:t>yang  </a:t>
            </a:r>
            <a:r>
              <a:rPr lang="es-ES" dirty="0" err="1"/>
              <a:t>mempengaruhi</a:t>
            </a:r>
            <a:r>
              <a:rPr lang="es-ES" dirty="0"/>
              <a:t>. </a:t>
            </a:r>
            <a:endParaRPr lang="en-US" sz="1800" dirty="0"/>
          </a:p>
          <a:p>
            <a:pPr algn="just">
              <a:buNone/>
            </a:pPr>
            <a:r>
              <a:rPr lang="es-ES" dirty="0" smtClean="0"/>
              <a:t>	E</a:t>
            </a:r>
            <a:r>
              <a:rPr lang="es-ES" dirty="0"/>
              <a:t>	</a:t>
            </a:r>
            <a:r>
              <a:rPr lang="es-ES" dirty="0" smtClean="0"/>
              <a:t>:    Error </a:t>
            </a:r>
            <a:r>
              <a:rPr lang="es-ES" dirty="0" err="1"/>
              <a:t>term</a:t>
            </a:r>
            <a:r>
              <a:rPr lang="es-ES" dirty="0"/>
              <a:t>, </a:t>
            </a:r>
            <a:r>
              <a:rPr lang="es-ES" dirty="0" err="1"/>
              <a:t>kesalahan</a:t>
            </a:r>
            <a:r>
              <a:rPr lang="es-ES" dirty="0"/>
              <a:t> (</a:t>
            </a:r>
            <a:r>
              <a:rPr lang="es-ES" dirty="0" err="1"/>
              <a:t>pengaruh</a:t>
            </a:r>
            <a:r>
              <a:rPr lang="es-ES" dirty="0"/>
              <a:t> </a:t>
            </a:r>
            <a:r>
              <a:rPr lang="es-ES" dirty="0" err="1"/>
              <a:t>variabel</a:t>
            </a:r>
            <a:r>
              <a:rPr lang="es-ES" dirty="0"/>
              <a:t> </a:t>
            </a:r>
            <a:r>
              <a:rPr lang="es-ES" dirty="0" err="1"/>
              <a:t>lain</a:t>
            </a:r>
            <a:r>
              <a:rPr lang="es-ES" dirty="0"/>
              <a:t> yang </a:t>
            </a:r>
            <a:r>
              <a:rPr lang="es-ES" dirty="0" err="1"/>
              <a:t>tidak</a:t>
            </a:r>
            <a:r>
              <a:rPr lang="es-ES" dirty="0"/>
              <a:t> </a:t>
            </a:r>
            <a:endParaRPr lang="es-ES" dirty="0" smtClean="0"/>
          </a:p>
          <a:p>
            <a:pPr algn="just">
              <a:buNone/>
            </a:pPr>
            <a:r>
              <a:rPr lang="es-ES" dirty="0"/>
              <a:t> </a:t>
            </a:r>
            <a:r>
              <a:rPr lang="es-ES" dirty="0" smtClean="0"/>
              <a:t>                    </a:t>
            </a:r>
            <a:r>
              <a:rPr lang="es-ES" dirty="0" err="1" smtClean="0"/>
              <a:t>dimasukkan</a:t>
            </a:r>
            <a:r>
              <a:rPr lang="es-ES" dirty="0" smtClean="0"/>
              <a:t> </a:t>
            </a:r>
            <a:r>
              <a:rPr lang="es-ES" dirty="0" err="1"/>
              <a:t>dalam</a:t>
            </a:r>
            <a:r>
              <a:rPr lang="es-ES" dirty="0"/>
              <a:t> </a:t>
            </a:r>
            <a:r>
              <a:rPr lang="es-ES" dirty="0" err="1"/>
              <a:t>model</a:t>
            </a:r>
            <a:r>
              <a:rPr lang="es-ES" dirty="0"/>
              <a:t>).</a:t>
            </a:r>
            <a:endParaRPr lang="en-US" sz="1800" dirty="0"/>
          </a:p>
          <a:p>
            <a:pPr algn="just"/>
            <a:endParaRPr lang="en-US" sz="1400" dirty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0"/>
                            </p:stCondLst>
                            <p:childTnLst>
                              <p:par>
                                <p:cTn id="4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000"/>
                            </p:stCondLst>
                            <p:childTnLst>
                              <p:par>
                                <p:cTn id="5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5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0"/>
                            </p:stCondLst>
                            <p:childTnLst>
                              <p:par>
                                <p:cTn id="6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457200" y="685800"/>
            <a:ext cx="8305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286000" algn="l"/>
                <a:tab pos="24003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  PENDEKATAN MODEL 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  <a:tab pos="2400300" algn="l"/>
              </a:tabLst>
            </a:pPr>
            <a:r>
              <a:rPr lang="de-DE" sz="2800" dirty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de-DE" sz="2800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Fungsi Produksi, Penerimaan, Biaya,Keuntungan).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  <a:tab pos="240030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0" algn="l"/>
                <a:tab pos="2400300" algn="l"/>
              </a:tabLst>
            </a:pPr>
            <a:r>
              <a:rPr kumimoji="0" lang="de-D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Model stokastik        	:  Y  	=     f  (X</a:t>
            </a:r>
            <a:r>
              <a:rPr kumimoji="0" lang="de-DE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de-D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Arial" pitchFamily="34" charset="0"/>
              </a:rPr>
              <a:t>)  +  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0" algn="l"/>
                <a:tab pos="2400300" algn="l"/>
              </a:tabLst>
            </a:pP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Model deterministik 	:  Ŷ  	=     f  (X</a:t>
            </a:r>
            <a:r>
              <a:rPr kumimoji="0" lang="de-DE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0" algn="l"/>
                <a:tab pos="2400300" algn="l"/>
              </a:tabLst>
            </a:pP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Sehingga                  	:</a:t>
            </a:r>
            <a:r>
              <a:rPr kumimoji="0" lang="de-D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e  	=     (Y  -  Ŷ)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0" algn="l"/>
                <a:tab pos="240030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0" algn="l"/>
                <a:tab pos="2400300" algn="l"/>
              </a:tabLst>
            </a:pP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Dalam regresi  metode OLS atau MKT : Meminimalkan  SSE atau JKT  atau  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  <a:tab pos="24003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  <a:tab pos="2400300" algn="l"/>
              </a:tabLst>
            </a:pPr>
            <a:r>
              <a:rPr lang="en-US" sz="2800" dirty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Σ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(e)</a:t>
            </a:r>
            <a:r>
              <a:rPr kumimoji="0" lang="de-DE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 atau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Σ(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Y – Ŷ)</a:t>
            </a:r>
            <a:r>
              <a:rPr kumimoji="0" lang="de-DE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 minimal</a:t>
            </a:r>
            <a:r>
              <a:rPr kumimoji="0" lang="de-DE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de-DE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"/>
          <p:cNvSpPr>
            <a:spLocks noChangeArrowheads="1"/>
          </p:cNvSpPr>
          <p:nvPr/>
        </p:nvSpPr>
        <p:spPr bwMode="auto">
          <a:xfrm>
            <a:off x="1054100" y="1246200"/>
            <a:ext cx="2103187" cy="1097280"/>
          </a:xfrm>
          <a:prstGeom prst="ellipse">
            <a:avLst/>
          </a:prstGeom>
          <a:solidFill>
            <a:srgbClr val="FFFFFF"/>
          </a:solidFill>
          <a:ln w="57150" cmpd="thinThick">
            <a:solidFill>
              <a:srgbClr val="00000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0C"/>
                </a:solidFill>
                <a:latin typeface="Arial Black" pitchFamily="34" charset="0"/>
              </a:rPr>
              <a:t>PRODUKSI</a:t>
            </a: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6096000" y="1246200"/>
            <a:ext cx="2103187" cy="109728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0C"/>
                </a:solidFill>
                <a:latin typeface="Arial Black" pitchFamily="34" charset="0"/>
              </a:rPr>
              <a:t>KONSUMSI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721100" y="1551000"/>
            <a:ext cx="1813092" cy="548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0C"/>
                </a:solidFill>
                <a:latin typeface="Arial Black" pitchFamily="34" charset="0"/>
              </a:rPr>
              <a:t>DISTRIBUSI</a:t>
            </a:r>
            <a:endParaRPr lang="en-US" sz="2000">
              <a:solidFill>
                <a:srgbClr val="00000C"/>
              </a:solidFill>
              <a:latin typeface="Arial Black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340100" y="1627200"/>
            <a:ext cx="290095" cy="41148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5676900" y="1627200"/>
            <a:ext cx="290095" cy="41148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1054100" y="3046425"/>
            <a:ext cx="1958139" cy="13030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 cmpd="thinThick">
            <a:solidFill>
              <a:srgbClr val="00000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0C"/>
                </a:solidFill>
                <a:latin typeface="Arial Black" pitchFamily="34" charset="0"/>
              </a:rPr>
              <a:t>PROSES </a:t>
            </a:r>
          </a:p>
          <a:p>
            <a:pPr algn="ctr"/>
            <a:r>
              <a:rPr lang="en-US" sz="2000" b="1">
                <a:solidFill>
                  <a:srgbClr val="00000C"/>
                </a:solidFill>
                <a:latin typeface="Arial Black" pitchFamily="34" charset="0"/>
              </a:rPr>
              <a:t>PRODUKSI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159500" y="4218000"/>
            <a:ext cx="1680132" cy="54864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C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1400" b="1">
                <a:solidFill>
                  <a:srgbClr val="00000C"/>
                </a:solidFill>
                <a:latin typeface="Arial Black" pitchFamily="34" charset="0"/>
              </a:rPr>
              <a:t>ORIENTASI PASAR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172200" y="2694000"/>
            <a:ext cx="1668045" cy="54864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C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1400" b="1" dirty="0">
                <a:solidFill>
                  <a:srgbClr val="00000C"/>
                </a:solidFill>
                <a:latin typeface="Arial Black" pitchFamily="34" charset="0"/>
              </a:rPr>
              <a:t>ORIENTASI SUMBER DAYA</a:t>
            </a:r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3644900" y="5105400"/>
            <a:ext cx="1813092" cy="71151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00000C"/>
            </a:solidFill>
            <a:round/>
            <a:headEnd/>
            <a:tailEnd/>
          </a:ln>
        </p:spPr>
        <p:txBody>
          <a:bodyPr tIns="180000" bIns="190800" anchor="b" anchorCtr="1"/>
          <a:lstStyle/>
          <a:p>
            <a:pPr eaLnBrk="0" hangingPunct="0"/>
            <a:r>
              <a:rPr lang="en-US" sz="1600" b="1" dirty="0">
                <a:solidFill>
                  <a:srgbClr val="00000C"/>
                </a:solidFill>
                <a:latin typeface="Arial Black" pitchFamily="34" charset="0"/>
              </a:rPr>
              <a:t>MANFAAT</a:t>
            </a: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3263900" y="3532200"/>
            <a:ext cx="290095" cy="41148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 rot="21522728">
            <a:off x="4117155" y="4734152"/>
            <a:ext cx="870284" cy="219263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 flipH="1">
            <a:off x="5257800" y="2389200"/>
            <a:ext cx="1655957" cy="342900"/>
          </a:xfrm>
          <a:prstGeom prst="curvedDownArrow">
            <a:avLst>
              <a:gd name="adj1" fmla="val 91333"/>
              <a:gd name="adj2" fmla="val 182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 flipH="1">
            <a:off x="5257800" y="4751400"/>
            <a:ext cx="1873529" cy="342900"/>
          </a:xfrm>
          <a:prstGeom prst="curvedUpArrow">
            <a:avLst>
              <a:gd name="adj1" fmla="val 103333"/>
              <a:gd name="adj2" fmla="val 20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5867400" y="5333999"/>
            <a:ext cx="2030663" cy="54864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C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eaLnBrk="0" hangingPunct="0">
              <a:buFontTx/>
              <a:buChar char="•"/>
            </a:pPr>
            <a:r>
              <a:rPr lang="en-US" sz="1400" b="1">
                <a:solidFill>
                  <a:srgbClr val="00000C"/>
                </a:solidFill>
                <a:latin typeface="Arial Black" pitchFamily="34" charset="0"/>
              </a:rPr>
              <a:t>FUNGSI, BENTUK</a:t>
            </a:r>
          </a:p>
          <a:p>
            <a:pPr eaLnBrk="0" hangingPunct="0">
              <a:buFontTx/>
              <a:buChar char="•"/>
            </a:pPr>
            <a:r>
              <a:rPr lang="en-US" sz="1400" b="1">
                <a:solidFill>
                  <a:srgbClr val="00000C"/>
                </a:solidFill>
                <a:latin typeface="Arial Black" pitchFamily="34" charset="0"/>
              </a:rPr>
              <a:t>RUANG, WAKTU</a:t>
            </a:r>
          </a:p>
        </p:txBody>
      </p:sp>
      <p:sp>
        <p:nvSpPr>
          <p:cNvPr id="16" name="AutoShape 20"/>
          <p:cNvSpPr>
            <a:spLocks noChangeArrowheads="1"/>
          </p:cNvSpPr>
          <p:nvPr/>
        </p:nvSpPr>
        <p:spPr bwMode="auto">
          <a:xfrm>
            <a:off x="4406900" y="5916599"/>
            <a:ext cx="2755900" cy="685800"/>
          </a:xfrm>
          <a:prstGeom prst="curvedUpArrow">
            <a:avLst>
              <a:gd name="adj1" fmla="val 76000"/>
              <a:gd name="adj2" fmla="val 152000"/>
              <a:gd name="adj3" fmla="val 33333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 rot="5373905">
            <a:off x="856770" y="5195618"/>
            <a:ext cx="2283360" cy="882371"/>
          </a:xfrm>
          <a:custGeom>
            <a:avLst/>
            <a:gdLst>
              <a:gd name="T0" fmla="*/ 2514600 w 21600"/>
              <a:gd name="T1" fmla="*/ 0 h 21600"/>
              <a:gd name="T2" fmla="*/ 0 w 21600"/>
              <a:gd name="T3" fmla="*/ 463550 h 21600"/>
              <a:gd name="T4" fmla="*/ 2514600 w 21600"/>
              <a:gd name="T5" fmla="*/ 927100 h 21600"/>
              <a:gd name="T6" fmla="*/ 3352800 w 21600"/>
              <a:gd name="T7" fmla="*/ 46355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23"/>
          <p:cNvSpPr>
            <a:spLocks noChangeArrowheads="1"/>
          </p:cNvSpPr>
          <p:nvPr/>
        </p:nvSpPr>
        <p:spPr bwMode="auto">
          <a:xfrm rot="17776594">
            <a:off x="6886771" y="299499"/>
            <a:ext cx="274320" cy="1377950"/>
          </a:xfrm>
          <a:prstGeom prst="curvedLeftArrow">
            <a:avLst>
              <a:gd name="adj1" fmla="val 95000"/>
              <a:gd name="adj2" fmla="val 19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24"/>
          <p:cNvSpPr>
            <a:spLocks noChangeArrowheads="1"/>
          </p:cNvSpPr>
          <p:nvPr/>
        </p:nvSpPr>
        <p:spPr bwMode="auto">
          <a:xfrm>
            <a:off x="4495800" y="1017600"/>
            <a:ext cx="362618" cy="411480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3657600" y="2362200"/>
            <a:ext cx="1921878" cy="228633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C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1400" b="1" dirty="0">
                <a:solidFill>
                  <a:srgbClr val="00000C"/>
                </a:solidFill>
                <a:latin typeface="Arial Black" pitchFamily="34" charset="0"/>
              </a:rPr>
              <a:t>USAHA MENG-KOMBINASIKAN SUMBER DAYA </a:t>
            </a:r>
            <a:r>
              <a:rPr lang="en-US" sz="1400" b="1" dirty="0" smtClean="0">
                <a:solidFill>
                  <a:srgbClr val="00000C"/>
                </a:solidFill>
                <a:latin typeface="Arial Black" pitchFamily="34" charset="0"/>
              </a:rPr>
              <a:t>:  (5 M+1)</a:t>
            </a:r>
            <a:endParaRPr lang="en-US" sz="1400" b="1" dirty="0">
              <a:solidFill>
                <a:srgbClr val="00000C"/>
              </a:solidFill>
              <a:latin typeface="Arial Black" pitchFamily="34" charset="0"/>
            </a:endParaRPr>
          </a:p>
          <a:p>
            <a:pPr algn="ctr" eaLnBrk="0" hangingPunct="0"/>
            <a:r>
              <a:rPr lang="en-US" sz="1400" b="1" dirty="0">
                <a:solidFill>
                  <a:srgbClr val="00000C"/>
                </a:solidFill>
                <a:latin typeface="Arial Black" pitchFamily="34" charset="0"/>
              </a:rPr>
              <a:t>(</a:t>
            </a:r>
            <a:r>
              <a:rPr lang="en-US" sz="1400" b="1" dirty="0" err="1">
                <a:solidFill>
                  <a:srgbClr val="00000C"/>
                </a:solidFill>
                <a:latin typeface="Arial Black" pitchFamily="34" charset="0"/>
              </a:rPr>
              <a:t>Manusia</a:t>
            </a:r>
            <a:r>
              <a:rPr lang="en-US" sz="1400" b="1" dirty="0">
                <a:solidFill>
                  <a:srgbClr val="00000C"/>
                </a:solidFill>
                <a:latin typeface="Arial Black" pitchFamily="34" charset="0"/>
              </a:rPr>
              <a:t>, </a:t>
            </a:r>
            <a:r>
              <a:rPr lang="en-US" sz="1400" b="1" dirty="0" err="1">
                <a:solidFill>
                  <a:srgbClr val="00000C"/>
                </a:solidFill>
                <a:latin typeface="Arial Black" pitchFamily="34" charset="0"/>
              </a:rPr>
              <a:t>Alam</a:t>
            </a:r>
            <a:r>
              <a:rPr lang="en-US" sz="1400" b="1" dirty="0">
                <a:solidFill>
                  <a:srgbClr val="00000C"/>
                </a:solidFill>
                <a:latin typeface="Arial Black" pitchFamily="34" charset="0"/>
              </a:rPr>
              <a:t>, Modal, </a:t>
            </a:r>
            <a:r>
              <a:rPr lang="en-US" sz="1400" b="1" dirty="0" err="1">
                <a:solidFill>
                  <a:srgbClr val="00000C"/>
                </a:solidFill>
                <a:latin typeface="Arial Black" pitchFamily="34" charset="0"/>
              </a:rPr>
              <a:t>Teknologi</a:t>
            </a:r>
            <a:r>
              <a:rPr lang="en-US" sz="1400" b="1" dirty="0">
                <a:solidFill>
                  <a:srgbClr val="00000C"/>
                </a:solidFill>
                <a:latin typeface="Arial Black" pitchFamily="34" charset="0"/>
              </a:rPr>
              <a:t>)  </a:t>
            </a:r>
          </a:p>
          <a:p>
            <a:pPr algn="ctr" eaLnBrk="0" hangingPunct="0"/>
            <a:r>
              <a:rPr lang="en-US" sz="1400" b="1" dirty="0" smtClean="0">
                <a:solidFill>
                  <a:srgbClr val="00000C"/>
                </a:solidFill>
                <a:latin typeface="Arial Black" pitchFamily="34" charset="0"/>
              </a:rPr>
              <a:t>+ </a:t>
            </a:r>
            <a:r>
              <a:rPr lang="en-US" sz="1400" b="1" dirty="0">
                <a:solidFill>
                  <a:srgbClr val="00000C"/>
                </a:solidFill>
                <a:latin typeface="Arial Black" pitchFamily="34" charset="0"/>
              </a:rPr>
              <a:t>PASAR</a:t>
            </a: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6156325" y="3424250"/>
            <a:ext cx="1680132" cy="54864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C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1400" b="1">
                <a:solidFill>
                  <a:srgbClr val="00000C"/>
                </a:solidFill>
                <a:latin typeface="Arial Black" pitchFamily="34" charset="0"/>
              </a:rPr>
              <a:t>ORIENTASI KEBUTUHAN</a:t>
            </a:r>
          </a:p>
        </p:txBody>
      </p:sp>
      <p:sp>
        <p:nvSpPr>
          <p:cNvPr id="22" name="AutoShape 29"/>
          <p:cNvSpPr>
            <a:spLocks noChangeArrowheads="1"/>
          </p:cNvSpPr>
          <p:nvPr/>
        </p:nvSpPr>
        <p:spPr bwMode="auto">
          <a:xfrm rot="3823406" flipH="1">
            <a:off x="2225077" y="330421"/>
            <a:ext cx="274320" cy="1377950"/>
          </a:xfrm>
          <a:prstGeom prst="curvedLeftArrow">
            <a:avLst>
              <a:gd name="adj1" fmla="val 95000"/>
              <a:gd name="adj2" fmla="val 19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2743200" y="255600"/>
            <a:ext cx="3710795" cy="617220"/>
          </a:xfrm>
          <a:prstGeom prst="rect">
            <a:avLst/>
          </a:prstGeom>
          <a:solidFill>
            <a:srgbClr val="FFFFFF"/>
          </a:solidFill>
          <a:ln w="57150" cmpd="thinThick">
            <a:solidFill>
              <a:srgbClr val="00000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00000C"/>
                </a:solidFill>
                <a:latin typeface="Arial Black" pitchFamily="34" charset="0"/>
              </a:rPr>
              <a:t>KEGIATAN  </a:t>
            </a:r>
            <a:r>
              <a:rPr lang="en-US" sz="2000" b="1" dirty="0">
                <a:solidFill>
                  <a:srgbClr val="00000C"/>
                </a:solidFill>
                <a:latin typeface="Arial Black" pitchFamily="34" charset="0"/>
              </a:rPr>
              <a:t>EKONOMI</a:t>
            </a:r>
          </a:p>
        </p:txBody>
      </p:sp>
      <p:sp>
        <p:nvSpPr>
          <p:cNvPr id="24" name="AutoShape 31"/>
          <p:cNvSpPr>
            <a:spLocks noChangeArrowheads="1"/>
          </p:cNvSpPr>
          <p:nvPr/>
        </p:nvSpPr>
        <p:spPr bwMode="auto">
          <a:xfrm flipH="1">
            <a:off x="5791200" y="3532200"/>
            <a:ext cx="290095" cy="41148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15"/>
          <p:cNvSpPr>
            <a:spLocks noChangeArrowheads="1"/>
          </p:cNvSpPr>
          <p:nvPr/>
        </p:nvSpPr>
        <p:spPr bwMode="auto">
          <a:xfrm rot="21522728">
            <a:off x="1603927" y="2524337"/>
            <a:ext cx="870284" cy="341472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914400" y="457200"/>
            <a:ext cx="1806388" cy="7594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0C"/>
                </a:solidFill>
                <a:latin typeface="Arial Black" pitchFamily="34" charset="0"/>
              </a:rPr>
              <a:t>PROSES </a:t>
            </a:r>
          </a:p>
          <a:p>
            <a:pPr algn="ctr"/>
            <a:r>
              <a:rPr lang="en-US" sz="1600" b="1" dirty="0">
                <a:solidFill>
                  <a:srgbClr val="00000C"/>
                </a:solidFill>
                <a:latin typeface="Arial Black" pitchFamily="34" charset="0"/>
              </a:rPr>
              <a:t>PRODUKSI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581400" y="2819400"/>
            <a:ext cx="1981200" cy="914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000C"/>
                </a:solidFill>
                <a:latin typeface="Arial Black" pitchFamily="34" charset="0"/>
              </a:rPr>
              <a:t>OPTIMASI &amp;</a:t>
            </a:r>
          </a:p>
          <a:p>
            <a:pPr algn="ctr"/>
            <a:r>
              <a:rPr lang="en-US" sz="2000" b="1" dirty="0">
                <a:solidFill>
                  <a:srgbClr val="00000C"/>
                </a:solidFill>
                <a:latin typeface="Arial Black" pitchFamily="34" charset="0"/>
              </a:rPr>
              <a:t>EFISIENSI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581400" y="152400"/>
            <a:ext cx="1905000" cy="250623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000" b="1" dirty="0">
                <a:solidFill>
                  <a:srgbClr val="00000C"/>
                </a:solidFill>
                <a:latin typeface="Arial Narrow" pitchFamily="34" charset="0"/>
              </a:rPr>
              <a:t>KENDALA 2:</a:t>
            </a:r>
          </a:p>
          <a:p>
            <a:pPr eaLnBrk="0" hangingPunct="0">
              <a:buFontTx/>
              <a:buChar char="•"/>
            </a:pPr>
            <a:r>
              <a:rPr lang="en-US" sz="2000" b="1" dirty="0" err="1">
                <a:solidFill>
                  <a:srgbClr val="00000C"/>
                </a:solidFill>
                <a:latin typeface="Arial Narrow" pitchFamily="34" charset="0"/>
              </a:rPr>
              <a:t>Sumberdaya</a:t>
            </a:r>
            <a:endParaRPr lang="en-US" sz="2000" b="1" dirty="0">
              <a:solidFill>
                <a:srgbClr val="00000C"/>
              </a:solidFill>
              <a:latin typeface="Arial Narrow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2000" b="1" dirty="0" err="1">
                <a:solidFill>
                  <a:srgbClr val="00000C"/>
                </a:solidFill>
                <a:latin typeface="Arial Narrow" pitchFamily="34" charset="0"/>
              </a:rPr>
              <a:t>Sifat</a:t>
            </a:r>
            <a:r>
              <a:rPr lang="en-US" sz="2000" b="1" dirty="0">
                <a:solidFill>
                  <a:srgbClr val="00000C"/>
                </a:solidFill>
                <a:latin typeface="Arial Narrow" pitchFamily="34" charset="0"/>
              </a:rPr>
              <a:t> </a:t>
            </a:r>
            <a:r>
              <a:rPr lang="en-US" sz="2000" b="1" dirty="0" err="1">
                <a:solidFill>
                  <a:srgbClr val="00000C"/>
                </a:solidFill>
                <a:latin typeface="Arial Narrow" pitchFamily="34" charset="0"/>
              </a:rPr>
              <a:t>Biologis</a:t>
            </a:r>
            <a:endParaRPr lang="en-US" sz="2000" b="1" dirty="0">
              <a:solidFill>
                <a:srgbClr val="00000C"/>
              </a:solidFill>
              <a:latin typeface="Arial Narrow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2000" b="1" dirty="0">
                <a:solidFill>
                  <a:srgbClr val="00000C"/>
                </a:solidFill>
                <a:latin typeface="Arial Narrow" pitchFamily="34" charset="0"/>
              </a:rPr>
              <a:t>Time Lag</a:t>
            </a:r>
          </a:p>
          <a:p>
            <a:pPr eaLnBrk="0" hangingPunct="0">
              <a:buFontTx/>
              <a:buChar char="•"/>
            </a:pPr>
            <a:r>
              <a:rPr lang="en-US" sz="2000" b="1" dirty="0" err="1">
                <a:solidFill>
                  <a:srgbClr val="00000C"/>
                </a:solidFill>
                <a:latin typeface="Arial Narrow" pitchFamily="34" charset="0"/>
              </a:rPr>
              <a:t>Eksternal</a:t>
            </a:r>
            <a:endParaRPr lang="en-US" sz="2000" b="1" dirty="0">
              <a:solidFill>
                <a:srgbClr val="00000C"/>
              </a:solidFill>
              <a:latin typeface="Arial Narrow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2000" b="1" dirty="0" err="1">
                <a:solidFill>
                  <a:srgbClr val="00000C"/>
                </a:solidFill>
                <a:latin typeface="Arial Narrow" pitchFamily="34" charset="0"/>
              </a:rPr>
              <a:t>Aturan</a:t>
            </a:r>
            <a:r>
              <a:rPr lang="en-US" sz="2000" b="1" dirty="0">
                <a:solidFill>
                  <a:srgbClr val="00000C"/>
                </a:solidFill>
                <a:latin typeface="Arial Narrow" pitchFamily="34" charset="0"/>
              </a:rPr>
              <a:t> </a:t>
            </a:r>
            <a:r>
              <a:rPr lang="en-US" sz="2000" b="1" dirty="0" err="1">
                <a:solidFill>
                  <a:srgbClr val="00000C"/>
                </a:solidFill>
                <a:latin typeface="Arial Narrow" pitchFamily="34" charset="0"/>
              </a:rPr>
              <a:t>Pmrth</a:t>
            </a:r>
            <a:endParaRPr lang="en-US" sz="2000" b="1" dirty="0">
              <a:solidFill>
                <a:srgbClr val="00000C"/>
              </a:solidFill>
              <a:latin typeface="Arial Narrow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2000" b="1" dirty="0" err="1">
                <a:solidFill>
                  <a:srgbClr val="00000C"/>
                </a:solidFill>
                <a:latin typeface="Arial Narrow" pitchFamily="34" charset="0"/>
              </a:rPr>
              <a:t>Posisi</a:t>
            </a:r>
            <a:r>
              <a:rPr lang="en-US" sz="2000" b="1" dirty="0">
                <a:solidFill>
                  <a:srgbClr val="00000C"/>
                </a:solidFill>
                <a:latin typeface="Arial Narrow" pitchFamily="34" charset="0"/>
              </a:rPr>
              <a:t> </a:t>
            </a:r>
            <a:r>
              <a:rPr lang="en-US" sz="2000" b="1" dirty="0" err="1">
                <a:solidFill>
                  <a:srgbClr val="00000C"/>
                </a:solidFill>
                <a:latin typeface="Arial Narrow" pitchFamily="34" charset="0"/>
              </a:rPr>
              <a:t>Tawar</a:t>
            </a:r>
            <a:endParaRPr lang="en-US" sz="2000" b="1" dirty="0">
              <a:solidFill>
                <a:srgbClr val="00000C"/>
              </a:solidFill>
              <a:latin typeface="Arial Narrow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048000" y="762000"/>
            <a:ext cx="416859" cy="327154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43000" y="2057400"/>
            <a:ext cx="1667435" cy="8382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 dirty="0">
                <a:solidFill>
                  <a:srgbClr val="00000C"/>
                </a:solidFill>
                <a:latin typeface="Arial Black" pitchFamily="34" charset="0"/>
              </a:rPr>
              <a:t>HARGA  POKOK</a:t>
            </a:r>
          </a:p>
          <a:p>
            <a:pPr algn="ctr" eaLnBrk="0" hangingPunct="0"/>
            <a:r>
              <a:rPr lang="en-US" sz="1600" b="1" dirty="0">
                <a:solidFill>
                  <a:srgbClr val="00000C"/>
                </a:solidFill>
                <a:latin typeface="Arial Black" pitchFamily="34" charset="0"/>
              </a:rPr>
              <a:t>TERENDAH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172200" y="228600"/>
            <a:ext cx="2362200" cy="9873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err="1">
                <a:solidFill>
                  <a:srgbClr val="00000C"/>
                </a:solidFill>
                <a:latin typeface="Arial Black" pitchFamily="34" charset="0"/>
              </a:rPr>
              <a:t>Pengaturan</a:t>
            </a:r>
            <a:endParaRPr lang="en-US" sz="1600" b="1" dirty="0">
              <a:solidFill>
                <a:srgbClr val="00000C"/>
              </a:solidFill>
              <a:latin typeface="Arial Black" pitchFamily="34" charset="0"/>
            </a:endParaRPr>
          </a:p>
          <a:p>
            <a:pPr algn="ctr"/>
            <a:r>
              <a:rPr lang="en-US" sz="1600" b="1" dirty="0">
                <a:solidFill>
                  <a:srgbClr val="00000C"/>
                </a:solidFill>
                <a:latin typeface="Arial Black" pitchFamily="34" charset="0"/>
              </a:rPr>
              <a:t>ALOKASI INPUT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4191000" y="3962400"/>
            <a:ext cx="694765" cy="281354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 rot="2601641">
            <a:off x="6540638" y="1134247"/>
            <a:ext cx="406123" cy="2760706"/>
          </a:xfrm>
          <a:prstGeom prst="curvedLeftArrow">
            <a:avLst>
              <a:gd name="adj1" fmla="val 87031"/>
              <a:gd name="adj2" fmla="val 174063"/>
              <a:gd name="adj3" fmla="val 33333"/>
            </a:avLst>
          </a:prstGeom>
          <a:solidFill>
            <a:srgbClr val="FFFFFF"/>
          </a:solidFill>
          <a:ln w="9525">
            <a:solidFill>
              <a:srgbClr val="00000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733800" y="4572000"/>
            <a:ext cx="2133600" cy="6858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b="1" dirty="0">
                <a:solidFill>
                  <a:srgbClr val="00000C"/>
                </a:solidFill>
                <a:latin typeface="Arial Black" pitchFamily="34" charset="0"/>
              </a:rPr>
              <a:t>PENDEKATAN &amp; ANALISIS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 rot="19794229">
            <a:off x="6505291" y="3713863"/>
            <a:ext cx="1667435" cy="375138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2000" b="1">
                <a:solidFill>
                  <a:srgbClr val="00000C"/>
                </a:solidFill>
                <a:latin typeface="Arial Black" pitchFamily="34" charset="0"/>
              </a:rPr>
              <a:t>Justifikasi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152400" y="4343400"/>
            <a:ext cx="3048000" cy="1981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2000" b="1" dirty="0">
                <a:solidFill>
                  <a:srgbClr val="00000C"/>
                </a:solidFill>
                <a:latin typeface="Arial Narrow" pitchFamily="34" charset="0"/>
              </a:rPr>
              <a:t>INDIKATOR </a:t>
            </a:r>
            <a:r>
              <a:rPr lang="en-US" sz="2000" b="1" baseline="30000" dirty="0">
                <a:solidFill>
                  <a:srgbClr val="00000C"/>
                </a:solidFill>
                <a:latin typeface="Arial Narrow" pitchFamily="34" charset="0"/>
              </a:rPr>
              <a:t>2</a:t>
            </a:r>
            <a:r>
              <a:rPr lang="en-US" sz="2000" b="1" dirty="0">
                <a:solidFill>
                  <a:srgbClr val="00000C"/>
                </a:solidFill>
                <a:latin typeface="Arial Narrow" pitchFamily="34" charset="0"/>
              </a:rPr>
              <a:t> :</a:t>
            </a:r>
          </a:p>
          <a:p>
            <a:pPr eaLnBrk="0" hangingPunct="0">
              <a:buFontTx/>
              <a:buChar char="•"/>
            </a:pP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 </a:t>
            </a:r>
            <a:r>
              <a:rPr lang="en-US" b="1" dirty="0" err="1">
                <a:solidFill>
                  <a:srgbClr val="00000C"/>
                </a:solidFill>
                <a:latin typeface="Arial Narrow" pitchFamily="34" charset="0"/>
              </a:rPr>
              <a:t>Efisiensi</a:t>
            </a: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 :TR/TC  </a:t>
            </a:r>
            <a:r>
              <a:rPr lang="en-US" b="1" dirty="0" err="1">
                <a:solidFill>
                  <a:srgbClr val="00000C"/>
                </a:solidFill>
                <a:latin typeface="Arial Narrow" pitchFamily="34" charset="0"/>
              </a:rPr>
              <a:t>Maks</a:t>
            </a:r>
            <a:endParaRPr lang="en-US" b="1" dirty="0">
              <a:solidFill>
                <a:srgbClr val="00000C"/>
              </a:solidFill>
              <a:latin typeface="Arial Narrow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 </a:t>
            </a:r>
            <a:r>
              <a:rPr lang="en-US" b="1" dirty="0" err="1">
                <a:solidFill>
                  <a:srgbClr val="00000C"/>
                </a:solidFill>
                <a:latin typeface="Arial Narrow" pitchFamily="34" charset="0"/>
              </a:rPr>
              <a:t>Optimasi</a:t>
            </a: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 : TR/TC “</a:t>
            </a:r>
            <a:r>
              <a:rPr lang="en-US" b="1" i="1" dirty="0" err="1">
                <a:solidFill>
                  <a:srgbClr val="00000C"/>
                </a:solidFill>
                <a:latin typeface="Arial Narrow" pitchFamily="34" charset="0"/>
              </a:rPr>
              <a:t>Maks</a:t>
            </a: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” </a:t>
            </a:r>
          </a:p>
          <a:p>
            <a:pPr eaLnBrk="0" hangingPunct="0">
              <a:buFontTx/>
              <a:buChar char="•"/>
            </a:pP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 </a:t>
            </a:r>
            <a:r>
              <a:rPr lang="en-US" b="1" dirty="0" err="1">
                <a:solidFill>
                  <a:srgbClr val="00000C"/>
                </a:solidFill>
                <a:latin typeface="Arial Narrow" pitchFamily="34" charset="0"/>
              </a:rPr>
              <a:t>Keuntungan</a:t>
            </a: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 : TR-TC </a:t>
            </a:r>
            <a:r>
              <a:rPr lang="en-US" b="1" dirty="0" err="1">
                <a:solidFill>
                  <a:srgbClr val="00000C"/>
                </a:solidFill>
                <a:latin typeface="Arial Narrow" pitchFamily="34" charset="0"/>
              </a:rPr>
              <a:t>Maks</a:t>
            </a:r>
            <a:endParaRPr lang="en-US" b="1" dirty="0">
              <a:solidFill>
                <a:srgbClr val="00000C"/>
              </a:solidFill>
              <a:latin typeface="Arial Narrow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 </a:t>
            </a:r>
            <a:r>
              <a:rPr lang="en-US" b="1" dirty="0" err="1">
                <a:solidFill>
                  <a:srgbClr val="00000C"/>
                </a:solidFill>
                <a:latin typeface="Arial Narrow" pitchFamily="34" charset="0"/>
              </a:rPr>
              <a:t>Pendapatan</a:t>
            </a: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 : TR-TC “</a:t>
            </a:r>
            <a:r>
              <a:rPr lang="en-US" b="1" i="1" dirty="0" err="1">
                <a:solidFill>
                  <a:srgbClr val="00000C"/>
                </a:solidFill>
                <a:latin typeface="Arial Narrow" pitchFamily="34" charset="0"/>
              </a:rPr>
              <a:t>Maks</a:t>
            </a:r>
            <a:r>
              <a:rPr lang="en-US" b="1" dirty="0">
                <a:solidFill>
                  <a:srgbClr val="00000C"/>
                </a:solidFill>
                <a:latin typeface="Arial Narrow" pitchFamily="34" charset="0"/>
              </a:rPr>
              <a:t>”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 rot="18114403">
            <a:off x="2896858" y="2657379"/>
            <a:ext cx="512201" cy="563529"/>
          </a:xfrm>
          <a:prstGeom prst="upArrow">
            <a:avLst>
              <a:gd name="adj1" fmla="val 50000"/>
              <a:gd name="adj2" fmla="val 625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6096000" y="5334000"/>
            <a:ext cx="2362200" cy="990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1600" b="1" dirty="0">
                <a:solidFill>
                  <a:srgbClr val="00000C"/>
                </a:solidFill>
                <a:latin typeface="Arial Black" pitchFamily="34" charset="0"/>
              </a:rPr>
              <a:t>KEPENTINGAN :</a:t>
            </a:r>
          </a:p>
          <a:p>
            <a:pPr eaLnBrk="0" hangingPunct="0">
              <a:buFontTx/>
              <a:buChar char="•"/>
            </a:pPr>
            <a:r>
              <a:rPr lang="en-US" sz="1600" b="1" dirty="0">
                <a:solidFill>
                  <a:srgbClr val="00000C"/>
                </a:solidFill>
                <a:latin typeface="Arial Black" pitchFamily="34" charset="0"/>
              </a:rPr>
              <a:t> </a:t>
            </a:r>
            <a:r>
              <a:rPr lang="en-US" sz="2000" b="1" dirty="0">
                <a:solidFill>
                  <a:srgbClr val="00000C"/>
                </a:solidFill>
                <a:latin typeface="Arial Narrow" pitchFamily="34" charset="0"/>
              </a:rPr>
              <a:t>Perusahaan  ?</a:t>
            </a:r>
          </a:p>
          <a:p>
            <a:pPr eaLnBrk="0" hangingPunct="0">
              <a:buFontTx/>
              <a:buChar char="•"/>
            </a:pPr>
            <a:r>
              <a:rPr lang="en-US" sz="2000" b="1" dirty="0">
                <a:solidFill>
                  <a:srgbClr val="00000C"/>
                </a:solidFill>
                <a:latin typeface="Arial Narrow" pitchFamily="34" charset="0"/>
              </a:rPr>
              <a:t>  Usaha Kecil/RT  ?</a:t>
            </a:r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 rot="3796150">
            <a:off x="6029838" y="4288947"/>
            <a:ext cx="560382" cy="487297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FFFFFF"/>
          </a:soli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554506" y="5562600"/>
            <a:ext cx="2084294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spAutoFit/>
          </a:bodyPr>
          <a:lstStyle/>
          <a:p>
            <a:pPr algn="ctr"/>
            <a:r>
              <a:rPr lang="en-US" sz="1400" b="1" dirty="0" smtClean="0">
                <a:latin typeface="Arial Black" pitchFamily="34" charset="0"/>
              </a:rPr>
              <a:t>RELEVANSINYA</a:t>
            </a:r>
            <a:r>
              <a:rPr lang="en-US" sz="1400" b="1" dirty="0" smtClean="0">
                <a:solidFill>
                  <a:srgbClr val="00000C"/>
                </a:solidFill>
                <a:latin typeface="Arial Black" pitchFamily="34" charset="0"/>
              </a:rPr>
              <a:t> </a:t>
            </a:r>
            <a:r>
              <a:rPr lang="en-US" sz="1600" dirty="0" smtClean="0">
                <a:solidFill>
                  <a:srgbClr val="00000C"/>
                </a:solidFill>
                <a:latin typeface="Swis721 BlkCn BT" pitchFamily="34" charset="0"/>
              </a:rPr>
              <a:t>?</a:t>
            </a:r>
            <a:r>
              <a:rPr lang="en-US" sz="3200" dirty="0" smtClean="0">
                <a:solidFill>
                  <a:srgbClr val="00000C"/>
                </a:solidFill>
                <a:latin typeface="Swis721 BlkCn BT" pitchFamily="34" charset="0"/>
              </a:rPr>
              <a:t> </a:t>
            </a:r>
            <a:endParaRPr lang="en-US" sz="3200" dirty="0">
              <a:solidFill>
                <a:srgbClr val="00000C"/>
              </a:solidFill>
              <a:latin typeface="Swis721 BlkCn BT" pitchFamily="34" charset="0"/>
            </a:endParaRP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3048000" y="4724400"/>
            <a:ext cx="555812" cy="468923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5715000" y="762000"/>
            <a:ext cx="347382" cy="373889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1066800" y="1214735"/>
            <a:ext cx="14590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echnical" pitchFamily="66" charset="0"/>
              </a:rPr>
              <a:t>(</a:t>
            </a:r>
            <a:r>
              <a:rPr lang="en-US" sz="2400" b="1" dirty="0" err="1">
                <a:latin typeface="Technical" pitchFamily="66" charset="0"/>
              </a:rPr>
              <a:t>Dinamis</a:t>
            </a:r>
            <a:r>
              <a:rPr lang="en-US" sz="2400" b="1" dirty="0">
                <a:latin typeface="Technical" pitchFamily="66" charset="0"/>
              </a:rPr>
              <a:t>)</a:t>
            </a: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 rot="5450323">
            <a:off x="1486255" y="-597787"/>
            <a:ext cx="980488" cy="1195574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C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>
            <a:off x="1676400" y="3048000"/>
            <a:ext cx="555812" cy="2344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990600" y="3505200"/>
            <a:ext cx="1806388" cy="56270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00000C"/>
                </a:solidFill>
                <a:latin typeface="Arial Black" pitchFamily="34" charset="0"/>
              </a:rPr>
              <a:t>POSISI TAWAR</a:t>
            </a:r>
          </a:p>
          <a:p>
            <a:pPr algn="ctr"/>
            <a:r>
              <a:rPr lang="en-US" sz="1600" b="1">
                <a:solidFill>
                  <a:srgbClr val="00000C"/>
                </a:solidFill>
                <a:latin typeface="Arial Black" pitchFamily="34" charset="0"/>
              </a:rPr>
              <a:t>MENINGKAT</a:t>
            </a: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3200400" y="5715000"/>
            <a:ext cx="228600" cy="403354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5791200" y="57150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000"/>
                            </p:stCondLst>
                            <p:childTnLst>
                              <p:par>
                                <p:cTn id="6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4000"/>
                            </p:stCondLst>
                            <p:childTnLst>
                              <p:par>
                                <p:cTn id="7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000"/>
                            </p:stCondLst>
                            <p:childTnLst>
                              <p:par>
                                <p:cTn id="7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000"/>
                            </p:stCondLst>
                            <p:childTnLst>
                              <p:par>
                                <p:cTn id="8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0"/>
                            </p:stCondLst>
                            <p:childTnLst>
                              <p:par>
                                <p:cTn id="8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2000"/>
                            </p:stCondLst>
                            <p:childTnLst>
                              <p:par>
                                <p:cTn id="8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4000"/>
                            </p:stCondLst>
                            <p:childTnLst>
                              <p:par>
                                <p:cTn id="9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Showcard Gothic" pitchFamily="82" charset="0"/>
              </a:rPr>
              <a:t>RENCANA </a:t>
            </a:r>
            <a:r>
              <a:rPr lang="en-US" sz="3200" b="1" dirty="0">
                <a:latin typeface="Showcard Gothic" pitchFamily="82" charset="0"/>
              </a:rPr>
              <a:t>POKOK-POKOK </a:t>
            </a:r>
            <a:r>
              <a:rPr lang="en-US" sz="3200" b="1" dirty="0" smtClean="0">
                <a:latin typeface="Showcard Gothic" pitchFamily="82" charset="0"/>
              </a:rPr>
              <a:t>BAHASAN</a:t>
            </a:r>
            <a:endParaRPr lang="en-US" sz="3200" b="1" dirty="0">
              <a:latin typeface="Showcard Gothi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467600" cy="5257800"/>
          </a:xfrm>
        </p:spPr>
        <p:txBody>
          <a:bodyPr>
            <a:normAutofit fontScale="47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id-ID" sz="5500" b="1" dirty="0" smtClean="0">
                <a:latin typeface="Arial" pitchFamily="34" charset="0"/>
                <a:cs typeface="Arial" pitchFamily="34" charset="0"/>
              </a:rPr>
              <a:t>Pertemuan ke  :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5500" dirty="0" smtClean="0">
                <a:latin typeface="Arial" pitchFamily="34" charset="0"/>
                <a:cs typeface="Arial" pitchFamily="34" charset="0"/>
              </a:rPr>
              <a:t>Pengenalan </a:t>
            </a:r>
            <a:r>
              <a:rPr lang="id-ID" sz="5500" dirty="0">
                <a:latin typeface="Arial" pitchFamily="34" charset="0"/>
                <a:cs typeface="Arial" pitchFamily="34" charset="0"/>
              </a:rPr>
              <a:t>Materi dan Rencana Perkuliahan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5500" dirty="0">
                <a:latin typeface="Arial" pitchFamily="34" charset="0"/>
                <a:cs typeface="Arial" pitchFamily="34" charset="0"/>
              </a:rPr>
              <a:t>Hubungan  Input - Output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5500" dirty="0">
                <a:latin typeface="Arial" pitchFamily="34" charset="0"/>
                <a:cs typeface="Arial" pitchFamily="34" charset="0"/>
              </a:rPr>
              <a:t>Konsep  Penting Hubungan  Input </a:t>
            </a:r>
            <a:r>
              <a:rPr lang="id-ID" sz="5500" dirty="0" smtClean="0">
                <a:latin typeface="Arial" pitchFamily="34" charset="0"/>
                <a:cs typeface="Arial" pitchFamily="34" charset="0"/>
              </a:rPr>
              <a:t>– Output</a:t>
            </a:r>
          </a:p>
          <a:p>
            <a:pPr marL="514350" lvl="0" indent="-514350">
              <a:buFont typeface="+mj-lt"/>
              <a:buAutoNum type="arabicPeriod"/>
            </a:pPr>
            <a:endParaRPr lang="id-ID" sz="55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55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UKD – </a:t>
            </a:r>
            <a:r>
              <a:rPr lang="id-ID" sz="5500" dirty="0" smtClean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I</a:t>
            </a:r>
          </a:p>
          <a:p>
            <a:pPr marL="514350" lvl="0" indent="-514350">
              <a:buFont typeface="+mj-lt"/>
              <a:buAutoNum type="arabicPeriod"/>
            </a:pPr>
            <a:endParaRPr lang="id-ID" sz="5500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d-ID" sz="5500" dirty="0">
                <a:latin typeface="Arial" pitchFamily="34" charset="0"/>
                <a:cs typeface="Arial" pitchFamily="34" charset="0"/>
              </a:rPr>
              <a:t>Konsep  Biaya Produksi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5500" dirty="0">
                <a:latin typeface="Arial" pitchFamily="34" charset="0"/>
                <a:cs typeface="Arial" pitchFamily="34" charset="0"/>
              </a:rPr>
              <a:t>Konsep Efisiensi Input – Output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5500" dirty="0">
                <a:latin typeface="Arial" pitchFamily="34" charset="0"/>
                <a:cs typeface="Arial" pitchFamily="34" charset="0"/>
              </a:rPr>
              <a:t>Konsep Optimasi Input – </a:t>
            </a:r>
            <a:r>
              <a:rPr lang="id-ID" sz="5500" dirty="0" smtClean="0">
                <a:latin typeface="Arial" pitchFamily="34" charset="0"/>
                <a:cs typeface="Arial" pitchFamily="34" charset="0"/>
              </a:rPr>
              <a:t>Output</a:t>
            </a:r>
          </a:p>
          <a:p>
            <a:pPr marL="514350" indent="-514350">
              <a:buFont typeface="+mj-lt"/>
              <a:buAutoNum type="arabicPeriod"/>
            </a:pPr>
            <a:endParaRPr lang="id-ID" sz="55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d-ID" sz="55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UKD – </a:t>
            </a:r>
            <a:r>
              <a:rPr lang="id-ID" sz="5500" dirty="0" smtClean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II</a:t>
            </a:r>
          </a:p>
          <a:p>
            <a:pPr marL="0" indent="0">
              <a:buNone/>
            </a:pPr>
            <a:endParaRPr lang="id-ID" sz="5000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8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7467600" cy="5257800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id-ID" sz="2800" b="1" dirty="0">
                <a:latin typeface="Arial" pitchFamily="34" charset="0"/>
                <a:cs typeface="Arial" pitchFamily="34" charset="0"/>
              </a:rPr>
              <a:t>Pertemuan </a:t>
            </a:r>
            <a:r>
              <a:rPr lang="id-ID" sz="2400" b="1" dirty="0">
                <a:latin typeface="Arial" pitchFamily="34" charset="0"/>
                <a:cs typeface="Arial" pitchFamily="34" charset="0"/>
              </a:rPr>
              <a:t>ke  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id-ID" sz="2400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Hubungan Antara Input – Input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Optimasi dan Alokasi 2 macam Input atau lebih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Efisiensi Alokasi 2 macam Input atau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lebih</a:t>
            </a:r>
          </a:p>
          <a:p>
            <a:pPr marL="514350" indent="-514350">
              <a:spcBef>
                <a:spcPts val="1800"/>
              </a:spcBef>
              <a:spcAft>
                <a:spcPts val="1800"/>
              </a:spcAft>
              <a:buFont typeface="+mj-lt"/>
              <a:buAutoNum type="arabicPeriod" startAt="9"/>
            </a:pPr>
            <a:r>
              <a:rPr lang="id-ID" sz="2000" b="1" dirty="0" smtClean="0">
                <a:latin typeface="Arial" pitchFamily="34" charset="0"/>
                <a:cs typeface="Arial" pitchFamily="34" charset="0"/>
              </a:rPr>
              <a:t>UKD </a:t>
            </a:r>
            <a:r>
              <a:rPr lang="id-ID" sz="20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id-ID" sz="2000" b="1" dirty="0" smtClean="0">
                <a:latin typeface="Arial" pitchFamily="34" charset="0"/>
                <a:cs typeface="Arial" pitchFamily="34" charset="0"/>
              </a:rPr>
              <a:t>III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Pendugaan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Fungsi Produksi Dengan Metode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OLS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Simulasi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pendugaan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dengan model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linier, parabolik dan Cobb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Douglas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Hubungan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Output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– Output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Diskusi Kasus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Fungsi Produksi Cobb Douglass (Bila masih ada waktu) </a:t>
            </a:r>
          </a:p>
          <a:p>
            <a:pPr marL="514350" indent="-514350">
              <a:spcBef>
                <a:spcPts val="1800"/>
              </a:spcBef>
              <a:spcAft>
                <a:spcPts val="1800"/>
              </a:spcAft>
              <a:buFont typeface="+mj-lt"/>
              <a:buAutoNum type="arabicPeriod" startAt="9"/>
            </a:pPr>
            <a:r>
              <a:rPr lang="id-ID" sz="2000" b="1" dirty="0" smtClean="0">
                <a:latin typeface="Arial" pitchFamily="34" charset="0"/>
                <a:cs typeface="Arial" pitchFamily="34" charset="0"/>
              </a:rPr>
              <a:t>UKD </a:t>
            </a:r>
            <a:r>
              <a:rPr lang="id-ID" sz="20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id-ID" sz="2000" b="1" dirty="0" smtClean="0">
                <a:latin typeface="Arial" pitchFamily="34" charset="0"/>
                <a:cs typeface="Arial" pitchFamily="34" charset="0"/>
              </a:rPr>
              <a:t>IV</a:t>
            </a:r>
            <a:endParaRPr lang="id-ID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5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latin typeface="Copperplate Gothic Bold" pitchFamily="34" charset="0"/>
              </a:rPr>
              <a:t>BACAAN  </a:t>
            </a:r>
            <a:r>
              <a:rPr lang="id-ID" sz="2400" b="1" dirty="0" smtClean="0">
                <a:latin typeface="Copperplate Gothic Bold" pitchFamily="34" charset="0"/>
              </a:rPr>
              <a:t>YANG DIANJURKAN   </a:t>
            </a:r>
            <a:r>
              <a:rPr lang="en-US" sz="2400" b="1" dirty="0" smtClean="0">
                <a:latin typeface="Copperplate Gothic Bold" pitchFamily="34" charset="0"/>
              </a:rPr>
              <a:t>:</a:t>
            </a:r>
            <a:endParaRPr lang="en-US" sz="24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n-US" dirty="0" err="1"/>
              <a:t>Billas</a:t>
            </a:r>
            <a:r>
              <a:rPr lang="en-US" dirty="0"/>
              <a:t>, Richard A   1971˜.  “</a:t>
            </a:r>
            <a:r>
              <a:rPr lang="en-US" i="1" u="sng" dirty="0"/>
              <a:t>Micro Economics Theory</a:t>
            </a:r>
            <a:r>
              <a:rPr lang="en-US" dirty="0"/>
              <a:t>”,  Second Edition. Chapter Six (Theory </a:t>
            </a:r>
            <a:r>
              <a:rPr lang="en-US" dirty="0" smtClean="0"/>
              <a:t>of Production</a:t>
            </a:r>
            <a:r>
              <a:rPr lang="en-US" dirty="0"/>
              <a:t>) and  Chapter Seven (Cost of Production)   p. 163 - 245). McGraw Hill Book  Company. </a:t>
            </a:r>
          </a:p>
          <a:p>
            <a:pPr lvl="0" algn="just"/>
            <a:r>
              <a:rPr lang="en-US" dirty="0"/>
              <a:t>Doll. John P  &amp; Frank </a:t>
            </a:r>
            <a:r>
              <a:rPr lang="en-US" dirty="0" err="1"/>
              <a:t>Orazeem</a:t>
            </a:r>
            <a:r>
              <a:rPr lang="en-US" dirty="0"/>
              <a:t>,  1978˜.  “</a:t>
            </a:r>
            <a:r>
              <a:rPr lang="en-US" i="1" u="sng" dirty="0"/>
              <a:t>Production Economics. Theory  with “application”</a:t>
            </a:r>
            <a:r>
              <a:rPr lang="en-US" dirty="0"/>
              <a:t>  Grid. Inc  Columbus, Ohio. </a:t>
            </a:r>
          </a:p>
          <a:p>
            <a:pPr lvl="0" algn="just"/>
            <a:r>
              <a:rPr lang="en-US" dirty="0"/>
              <a:t>Gujarati </a:t>
            </a:r>
            <a:r>
              <a:rPr lang="en-US" dirty="0" err="1"/>
              <a:t>Damodar</a:t>
            </a:r>
            <a:r>
              <a:rPr lang="en-US" dirty="0"/>
              <a:t>  1978˜.    “</a:t>
            </a:r>
            <a:r>
              <a:rPr lang="en-US" i="1" u="sng" dirty="0"/>
              <a:t>Basic Econometrics”</a:t>
            </a:r>
            <a:r>
              <a:rPr lang="en-US" dirty="0"/>
              <a:t>   Chapter  Six  :   An Illustrative Example  </a:t>
            </a:r>
            <a:r>
              <a:rPr lang="en-US" dirty="0" smtClean="0"/>
              <a:t>: The </a:t>
            </a:r>
            <a:r>
              <a:rPr lang="en-US" dirty="0"/>
              <a:t>Cobb - Douglass  Production  Function.  Mc </a:t>
            </a:r>
            <a:r>
              <a:rPr lang="en-US" dirty="0" err="1"/>
              <a:t>Graw</a:t>
            </a:r>
            <a:r>
              <a:rPr lang="en-US" dirty="0"/>
              <a:t>-Hill Book Company, New York,  USA.˜ </a:t>
            </a:r>
          </a:p>
          <a:p>
            <a:pPr lvl="0" algn="just"/>
            <a:r>
              <a:rPr lang="en-US" dirty="0"/>
              <a:t>Heady  Earl.  O    1961˜.   “Economic of Agricultural Production and Resources Use Prentice Hall.</a:t>
            </a:r>
          </a:p>
          <a:p>
            <a:pPr lvl="0" algn="just"/>
            <a:r>
              <a:rPr lang="en-US" dirty="0"/>
              <a:t>Heady Earl O  and John Dillon. 1961˜    </a:t>
            </a:r>
            <a:r>
              <a:rPr lang="en-US" i="1" u="sng" dirty="0"/>
              <a:t>“Agricultural Production Function˜</a:t>
            </a:r>
            <a:r>
              <a:rPr lang="en-US" dirty="0"/>
              <a:t>  IOWA </a:t>
            </a:r>
            <a:r>
              <a:rPr lang="en-US" dirty="0" smtClean="0"/>
              <a:t>State University  </a:t>
            </a:r>
            <a:r>
              <a:rPr lang="en-US" dirty="0"/>
              <a:t>“  Press.       </a:t>
            </a:r>
          </a:p>
          <a:p>
            <a:pPr lvl="0" algn="just"/>
            <a:r>
              <a:rPr lang="en-US" dirty="0" err="1"/>
              <a:t>Sukartawi</a:t>
            </a:r>
            <a:r>
              <a:rPr lang="en-US" dirty="0"/>
              <a:t>,  1990     </a:t>
            </a:r>
            <a:r>
              <a:rPr lang="en-US" i="1" u="sng" dirty="0"/>
              <a:t>“</a:t>
            </a:r>
            <a:r>
              <a:rPr lang="en-US" i="1" u="sng" dirty="0" err="1"/>
              <a:t>Teori</a:t>
            </a:r>
            <a:r>
              <a:rPr lang="en-US" i="1" u="sng" dirty="0"/>
              <a:t>   </a:t>
            </a:r>
            <a:r>
              <a:rPr lang="en-US" i="1" u="sng" dirty="0" err="1"/>
              <a:t>Ekonomi</a:t>
            </a:r>
            <a:r>
              <a:rPr lang="en-US" i="1" u="sng" dirty="0"/>
              <a:t> </a:t>
            </a:r>
            <a:r>
              <a:rPr lang="en-US" i="1" u="sng" dirty="0" err="1"/>
              <a:t>Produksi</a:t>
            </a:r>
            <a:r>
              <a:rPr lang="en-US" i="1" u="sng" dirty="0"/>
              <a:t>’</a:t>
            </a:r>
            <a:r>
              <a:rPr lang="en-US" dirty="0"/>
              <a:t>   </a:t>
            </a:r>
            <a:r>
              <a:rPr lang="en-US" dirty="0" err="1"/>
              <a:t>Rajawali</a:t>
            </a:r>
            <a:r>
              <a:rPr lang="en-US" dirty="0"/>
              <a:t>   Pres,  Jakarta.</a:t>
            </a:r>
          </a:p>
          <a:p>
            <a:pPr algn="just"/>
            <a:r>
              <a:rPr lang="en-US" dirty="0" err="1"/>
              <a:t>Yotopoulos</a:t>
            </a:r>
            <a:r>
              <a:rPr lang="en-US" dirty="0"/>
              <a:t> Pan A. and Nugent </a:t>
            </a:r>
            <a:r>
              <a:rPr lang="en-US" dirty="0" smtClean="0"/>
              <a:t> Jeffrey </a:t>
            </a:r>
            <a:r>
              <a:rPr lang="en-US" dirty="0"/>
              <a:t>B.  1976˜     </a:t>
            </a:r>
            <a:r>
              <a:rPr lang="en-US" i="1" u="sng" dirty="0"/>
              <a:t>“Economic of Development Empirical Investigation”</a:t>
            </a:r>
            <a:r>
              <a:rPr lang="en-US" dirty="0"/>
              <a:t>  Chapter Four (The Analysis of Production), Chapter Five (The Study of Efficiency) and Chapter Six (Production Function and Profit Function : The Measurement of Relative. Economic Efficiency p. 47 - 105  Harper and Row, Publishers.  New York.</a:t>
            </a:r>
          </a:p>
        </p:txBody>
      </p:sp>
    </p:spTree>
    <p:extLst>
      <p:ext uri="{BB962C8B-B14F-4D97-AF65-F5344CB8AC3E}">
        <p14:creationId xmlns:p14="http://schemas.microsoft.com/office/powerpoint/2010/main" val="242409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Showcard Gothic" pitchFamily="82" charset="0"/>
              </a:rPr>
              <a:t>HUBUNGAN  INPUT   &amp; OUTPUT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FFFF00"/>
                </a:solidFill>
                <a:latin typeface="Copperplate Gothic Bold" pitchFamily="34" charset="0"/>
              </a:rPr>
              <a:t>HUBUNGAN  INPUT   &amp; </a:t>
            </a:r>
            <a:r>
              <a:rPr lang="en-US" b="1" dirty="0" smtClean="0">
                <a:solidFill>
                  <a:srgbClr val="FFFF00"/>
                </a:solidFill>
                <a:latin typeface="Copperplate Gothic Bold" pitchFamily="34" charset="0"/>
              </a:rPr>
              <a:t>OUTPUT</a:t>
            </a:r>
            <a:endParaRPr lang="id-ID" b="1" dirty="0" smtClean="0">
              <a:solidFill>
                <a:srgbClr val="FFFF00"/>
              </a:solidFill>
              <a:latin typeface="Copperplate Gothic Bold" pitchFamily="34" charset="0"/>
            </a:endParaRPr>
          </a:p>
          <a:p>
            <a:pPr marL="0" indent="0" algn="just">
              <a:buNone/>
            </a:pPr>
            <a:r>
              <a:rPr lang="en-US" b="1" dirty="0"/>
              <a:t> </a:t>
            </a:r>
            <a:endParaRPr lang="id-ID" b="1" dirty="0" smtClean="0"/>
          </a:p>
          <a:p>
            <a:pPr algn="just"/>
            <a:r>
              <a:rPr lang="es-ES" dirty="0" err="1" smtClean="0"/>
              <a:t>Motivasi</a:t>
            </a:r>
            <a:r>
              <a:rPr lang="es-ES" dirty="0" smtClean="0"/>
              <a:t> </a:t>
            </a:r>
            <a:r>
              <a:rPr lang="es-ES" dirty="0" err="1"/>
              <a:t>terjadinya</a:t>
            </a:r>
            <a:r>
              <a:rPr lang="es-ES" dirty="0"/>
              <a:t> </a:t>
            </a:r>
            <a:r>
              <a:rPr lang="es-ES" dirty="0" err="1"/>
              <a:t>proses</a:t>
            </a:r>
            <a:r>
              <a:rPr lang="es-ES" dirty="0"/>
              <a:t> </a:t>
            </a:r>
            <a:r>
              <a:rPr lang="es-ES" dirty="0" err="1"/>
              <a:t>produksi</a:t>
            </a:r>
            <a:r>
              <a:rPr lang="es-ES" dirty="0"/>
              <a:t>:</a:t>
            </a:r>
            <a:endParaRPr lang="en-US" sz="1800" dirty="0"/>
          </a:p>
          <a:p>
            <a:pPr lvl="1" algn="just"/>
            <a:r>
              <a:rPr lang="es-ES" sz="3100" dirty="0" err="1"/>
              <a:t>Resources</a:t>
            </a:r>
            <a:r>
              <a:rPr lang="es-ES" sz="3100" dirty="0"/>
              <a:t> </a:t>
            </a:r>
            <a:r>
              <a:rPr lang="es-ES" sz="3100" dirty="0" err="1"/>
              <a:t>based</a:t>
            </a:r>
            <a:r>
              <a:rPr lang="es-ES" sz="3100" dirty="0"/>
              <a:t>  </a:t>
            </a:r>
            <a:endParaRPr lang="en-US" sz="3100" dirty="0"/>
          </a:p>
          <a:p>
            <a:pPr lvl="1" algn="just"/>
            <a:r>
              <a:rPr lang="es-ES" sz="3100" dirty="0" err="1"/>
              <a:t>Market</a:t>
            </a:r>
            <a:r>
              <a:rPr lang="es-ES" sz="3100" dirty="0"/>
              <a:t> </a:t>
            </a:r>
            <a:r>
              <a:rPr lang="es-ES" sz="3100" dirty="0" err="1"/>
              <a:t>based</a:t>
            </a:r>
            <a:r>
              <a:rPr lang="es-ES" sz="3100" dirty="0"/>
              <a:t> </a:t>
            </a:r>
            <a:endParaRPr lang="en-US" sz="3100" dirty="0"/>
          </a:p>
          <a:p>
            <a:pPr lvl="1" algn="just"/>
            <a:r>
              <a:rPr lang="es-ES" sz="3100" dirty="0" err="1"/>
              <a:t>Need</a:t>
            </a:r>
            <a:r>
              <a:rPr lang="es-ES" sz="3100" dirty="0"/>
              <a:t>  </a:t>
            </a:r>
            <a:r>
              <a:rPr lang="es-ES" sz="3100" dirty="0" err="1"/>
              <a:t>based</a:t>
            </a:r>
            <a:r>
              <a:rPr lang="es-ES" sz="3100" dirty="0"/>
              <a:t> </a:t>
            </a:r>
            <a:endParaRPr lang="en-US" sz="3100" dirty="0"/>
          </a:p>
          <a:p>
            <a:pPr lvl="0" algn="just">
              <a:spcBef>
                <a:spcPts val="1800"/>
              </a:spcBef>
            </a:pPr>
            <a:r>
              <a:rPr lang="es-ES" dirty="0" err="1"/>
              <a:t>Variabel</a:t>
            </a:r>
            <a:r>
              <a:rPr lang="es-ES" dirty="0"/>
              <a:t> yang </a:t>
            </a:r>
            <a:r>
              <a:rPr lang="en-US" dirty="0" err="1"/>
              <a:t>berkaitan</a:t>
            </a:r>
            <a:r>
              <a:rPr lang="es-ES" dirty="0"/>
              <a:t> e</a:t>
            </a:r>
            <a:r>
              <a:rPr lang="en-US" dirty="0"/>
              <a:t>rat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 5 M (</a:t>
            </a:r>
            <a:r>
              <a:rPr lang="en-US" dirty="0" err="1"/>
              <a:t>ingat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)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pasar</a:t>
            </a:r>
            <a:endParaRPr lang="en-US" sz="1800" dirty="0"/>
          </a:p>
          <a:p>
            <a:pPr lvl="0" algn="just">
              <a:spcBef>
                <a:spcPts val="1800"/>
              </a:spcBef>
            </a:pPr>
            <a:r>
              <a:rPr lang="es-ES" dirty="0"/>
              <a:t>RESOURCES</a:t>
            </a:r>
            <a:r>
              <a:rPr lang="en-US" dirty="0"/>
              <a:t>  (</a:t>
            </a:r>
            <a:r>
              <a:rPr lang="en-US" dirty="0" err="1"/>
              <a:t>Sumberdaya</a:t>
            </a:r>
            <a:r>
              <a:rPr lang="en-US" dirty="0"/>
              <a:t>)</a:t>
            </a:r>
            <a:endParaRPr lang="en-US" sz="1800" dirty="0"/>
          </a:p>
          <a:p>
            <a:pPr algn="just">
              <a:buNone/>
            </a:pPr>
            <a:r>
              <a:rPr lang="en-US" dirty="0" smtClean="0"/>
              <a:t>	Variabel2 </a:t>
            </a:r>
            <a:r>
              <a:rPr lang="en-US" dirty="0" err="1"/>
              <a:t>dikombinasikan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sinergisme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 yang </a:t>
            </a:r>
            <a:r>
              <a:rPr lang="en-US" dirty="0" err="1"/>
              <a:t>mempunyai</a:t>
            </a:r>
            <a:r>
              <a:rPr lang="en-US" dirty="0"/>
              <a:t> 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masing-masing-masing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sendiri-sendiri</a:t>
            </a:r>
            <a:endParaRPr lang="en-US" sz="1800" dirty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Showcard Gothic" pitchFamily="82" charset="0"/>
              </a:rPr>
              <a:t>SUMBERDAYA  (5 M +1)</a:t>
            </a:r>
            <a:endParaRPr lang="en-US" sz="3200" dirty="0">
              <a:latin typeface="Showcard Gothi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es-ES" dirty="0" err="1"/>
              <a:t>Man</a:t>
            </a:r>
            <a:r>
              <a:rPr lang="en-US" dirty="0"/>
              <a:t> /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lvl="2"/>
            <a:r>
              <a:rPr lang="en-US" sz="3000" dirty="0" err="1" smtClean="0"/>
              <a:t>Tenaga</a:t>
            </a:r>
            <a:r>
              <a:rPr lang="en-US" sz="3000" dirty="0" smtClean="0"/>
              <a:t> </a:t>
            </a:r>
            <a:r>
              <a:rPr lang="en-US" sz="3000" dirty="0" err="1"/>
              <a:t>kerja</a:t>
            </a:r>
            <a:r>
              <a:rPr lang="en-US" sz="3000" dirty="0"/>
              <a:t> </a:t>
            </a:r>
            <a:endParaRPr lang="en-US" sz="3000" dirty="0" smtClean="0"/>
          </a:p>
          <a:p>
            <a:pPr lvl="2"/>
            <a:r>
              <a:rPr lang="en-US" sz="2600" dirty="0" smtClean="0"/>
              <a:t>Skill </a:t>
            </a:r>
          </a:p>
          <a:p>
            <a:pPr lvl="2"/>
            <a:r>
              <a:rPr lang="en-US" sz="2600" dirty="0" err="1" smtClean="0"/>
              <a:t>Enterpreneurship</a:t>
            </a:r>
            <a:r>
              <a:rPr lang="en-US" sz="2600" dirty="0" smtClean="0"/>
              <a:t> </a:t>
            </a:r>
          </a:p>
          <a:p>
            <a:pPr lvl="2"/>
            <a:r>
              <a:rPr lang="en-US" sz="2600" dirty="0" err="1" smtClean="0"/>
              <a:t>Manajemen</a:t>
            </a:r>
            <a:r>
              <a:rPr lang="en-US" sz="2600" dirty="0"/>
              <a:t>	</a:t>
            </a:r>
            <a:r>
              <a:rPr lang="en-US" dirty="0"/>
              <a:t>	</a:t>
            </a:r>
            <a:endParaRPr lang="en-US" sz="1200" dirty="0"/>
          </a:p>
          <a:p>
            <a:pPr lvl="1">
              <a:buFont typeface="Wingdings" pitchFamily="2" charset="2"/>
              <a:buChar char="§"/>
            </a:pPr>
            <a:r>
              <a:rPr lang="es-ES" dirty="0"/>
              <a:t>Material/ </a:t>
            </a:r>
            <a:r>
              <a:rPr lang="es-ES" dirty="0" err="1"/>
              <a:t>alam</a:t>
            </a: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s-ES" dirty="0"/>
              <a:t>Money/ modal.</a:t>
            </a: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s-ES" dirty="0"/>
              <a:t>Machine/ </a:t>
            </a:r>
            <a:r>
              <a:rPr lang="es-ES" dirty="0" err="1"/>
              <a:t>peralatan</a:t>
            </a: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s-ES" dirty="0" err="1"/>
              <a:t>Method</a:t>
            </a:r>
            <a:r>
              <a:rPr lang="en-US" dirty="0"/>
              <a:t>/ </a:t>
            </a:r>
            <a:r>
              <a:rPr lang="en-US" dirty="0" err="1"/>
              <a:t>teknologi</a:t>
            </a:r>
            <a:r>
              <a:rPr lang="en-US" dirty="0"/>
              <a:t>	</a:t>
            </a:r>
            <a:r>
              <a:rPr lang="en-US" dirty="0" smtClean="0"/>
              <a:t>+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MARKET</a:t>
            </a:r>
            <a:endParaRPr lang="en-US" sz="1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Showcard Gothic" pitchFamily="82" charset="0"/>
              </a:rPr>
              <a:t>KARAKTERISTIK PRODUK PERANIAN</a:t>
            </a:r>
            <a:endParaRPr lang="en-US" sz="3200" dirty="0">
              <a:latin typeface="Showcard Gothi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86400"/>
          </a:xfrm>
        </p:spPr>
        <p:txBody>
          <a:bodyPr>
            <a:normAutofit fontScale="92500" lnSpcReduction="10000"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dirty="0" err="1"/>
              <a:t>Prosesnya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biologis</a:t>
            </a:r>
            <a:endParaRPr lang="en-US" dirty="0"/>
          </a:p>
          <a:p>
            <a:pPr lvl="3" algn="just">
              <a:buFont typeface="Wingdings" pitchFamily="2" charset="2"/>
              <a:buChar char="§"/>
            </a:pPr>
            <a:r>
              <a:rPr lang="en-US" sz="2800" dirty="0" err="1"/>
              <a:t>Mengalami</a:t>
            </a:r>
            <a:r>
              <a:rPr lang="en-US" sz="2800" dirty="0"/>
              <a:t> </a:t>
            </a:r>
            <a:r>
              <a:rPr lang="en-US" sz="2800" dirty="0" err="1"/>
              <a:t>kelambanan</a:t>
            </a:r>
            <a:r>
              <a:rPr lang="en-US" sz="2800" dirty="0"/>
              <a:t> (time lag)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respon</a:t>
            </a:r>
            <a:r>
              <a:rPr lang="en-US" sz="2800" dirty="0"/>
              <a:t>.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800" dirty="0" err="1"/>
              <a:t>Terpengaruh</a:t>
            </a:r>
            <a:r>
              <a:rPr lang="en-US" sz="2800" dirty="0"/>
              <a:t> </a:t>
            </a:r>
            <a:r>
              <a:rPr lang="en-US" sz="2800" dirty="0" err="1"/>
              <a:t>iklim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ketidak</a:t>
            </a:r>
            <a:r>
              <a:rPr lang="en-US" sz="2800" dirty="0"/>
              <a:t> </a:t>
            </a:r>
            <a:r>
              <a:rPr lang="en-US" sz="2800" dirty="0" err="1"/>
              <a:t>pastian</a:t>
            </a:r>
            <a:r>
              <a:rPr lang="en-US" sz="2800" dirty="0"/>
              <a:t> (uncertainty)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seragam</a:t>
            </a:r>
            <a:r>
              <a:rPr lang="en-US" sz="2800" dirty="0"/>
              <a:t>, </a:t>
            </a:r>
            <a:r>
              <a:rPr lang="en-US" sz="2800" dirty="0" err="1"/>
              <a:t>mudah</a:t>
            </a:r>
            <a:r>
              <a:rPr lang="en-US" sz="2800" dirty="0"/>
              <a:t> </a:t>
            </a:r>
            <a:r>
              <a:rPr lang="en-US" sz="2800" dirty="0" err="1"/>
              <a:t>rusak</a:t>
            </a:r>
            <a:r>
              <a:rPr lang="en-US" sz="2800" dirty="0"/>
              <a:t>, </a:t>
            </a:r>
            <a:r>
              <a:rPr lang="en-US" sz="2800" dirty="0" err="1"/>
              <a:t>volumnus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sulit</a:t>
            </a:r>
            <a:r>
              <a:rPr lang="en-US" sz="2800" dirty="0"/>
              <a:t> </a:t>
            </a:r>
            <a:r>
              <a:rPr lang="en-US" sz="2800" dirty="0" err="1"/>
              <a:t>distandarisasi</a:t>
            </a:r>
            <a:endParaRPr lang="en-US" sz="2800" dirty="0"/>
          </a:p>
          <a:p>
            <a:pPr lvl="1" algn="just">
              <a:buFont typeface="Wingdings" pitchFamily="2" charset="2"/>
              <a:buChar char="§"/>
            </a:pPr>
            <a:r>
              <a:rPr lang="es-ES" dirty="0" err="1"/>
              <a:t>Produsen</a:t>
            </a:r>
            <a:r>
              <a:rPr lang="es-ES" dirty="0"/>
              <a:t> </a:t>
            </a:r>
            <a:r>
              <a:rPr lang="es-ES" dirty="0" err="1"/>
              <a:t>ada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: modal,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dll</a:t>
            </a:r>
            <a:endParaRPr lang="en-US" dirty="0"/>
          </a:p>
          <a:p>
            <a:pPr lvl="1" algn="just">
              <a:buFont typeface="Wingdings" pitchFamily="2" charset="2"/>
              <a:buChar char="§"/>
            </a:pPr>
            <a:r>
              <a:rPr lang="es-ES" dirty="0" err="1"/>
              <a:t>Campur</a:t>
            </a:r>
            <a:r>
              <a:rPr lang="es-ES" dirty="0"/>
              <a:t> tangan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/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distorsi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.</a:t>
            </a:r>
          </a:p>
          <a:p>
            <a:pPr lvl="1" algn="just">
              <a:buFont typeface="Wingdings" pitchFamily="2" charset="2"/>
              <a:buChar char="§"/>
            </a:pPr>
            <a:r>
              <a:rPr lang="es-ES" dirty="0" err="1"/>
              <a:t>Faktor</a:t>
            </a:r>
            <a:r>
              <a:rPr lang="es-ES" dirty="0"/>
              <a:t> </a:t>
            </a:r>
            <a:r>
              <a:rPr lang="es-ES" dirty="0" err="1"/>
              <a:t>eksternal</a:t>
            </a:r>
            <a:r>
              <a:rPr lang="en-US" dirty="0"/>
              <a:t> 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kebanyakan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 PRICE TAKER.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s-ES" sz="2400" dirty="0" err="1"/>
              <a:t>hubungan</a:t>
            </a:r>
            <a:r>
              <a:rPr lang="en-US" sz="2400" dirty="0"/>
              <a:t> input -output </a:t>
            </a:r>
            <a:r>
              <a:rPr lang="en-US" sz="2400" dirty="0" err="1"/>
              <a:t>dikenal</a:t>
            </a:r>
            <a:r>
              <a:rPr lang="en-US" sz="2400" dirty="0"/>
              <a:t> THE LAW OF DEMINISHING  RETURN. "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s-ES" sz="2400" dirty="0" err="1"/>
              <a:t>kondisi</a:t>
            </a:r>
            <a:r>
              <a:rPr lang="es-ES" sz="2400" dirty="0"/>
              <a:t> </a:t>
            </a:r>
            <a:r>
              <a:rPr lang="en-US" sz="2400" dirty="0" err="1"/>
              <a:t>dimana</a:t>
            </a:r>
            <a:r>
              <a:rPr lang="es-ES" sz="2400" dirty="0"/>
              <a:t>  </a:t>
            </a:r>
            <a:r>
              <a:rPr lang="es-ES" sz="2400" dirty="0" err="1"/>
              <a:t>petani</a:t>
            </a:r>
            <a:r>
              <a:rPr lang="es-ES" sz="2400" dirty="0"/>
              <a:t> </a:t>
            </a:r>
            <a:r>
              <a:rPr lang="es-ES" sz="2400" dirty="0" err="1"/>
              <a:t>hanya</a:t>
            </a:r>
            <a:r>
              <a:rPr lang="es-ES" sz="2400" dirty="0"/>
              <a:t> </a:t>
            </a:r>
            <a:r>
              <a:rPr lang="es-ES" sz="2400" dirty="0" err="1"/>
              <a:t>sebagai</a:t>
            </a:r>
            <a:r>
              <a:rPr lang="es-ES" sz="2400" dirty="0"/>
              <a:t> Price </a:t>
            </a:r>
            <a:r>
              <a:rPr lang="es-ES" sz="2400" dirty="0" err="1"/>
              <a:t>Taker</a:t>
            </a:r>
            <a:r>
              <a:rPr lang="es-ES" sz="2400" dirty="0"/>
              <a:t> </a:t>
            </a:r>
            <a:r>
              <a:rPr lang="es-ES" sz="2400" dirty="0" err="1"/>
              <a:t>maka</a:t>
            </a:r>
            <a:r>
              <a:rPr lang="es-ES" sz="2400" dirty="0"/>
              <a:t> </a:t>
            </a:r>
            <a:r>
              <a:rPr lang="es-ES" sz="2400" dirty="0" err="1"/>
              <a:t>bagi</a:t>
            </a:r>
            <a:r>
              <a:rPr lang="es-ES" sz="2400" dirty="0"/>
              <a:t> </a:t>
            </a:r>
            <a:r>
              <a:rPr lang="es-ES" sz="2400" dirty="0" err="1"/>
              <a:t>petani</a:t>
            </a:r>
            <a:r>
              <a:rPr lang="es-ES" sz="2400" dirty="0"/>
              <a:t>   TIDA</a:t>
            </a:r>
            <a:r>
              <a:rPr lang="en-US" sz="2400" dirty="0"/>
              <a:t>K BANYAK  PILIHAN: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/>
              <a:t>Upaya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BAGAIMANA </a:t>
            </a:r>
            <a:r>
              <a:rPr lang="en-US" sz="2400" dirty="0" err="1"/>
              <a:t>proses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yang </a:t>
            </a:r>
            <a:r>
              <a:rPr lang="en-US" sz="2400" dirty="0" err="1"/>
              <a:t>dilaksanakan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 </a:t>
            </a:r>
            <a:r>
              <a:rPr lang="en-US" sz="2400" dirty="0" err="1"/>
              <a:t>alokasi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input,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(</a:t>
            </a:r>
            <a:r>
              <a:rPr lang="en-US" sz="2400" dirty="0" err="1"/>
              <a:t>ongkos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per </a:t>
            </a:r>
            <a:r>
              <a:rPr lang="en-US" sz="2400" dirty="0" err="1"/>
              <a:t>satuan</a:t>
            </a:r>
            <a:r>
              <a:rPr lang="en-US" sz="2400" dirty="0"/>
              <a:t>) </a:t>
            </a:r>
            <a:r>
              <a:rPr lang="en-US" sz="2400" dirty="0" err="1"/>
              <a:t>rendah</a:t>
            </a:r>
            <a:r>
              <a:rPr lang="en-US" sz="2400" dirty="0"/>
              <a:t> (minimal), ­ </a:t>
            </a:r>
            <a:r>
              <a:rPr lang="en-US" sz="2400" dirty="0" err="1"/>
              <a:t>sehingga</a:t>
            </a:r>
            <a:r>
              <a:rPr lang="en-US" sz="2400" dirty="0"/>
              <a:t> BARGAINING POSITION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keuntungan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ARAHNYA  : 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alokasi</a:t>
            </a:r>
            <a:r>
              <a:rPr lang="en-US" sz="2400" dirty="0"/>
              <a:t>  input yang </a:t>
            </a:r>
            <a:r>
              <a:rPr lang="en-US" sz="2400" dirty="0" err="1"/>
              <a:t>terbaik</a:t>
            </a:r>
            <a:r>
              <a:rPr lang="en-US" sz="2400" dirty="0"/>
              <a:t> </a:t>
            </a:r>
            <a:r>
              <a:rPr lang="en-US" sz="2400" dirty="0" smtClean="0"/>
              <a:t>-&gt;</a:t>
            </a:r>
            <a:r>
              <a:rPr lang="id-ID" sz="2400" dirty="0" smtClean="0"/>
              <a:t> </a:t>
            </a:r>
            <a:r>
              <a:rPr lang="en-US" sz="2400" dirty="0" smtClean="0"/>
              <a:t>Cost </a:t>
            </a:r>
            <a:r>
              <a:rPr lang="en-US" sz="2400" dirty="0"/>
              <a:t>Price </a:t>
            </a:r>
            <a:r>
              <a:rPr lang="en-US" sz="2400" dirty="0" err="1"/>
              <a:t>rendah</a:t>
            </a:r>
            <a:r>
              <a:rPr lang="en-US" sz="2400" dirty="0"/>
              <a:t> --&gt; Bargaining Position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/>
              <a:t>Prinsip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/</a:t>
            </a:r>
            <a:r>
              <a:rPr lang="en-US" sz="2400" dirty="0" err="1"/>
              <a:t>optimasi</a:t>
            </a:r>
            <a:r>
              <a:rPr lang="en-US" sz="2400" dirty="0"/>
              <a:t>   BUKAN  </a:t>
            </a:r>
            <a:r>
              <a:rPr lang="en-US" sz="2400" dirty="0" err="1"/>
              <a:t>bagaimana</a:t>
            </a:r>
            <a:r>
              <a:rPr lang="en-US" sz="2400" dirty="0"/>
              <a:t>  </a:t>
            </a:r>
            <a:r>
              <a:rPr lang="en-US" sz="2400" dirty="0" err="1"/>
              <a:t>pengeluaran</a:t>
            </a:r>
            <a:r>
              <a:rPr lang="en-US" sz="2400" dirty="0"/>
              <a:t> yang </a:t>
            </a:r>
            <a:r>
              <a:rPr lang="en-US" sz="2400" dirty="0" err="1"/>
              <a:t>serendah-rendahnya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yang </a:t>
            </a:r>
            <a:r>
              <a:rPr lang="en-US" sz="2400" dirty="0" err="1"/>
              <a:t>setinggi-tingginya</a:t>
            </a:r>
            <a:r>
              <a:rPr lang="en-US" sz="2400" dirty="0"/>
              <a:t>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1676400" y="304800"/>
            <a:ext cx="5410200" cy="1219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ALOKASI INPUT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OPTIMUM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1676400" y="3109913"/>
            <a:ext cx="5410200" cy="471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HARGA POKOK</a:t>
            </a:r>
            <a:r>
              <a:rPr kumimoji="0" lang="id-ID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TURUN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4014355" y="4876800"/>
            <a:ext cx="685800" cy="197644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676400" y="4162425"/>
            <a:ext cx="5410200" cy="5619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d-ID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BARGAINING POSITION  </a:t>
            </a:r>
            <a:r>
              <a:rPr kumimoji="0" lang="id-ID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NAIK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1676400" y="5181600"/>
            <a:ext cx="5410200" cy="1171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id-ID" sz="2800" b="1" dirty="0">
                <a:latin typeface="Arial" pitchFamily="34" charset="0"/>
                <a:cs typeface="Arial" pitchFamily="34" charset="0"/>
              </a:rPr>
              <a:t>KEUNTUNGAN  </a:t>
            </a:r>
            <a:endParaRPr lang="id-ID" sz="2800" b="1" dirty="0" smtClean="0"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NAIK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1676400" y="2119313"/>
            <a:ext cx="5410200" cy="471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d-ID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BIAYA PRODUKSI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TURUN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4010890" y="3733800"/>
            <a:ext cx="685800" cy="197644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4010890" y="2743200"/>
            <a:ext cx="685800" cy="197644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4024745" y="1676400"/>
            <a:ext cx="685800" cy="197644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  <p:bldP spid="58373" grpId="0" animBg="1"/>
      <p:bldP spid="5837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922</Words>
  <Application>Microsoft Office PowerPoint</Application>
  <PresentationFormat>On-screen Show (4:3)</PresentationFormat>
  <Paragraphs>193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RENCANA POKOK-POKOK BAHASAN</vt:lpstr>
      <vt:lpstr>PowerPoint Presentation</vt:lpstr>
      <vt:lpstr>BACAAN  YANG DIANJURKAN   :</vt:lpstr>
      <vt:lpstr>HUBUNGAN  INPUT   &amp; OUTPUT</vt:lpstr>
      <vt:lpstr>SUMBERDAYA  (5 M +1)</vt:lpstr>
      <vt:lpstr>KARAKTERISTIK PRODUK PERANIAN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Pendekatan  model</vt:lpstr>
      <vt:lpstr>PowerPoint Presentation</vt:lpstr>
      <vt:lpstr>PowerPoint Presentation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intel</cp:lastModifiedBy>
  <cp:revision>11</cp:revision>
  <dcterms:created xsi:type="dcterms:W3CDTF">2009-09-03T16:07:48Z</dcterms:created>
  <dcterms:modified xsi:type="dcterms:W3CDTF">2015-02-10T02:48:55Z</dcterms:modified>
</cp:coreProperties>
</file>