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79" r:id="rId3"/>
    <p:sldId id="257" r:id="rId4"/>
    <p:sldId id="267" r:id="rId5"/>
    <p:sldId id="268" r:id="rId6"/>
    <p:sldId id="269" r:id="rId7"/>
    <p:sldId id="276" r:id="rId8"/>
    <p:sldId id="278" r:id="rId9"/>
    <p:sldId id="285" r:id="rId10"/>
    <p:sldId id="286" r:id="rId11"/>
    <p:sldId id="284" r:id="rId12"/>
    <p:sldId id="270" r:id="rId13"/>
    <p:sldId id="271" r:id="rId14"/>
    <p:sldId id="272" r:id="rId15"/>
    <p:sldId id="273" r:id="rId16"/>
    <p:sldId id="274" r:id="rId17"/>
    <p:sldId id="275" r:id="rId18"/>
    <p:sldId id="288" r:id="rId19"/>
    <p:sldId id="289" r:id="rId20"/>
    <p:sldId id="280" r:id="rId21"/>
    <p:sldId id="281" r:id="rId22"/>
    <p:sldId id="282" r:id="rId23"/>
    <p:sldId id="287" r:id="rId24"/>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58" autoAdjust="0"/>
    <p:restoredTop sz="94660"/>
  </p:normalViewPr>
  <p:slideViewPr>
    <p:cSldViewPr>
      <p:cViewPr varScale="1">
        <p:scale>
          <a:sx n="51" d="100"/>
          <a:sy n="51" d="100"/>
        </p:scale>
        <p:origin x="-108"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a:defRPr sz="1200"/>
            </a:lvl1pPr>
          </a:lstStyle>
          <a:p>
            <a:fld id="{B1A51822-352A-43E4-8626-93DA7509CA34}" type="datetimeFigureOut">
              <a:rPr lang="en-US" smtClean="0"/>
              <a:pPr/>
              <a:t>2/10/2015</a:t>
            </a:fld>
            <a:endParaRPr lang="en-US"/>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a:defRPr sz="1200"/>
            </a:lvl1pPr>
          </a:lstStyle>
          <a:p>
            <a:fld id="{82466050-6702-4326-9F3A-D75EC5CF6D24}" type="slidenum">
              <a:rPr lang="en-US" smtClean="0"/>
              <a:pPr/>
              <a:t>‹#›</a:t>
            </a:fld>
            <a:endParaRPr lang="en-US"/>
          </a:p>
        </p:txBody>
      </p:sp>
    </p:spTree>
    <p:extLst>
      <p:ext uri="{BB962C8B-B14F-4D97-AF65-F5344CB8AC3E}">
        <p14:creationId xmlns:p14="http://schemas.microsoft.com/office/powerpoint/2010/main" val="3378106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0EE23A8A-B8CA-4712-8713-C16524E8DB1B}" type="datetimeFigureOut">
              <a:rPr lang="en-US" smtClean="0"/>
              <a:pPr/>
              <a:t>2/10/2015</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A8752D93-4784-437F-9104-A78C91F4C187}" type="slidenum">
              <a:rPr lang="en-US" smtClean="0"/>
              <a:pPr/>
              <a:t>‹#›</a:t>
            </a:fld>
            <a:endParaRPr lang="en-US"/>
          </a:p>
        </p:txBody>
      </p:sp>
    </p:spTree>
    <p:extLst>
      <p:ext uri="{BB962C8B-B14F-4D97-AF65-F5344CB8AC3E}">
        <p14:creationId xmlns:p14="http://schemas.microsoft.com/office/powerpoint/2010/main" val="139305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8752D93-4784-437F-9104-A78C91F4C18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54444341-AC2D-4C37-83EC-1932D00445E1}"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579632-73F9-451E-AC07-D83A04A79D4E}"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79632-73F9-451E-AC07-D83A04A79D4E}"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79632-73F9-451E-AC07-D83A04A79D4E}"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79632-73F9-451E-AC07-D83A04A79D4E}"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579632-73F9-451E-AC07-D83A04A79D4E}" type="datetimeFigureOut">
              <a:rPr lang="en-US" smtClean="0"/>
              <a:pPr/>
              <a:t>2/10/2015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579632-73F9-451E-AC07-D83A04A79D4E}"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579632-73F9-451E-AC07-D83A04A79D4E}" type="datetimeFigureOut">
              <a:rPr lang="en-US" smtClean="0"/>
              <a:pPr/>
              <a:t>2/10/2015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579632-73F9-451E-AC07-D83A04A79D4E}" type="datetimeFigureOut">
              <a:rPr lang="en-US" smtClean="0"/>
              <a:pPr/>
              <a:t>2/10/2015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79632-73F9-451E-AC07-D83A04A79D4E}" type="datetimeFigureOut">
              <a:rPr lang="en-US" smtClean="0"/>
              <a:pPr/>
              <a:t>2/10/2015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79632-73F9-451E-AC07-D83A04A79D4E}"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79632-73F9-451E-AC07-D83A04A79D4E}" type="datetimeFigureOut">
              <a:rPr lang="en-US" smtClean="0"/>
              <a:pPr/>
              <a:t>2/10/2015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507D8-5EE2-480E-A54B-B9AF8967A5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79632-73F9-451E-AC07-D83A04A79D4E}" type="datetimeFigureOut">
              <a:rPr lang="en-US" smtClean="0"/>
              <a:pPr/>
              <a:t>2/10/2015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507D8-5EE2-480E-A54B-B9AF8967A5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08237"/>
            <a:ext cx="8229600" cy="4525963"/>
          </a:xfrm>
        </p:spPr>
        <p:txBody>
          <a:bodyPr/>
          <a:lstStyle/>
          <a:p>
            <a:pPr algn="r">
              <a:buNone/>
            </a:pPr>
            <a:r>
              <a:rPr lang="id-ID" b="1" dirty="0" smtClean="0">
                <a:latin typeface="Mistral" pitchFamily="66" charset="0"/>
              </a:rPr>
              <a:t>Sesi</a:t>
            </a:r>
            <a:r>
              <a:rPr lang="en-US" b="1" dirty="0" smtClean="0">
                <a:latin typeface="Mistral" pitchFamily="66" charset="0"/>
              </a:rPr>
              <a:t> </a:t>
            </a:r>
            <a:r>
              <a:rPr lang="en-US" b="1" dirty="0">
                <a:latin typeface="Mistral" pitchFamily="66" charset="0"/>
              </a:rPr>
              <a:t>:  </a:t>
            </a:r>
            <a:r>
              <a:rPr lang="id-ID" b="1" dirty="0" smtClean="0">
                <a:latin typeface="Mistral" pitchFamily="66" charset="0"/>
              </a:rPr>
              <a:t>5</a:t>
            </a:r>
            <a:r>
              <a:rPr lang="en-US" b="1" dirty="0" smtClean="0">
                <a:latin typeface="Mistral" pitchFamily="66" charset="0"/>
              </a:rPr>
              <a:t> </a:t>
            </a:r>
            <a:endParaRPr lang="en-US" dirty="0">
              <a:latin typeface="Mistral" pitchFamily="66" charset="0"/>
            </a:endParaRPr>
          </a:p>
          <a:p>
            <a:pPr algn="r">
              <a:buNone/>
            </a:pPr>
            <a:r>
              <a:rPr lang="id-ID" sz="5400" b="1" cap="all" dirty="0" smtClean="0">
                <a:latin typeface="Showcard Gothic" pitchFamily="82" charset="0"/>
              </a:rPr>
              <a:t>BIAYA  PRODUKSI</a:t>
            </a:r>
            <a:endParaRPr lang="en-US" sz="5400" dirty="0">
              <a:latin typeface="Showcard Gothic"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7772400" cy="5592763"/>
          </a:xfrm>
        </p:spPr>
        <p:txBody>
          <a:bodyPr>
            <a:normAutofit fontScale="92500" lnSpcReduction="10000"/>
          </a:bodyPr>
          <a:lstStyle/>
          <a:p>
            <a:pPr marL="360000" indent="0">
              <a:buNone/>
            </a:pPr>
            <a:endParaRPr lang="id-ID" sz="2800" dirty="0"/>
          </a:p>
          <a:p>
            <a:r>
              <a:rPr lang="id-ID" sz="2800" dirty="0"/>
              <a:t>KURVA </a:t>
            </a:r>
            <a:r>
              <a:rPr lang="id-ID" sz="2800" dirty="0" smtClean="0"/>
              <a:t>TETAP RATA RATA (ATC</a:t>
            </a:r>
            <a:r>
              <a:rPr lang="id-ID" sz="2800" dirty="0"/>
              <a:t>)</a:t>
            </a:r>
          </a:p>
          <a:p>
            <a:pPr marL="360000" indent="0">
              <a:buNone/>
            </a:pPr>
            <a:r>
              <a:rPr lang="id-ID" sz="2800" dirty="0" smtClean="0"/>
              <a:t>Biaya Tetap (TFC) besarnya konstan. Dengan demikian pada tingkatan produksi rendah, besarnya biaya tetap rata2 per satuan produk (AFC) relatif lebih tinggi dan akan menurun dengan semakin besarnya jumlah produksi ynag dihasilkan.</a:t>
            </a:r>
          </a:p>
          <a:p>
            <a:pPr marL="360000" indent="0">
              <a:buNone/>
            </a:pPr>
            <a:endParaRPr lang="id-ID" sz="2800" dirty="0" smtClean="0"/>
          </a:p>
          <a:p>
            <a:r>
              <a:rPr lang="id-ID" sz="2800" dirty="0" smtClean="0"/>
              <a:t>KURVA TOTAL BIAYA (TC)</a:t>
            </a:r>
          </a:p>
          <a:p>
            <a:pPr marL="360000" indent="0">
              <a:buNone/>
            </a:pPr>
            <a:r>
              <a:rPr lang="id-ID" sz="2800" dirty="0" smtClean="0"/>
              <a:t>Biaya </a:t>
            </a:r>
            <a:r>
              <a:rPr lang="id-ID" sz="2800" dirty="0"/>
              <a:t>Total merupakan penjumlahan TFC dan TVC. Dengan demikian kurvanya sama dengan biaya TVC, hanya karena penambahan TFC yang besarnya konstan maka letaknya lebih tinggi (diatas intersep sebesar TFC).</a:t>
            </a:r>
          </a:p>
        </p:txBody>
      </p:sp>
    </p:spTree>
    <p:extLst>
      <p:ext uri="{BB962C8B-B14F-4D97-AF65-F5344CB8AC3E}">
        <p14:creationId xmlns:p14="http://schemas.microsoft.com/office/powerpoint/2010/main" val="1648442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id-ID" sz="2800" dirty="0" smtClean="0"/>
              <a:t>HUBUNGAN   TFC, TVC, TC, ATC, AVC &amp; MC</a:t>
            </a:r>
            <a:endParaRPr lang="id-ID" sz="2800" dirty="0"/>
          </a:p>
        </p:txBody>
      </p:sp>
      <p:sp>
        <p:nvSpPr>
          <p:cNvPr id="4" name="Content Placeholder 2"/>
          <p:cNvSpPr>
            <a:spLocks noGrp="1"/>
          </p:cNvSpPr>
          <p:nvPr>
            <p:ph idx="1"/>
          </p:nvPr>
        </p:nvSpPr>
        <p:spPr>
          <a:xfrm>
            <a:off x="685800" y="1066800"/>
            <a:ext cx="7772400" cy="5562600"/>
          </a:xfrm>
        </p:spPr>
        <p:txBody>
          <a:bodyPr>
            <a:normAutofit fontScale="85000" lnSpcReduction="20000"/>
          </a:bodyPr>
          <a:lstStyle/>
          <a:p>
            <a:pPr algn="just">
              <a:spcBef>
                <a:spcPts val="600"/>
              </a:spcBef>
              <a:spcAft>
                <a:spcPts val="600"/>
              </a:spcAft>
            </a:pPr>
            <a:r>
              <a:rPr lang="id-ID" sz="2800" dirty="0" smtClean="0"/>
              <a:t>Titik terendah AVC pada saat slope TVC paling rendah, karena pada saat itu di kurva produksi posisi APP paling tinggi (Ingat pada saat APP maksimal maka AVC minimal).</a:t>
            </a:r>
          </a:p>
          <a:p>
            <a:pPr algn="just">
              <a:spcBef>
                <a:spcPts val="600"/>
              </a:spcBef>
              <a:spcAft>
                <a:spcPts val="600"/>
              </a:spcAft>
            </a:pPr>
            <a:r>
              <a:rPr lang="id-ID" sz="2800" dirty="0" smtClean="0"/>
              <a:t>Titik terendah Marginal Cost (MC) terjadi pada saat kurva TVC berbalik dari decreasing ke increasing karena pada saat itu dalam kurva produksi MM mencapai maksimum.</a:t>
            </a:r>
          </a:p>
          <a:p>
            <a:pPr algn="just">
              <a:spcBef>
                <a:spcPts val="600"/>
              </a:spcBef>
              <a:spcAft>
                <a:spcPts val="600"/>
              </a:spcAft>
            </a:pPr>
            <a:r>
              <a:rPr lang="id-ID" sz="2800" dirty="0" smtClean="0"/>
              <a:t>MC selalu memotong AVC dan ATC di titik terendah, karena pada saat itu pada kurva produksi MM memotong APP di titik maksimumnya. Dengan demikian AVC kebalikan APP dan MC kebalikan MPP.</a:t>
            </a:r>
          </a:p>
          <a:p>
            <a:pPr algn="just">
              <a:spcBef>
                <a:spcPts val="600"/>
              </a:spcBef>
              <a:spcAft>
                <a:spcPts val="600"/>
              </a:spcAft>
            </a:pPr>
            <a:r>
              <a:rPr lang="id-ID" sz="2800" dirty="0" smtClean="0"/>
              <a:t>Saat MPP mencapai titik maksimal maka MC mencapai titik terendah.</a:t>
            </a:r>
          </a:p>
          <a:p>
            <a:pPr algn="just">
              <a:spcBef>
                <a:spcPts val="600"/>
              </a:spcBef>
              <a:spcAft>
                <a:spcPts val="600"/>
              </a:spcAft>
            </a:pPr>
            <a:r>
              <a:rPr lang="id-ID" sz="2800" dirty="0" smtClean="0"/>
              <a:t>Demikian juga saat APP mencapai titik tertinggi, maka AVP mencapai titik terendah.</a:t>
            </a:r>
          </a:p>
          <a:p>
            <a:pPr algn="just">
              <a:spcBef>
                <a:spcPts val="600"/>
              </a:spcBef>
              <a:spcAft>
                <a:spcPts val="600"/>
              </a:spcAft>
            </a:pPr>
            <a:r>
              <a:rPr lang="id-ID" sz="2800" dirty="0" smtClean="0"/>
              <a:t>Kurva MC akan memotong kurva AVC pada titik terendahnya.</a:t>
            </a:r>
          </a:p>
        </p:txBody>
      </p:sp>
    </p:spTree>
    <p:extLst>
      <p:ext uri="{BB962C8B-B14F-4D97-AF65-F5344CB8AC3E}">
        <p14:creationId xmlns:p14="http://schemas.microsoft.com/office/powerpoint/2010/main" val="3195340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id-ID" sz="3200" dirty="0" smtClean="0"/>
              <a:t>FUNGSI  BIAYA PRODUKSI DITURUNKAN </a:t>
            </a:r>
            <a:br>
              <a:rPr lang="id-ID" sz="3200" dirty="0" smtClean="0"/>
            </a:br>
            <a:r>
              <a:rPr lang="id-ID" sz="3200" dirty="0" smtClean="0"/>
              <a:t>DARI FUNGSI PRODUKSINYA</a:t>
            </a:r>
            <a:endParaRPr lang="id-ID"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8000999" cy="521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1954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id-ID" sz="3200" dirty="0" smtClean="0"/>
              <a:t>FUNGSI  BIAYA PRODUKSI DITURUNKAN </a:t>
            </a:r>
            <a:br>
              <a:rPr lang="id-ID" sz="3200" dirty="0" smtClean="0"/>
            </a:br>
            <a:r>
              <a:rPr lang="id-ID" sz="3200" dirty="0" smtClean="0"/>
              <a:t>DARI FUNGSI PRODUKSINYA</a:t>
            </a:r>
            <a:endParaRPr lang="id-ID" sz="32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19200"/>
            <a:ext cx="7772400" cy="547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0044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id-ID" sz="3200" dirty="0" smtClean="0"/>
              <a:t>FUNGSI  BIAYA PRODUKSI DITURUNKAN </a:t>
            </a:r>
            <a:br>
              <a:rPr lang="id-ID" sz="3200" dirty="0" smtClean="0"/>
            </a:br>
            <a:r>
              <a:rPr lang="id-ID" sz="3200" dirty="0" smtClean="0"/>
              <a:t>DARI FUNGSI PRODUKSINYA</a:t>
            </a:r>
            <a:endParaRPr lang="id-ID" sz="32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0"/>
            <a:ext cx="8001000" cy="546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8558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id-ID" sz="1800" dirty="0" smtClean="0"/>
              <a:t>FUNGSI  BIAYA PRODUKSI DITURUNKAN DARI FUNGSI PRODUKSINYA</a:t>
            </a:r>
            <a:br>
              <a:rPr lang="id-ID" sz="1800" dirty="0" smtClean="0"/>
            </a:br>
            <a:r>
              <a:rPr lang="id-ID" sz="1800" dirty="0" smtClean="0"/>
              <a:t>PENDEKATAN MATEMATIS</a:t>
            </a:r>
            <a:endParaRPr lang="id-ID" sz="1800" dirty="0"/>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19200"/>
            <a:ext cx="7543800" cy="495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2088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762000"/>
            <a:ext cx="77724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3741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id-ID" sz="1800" dirty="0" smtClean="0"/>
              <a:t>MC  MEMOTONG AVC DI TITIK MINIMUMNYA</a:t>
            </a:r>
            <a:endParaRPr lang="id-ID" sz="18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76312"/>
            <a:ext cx="7772400" cy="542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4796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80772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6254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8305800" cy="5943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4432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id-ID" dirty="0" smtClean="0"/>
              <a:t>BIAYA PRODUKSI</a:t>
            </a:r>
            <a:endParaRPr lang="id-ID" dirty="0"/>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066800"/>
            <a:ext cx="8077200" cy="556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5814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id-ID" sz="3200" dirty="0" smtClean="0"/>
              <a:t>CONTOH PENGGUNAAN FUNGSI  BIAYA PRODUKSI</a:t>
            </a:r>
            <a:endParaRPr lang="id-ID" sz="32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1"/>
            <a:ext cx="7924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9134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85800"/>
            <a:ext cx="7772399"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9720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838200"/>
            <a:ext cx="7848600" cy="533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92353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id-ID" sz="2400" dirty="0" smtClean="0"/>
              <a:t>CONTOH PENGGUNAAN FUNGSI  BIAYA PRODUKSI</a:t>
            </a:r>
            <a:endParaRPr lang="id-ID" sz="2400" dirty="0"/>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914401"/>
            <a:ext cx="8153400" cy="5714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4742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id-ID" dirty="0" smtClean="0"/>
              <a:t>BIAYA PRODUKSI</a:t>
            </a:r>
            <a:endParaRPr lang="id-ID" dirty="0"/>
          </a:p>
        </p:txBody>
      </p:sp>
      <p:pic>
        <p:nvPicPr>
          <p:cNvPr id="1025"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8139568"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7262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62000"/>
            <a:ext cx="8153400" cy="5562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3072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82296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8535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id-ID" dirty="0" smtClean="0"/>
              <a:t>FUNGSI  BIAYA PRODUKSI</a:t>
            </a:r>
            <a:endParaRPr lang="id-ID"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19200"/>
            <a:ext cx="7848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0932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id-ID" sz="3200" dirty="0" smtClean="0"/>
              <a:t>FUNGSI  BIAYA PRODUKSI DITURUNKAN </a:t>
            </a:r>
            <a:br>
              <a:rPr lang="id-ID" sz="3200" dirty="0" smtClean="0"/>
            </a:br>
            <a:r>
              <a:rPr lang="id-ID" sz="3200" dirty="0" smtClean="0"/>
              <a:t>DARI FUNGSI PRODUKSINYA</a:t>
            </a:r>
            <a:endParaRPr lang="id-ID" sz="32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4582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625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667543" y="3591719"/>
            <a:ext cx="48768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752600" y="5943600"/>
            <a:ext cx="6477000" cy="76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rc 39"/>
          <p:cNvSpPr>
            <a:spLocks/>
          </p:cNvSpPr>
          <p:nvPr/>
        </p:nvSpPr>
        <p:spPr bwMode="auto">
          <a:xfrm rot="4276358">
            <a:off x="1958976" y="2579687"/>
            <a:ext cx="2400300" cy="3603625"/>
          </a:xfrm>
          <a:custGeom>
            <a:avLst/>
            <a:gdLst>
              <a:gd name="T0" fmla="*/ 2147483647 w 21600"/>
              <a:gd name="T1" fmla="*/ 0 h 24324"/>
              <a:gd name="T2" fmla="*/ 2147483647 w 21600"/>
              <a:gd name="T3" fmla="*/ 2147483647 h 24324"/>
              <a:gd name="T4" fmla="*/ 0 w 21600"/>
              <a:gd name="T5" fmla="*/ 2147483647 h 24324"/>
              <a:gd name="T6" fmla="*/ 0 60000 65536"/>
              <a:gd name="T7" fmla="*/ 0 60000 65536"/>
              <a:gd name="T8" fmla="*/ 0 60000 65536"/>
              <a:gd name="T9" fmla="*/ 0 w 21600"/>
              <a:gd name="T10" fmla="*/ 0 h 24324"/>
              <a:gd name="T11" fmla="*/ 21600 w 21600"/>
              <a:gd name="T12" fmla="*/ 24324 h 24324"/>
            </a:gdLst>
            <a:ahLst/>
            <a:cxnLst>
              <a:cxn ang="T6">
                <a:pos x="T0" y="T1"/>
              </a:cxn>
              <a:cxn ang="T7">
                <a:pos x="T2" y="T3"/>
              </a:cxn>
              <a:cxn ang="T8">
                <a:pos x="T4" y="T5"/>
              </a:cxn>
            </a:cxnLst>
            <a:rect l="T9" t="T10" r="T11" b="T12"/>
            <a:pathLst>
              <a:path w="21600" h="24324" fill="none" extrusionOk="0">
                <a:moveTo>
                  <a:pt x="10548" y="-1"/>
                </a:moveTo>
                <a:cubicBezTo>
                  <a:pt x="17372" y="3818"/>
                  <a:pt x="21600" y="11028"/>
                  <a:pt x="21600" y="18849"/>
                </a:cubicBezTo>
                <a:cubicBezTo>
                  <a:pt x="21600" y="20696"/>
                  <a:pt x="21362" y="22536"/>
                  <a:pt x="20894" y="24323"/>
                </a:cubicBezTo>
              </a:path>
              <a:path w="21600" h="24324" stroke="0" extrusionOk="0">
                <a:moveTo>
                  <a:pt x="10548" y="-1"/>
                </a:moveTo>
                <a:cubicBezTo>
                  <a:pt x="17372" y="3818"/>
                  <a:pt x="21600" y="11028"/>
                  <a:pt x="21600" y="18849"/>
                </a:cubicBezTo>
                <a:cubicBezTo>
                  <a:pt x="21600" y="20696"/>
                  <a:pt x="21362" y="22536"/>
                  <a:pt x="20894" y="24323"/>
                </a:cubicBezTo>
                <a:lnTo>
                  <a:pt x="0" y="18849"/>
                </a:lnTo>
                <a:lnTo>
                  <a:pt x="10548" y="-1"/>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sp>
        <p:nvSpPr>
          <p:cNvPr id="7" name="Arc 29"/>
          <p:cNvSpPr>
            <a:spLocks/>
          </p:cNvSpPr>
          <p:nvPr/>
        </p:nvSpPr>
        <p:spPr bwMode="auto">
          <a:xfrm rot="-6103878">
            <a:off x="4839494" y="1788319"/>
            <a:ext cx="3267075" cy="3360737"/>
          </a:xfrm>
          <a:custGeom>
            <a:avLst/>
            <a:gdLst>
              <a:gd name="T0" fmla="*/ 2147483647 w 21600"/>
              <a:gd name="T1" fmla="*/ 0 h 24324"/>
              <a:gd name="T2" fmla="*/ 2147483647 w 21600"/>
              <a:gd name="T3" fmla="*/ 2147483647 h 24324"/>
              <a:gd name="T4" fmla="*/ 0 w 21600"/>
              <a:gd name="T5" fmla="*/ 2147483647 h 24324"/>
              <a:gd name="T6" fmla="*/ 0 60000 65536"/>
              <a:gd name="T7" fmla="*/ 0 60000 65536"/>
              <a:gd name="T8" fmla="*/ 0 60000 65536"/>
              <a:gd name="T9" fmla="*/ 0 w 21600"/>
              <a:gd name="T10" fmla="*/ 0 h 24324"/>
              <a:gd name="T11" fmla="*/ 21600 w 21600"/>
              <a:gd name="T12" fmla="*/ 24324 h 24324"/>
            </a:gdLst>
            <a:ahLst/>
            <a:cxnLst>
              <a:cxn ang="T6">
                <a:pos x="T0" y="T1"/>
              </a:cxn>
              <a:cxn ang="T7">
                <a:pos x="T2" y="T3"/>
              </a:cxn>
              <a:cxn ang="T8">
                <a:pos x="T4" y="T5"/>
              </a:cxn>
            </a:cxnLst>
            <a:rect l="T9" t="T10" r="T11" b="T12"/>
            <a:pathLst>
              <a:path w="21600" h="24324" fill="none" extrusionOk="0">
                <a:moveTo>
                  <a:pt x="10548" y="-1"/>
                </a:moveTo>
                <a:cubicBezTo>
                  <a:pt x="17372" y="3818"/>
                  <a:pt x="21600" y="11028"/>
                  <a:pt x="21600" y="18849"/>
                </a:cubicBezTo>
                <a:cubicBezTo>
                  <a:pt x="21600" y="20696"/>
                  <a:pt x="21362" y="22536"/>
                  <a:pt x="20894" y="24323"/>
                </a:cubicBezTo>
              </a:path>
              <a:path w="21600" h="24324" stroke="0" extrusionOk="0">
                <a:moveTo>
                  <a:pt x="10548" y="-1"/>
                </a:moveTo>
                <a:cubicBezTo>
                  <a:pt x="17372" y="3818"/>
                  <a:pt x="21600" y="11028"/>
                  <a:pt x="21600" y="18849"/>
                </a:cubicBezTo>
                <a:cubicBezTo>
                  <a:pt x="21600" y="20696"/>
                  <a:pt x="21362" y="22536"/>
                  <a:pt x="20894" y="24323"/>
                </a:cubicBezTo>
                <a:lnTo>
                  <a:pt x="0" y="18849"/>
                </a:lnTo>
                <a:lnTo>
                  <a:pt x="10548" y="-1"/>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id-ID"/>
          </a:p>
        </p:txBody>
      </p:sp>
      <p:cxnSp>
        <p:nvCxnSpPr>
          <p:cNvPr id="9" name="Straight Connector 8"/>
          <p:cNvCxnSpPr/>
          <p:nvPr/>
        </p:nvCxnSpPr>
        <p:spPr>
          <a:xfrm>
            <a:off x="2898775" y="5751513"/>
            <a:ext cx="990600" cy="15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583782" y="5444331"/>
            <a:ext cx="609600" cy="15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Box 11"/>
          <p:cNvSpPr txBox="1">
            <a:spLocks noChangeArrowheads="1"/>
          </p:cNvSpPr>
          <p:nvPr/>
        </p:nvSpPr>
        <p:spPr bwMode="auto">
          <a:xfrm>
            <a:off x="3810000" y="53451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∆Y</a:t>
            </a:r>
          </a:p>
        </p:txBody>
      </p:sp>
      <p:sp>
        <p:nvSpPr>
          <p:cNvPr id="13" name="TextBox 12"/>
          <p:cNvSpPr txBox="1">
            <a:spLocks noChangeArrowheads="1"/>
          </p:cNvSpPr>
          <p:nvPr/>
        </p:nvSpPr>
        <p:spPr bwMode="auto">
          <a:xfrm>
            <a:off x="3200400" y="57261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∆X</a:t>
            </a:r>
          </a:p>
        </p:txBody>
      </p:sp>
      <p:sp>
        <p:nvSpPr>
          <p:cNvPr id="14" name="TextBox 13"/>
          <p:cNvSpPr txBox="1">
            <a:spLocks noChangeArrowheads="1"/>
          </p:cNvSpPr>
          <p:nvPr/>
        </p:nvSpPr>
        <p:spPr bwMode="auto">
          <a:xfrm>
            <a:off x="1447800" y="990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Y</a:t>
            </a:r>
          </a:p>
        </p:txBody>
      </p:sp>
      <p:sp>
        <p:nvSpPr>
          <p:cNvPr id="5131" name="TextBox 14"/>
          <p:cNvSpPr txBox="1">
            <a:spLocks noChangeArrowheads="1"/>
          </p:cNvSpPr>
          <p:nvPr/>
        </p:nvSpPr>
        <p:spPr bwMode="auto">
          <a:xfrm>
            <a:off x="8077200" y="60309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X</a:t>
            </a:r>
          </a:p>
        </p:txBody>
      </p:sp>
      <p:sp>
        <p:nvSpPr>
          <p:cNvPr id="16" name="TextBox 15"/>
          <p:cNvSpPr txBox="1">
            <a:spLocks noChangeArrowheads="1"/>
          </p:cNvSpPr>
          <p:nvPr/>
        </p:nvSpPr>
        <p:spPr bwMode="auto">
          <a:xfrm>
            <a:off x="7315200" y="1230313"/>
            <a:ext cx="1905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Y  =  f  (X)  </a:t>
            </a:r>
          </a:p>
        </p:txBody>
      </p:sp>
      <p:cxnSp>
        <p:nvCxnSpPr>
          <p:cNvPr id="22" name="Straight Connector 21"/>
          <p:cNvCxnSpPr/>
          <p:nvPr/>
        </p:nvCxnSpPr>
        <p:spPr>
          <a:xfrm rot="5400000">
            <a:off x="2780507" y="5904706"/>
            <a:ext cx="228600" cy="15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2209800" y="60309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∆X</a:t>
            </a:r>
          </a:p>
        </p:txBody>
      </p:sp>
      <p:cxnSp>
        <p:nvCxnSpPr>
          <p:cNvPr id="26" name="Straight Connector 25"/>
          <p:cNvCxnSpPr/>
          <p:nvPr/>
        </p:nvCxnSpPr>
        <p:spPr>
          <a:xfrm>
            <a:off x="3965575" y="5105400"/>
            <a:ext cx="990600"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4171950" y="4286250"/>
            <a:ext cx="1587500" cy="25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956175" y="3489325"/>
            <a:ext cx="990600"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5309393" y="2844007"/>
            <a:ext cx="1293813" cy="254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a:spLocks noChangeArrowheads="1"/>
          </p:cNvSpPr>
          <p:nvPr/>
        </p:nvSpPr>
        <p:spPr bwMode="auto">
          <a:xfrm>
            <a:off x="4953000" y="41148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∆Y</a:t>
            </a:r>
          </a:p>
        </p:txBody>
      </p:sp>
      <p:sp>
        <p:nvSpPr>
          <p:cNvPr id="37" name="TextBox 36"/>
          <p:cNvSpPr txBox="1">
            <a:spLocks noChangeArrowheads="1"/>
          </p:cNvSpPr>
          <p:nvPr/>
        </p:nvSpPr>
        <p:spPr bwMode="auto">
          <a:xfrm>
            <a:off x="5943600" y="2514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∆Y</a:t>
            </a:r>
          </a:p>
        </p:txBody>
      </p:sp>
      <p:sp>
        <p:nvSpPr>
          <p:cNvPr id="38" name="TextBox 37"/>
          <p:cNvSpPr txBox="1">
            <a:spLocks noChangeArrowheads="1"/>
          </p:cNvSpPr>
          <p:nvPr/>
        </p:nvSpPr>
        <p:spPr bwMode="auto">
          <a:xfrm>
            <a:off x="4267200" y="49530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∆X</a:t>
            </a:r>
          </a:p>
        </p:txBody>
      </p:sp>
      <p:sp>
        <p:nvSpPr>
          <p:cNvPr id="39" name="TextBox 38"/>
          <p:cNvSpPr txBox="1">
            <a:spLocks noChangeArrowheads="1"/>
          </p:cNvSpPr>
          <p:nvPr/>
        </p:nvSpPr>
        <p:spPr bwMode="auto">
          <a:xfrm>
            <a:off x="5257800" y="34290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∆X</a:t>
            </a:r>
          </a:p>
        </p:txBody>
      </p:sp>
      <p:sp>
        <p:nvSpPr>
          <p:cNvPr id="40" name="TextBox 39"/>
          <p:cNvSpPr txBox="1">
            <a:spLocks noChangeArrowheads="1"/>
          </p:cNvSpPr>
          <p:nvPr/>
        </p:nvSpPr>
        <p:spPr bwMode="auto">
          <a:xfrm>
            <a:off x="1295400" y="5943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 0</a:t>
            </a:r>
          </a:p>
        </p:txBody>
      </p:sp>
      <p:sp>
        <p:nvSpPr>
          <p:cNvPr id="41" name="TextBox 40"/>
          <p:cNvSpPr txBox="1">
            <a:spLocks noChangeArrowheads="1"/>
          </p:cNvSpPr>
          <p:nvPr/>
        </p:nvSpPr>
        <p:spPr bwMode="auto">
          <a:xfrm>
            <a:off x="609600" y="1382713"/>
            <a:ext cx="1905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Produksi</a:t>
            </a:r>
          </a:p>
        </p:txBody>
      </p:sp>
      <p:sp>
        <p:nvSpPr>
          <p:cNvPr id="42" name="TextBox 41"/>
          <p:cNvSpPr txBox="1">
            <a:spLocks noChangeArrowheads="1"/>
          </p:cNvSpPr>
          <p:nvPr/>
        </p:nvSpPr>
        <p:spPr bwMode="auto">
          <a:xfrm>
            <a:off x="7315200" y="6019800"/>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Input</a:t>
            </a:r>
          </a:p>
        </p:txBody>
      </p:sp>
      <p:cxnSp>
        <p:nvCxnSpPr>
          <p:cNvPr id="43" name="Straight Connector 42"/>
          <p:cNvCxnSpPr/>
          <p:nvPr/>
        </p:nvCxnSpPr>
        <p:spPr>
          <a:xfrm>
            <a:off x="1828800" y="6018213"/>
            <a:ext cx="1066800" cy="158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986463" y="2209800"/>
            <a:ext cx="990600"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667501" y="1943100"/>
            <a:ext cx="533400" cy="31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0" name="TextBox 49"/>
          <p:cNvSpPr txBox="1">
            <a:spLocks noChangeArrowheads="1"/>
          </p:cNvSpPr>
          <p:nvPr/>
        </p:nvSpPr>
        <p:spPr bwMode="auto">
          <a:xfrm>
            <a:off x="6248400" y="21336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∆X</a:t>
            </a:r>
          </a:p>
        </p:txBody>
      </p:sp>
      <p:sp>
        <p:nvSpPr>
          <p:cNvPr id="51" name="TextBox 50"/>
          <p:cNvSpPr txBox="1">
            <a:spLocks noChangeArrowheads="1"/>
          </p:cNvSpPr>
          <p:nvPr/>
        </p:nvSpPr>
        <p:spPr bwMode="auto">
          <a:xfrm>
            <a:off x="6934200" y="176371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t>∆Y</a:t>
            </a:r>
          </a:p>
        </p:txBody>
      </p:sp>
      <p:sp>
        <p:nvSpPr>
          <p:cNvPr id="31" name="Title 1"/>
          <p:cNvSpPr txBox="1">
            <a:spLocks/>
          </p:cNvSpPr>
          <p:nvPr/>
        </p:nvSpPr>
        <p:spPr>
          <a:xfrm>
            <a:off x="457200" y="274638"/>
            <a:ext cx="8229600" cy="715962"/>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d-ID" sz="3200" dirty="0" smtClean="0"/>
              <a:t>FUNGSI  PRODUKSI</a:t>
            </a:r>
            <a:endParaRPr lang="id-ID" sz="3200" dirty="0"/>
          </a:p>
        </p:txBody>
      </p:sp>
    </p:spTree>
    <p:extLst>
      <p:ext uri="{BB962C8B-B14F-4D97-AF65-F5344CB8AC3E}">
        <p14:creationId xmlns:p14="http://schemas.microsoft.com/office/powerpoint/2010/main" val="2045284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checkerboard(across)">
                                      <p:cBhvr>
                                        <p:cTn id="11" dur="500"/>
                                        <p:tgtEl>
                                          <p:spTgt spid="40"/>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heckerboard(across)">
                                      <p:cBhvr>
                                        <p:cTn id="15" dur="500"/>
                                        <p:tgtEl>
                                          <p:spTgt spid="14"/>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checkerboard(across)">
                                      <p:cBhvr>
                                        <p:cTn id="19" dur="500"/>
                                        <p:tgtEl>
                                          <p:spTgt spid="41"/>
                                        </p:tgtEl>
                                      </p:cBhvr>
                                    </p:animEffect>
                                  </p:childTnLst>
                                </p:cTn>
                              </p:par>
                            </p:childTnLst>
                          </p:cTn>
                        </p:par>
                        <p:par>
                          <p:cTn id="20" fill="hold" nodeType="afterGroup">
                            <p:stCondLst>
                              <p:cond delay="2000"/>
                            </p:stCondLst>
                            <p:childTnLst>
                              <p:par>
                                <p:cTn id="21" presetID="5" presetClass="entr" presetSubtype="1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heckerboard(across)">
                                      <p:cBhvr>
                                        <p:cTn id="23" dur="500"/>
                                        <p:tgtEl>
                                          <p:spTgt spid="5"/>
                                        </p:tgtEl>
                                      </p:cBhvr>
                                    </p:animEffect>
                                  </p:childTnLst>
                                </p:cTn>
                              </p:par>
                            </p:childTnLst>
                          </p:cTn>
                        </p:par>
                        <p:par>
                          <p:cTn id="24" fill="hold" nodeType="afterGroup">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checkerboard(across)">
                                      <p:cBhvr>
                                        <p:cTn id="27" dur="500"/>
                                        <p:tgtEl>
                                          <p:spTgt spid="42"/>
                                        </p:tgtEl>
                                      </p:cBhvr>
                                    </p:animEffect>
                                  </p:childTnLst>
                                </p:cTn>
                              </p:par>
                            </p:childTnLst>
                          </p:cTn>
                        </p:par>
                        <p:par>
                          <p:cTn id="28" fill="hold" nodeType="afterGroup">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checkerboard(across)">
                                      <p:cBhvr>
                                        <p:cTn id="31" dur="500"/>
                                        <p:tgtEl>
                                          <p:spTgt spid="6"/>
                                        </p:tgtEl>
                                      </p:cBhvr>
                                    </p:animEffect>
                                  </p:childTnLst>
                                </p:cTn>
                              </p:par>
                            </p:childTnLst>
                          </p:cTn>
                        </p:par>
                        <p:par>
                          <p:cTn id="32" fill="hold" nodeType="afterGroup">
                            <p:stCondLst>
                              <p:cond delay="3500"/>
                            </p:stCondLst>
                            <p:childTnLst>
                              <p:par>
                                <p:cTn id="33" presetID="5" presetClass="entr" presetSubtype="10"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heckerboard(across)">
                                      <p:cBhvr>
                                        <p:cTn id="35" dur="500"/>
                                        <p:tgtEl>
                                          <p:spTgt spid="7"/>
                                        </p:tgtEl>
                                      </p:cBhvr>
                                    </p:animEffect>
                                  </p:childTnLst>
                                </p:cTn>
                              </p:par>
                            </p:childTnLst>
                          </p:cTn>
                        </p:par>
                        <p:par>
                          <p:cTn id="36" fill="hold" nodeType="afterGroup">
                            <p:stCondLst>
                              <p:cond delay="4000"/>
                            </p:stCondLst>
                            <p:childTnLst>
                              <p:par>
                                <p:cTn id="37" presetID="5" presetClass="entr" presetSubtype="10"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checkerboard(across)">
                                      <p:cBhvr>
                                        <p:cTn id="39" dur="500"/>
                                        <p:tgtEl>
                                          <p:spTgt spid="16"/>
                                        </p:tgtEl>
                                      </p:cBhvr>
                                    </p:animEffect>
                                  </p:childTnLst>
                                </p:cTn>
                              </p:par>
                            </p:childTnLst>
                          </p:cTn>
                        </p:par>
                        <p:par>
                          <p:cTn id="40" fill="hold" nodeType="afterGroup">
                            <p:stCondLst>
                              <p:cond delay="4500"/>
                            </p:stCondLst>
                            <p:childTnLst>
                              <p:par>
                                <p:cTn id="41" presetID="5" presetClass="entr" presetSubtype="10" fill="hold" nodeType="after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checkerboard(across)">
                                      <p:cBhvr>
                                        <p:cTn id="43" dur="500"/>
                                        <p:tgtEl>
                                          <p:spTgt spid="43"/>
                                        </p:tgtEl>
                                      </p:cBhvr>
                                    </p:animEffect>
                                  </p:childTnLst>
                                </p:cTn>
                              </p:par>
                            </p:childTnLst>
                          </p:cTn>
                        </p:par>
                        <p:par>
                          <p:cTn id="44" fill="hold" nodeType="afterGroup">
                            <p:stCondLst>
                              <p:cond delay="5000"/>
                            </p:stCondLst>
                            <p:childTnLst>
                              <p:par>
                                <p:cTn id="45" presetID="5" presetClass="entr" presetSubtype="1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checkerboard(across)">
                                      <p:cBhvr>
                                        <p:cTn id="47" dur="500"/>
                                        <p:tgtEl>
                                          <p:spTgt spid="23"/>
                                        </p:tgtEl>
                                      </p:cBhvr>
                                    </p:animEffect>
                                  </p:childTnLst>
                                </p:cTn>
                              </p:par>
                            </p:childTnLst>
                          </p:cTn>
                        </p:par>
                        <p:par>
                          <p:cTn id="48" fill="hold" nodeType="afterGroup">
                            <p:stCondLst>
                              <p:cond delay="5500"/>
                            </p:stCondLst>
                            <p:childTnLst>
                              <p:par>
                                <p:cTn id="49" presetID="5" presetClass="entr" presetSubtype="10" fill="hold"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checkerboard(across)">
                                      <p:cBhvr>
                                        <p:cTn id="51" dur="500"/>
                                        <p:tgtEl>
                                          <p:spTgt spid="22"/>
                                        </p:tgtEl>
                                      </p:cBhvr>
                                    </p:animEffect>
                                  </p:childTnLst>
                                </p:cTn>
                              </p:par>
                            </p:childTnLst>
                          </p:cTn>
                        </p:par>
                        <p:par>
                          <p:cTn id="52" fill="hold" nodeType="afterGroup">
                            <p:stCondLst>
                              <p:cond delay="6000"/>
                            </p:stCondLst>
                            <p:childTnLst>
                              <p:par>
                                <p:cTn id="53" presetID="5" presetClass="entr" presetSubtype="1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checkerboard(across)">
                                      <p:cBhvr>
                                        <p:cTn id="55" dur="500"/>
                                        <p:tgtEl>
                                          <p:spTgt spid="13"/>
                                        </p:tgtEl>
                                      </p:cBhvr>
                                    </p:animEffect>
                                  </p:childTnLst>
                                </p:cTn>
                              </p:par>
                            </p:childTnLst>
                          </p:cTn>
                        </p:par>
                        <p:par>
                          <p:cTn id="56" fill="hold" nodeType="afterGroup">
                            <p:stCondLst>
                              <p:cond delay="6500"/>
                            </p:stCondLst>
                            <p:childTnLst>
                              <p:par>
                                <p:cTn id="57" presetID="5" presetClass="entr" presetSubtype="10" fill="hold"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checkerboard(across)">
                                      <p:cBhvr>
                                        <p:cTn id="59" dur="500"/>
                                        <p:tgtEl>
                                          <p:spTgt spid="9"/>
                                        </p:tgtEl>
                                      </p:cBhvr>
                                    </p:animEffect>
                                  </p:childTnLst>
                                </p:cTn>
                              </p:par>
                            </p:childTnLst>
                          </p:cTn>
                        </p:par>
                        <p:par>
                          <p:cTn id="60" fill="hold" nodeType="afterGroup">
                            <p:stCondLst>
                              <p:cond delay="7000"/>
                            </p:stCondLst>
                            <p:childTnLst>
                              <p:par>
                                <p:cTn id="61" presetID="5" presetClass="entr" presetSubtype="10" fill="hold" grpId="0" nodeType="after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checkerboard(across)">
                                      <p:cBhvr>
                                        <p:cTn id="63" dur="500"/>
                                        <p:tgtEl>
                                          <p:spTgt spid="12"/>
                                        </p:tgtEl>
                                      </p:cBhvr>
                                    </p:animEffect>
                                  </p:childTnLst>
                                </p:cTn>
                              </p:par>
                            </p:childTnLst>
                          </p:cTn>
                        </p:par>
                        <p:par>
                          <p:cTn id="64" fill="hold" nodeType="afterGroup">
                            <p:stCondLst>
                              <p:cond delay="7500"/>
                            </p:stCondLst>
                            <p:childTnLst>
                              <p:par>
                                <p:cTn id="65" presetID="5" presetClass="entr" presetSubtype="10" fill="hold" nodeType="after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checkerboard(across)">
                                      <p:cBhvr>
                                        <p:cTn id="67" dur="500"/>
                                        <p:tgtEl>
                                          <p:spTgt spid="11"/>
                                        </p:tgtEl>
                                      </p:cBhvr>
                                    </p:animEffect>
                                  </p:childTnLst>
                                </p:cTn>
                              </p:par>
                            </p:childTnLst>
                          </p:cTn>
                        </p:par>
                        <p:par>
                          <p:cTn id="68" fill="hold" nodeType="afterGroup">
                            <p:stCondLst>
                              <p:cond delay="8000"/>
                            </p:stCondLst>
                            <p:childTnLst>
                              <p:par>
                                <p:cTn id="69" presetID="5" presetClass="entr" presetSubtype="10"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checkerboard(across)">
                                      <p:cBhvr>
                                        <p:cTn id="71" dur="500"/>
                                        <p:tgtEl>
                                          <p:spTgt spid="26"/>
                                        </p:tgtEl>
                                      </p:cBhvr>
                                    </p:animEffect>
                                  </p:childTnLst>
                                </p:cTn>
                              </p:par>
                            </p:childTnLst>
                          </p:cTn>
                        </p:par>
                        <p:par>
                          <p:cTn id="72" fill="hold" nodeType="afterGroup">
                            <p:stCondLst>
                              <p:cond delay="8500"/>
                            </p:stCondLst>
                            <p:childTnLst>
                              <p:par>
                                <p:cTn id="73" presetID="5" presetClass="entr" presetSubtype="10" fill="hold" grpId="0" nodeType="after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checkerboard(across)">
                                      <p:cBhvr>
                                        <p:cTn id="75" dur="500"/>
                                        <p:tgtEl>
                                          <p:spTgt spid="38"/>
                                        </p:tgtEl>
                                      </p:cBhvr>
                                    </p:animEffect>
                                  </p:childTnLst>
                                </p:cTn>
                              </p:par>
                            </p:childTnLst>
                          </p:cTn>
                        </p:par>
                        <p:par>
                          <p:cTn id="76" fill="hold" nodeType="afterGroup">
                            <p:stCondLst>
                              <p:cond delay="9000"/>
                            </p:stCondLst>
                            <p:childTnLst>
                              <p:par>
                                <p:cTn id="77" presetID="5" presetClass="entr" presetSubtype="10" fill="hold" grpId="0" nodeType="after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checkerboard(across)">
                                      <p:cBhvr>
                                        <p:cTn id="79" dur="500"/>
                                        <p:tgtEl>
                                          <p:spTgt spid="36"/>
                                        </p:tgtEl>
                                      </p:cBhvr>
                                    </p:animEffect>
                                  </p:childTnLst>
                                </p:cTn>
                              </p:par>
                            </p:childTnLst>
                          </p:cTn>
                        </p:par>
                        <p:par>
                          <p:cTn id="80" fill="hold" nodeType="afterGroup">
                            <p:stCondLst>
                              <p:cond delay="9500"/>
                            </p:stCondLst>
                            <p:childTnLst>
                              <p:par>
                                <p:cTn id="81" presetID="5" presetClass="entr" presetSubtype="10" fill="hold" nodeType="after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checkerboard(across)">
                                      <p:cBhvr>
                                        <p:cTn id="83" dur="500"/>
                                        <p:tgtEl>
                                          <p:spTgt spid="27"/>
                                        </p:tgtEl>
                                      </p:cBhvr>
                                    </p:animEffect>
                                  </p:childTnLst>
                                </p:cTn>
                              </p:par>
                            </p:childTnLst>
                          </p:cTn>
                        </p:par>
                        <p:par>
                          <p:cTn id="84" fill="hold" nodeType="afterGroup">
                            <p:stCondLst>
                              <p:cond delay="10000"/>
                            </p:stCondLst>
                            <p:childTnLst>
                              <p:par>
                                <p:cTn id="85" presetID="5" presetClass="entr" presetSubtype="10" fill="hold" nodeType="afterEffect">
                                  <p:stCondLst>
                                    <p:cond delay="0"/>
                                  </p:stCondLst>
                                  <p:childTnLst>
                                    <p:set>
                                      <p:cBhvr>
                                        <p:cTn id="86" dur="1" fill="hold">
                                          <p:stCondLst>
                                            <p:cond delay="0"/>
                                          </p:stCondLst>
                                        </p:cTn>
                                        <p:tgtEl>
                                          <p:spTgt spid="33"/>
                                        </p:tgtEl>
                                        <p:attrNameLst>
                                          <p:attrName>style.visibility</p:attrName>
                                        </p:attrNameLst>
                                      </p:cBhvr>
                                      <p:to>
                                        <p:strVal val="visible"/>
                                      </p:to>
                                    </p:set>
                                    <p:animEffect transition="in" filter="checkerboard(across)">
                                      <p:cBhvr>
                                        <p:cTn id="87" dur="500"/>
                                        <p:tgtEl>
                                          <p:spTgt spid="33"/>
                                        </p:tgtEl>
                                      </p:cBhvr>
                                    </p:animEffect>
                                  </p:childTnLst>
                                </p:cTn>
                              </p:par>
                            </p:childTnLst>
                          </p:cTn>
                        </p:par>
                        <p:par>
                          <p:cTn id="88" fill="hold" nodeType="afterGroup">
                            <p:stCondLst>
                              <p:cond delay="10500"/>
                            </p:stCondLst>
                            <p:childTnLst>
                              <p:par>
                                <p:cTn id="89" presetID="5" presetClass="entr" presetSubtype="10"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checkerboard(across)">
                                      <p:cBhvr>
                                        <p:cTn id="91" dur="500"/>
                                        <p:tgtEl>
                                          <p:spTgt spid="39"/>
                                        </p:tgtEl>
                                      </p:cBhvr>
                                    </p:animEffect>
                                  </p:childTnLst>
                                </p:cTn>
                              </p:par>
                            </p:childTnLst>
                          </p:cTn>
                        </p:par>
                        <p:par>
                          <p:cTn id="92" fill="hold" nodeType="afterGroup">
                            <p:stCondLst>
                              <p:cond delay="11000"/>
                            </p:stCondLst>
                            <p:childTnLst>
                              <p:par>
                                <p:cTn id="93" presetID="5" presetClass="entr" presetSubtype="10" fill="hold" grpId="0" nodeType="after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checkerboard(across)">
                                      <p:cBhvr>
                                        <p:cTn id="95" dur="500"/>
                                        <p:tgtEl>
                                          <p:spTgt spid="37"/>
                                        </p:tgtEl>
                                      </p:cBhvr>
                                    </p:animEffect>
                                  </p:childTnLst>
                                </p:cTn>
                              </p:par>
                            </p:childTnLst>
                          </p:cTn>
                        </p:par>
                        <p:par>
                          <p:cTn id="96" fill="hold" nodeType="afterGroup">
                            <p:stCondLst>
                              <p:cond delay="11500"/>
                            </p:stCondLst>
                            <p:childTnLst>
                              <p:par>
                                <p:cTn id="97" presetID="5" presetClass="entr" presetSubtype="10" fill="hold" nodeType="afterEffect">
                                  <p:stCondLst>
                                    <p:cond delay="0"/>
                                  </p:stCondLst>
                                  <p:childTnLst>
                                    <p:set>
                                      <p:cBhvr>
                                        <p:cTn id="98" dur="1" fill="hold">
                                          <p:stCondLst>
                                            <p:cond delay="0"/>
                                          </p:stCondLst>
                                        </p:cTn>
                                        <p:tgtEl>
                                          <p:spTgt spid="34"/>
                                        </p:tgtEl>
                                        <p:attrNameLst>
                                          <p:attrName>style.visibility</p:attrName>
                                        </p:attrNameLst>
                                      </p:cBhvr>
                                      <p:to>
                                        <p:strVal val="visible"/>
                                      </p:to>
                                    </p:set>
                                    <p:animEffect transition="in" filter="checkerboard(across)">
                                      <p:cBhvr>
                                        <p:cTn id="99" dur="500"/>
                                        <p:tgtEl>
                                          <p:spTgt spid="34"/>
                                        </p:tgtEl>
                                      </p:cBhvr>
                                    </p:animEffect>
                                  </p:childTnLst>
                                </p:cTn>
                              </p:par>
                            </p:childTnLst>
                          </p:cTn>
                        </p:par>
                        <p:par>
                          <p:cTn id="100" fill="hold" nodeType="afterGroup">
                            <p:stCondLst>
                              <p:cond delay="12000"/>
                            </p:stCondLst>
                            <p:childTnLst>
                              <p:par>
                                <p:cTn id="101" presetID="5" presetClass="entr" presetSubtype="10" fill="hold" nodeType="after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checkerboard(across)">
                                      <p:cBhvr>
                                        <p:cTn id="103" dur="500"/>
                                        <p:tgtEl>
                                          <p:spTgt spid="47"/>
                                        </p:tgtEl>
                                      </p:cBhvr>
                                    </p:animEffect>
                                  </p:childTnLst>
                                </p:cTn>
                              </p:par>
                            </p:childTnLst>
                          </p:cTn>
                        </p:par>
                        <p:par>
                          <p:cTn id="104" fill="hold" nodeType="afterGroup">
                            <p:stCondLst>
                              <p:cond delay="12500"/>
                            </p:stCondLst>
                            <p:childTnLst>
                              <p:par>
                                <p:cTn id="105" presetID="5" presetClass="entr" presetSubtype="10" fill="hold" nodeType="afterEffect">
                                  <p:stCondLst>
                                    <p:cond delay="0"/>
                                  </p:stCondLst>
                                  <p:childTnLst>
                                    <p:set>
                                      <p:cBhvr>
                                        <p:cTn id="106" dur="1" fill="hold">
                                          <p:stCondLst>
                                            <p:cond delay="0"/>
                                          </p:stCondLst>
                                        </p:cTn>
                                        <p:tgtEl>
                                          <p:spTgt spid="47"/>
                                        </p:tgtEl>
                                        <p:attrNameLst>
                                          <p:attrName>style.visibility</p:attrName>
                                        </p:attrNameLst>
                                      </p:cBhvr>
                                      <p:to>
                                        <p:strVal val="visible"/>
                                      </p:to>
                                    </p:set>
                                    <p:animEffect transition="in" filter="checkerboard(across)">
                                      <p:cBhvr>
                                        <p:cTn id="107" dur="500"/>
                                        <p:tgtEl>
                                          <p:spTgt spid="47"/>
                                        </p:tgtEl>
                                      </p:cBhvr>
                                    </p:animEffect>
                                  </p:childTnLst>
                                </p:cTn>
                              </p:par>
                              <p:par>
                                <p:cTn id="108" presetID="5" presetClass="entr" presetSubtype="10" fill="hold" nodeType="withEffect">
                                  <p:stCondLst>
                                    <p:cond delay="0"/>
                                  </p:stCondLst>
                                  <p:childTnLst>
                                    <p:set>
                                      <p:cBhvr>
                                        <p:cTn id="109" dur="1" fill="hold">
                                          <p:stCondLst>
                                            <p:cond delay="0"/>
                                          </p:stCondLst>
                                        </p:cTn>
                                        <p:tgtEl>
                                          <p:spTgt spid="49"/>
                                        </p:tgtEl>
                                        <p:attrNameLst>
                                          <p:attrName>style.visibility</p:attrName>
                                        </p:attrNameLst>
                                      </p:cBhvr>
                                      <p:to>
                                        <p:strVal val="visible"/>
                                      </p:to>
                                    </p:set>
                                    <p:animEffect transition="in" filter="checkerboard(across)">
                                      <p:cBhvr>
                                        <p:cTn id="110" dur="500"/>
                                        <p:tgtEl>
                                          <p:spTgt spid="49"/>
                                        </p:tgtEl>
                                      </p:cBhvr>
                                    </p:animEffect>
                                  </p:childTnLst>
                                </p:cTn>
                              </p:par>
                            </p:childTnLst>
                          </p:cTn>
                        </p:par>
                        <p:par>
                          <p:cTn id="111" fill="hold" nodeType="afterGroup">
                            <p:stCondLst>
                              <p:cond delay="13000"/>
                            </p:stCondLst>
                            <p:childTnLst>
                              <p:par>
                                <p:cTn id="112" presetID="5" presetClass="entr" presetSubtype="10" fill="hold" grpId="0" nodeType="afterEffect">
                                  <p:stCondLst>
                                    <p:cond delay="0"/>
                                  </p:stCondLst>
                                  <p:childTnLst>
                                    <p:set>
                                      <p:cBhvr>
                                        <p:cTn id="113" dur="1" fill="hold">
                                          <p:stCondLst>
                                            <p:cond delay="0"/>
                                          </p:stCondLst>
                                        </p:cTn>
                                        <p:tgtEl>
                                          <p:spTgt spid="50"/>
                                        </p:tgtEl>
                                        <p:attrNameLst>
                                          <p:attrName>style.visibility</p:attrName>
                                        </p:attrNameLst>
                                      </p:cBhvr>
                                      <p:to>
                                        <p:strVal val="visible"/>
                                      </p:to>
                                    </p:set>
                                    <p:animEffect transition="in" filter="checkerboard(across)">
                                      <p:cBhvr>
                                        <p:cTn id="114" dur="500"/>
                                        <p:tgtEl>
                                          <p:spTgt spid="50"/>
                                        </p:tgtEl>
                                      </p:cBhvr>
                                    </p:animEffect>
                                  </p:childTnLst>
                                </p:cTn>
                              </p:par>
                            </p:childTnLst>
                          </p:cTn>
                        </p:par>
                        <p:par>
                          <p:cTn id="115" fill="hold" nodeType="afterGroup">
                            <p:stCondLst>
                              <p:cond delay="13500"/>
                            </p:stCondLst>
                            <p:childTnLst>
                              <p:par>
                                <p:cTn id="116" presetID="5" presetClass="entr" presetSubtype="10" fill="hold" grpId="0" nodeType="afterEffect">
                                  <p:stCondLst>
                                    <p:cond delay="0"/>
                                  </p:stCondLst>
                                  <p:childTnLst>
                                    <p:set>
                                      <p:cBhvr>
                                        <p:cTn id="117" dur="1" fill="hold">
                                          <p:stCondLst>
                                            <p:cond delay="0"/>
                                          </p:stCondLst>
                                        </p:cTn>
                                        <p:tgtEl>
                                          <p:spTgt spid="51"/>
                                        </p:tgtEl>
                                        <p:attrNameLst>
                                          <p:attrName>style.visibility</p:attrName>
                                        </p:attrNameLst>
                                      </p:cBhvr>
                                      <p:to>
                                        <p:strVal val="visible"/>
                                      </p:to>
                                    </p:set>
                                    <p:animEffect transition="in" filter="checkerboard(across)">
                                      <p:cBhvr>
                                        <p:cTn id="11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p:bldP spid="13" grpId="0"/>
      <p:bldP spid="14" grpId="0"/>
      <p:bldP spid="16" grpId="0"/>
      <p:bldP spid="23" grpId="0"/>
      <p:bldP spid="36" grpId="0"/>
      <p:bldP spid="37" grpId="0"/>
      <p:bldP spid="38" grpId="0"/>
      <p:bldP spid="39" grpId="0"/>
      <p:bldP spid="40" grpId="0"/>
      <p:bldP spid="41" grpId="0"/>
      <p:bldP spid="42" grpId="0"/>
      <p:bldP spid="50" grpId="0"/>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92763"/>
          </a:xfrm>
        </p:spPr>
        <p:txBody>
          <a:bodyPr>
            <a:normAutofit/>
          </a:bodyPr>
          <a:lstStyle/>
          <a:p>
            <a:r>
              <a:rPr lang="id-ID" sz="2400" dirty="0" smtClean="0"/>
              <a:t>KURVA TOTAL BIAYA TETAP (TFC)</a:t>
            </a:r>
          </a:p>
          <a:p>
            <a:pPr marL="360000" indent="0">
              <a:buNone/>
            </a:pPr>
            <a:r>
              <a:rPr lang="id-ID" sz="2400" dirty="0" smtClean="0"/>
              <a:t>Besarnya konstan pada tingkat produksi berapapun jumlahnya. Dengan demikian TFC linier dengan slope horisontal.</a:t>
            </a:r>
          </a:p>
          <a:p>
            <a:r>
              <a:rPr lang="id-ID" sz="2400" dirty="0"/>
              <a:t>KURVA TOTAL BIAYA </a:t>
            </a:r>
            <a:r>
              <a:rPr lang="id-ID" sz="2400" dirty="0" smtClean="0"/>
              <a:t>VARIABEL  </a:t>
            </a:r>
            <a:r>
              <a:rPr lang="id-ID" sz="2400" dirty="0"/>
              <a:t>(</a:t>
            </a:r>
            <a:r>
              <a:rPr lang="id-ID" sz="2400" dirty="0" smtClean="0"/>
              <a:t>TVC</a:t>
            </a:r>
            <a:r>
              <a:rPr lang="id-ID" sz="2400" dirty="0"/>
              <a:t>)</a:t>
            </a:r>
          </a:p>
          <a:p>
            <a:pPr marL="360000" indent="0">
              <a:buNone/>
            </a:pPr>
            <a:r>
              <a:rPr lang="id-ID" sz="2400" dirty="0"/>
              <a:t>Besarnya </a:t>
            </a:r>
            <a:r>
              <a:rPr lang="id-ID" sz="2400" dirty="0" smtClean="0"/>
              <a:t>tidak sama </a:t>
            </a:r>
            <a:r>
              <a:rPr lang="id-ID" sz="2400" dirty="0"/>
              <a:t>pada </a:t>
            </a:r>
            <a:r>
              <a:rPr lang="id-ID" sz="2400" dirty="0" smtClean="0"/>
              <a:t>setiap tingkatan produksi. Dengan demikian kurva TFC tidek linier dengan slope yang berbeda-beda tiap tingkatan produksi, menyesuaikan bentuk fungsi produksinya.</a:t>
            </a:r>
          </a:p>
          <a:p>
            <a:r>
              <a:rPr lang="id-ID" sz="2400" dirty="0"/>
              <a:t>KURVA TOTAL BIAYA </a:t>
            </a:r>
            <a:r>
              <a:rPr lang="id-ID" sz="2400" dirty="0" smtClean="0"/>
              <a:t>(TC</a:t>
            </a:r>
            <a:r>
              <a:rPr lang="id-ID" sz="2400" dirty="0"/>
              <a:t>)</a:t>
            </a:r>
          </a:p>
          <a:p>
            <a:pPr marL="360000" indent="0">
              <a:buNone/>
            </a:pPr>
            <a:r>
              <a:rPr lang="id-ID" sz="2400" dirty="0" smtClean="0"/>
              <a:t>Biaya Total merupakan penjumlahan TFC dan TVC. Dengan demikian kurvanya sama dengan biaya TVC, hanya karena penambahan TFC yang besarnya konstan maka letaknya lebih tinggi (diatas intersep sebesar TFC).</a:t>
            </a:r>
            <a:endParaRPr lang="id-ID" sz="2400" dirty="0"/>
          </a:p>
          <a:p>
            <a:pPr marL="360000" indent="0">
              <a:buNone/>
            </a:pPr>
            <a:endParaRPr lang="id-ID" sz="2400" dirty="0"/>
          </a:p>
          <a:p>
            <a:pPr marL="360000" indent="0">
              <a:buNone/>
            </a:pPr>
            <a:endParaRPr lang="id-ID" sz="2400" dirty="0"/>
          </a:p>
        </p:txBody>
      </p:sp>
    </p:spTree>
    <p:extLst>
      <p:ext uri="{BB962C8B-B14F-4D97-AF65-F5344CB8AC3E}">
        <p14:creationId xmlns:p14="http://schemas.microsoft.com/office/powerpoint/2010/main" val="3641127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3321</TotalTime>
  <Words>406</Words>
  <Application>Microsoft Office PowerPoint</Application>
  <PresentationFormat>On-screen Show (4:3)</PresentationFormat>
  <Paragraphs>50</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BIAYA PRODUKSI</vt:lpstr>
      <vt:lpstr>BIAYA PRODUKSI</vt:lpstr>
      <vt:lpstr>PowerPoint Presentation</vt:lpstr>
      <vt:lpstr>PowerPoint Presentation</vt:lpstr>
      <vt:lpstr>FUNGSI  BIAYA PRODUKSI</vt:lpstr>
      <vt:lpstr>FUNGSI  BIAYA PRODUKSI DITURUNKAN  DARI FUNGSI PRODUKSINYA</vt:lpstr>
      <vt:lpstr>PowerPoint Presentation</vt:lpstr>
      <vt:lpstr>PowerPoint Presentation</vt:lpstr>
      <vt:lpstr>PowerPoint Presentation</vt:lpstr>
      <vt:lpstr>HUBUNGAN   TFC, TVC, TC, ATC, AVC &amp; MC</vt:lpstr>
      <vt:lpstr>FUNGSI  BIAYA PRODUKSI DITURUNKAN  DARI FUNGSI PRODUKSINYA</vt:lpstr>
      <vt:lpstr>FUNGSI  BIAYA PRODUKSI DITURUNKAN  DARI FUNGSI PRODUKSINYA</vt:lpstr>
      <vt:lpstr>FUNGSI  BIAYA PRODUKSI DITURUNKAN  DARI FUNGSI PRODUKSINYA</vt:lpstr>
      <vt:lpstr>FUNGSI  BIAYA PRODUKSI DITURUNKAN DARI FUNGSI PRODUKSINYA PENDEKATAN MATEMATIS</vt:lpstr>
      <vt:lpstr>PowerPoint Presentation</vt:lpstr>
      <vt:lpstr>MC  MEMOTONG AVC DI TITIK MINIMUMNYA</vt:lpstr>
      <vt:lpstr>PowerPoint Presentation</vt:lpstr>
      <vt:lpstr>PowerPoint Presentation</vt:lpstr>
      <vt:lpstr>CONTOH PENGGUNAAN FUNGSI  BIAYA PRODUKSI</vt:lpstr>
      <vt:lpstr>PowerPoint Presentation</vt:lpstr>
      <vt:lpstr>PowerPoint Presentation</vt:lpstr>
      <vt:lpstr>CONTOH PENGGUNAAN FUNGSI  BIAYA PRODUKSI</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intel</cp:lastModifiedBy>
  <cp:revision>27</cp:revision>
  <dcterms:created xsi:type="dcterms:W3CDTF">2009-09-03T16:07:48Z</dcterms:created>
  <dcterms:modified xsi:type="dcterms:W3CDTF">2015-02-10T02:13:58Z</dcterms:modified>
</cp:coreProperties>
</file>