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56" r:id="rId2"/>
    <p:sldId id="279" r:id="rId3"/>
    <p:sldId id="257" r:id="rId4"/>
    <p:sldId id="267" r:id="rId5"/>
    <p:sldId id="268" r:id="rId6"/>
    <p:sldId id="269" r:id="rId7"/>
    <p:sldId id="276" r:id="rId8"/>
    <p:sldId id="278" r:id="rId9"/>
    <p:sldId id="285" r:id="rId10"/>
    <p:sldId id="286" r:id="rId11"/>
    <p:sldId id="284" r:id="rId12"/>
    <p:sldId id="270" r:id="rId13"/>
    <p:sldId id="271" r:id="rId14"/>
    <p:sldId id="272" r:id="rId15"/>
    <p:sldId id="273" r:id="rId16"/>
    <p:sldId id="274" r:id="rId17"/>
    <p:sldId id="275" r:id="rId18"/>
    <p:sldId id="288" r:id="rId19"/>
    <p:sldId id="289" r:id="rId20"/>
    <p:sldId id="280" r:id="rId21"/>
    <p:sldId id="281" r:id="rId22"/>
    <p:sldId id="282" r:id="rId23"/>
    <p:sldId id="287" r:id="rId24"/>
  </p:sldIdLst>
  <p:sldSz cx="9144000" cy="6858000" type="screen4x3"/>
  <p:notesSz cx="6858000" cy="99456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558" autoAdjust="0"/>
    <p:restoredTop sz="94660"/>
  </p:normalViewPr>
  <p:slideViewPr>
    <p:cSldViewPr>
      <p:cViewPr varScale="1">
        <p:scale>
          <a:sx n="51" d="100"/>
          <a:sy n="51" d="100"/>
        </p:scale>
        <p:origin x="-108" y="-2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96888"/>
          </a:xfrm>
          <a:prstGeom prst="rect">
            <a:avLst/>
          </a:prstGeom>
        </p:spPr>
        <p:txBody>
          <a:bodyPr vert="horz" lIns="91440" tIns="45720" rIns="91440" bIns="45720" rtlCol="0"/>
          <a:lstStyle>
            <a:lvl1pPr algn="r">
              <a:defRPr sz="1200"/>
            </a:lvl1pPr>
          </a:lstStyle>
          <a:p>
            <a:fld id="{B1A51822-352A-43E4-8626-93DA7509CA34}" type="datetimeFigureOut">
              <a:rPr lang="en-US" smtClean="0"/>
              <a:pPr/>
              <a:t>2/10/2015</a:t>
            </a:fld>
            <a:endParaRPr lang="en-US"/>
          </a:p>
        </p:txBody>
      </p:sp>
      <p:sp>
        <p:nvSpPr>
          <p:cNvPr id="4" name="Footer Placeholder 3"/>
          <p:cNvSpPr>
            <a:spLocks noGrp="1"/>
          </p:cNvSpPr>
          <p:nvPr>
            <p:ph type="ftr" sz="quarter" idx="2"/>
          </p:nvPr>
        </p:nvSpPr>
        <p:spPr>
          <a:xfrm>
            <a:off x="0" y="9447213"/>
            <a:ext cx="2971800" cy="4968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9447213"/>
            <a:ext cx="2971800" cy="496887"/>
          </a:xfrm>
          <a:prstGeom prst="rect">
            <a:avLst/>
          </a:prstGeom>
        </p:spPr>
        <p:txBody>
          <a:bodyPr vert="horz" lIns="91440" tIns="45720" rIns="91440" bIns="45720" rtlCol="0" anchor="b"/>
          <a:lstStyle>
            <a:lvl1pPr algn="r">
              <a:defRPr sz="1200"/>
            </a:lvl1pPr>
          </a:lstStyle>
          <a:p>
            <a:fld id="{82466050-6702-4326-9F3A-D75EC5CF6D24}" type="slidenum">
              <a:rPr lang="en-US" smtClean="0"/>
              <a:pPr/>
              <a:t>‹#›</a:t>
            </a:fld>
            <a:endParaRPr lang="en-US"/>
          </a:p>
        </p:txBody>
      </p:sp>
    </p:spTree>
    <p:extLst>
      <p:ext uri="{BB962C8B-B14F-4D97-AF65-F5344CB8AC3E}">
        <p14:creationId xmlns:p14="http://schemas.microsoft.com/office/powerpoint/2010/main" val="33781062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28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97284"/>
          </a:xfrm>
          <a:prstGeom prst="rect">
            <a:avLst/>
          </a:prstGeom>
        </p:spPr>
        <p:txBody>
          <a:bodyPr vert="horz" lIns="91440" tIns="45720" rIns="91440" bIns="45720" rtlCol="0"/>
          <a:lstStyle>
            <a:lvl1pPr algn="r">
              <a:defRPr sz="1200"/>
            </a:lvl1pPr>
          </a:lstStyle>
          <a:p>
            <a:fld id="{0EE23A8A-B8CA-4712-8713-C16524E8DB1B}" type="datetimeFigureOut">
              <a:rPr lang="en-US" smtClean="0"/>
              <a:pPr/>
              <a:t>2/10/2015</a:t>
            </a:fld>
            <a:endParaRPr lang="en-US"/>
          </a:p>
        </p:txBody>
      </p:sp>
      <p:sp>
        <p:nvSpPr>
          <p:cNvPr id="4" name="Slide Image Placeholder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724202"/>
            <a:ext cx="5486400" cy="4475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46678"/>
            <a:ext cx="2971800" cy="49728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9446678"/>
            <a:ext cx="2971800" cy="497284"/>
          </a:xfrm>
          <a:prstGeom prst="rect">
            <a:avLst/>
          </a:prstGeom>
        </p:spPr>
        <p:txBody>
          <a:bodyPr vert="horz" lIns="91440" tIns="45720" rIns="91440" bIns="45720" rtlCol="0" anchor="b"/>
          <a:lstStyle>
            <a:lvl1pPr algn="r">
              <a:defRPr sz="1200"/>
            </a:lvl1pPr>
          </a:lstStyle>
          <a:p>
            <a:fld id="{A8752D93-4784-437F-9104-A78C91F4C187}" type="slidenum">
              <a:rPr lang="en-US" smtClean="0"/>
              <a:pPr/>
              <a:t>‹#›</a:t>
            </a:fld>
            <a:endParaRPr lang="en-US"/>
          </a:p>
        </p:txBody>
      </p:sp>
    </p:spTree>
    <p:extLst>
      <p:ext uri="{BB962C8B-B14F-4D97-AF65-F5344CB8AC3E}">
        <p14:creationId xmlns:p14="http://schemas.microsoft.com/office/powerpoint/2010/main" val="1393052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8752D93-4784-437F-9104-A78C91F4C187}"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54444341-AC2D-4C37-83EC-1932D00445E1}" type="slidenum">
              <a:rPr lang="en-US" smtClean="0"/>
              <a:pPr>
                <a:defRPr/>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A579632-73F9-451E-AC07-D83A04A79D4E}" type="datetimeFigureOut">
              <a:rPr lang="en-US" smtClean="0"/>
              <a:pPr/>
              <a:t>2/10/2015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507D8-5EE2-480E-A54B-B9AF8967A58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579632-73F9-451E-AC07-D83A04A79D4E}" type="datetimeFigureOut">
              <a:rPr lang="en-US" smtClean="0"/>
              <a:pPr/>
              <a:t>2/10/2015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507D8-5EE2-480E-A54B-B9AF8967A58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579632-73F9-451E-AC07-D83A04A79D4E}" type="datetimeFigureOut">
              <a:rPr lang="en-US" smtClean="0"/>
              <a:pPr/>
              <a:t>2/10/2015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507D8-5EE2-480E-A54B-B9AF8967A58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579632-73F9-451E-AC07-D83A04A79D4E}" type="datetimeFigureOut">
              <a:rPr lang="en-US" smtClean="0"/>
              <a:pPr/>
              <a:t>2/10/2015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507D8-5EE2-480E-A54B-B9AF8967A58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579632-73F9-451E-AC07-D83A04A79D4E}" type="datetimeFigureOut">
              <a:rPr lang="en-US" smtClean="0"/>
              <a:pPr/>
              <a:t>2/10/2015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507D8-5EE2-480E-A54B-B9AF8967A58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A579632-73F9-451E-AC07-D83A04A79D4E}" type="datetimeFigureOut">
              <a:rPr lang="en-US" smtClean="0"/>
              <a:pPr/>
              <a:t>2/10/2015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507D8-5EE2-480E-A54B-B9AF8967A58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A579632-73F9-451E-AC07-D83A04A79D4E}" type="datetimeFigureOut">
              <a:rPr lang="en-US" smtClean="0"/>
              <a:pPr/>
              <a:t>2/10/2015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507D8-5EE2-480E-A54B-B9AF8967A58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A579632-73F9-451E-AC07-D83A04A79D4E}" type="datetimeFigureOut">
              <a:rPr lang="en-US" smtClean="0"/>
              <a:pPr/>
              <a:t>2/10/2015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507D8-5EE2-480E-A54B-B9AF8967A58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579632-73F9-451E-AC07-D83A04A79D4E}" type="datetimeFigureOut">
              <a:rPr lang="en-US" smtClean="0"/>
              <a:pPr/>
              <a:t>2/10/2015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507D8-5EE2-480E-A54B-B9AF8967A58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579632-73F9-451E-AC07-D83A04A79D4E}" type="datetimeFigureOut">
              <a:rPr lang="en-US" smtClean="0"/>
              <a:pPr/>
              <a:t>2/10/2015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507D8-5EE2-480E-A54B-B9AF8967A58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579632-73F9-451E-AC07-D83A04A79D4E}" type="datetimeFigureOut">
              <a:rPr lang="en-US" smtClean="0"/>
              <a:pPr/>
              <a:t>2/10/2015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507D8-5EE2-480E-A54B-B9AF8967A58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579632-73F9-451E-AC07-D83A04A79D4E}" type="datetimeFigureOut">
              <a:rPr lang="en-US" smtClean="0"/>
              <a:pPr/>
              <a:t>2/10/2015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E507D8-5EE2-480E-A54B-B9AF8967A58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08237"/>
            <a:ext cx="8229600" cy="4525963"/>
          </a:xfrm>
        </p:spPr>
        <p:txBody>
          <a:bodyPr/>
          <a:lstStyle/>
          <a:p>
            <a:pPr algn="r">
              <a:buNone/>
            </a:pPr>
            <a:r>
              <a:rPr lang="id-ID" b="1" dirty="0" smtClean="0">
                <a:latin typeface="Mistral" pitchFamily="66" charset="0"/>
              </a:rPr>
              <a:t>Sesi</a:t>
            </a:r>
            <a:r>
              <a:rPr lang="en-US" b="1" dirty="0" smtClean="0">
                <a:latin typeface="Mistral" pitchFamily="66" charset="0"/>
              </a:rPr>
              <a:t> </a:t>
            </a:r>
            <a:r>
              <a:rPr lang="en-US" b="1" dirty="0">
                <a:latin typeface="Mistral" pitchFamily="66" charset="0"/>
              </a:rPr>
              <a:t>:  </a:t>
            </a:r>
            <a:r>
              <a:rPr lang="id-ID" b="1" dirty="0" smtClean="0">
                <a:latin typeface="Mistral" pitchFamily="66" charset="0"/>
              </a:rPr>
              <a:t>5</a:t>
            </a:r>
            <a:r>
              <a:rPr lang="en-US" b="1" dirty="0" smtClean="0">
                <a:latin typeface="Mistral" pitchFamily="66" charset="0"/>
              </a:rPr>
              <a:t> </a:t>
            </a:r>
            <a:endParaRPr lang="en-US" dirty="0">
              <a:latin typeface="Mistral" pitchFamily="66" charset="0"/>
            </a:endParaRPr>
          </a:p>
          <a:p>
            <a:pPr algn="r">
              <a:buNone/>
            </a:pPr>
            <a:r>
              <a:rPr lang="id-ID" sz="5400" b="1" cap="all" dirty="0" smtClean="0">
                <a:latin typeface="Showcard Gothic" pitchFamily="82" charset="0"/>
              </a:rPr>
              <a:t>BIAYA  PRODUKSI</a:t>
            </a:r>
            <a:endParaRPr lang="en-US" sz="5400" dirty="0">
              <a:latin typeface="Showcard Gothic"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1000"/>
                                        <p:tgtEl>
                                          <p:spTgt spid="3">
                                            <p:txEl>
                                              <p:pRg st="0" end="0"/>
                                            </p:txEl>
                                          </p:spTgt>
                                        </p:tgtEl>
                                      </p:cBhvr>
                                    </p:animEffect>
                                  </p:childTnLst>
                                </p:cTn>
                              </p:par>
                            </p:childTnLst>
                          </p:cTn>
                        </p:par>
                        <p:par>
                          <p:cTn id="8" fill="hold">
                            <p:stCondLst>
                              <p:cond delay="1000"/>
                            </p:stCondLst>
                            <p:childTnLst>
                              <p:par>
                                <p:cTn id="9" presetID="8" presetClass="entr" presetSubtype="16"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amond(in)">
                                      <p:cBhvr>
                                        <p:cTn id="11"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838200"/>
            <a:ext cx="7772400" cy="5592763"/>
          </a:xfrm>
        </p:spPr>
        <p:txBody>
          <a:bodyPr>
            <a:normAutofit fontScale="92500" lnSpcReduction="10000"/>
          </a:bodyPr>
          <a:lstStyle/>
          <a:p>
            <a:pPr marL="360000" indent="0">
              <a:buNone/>
            </a:pPr>
            <a:endParaRPr lang="id-ID" sz="2800" dirty="0"/>
          </a:p>
          <a:p>
            <a:r>
              <a:rPr lang="id-ID" sz="2800" dirty="0"/>
              <a:t>KURVA </a:t>
            </a:r>
            <a:r>
              <a:rPr lang="id-ID" sz="2800" dirty="0" smtClean="0"/>
              <a:t>TETAP RATA RATA (ATC</a:t>
            </a:r>
            <a:r>
              <a:rPr lang="id-ID" sz="2800" dirty="0"/>
              <a:t>)</a:t>
            </a:r>
          </a:p>
          <a:p>
            <a:pPr marL="360000" indent="0">
              <a:buNone/>
            </a:pPr>
            <a:r>
              <a:rPr lang="id-ID" sz="2800" dirty="0" smtClean="0"/>
              <a:t>Biaya Tetap (TFC) besarnya konstan. Dengan demikian pada tingkatan produksi rendah, besarnya biaya tetap rata2 per satuan produk (AFC) relatif lebih tinggi dan akan menurun dengan semakin besarnya jumlah produksi ynag dihasilkan.</a:t>
            </a:r>
          </a:p>
          <a:p>
            <a:pPr marL="360000" indent="0">
              <a:buNone/>
            </a:pPr>
            <a:endParaRPr lang="id-ID" sz="2800" dirty="0" smtClean="0"/>
          </a:p>
          <a:p>
            <a:r>
              <a:rPr lang="id-ID" sz="2800" dirty="0" smtClean="0"/>
              <a:t>KURVA TOTAL BIAYA (TC)</a:t>
            </a:r>
          </a:p>
          <a:p>
            <a:pPr marL="360000" indent="0">
              <a:buNone/>
            </a:pPr>
            <a:r>
              <a:rPr lang="id-ID" sz="2800" dirty="0" smtClean="0"/>
              <a:t>Biaya </a:t>
            </a:r>
            <a:r>
              <a:rPr lang="id-ID" sz="2800" dirty="0"/>
              <a:t>Total merupakan penjumlahan TFC dan TVC. Dengan demikian kurvanya sama dengan biaya TVC, hanya karena penambahan TFC yang besarnya konstan maka letaknya lebih tinggi (diatas intersep sebesar TFC).</a:t>
            </a:r>
          </a:p>
        </p:txBody>
      </p:sp>
    </p:spTree>
    <p:extLst>
      <p:ext uri="{BB962C8B-B14F-4D97-AF65-F5344CB8AC3E}">
        <p14:creationId xmlns:p14="http://schemas.microsoft.com/office/powerpoint/2010/main" val="16484422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id-ID" sz="2800" dirty="0" smtClean="0"/>
              <a:t>HUBUNGAN   TFC, TVC, TC, ATC, AVC &amp; MC</a:t>
            </a:r>
            <a:endParaRPr lang="id-ID" sz="2800" dirty="0"/>
          </a:p>
        </p:txBody>
      </p:sp>
      <p:sp>
        <p:nvSpPr>
          <p:cNvPr id="4" name="Content Placeholder 2"/>
          <p:cNvSpPr>
            <a:spLocks noGrp="1"/>
          </p:cNvSpPr>
          <p:nvPr>
            <p:ph idx="1"/>
          </p:nvPr>
        </p:nvSpPr>
        <p:spPr>
          <a:xfrm>
            <a:off x="685800" y="1066800"/>
            <a:ext cx="7772400" cy="5562600"/>
          </a:xfrm>
        </p:spPr>
        <p:txBody>
          <a:bodyPr>
            <a:normAutofit fontScale="85000" lnSpcReduction="20000"/>
          </a:bodyPr>
          <a:lstStyle/>
          <a:p>
            <a:pPr algn="just">
              <a:spcBef>
                <a:spcPts val="600"/>
              </a:spcBef>
              <a:spcAft>
                <a:spcPts val="600"/>
              </a:spcAft>
            </a:pPr>
            <a:r>
              <a:rPr lang="id-ID" sz="2800" dirty="0" smtClean="0"/>
              <a:t>Titik terendah AVC pada saat slope TVC paling rendah, karena pada saat itu di kurva produksi posisi APP paling tinggi (Ingat pada saat APP maksimal maka AVC minimal).</a:t>
            </a:r>
          </a:p>
          <a:p>
            <a:pPr algn="just">
              <a:spcBef>
                <a:spcPts val="600"/>
              </a:spcBef>
              <a:spcAft>
                <a:spcPts val="600"/>
              </a:spcAft>
            </a:pPr>
            <a:r>
              <a:rPr lang="id-ID" sz="2800" dirty="0" smtClean="0"/>
              <a:t>Titik terendah Marginal Cost (MC) terjadi pada saat kurva TVC berbalik dari decreasing ke increasing karena pada saat itu dalam kurva produksi MM mencapai maksimum.</a:t>
            </a:r>
          </a:p>
          <a:p>
            <a:pPr algn="just">
              <a:spcBef>
                <a:spcPts val="600"/>
              </a:spcBef>
              <a:spcAft>
                <a:spcPts val="600"/>
              </a:spcAft>
            </a:pPr>
            <a:r>
              <a:rPr lang="id-ID" sz="2800" dirty="0" smtClean="0"/>
              <a:t>MC selalu memotong AVC dan ATC di titik terendah, karena pada saat itu pada kurva produksi MM memotong APP di titik maksimumnya. Dengan demikian AVC kebalikan APP dan MC kebalikan MPP.</a:t>
            </a:r>
          </a:p>
          <a:p>
            <a:pPr algn="just">
              <a:spcBef>
                <a:spcPts val="600"/>
              </a:spcBef>
              <a:spcAft>
                <a:spcPts val="600"/>
              </a:spcAft>
            </a:pPr>
            <a:r>
              <a:rPr lang="id-ID" sz="2800" dirty="0" smtClean="0"/>
              <a:t>Saat MPP mencapai titik maksimal maka MC mencapai titik terendah.</a:t>
            </a:r>
          </a:p>
          <a:p>
            <a:pPr algn="just">
              <a:spcBef>
                <a:spcPts val="600"/>
              </a:spcBef>
              <a:spcAft>
                <a:spcPts val="600"/>
              </a:spcAft>
            </a:pPr>
            <a:r>
              <a:rPr lang="id-ID" sz="2800" dirty="0" smtClean="0"/>
              <a:t>Demikian juga saat APP mencapai titik tertinggi, maka AVP mencapai titik terendah.</a:t>
            </a:r>
          </a:p>
          <a:p>
            <a:pPr algn="just">
              <a:spcBef>
                <a:spcPts val="600"/>
              </a:spcBef>
              <a:spcAft>
                <a:spcPts val="600"/>
              </a:spcAft>
            </a:pPr>
            <a:r>
              <a:rPr lang="id-ID" sz="2800" dirty="0" smtClean="0"/>
              <a:t>Kurva MC akan memotong kurva AVC pada titik terendahnya.</a:t>
            </a:r>
          </a:p>
        </p:txBody>
      </p:sp>
    </p:spTree>
    <p:extLst>
      <p:ext uri="{BB962C8B-B14F-4D97-AF65-F5344CB8AC3E}">
        <p14:creationId xmlns:p14="http://schemas.microsoft.com/office/powerpoint/2010/main" val="3195340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id-ID" sz="3200" dirty="0" smtClean="0"/>
              <a:t>FUNGSI  BIAYA PRODUKSI DITURUNKAN </a:t>
            </a:r>
            <a:br>
              <a:rPr lang="id-ID" sz="3200" dirty="0" smtClean="0"/>
            </a:br>
            <a:r>
              <a:rPr lang="id-ID" sz="3200" dirty="0" smtClean="0"/>
              <a:t>DARI FUNGSI PRODUKSINYA</a:t>
            </a:r>
            <a:endParaRPr lang="id-ID" sz="32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295400"/>
            <a:ext cx="8000999" cy="5219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519544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id-ID" sz="3200" dirty="0" smtClean="0"/>
              <a:t>FUNGSI  BIAYA PRODUKSI DITURUNKAN </a:t>
            </a:r>
            <a:br>
              <a:rPr lang="id-ID" sz="3200" dirty="0" smtClean="0"/>
            </a:br>
            <a:r>
              <a:rPr lang="id-ID" sz="3200" dirty="0" smtClean="0"/>
              <a:t>DARI FUNGSI PRODUKSINYA</a:t>
            </a:r>
            <a:endParaRPr lang="id-ID" sz="3200"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219200"/>
            <a:ext cx="7772400" cy="547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700446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id-ID" sz="3200" dirty="0" smtClean="0"/>
              <a:t>FUNGSI  BIAYA PRODUKSI DITURUNKAN </a:t>
            </a:r>
            <a:br>
              <a:rPr lang="id-ID" sz="3200" dirty="0" smtClean="0"/>
            </a:br>
            <a:r>
              <a:rPr lang="id-ID" sz="3200" dirty="0" smtClean="0"/>
              <a:t>DARI FUNGSI PRODUKSINYA</a:t>
            </a:r>
            <a:endParaRPr lang="id-ID" sz="3200"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143000"/>
            <a:ext cx="8001000" cy="546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085583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id-ID" sz="1800" dirty="0" smtClean="0"/>
              <a:t>FUNGSI  BIAYA PRODUKSI DITURUNKAN DARI FUNGSI PRODUKSINYA</a:t>
            </a:r>
            <a:br>
              <a:rPr lang="id-ID" sz="1800" dirty="0" smtClean="0"/>
            </a:br>
            <a:r>
              <a:rPr lang="id-ID" sz="1800" dirty="0" smtClean="0"/>
              <a:t>PENDEKATAN MATEMATIS</a:t>
            </a:r>
            <a:endParaRPr lang="id-ID" sz="1800" dirty="0"/>
          </a:p>
        </p:txBody>
      </p:sp>
      <p:pic>
        <p:nvPicPr>
          <p:cNvPr id="819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219200"/>
            <a:ext cx="7543800" cy="4952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720882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762000"/>
            <a:ext cx="7772400" cy="556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737419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id-ID" sz="1800" dirty="0" smtClean="0"/>
              <a:t>MC  MEMOTONG AVC DI TITIK MINIMUMNYA</a:t>
            </a:r>
            <a:endParaRPr lang="id-ID" sz="1800"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976312"/>
            <a:ext cx="7772400" cy="542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647968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5800" y="609600"/>
            <a:ext cx="8077200"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26254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609600"/>
            <a:ext cx="8305800" cy="5943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4432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id-ID" dirty="0" smtClean="0"/>
              <a:t>BIAYA PRODUKSI</a:t>
            </a:r>
            <a:endParaRPr lang="id-ID" dirty="0"/>
          </a:p>
        </p:txBody>
      </p:sp>
      <p:pic>
        <p:nvPicPr>
          <p:cNvPr id="1229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066800"/>
            <a:ext cx="8077200" cy="5562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858145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id-ID" sz="3200" dirty="0" smtClean="0"/>
              <a:t>CONTOH PENGGUNAAN FUNGSI  BIAYA PRODUKSI</a:t>
            </a:r>
            <a:endParaRPr lang="id-ID" sz="3200"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143001"/>
            <a:ext cx="792480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791346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685800"/>
            <a:ext cx="7772399" cy="563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097200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838200"/>
            <a:ext cx="7848600" cy="5333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992353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id-ID" sz="2400" dirty="0" smtClean="0"/>
              <a:t>CONTOH PENGGUNAAN FUNGSI  BIAYA PRODUKSI</a:t>
            </a:r>
            <a:endParaRPr lang="id-ID" sz="2400" dirty="0"/>
          </a:p>
        </p:txBody>
      </p:sp>
      <p:pic>
        <p:nvPicPr>
          <p:cNvPr id="2150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914401"/>
            <a:ext cx="8153400" cy="5714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247421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id-ID" dirty="0" smtClean="0"/>
              <a:t>BIAYA PRODUKSI</a:t>
            </a:r>
            <a:endParaRPr lang="id-ID" dirty="0"/>
          </a:p>
        </p:txBody>
      </p:sp>
      <p:pic>
        <p:nvPicPr>
          <p:cNvPr id="1025" name="Picture 1"/>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3400" y="1295400"/>
            <a:ext cx="8139568"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972629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762000"/>
            <a:ext cx="8153400" cy="55626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730724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533400"/>
            <a:ext cx="8229600" cy="594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485353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id-ID" dirty="0" smtClean="0"/>
              <a:t>FUNGSI  BIAYA PRODUKSI</a:t>
            </a:r>
            <a:endParaRPr lang="id-ID"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219200"/>
            <a:ext cx="78486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209325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id-ID" sz="3200" dirty="0" smtClean="0"/>
              <a:t>FUNGSI  BIAYA PRODUKSI DITURUNKAN </a:t>
            </a:r>
            <a:br>
              <a:rPr lang="id-ID" sz="3200" dirty="0" smtClean="0"/>
            </a:br>
            <a:r>
              <a:rPr lang="id-ID" sz="3200" dirty="0" smtClean="0"/>
              <a:t>DARI FUNGSI PRODUKSINYA</a:t>
            </a:r>
            <a:endParaRPr lang="id-ID" sz="3200"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295400"/>
            <a:ext cx="84582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46253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rot="5400000">
            <a:off x="-667543" y="3591719"/>
            <a:ext cx="4876800"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V="1">
            <a:off x="1752600" y="5943600"/>
            <a:ext cx="6477000"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Arc 39"/>
          <p:cNvSpPr>
            <a:spLocks/>
          </p:cNvSpPr>
          <p:nvPr/>
        </p:nvSpPr>
        <p:spPr bwMode="auto">
          <a:xfrm rot="4276358">
            <a:off x="1958976" y="2579687"/>
            <a:ext cx="2400300" cy="3603625"/>
          </a:xfrm>
          <a:custGeom>
            <a:avLst/>
            <a:gdLst>
              <a:gd name="T0" fmla="*/ 2147483647 w 21600"/>
              <a:gd name="T1" fmla="*/ 0 h 24324"/>
              <a:gd name="T2" fmla="*/ 2147483647 w 21600"/>
              <a:gd name="T3" fmla="*/ 2147483647 h 24324"/>
              <a:gd name="T4" fmla="*/ 0 w 21600"/>
              <a:gd name="T5" fmla="*/ 2147483647 h 24324"/>
              <a:gd name="T6" fmla="*/ 0 60000 65536"/>
              <a:gd name="T7" fmla="*/ 0 60000 65536"/>
              <a:gd name="T8" fmla="*/ 0 60000 65536"/>
              <a:gd name="T9" fmla="*/ 0 w 21600"/>
              <a:gd name="T10" fmla="*/ 0 h 24324"/>
              <a:gd name="T11" fmla="*/ 21600 w 21600"/>
              <a:gd name="T12" fmla="*/ 24324 h 24324"/>
            </a:gdLst>
            <a:ahLst/>
            <a:cxnLst>
              <a:cxn ang="T6">
                <a:pos x="T0" y="T1"/>
              </a:cxn>
              <a:cxn ang="T7">
                <a:pos x="T2" y="T3"/>
              </a:cxn>
              <a:cxn ang="T8">
                <a:pos x="T4" y="T5"/>
              </a:cxn>
            </a:cxnLst>
            <a:rect l="T9" t="T10" r="T11" b="T12"/>
            <a:pathLst>
              <a:path w="21600" h="24324" fill="none" extrusionOk="0">
                <a:moveTo>
                  <a:pt x="10548" y="-1"/>
                </a:moveTo>
                <a:cubicBezTo>
                  <a:pt x="17372" y="3818"/>
                  <a:pt x="21600" y="11028"/>
                  <a:pt x="21600" y="18849"/>
                </a:cubicBezTo>
                <a:cubicBezTo>
                  <a:pt x="21600" y="20696"/>
                  <a:pt x="21362" y="22536"/>
                  <a:pt x="20894" y="24323"/>
                </a:cubicBezTo>
              </a:path>
              <a:path w="21600" h="24324" stroke="0" extrusionOk="0">
                <a:moveTo>
                  <a:pt x="10548" y="-1"/>
                </a:moveTo>
                <a:cubicBezTo>
                  <a:pt x="17372" y="3818"/>
                  <a:pt x="21600" y="11028"/>
                  <a:pt x="21600" y="18849"/>
                </a:cubicBezTo>
                <a:cubicBezTo>
                  <a:pt x="21600" y="20696"/>
                  <a:pt x="21362" y="22536"/>
                  <a:pt x="20894" y="24323"/>
                </a:cubicBezTo>
                <a:lnTo>
                  <a:pt x="0" y="18849"/>
                </a:lnTo>
                <a:lnTo>
                  <a:pt x="10548" y="-1"/>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d-ID"/>
          </a:p>
        </p:txBody>
      </p:sp>
      <p:sp>
        <p:nvSpPr>
          <p:cNvPr id="7" name="Arc 29"/>
          <p:cNvSpPr>
            <a:spLocks/>
          </p:cNvSpPr>
          <p:nvPr/>
        </p:nvSpPr>
        <p:spPr bwMode="auto">
          <a:xfrm rot="-6103878">
            <a:off x="4839494" y="1788319"/>
            <a:ext cx="3267075" cy="3360737"/>
          </a:xfrm>
          <a:custGeom>
            <a:avLst/>
            <a:gdLst>
              <a:gd name="T0" fmla="*/ 2147483647 w 21600"/>
              <a:gd name="T1" fmla="*/ 0 h 24324"/>
              <a:gd name="T2" fmla="*/ 2147483647 w 21600"/>
              <a:gd name="T3" fmla="*/ 2147483647 h 24324"/>
              <a:gd name="T4" fmla="*/ 0 w 21600"/>
              <a:gd name="T5" fmla="*/ 2147483647 h 24324"/>
              <a:gd name="T6" fmla="*/ 0 60000 65536"/>
              <a:gd name="T7" fmla="*/ 0 60000 65536"/>
              <a:gd name="T8" fmla="*/ 0 60000 65536"/>
              <a:gd name="T9" fmla="*/ 0 w 21600"/>
              <a:gd name="T10" fmla="*/ 0 h 24324"/>
              <a:gd name="T11" fmla="*/ 21600 w 21600"/>
              <a:gd name="T12" fmla="*/ 24324 h 24324"/>
            </a:gdLst>
            <a:ahLst/>
            <a:cxnLst>
              <a:cxn ang="T6">
                <a:pos x="T0" y="T1"/>
              </a:cxn>
              <a:cxn ang="T7">
                <a:pos x="T2" y="T3"/>
              </a:cxn>
              <a:cxn ang="T8">
                <a:pos x="T4" y="T5"/>
              </a:cxn>
            </a:cxnLst>
            <a:rect l="T9" t="T10" r="T11" b="T12"/>
            <a:pathLst>
              <a:path w="21600" h="24324" fill="none" extrusionOk="0">
                <a:moveTo>
                  <a:pt x="10548" y="-1"/>
                </a:moveTo>
                <a:cubicBezTo>
                  <a:pt x="17372" y="3818"/>
                  <a:pt x="21600" y="11028"/>
                  <a:pt x="21600" y="18849"/>
                </a:cubicBezTo>
                <a:cubicBezTo>
                  <a:pt x="21600" y="20696"/>
                  <a:pt x="21362" y="22536"/>
                  <a:pt x="20894" y="24323"/>
                </a:cubicBezTo>
              </a:path>
              <a:path w="21600" h="24324" stroke="0" extrusionOk="0">
                <a:moveTo>
                  <a:pt x="10548" y="-1"/>
                </a:moveTo>
                <a:cubicBezTo>
                  <a:pt x="17372" y="3818"/>
                  <a:pt x="21600" y="11028"/>
                  <a:pt x="21600" y="18849"/>
                </a:cubicBezTo>
                <a:cubicBezTo>
                  <a:pt x="21600" y="20696"/>
                  <a:pt x="21362" y="22536"/>
                  <a:pt x="20894" y="24323"/>
                </a:cubicBezTo>
                <a:lnTo>
                  <a:pt x="0" y="18849"/>
                </a:lnTo>
                <a:lnTo>
                  <a:pt x="10548" y="-1"/>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d-ID"/>
          </a:p>
        </p:txBody>
      </p:sp>
      <p:cxnSp>
        <p:nvCxnSpPr>
          <p:cNvPr id="9" name="Straight Connector 8"/>
          <p:cNvCxnSpPr/>
          <p:nvPr/>
        </p:nvCxnSpPr>
        <p:spPr>
          <a:xfrm>
            <a:off x="2898775" y="5751513"/>
            <a:ext cx="990600" cy="158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3583782" y="5444331"/>
            <a:ext cx="609600" cy="158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 name="TextBox 11"/>
          <p:cNvSpPr txBox="1">
            <a:spLocks noChangeArrowheads="1"/>
          </p:cNvSpPr>
          <p:nvPr/>
        </p:nvSpPr>
        <p:spPr bwMode="auto">
          <a:xfrm>
            <a:off x="3810000" y="5345113"/>
            <a:ext cx="6858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∆Y</a:t>
            </a:r>
          </a:p>
        </p:txBody>
      </p:sp>
      <p:sp>
        <p:nvSpPr>
          <p:cNvPr id="13" name="TextBox 12"/>
          <p:cNvSpPr txBox="1">
            <a:spLocks noChangeArrowheads="1"/>
          </p:cNvSpPr>
          <p:nvPr/>
        </p:nvSpPr>
        <p:spPr bwMode="auto">
          <a:xfrm>
            <a:off x="3200400" y="5726113"/>
            <a:ext cx="6858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∆X</a:t>
            </a:r>
          </a:p>
        </p:txBody>
      </p:sp>
      <p:sp>
        <p:nvSpPr>
          <p:cNvPr id="14" name="TextBox 13"/>
          <p:cNvSpPr txBox="1">
            <a:spLocks noChangeArrowheads="1"/>
          </p:cNvSpPr>
          <p:nvPr/>
        </p:nvSpPr>
        <p:spPr bwMode="auto">
          <a:xfrm>
            <a:off x="1447800" y="990600"/>
            <a:ext cx="685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Y</a:t>
            </a:r>
          </a:p>
        </p:txBody>
      </p:sp>
      <p:sp>
        <p:nvSpPr>
          <p:cNvPr id="5131" name="TextBox 14"/>
          <p:cNvSpPr txBox="1">
            <a:spLocks noChangeArrowheads="1"/>
          </p:cNvSpPr>
          <p:nvPr/>
        </p:nvSpPr>
        <p:spPr bwMode="auto">
          <a:xfrm>
            <a:off x="8077200" y="6030913"/>
            <a:ext cx="6858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X</a:t>
            </a:r>
          </a:p>
        </p:txBody>
      </p:sp>
      <p:sp>
        <p:nvSpPr>
          <p:cNvPr id="16" name="TextBox 15"/>
          <p:cNvSpPr txBox="1">
            <a:spLocks noChangeArrowheads="1"/>
          </p:cNvSpPr>
          <p:nvPr/>
        </p:nvSpPr>
        <p:spPr bwMode="auto">
          <a:xfrm>
            <a:off x="7315200" y="1230313"/>
            <a:ext cx="1905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Y  =  f  (X)  </a:t>
            </a:r>
          </a:p>
        </p:txBody>
      </p:sp>
      <p:cxnSp>
        <p:nvCxnSpPr>
          <p:cNvPr id="22" name="Straight Connector 21"/>
          <p:cNvCxnSpPr/>
          <p:nvPr/>
        </p:nvCxnSpPr>
        <p:spPr>
          <a:xfrm rot="5400000">
            <a:off x="2780507" y="5904706"/>
            <a:ext cx="228600" cy="158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3" name="TextBox 22"/>
          <p:cNvSpPr txBox="1">
            <a:spLocks noChangeArrowheads="1"/>
          </p:cNvSpPr>
          <p:nvPr/>
        </p:nvSpPr>
        <p:spPr bwMode="auto">
          <a:xfrm>
            <a:off x="2209800" y="6030913"/>
            <a:ext cx="6858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∆X</a:t>
            </a:r>
          </a:p>
        </p:txBody>
      </p:sp>
      <p:cxnSp>
        <p:nvCxnSpPr>
          <p:cNvPr id="26" name="Straight Connector 25"/>
          <p:cNvCxnSpPr/>
          <p:nvPr/>
        </p:nvCxnSpPr>
        <p:spPr>
          <a:xfrm>
            <a:off x="3965575" y="5105400"/>
            <a:ext cx="990600" cy="158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4171950" y="4286250"/>
            <a:ext cx="1587500" cy="254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4956175" y="3489325"/>
            <a:ext cx="990600" cy="158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16200000" flipH="1">
            <a:off x="5309393" y="2844007"/>
            <a:ext cx="1293813" cy="254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6" name="TextBox 35"/>
          <p:cNvSpPr txBox="1">
            <a:spLocks noChangeArrowheads="1"/>
          </p:cNvSpPr>
          <p:nvPr/>
        </p:nvSpPr>
        <p:spPr bwMode="auto">
          <a:xfrm>
            <a:off x="4953000" y="4114800"/>
            <a:ext cx="685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∆Y</a:t>
            </a:r>
          </a:p>
        </p:txBody>
      </p:sp>
      <p:sp>
        <p:nvSpPr>
          <p:cNvPr id="37" name="TextBox 36"/>
          <p:cNvSpPr txBox="1">
            <a:spLocks noChangeArrowheads="1"/>
          </p:cNvSpPr>
          <p:nvPr/>
        </p:nvSpPr>
        <p:spPr bwMode="auto">
          <a:xfrm>
            <a:off x="5943600" y="2514600"/>
            <a:ext cx="685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∆Y</a:t>
            </a:r>
          </a:p>
        </p:txBody>
      </p:sp>
      <p:sp>
        <p:nvSpPr>
          <p:cNvPr id="38" name="TextBox 37"/>
          <p:cNvSpPr txBox="1">
            <a:spLocks noChangeArrowheads="1"/>
          </p:cNvSpPr>
          <p:nvPr/>
        </p:nvSpPr>
        <p:spPr bwMode="auto">
          <a:xfrm>
            <a:off x="4267200" y="4953000"/>
            <a:ext cx="685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∆X</a:t>
            </a:r>
          </a:p>
        </p:txBody>
      </p:sp>
      <p:sp>
        <p:nvSpPr>
          <p:cNvPr id="39" name="TextBox 38"/>
          <p:cNvSpPr txBox="1">
            <a:spLocks noChangeArrowheads="1"/>
          </p:cNvSpPr>
          <p:nvPr/>
        </p:nvSpPr>
        <p:spPr bwMode="auto">
          <a:xfrm>
            <a:off x="5257800" y="3429000"/>
            <a:ext cx="685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∆X</a:t>
            </a:r>
          </a:p>
        </p:txBody>
      </p:sp>
      <p:sp>
        <p:nvSpPr>
          <p:cNvPr id="40" name="TextBox 39"/>
          <p:cNvSpPr txBox="1">
            <a:spLocks noChangeArrowheads="1"/>
          </p:cNvSpPr>
          <p:nvPr/>
        </p:nvSpPr>
        <p:spPr bwMode="auto">
          <a:xfrm>
            <a:off x="1295400" y="5943600"/>
            <a:ext cx="685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 0</a:t>
            </a:r>
          </a:p>
        </p:txBody>
      </p:sp>
      <p:sp>
        <p:nvSpPr>
          <p:cNvPr id="41" name="TextBox 40"/>
          <p:cNvSpPr txBox="1">
            <a:spLocks noChangeArrowheads="1"/>
          </p:cNvSpPr>
          <p:nvPr/>
        </p:nvSpPr>
        <p:spPr bwMode="auto">
          <a:xfrm>
            <a:off x="609600" y="1382713"/>
            <a:ext cx="1905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Produksi</a:t>
            </a:r>
          </a:p>
        </p:txBody>
      </p:sp>
      <p:sp>
        <p:nvSpPr>
          <p:cNvPr id="42" name="TextBox 41"/>
          <p:cNvSpPr txBox="1">
            <a:spLocks noChangeArrowheads="1"/>
          </p:cNvSpPr>
          <p:nvPr/>
        </p:nvSpPr>
        <p:spPr bwMode="auto">
          <a:xfrm>
            <a:off x="7315200" y="6019800"/>
            <a:ext cx="1905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Input</a:t>
            </a:r>
          </a:p>
        </p:txBody>
      </p:sp>
      <p:cxnSp>
        <p:nvCxnSpPr>
          <p:cNvPr id="43" name="Straight Connector 42"/>
          <p:cNvCxnSpPr/>
          <p:nvPr/>
        </p:nvCxnSpPr>
        <p:spPr>
          <a:xfrm>
            <a:off x="1828800" y="6018213"/>
            <a:ext cx="1066800" cy="158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5986463" y="2209800"/>
            <a:ext cx="990600" cy="158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5400000">
            <a:off x="6667501" y="1943100"/>
            <a:ext cx="533400" cy="317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0" name="TextBox 49"/>
          <p:cNvSpPr txBox="1">
            <a:spLocks noChangeArrowheads="1"/>
          </p:cNvSpPr>
          <p:nvPr/>
        </p:nvSpPr>
        <p:spPr bwMode="auto">
          <a:xfrm>
            <a:off x="6248400" y="2133600"/>
            <a:ext cx="685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∆X</a:t>
            </a:r>
          </a:p>
        </p:txBody>
      </p:sp>
      <p:sp>
        <p:nvSpPr>
          <p:cNvPr id="51" name="TextBox 50"/>
          <p:cNvSpPr txBox="1">
            <a:spLocks noChangeArrowheads="1"/>
          </p:cNvSpPr>
          <p:nvPr/>
        </p:nvSpPr>
        <p:spPr bwMode="auto">
          <a:xfrm>
            <a:off x="6934200" y="1763713"/>
            <a:ext cx="6858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∆Y</a:t>
            </a:r>
          </a:p>
        </p:txBody>
      </p:sp>
      <p:sp>
        <p:nvSpPr>
          <p:cNvPr id="31" name="Title 1"/>
          <p:cNvSpPr txBox="1">
            <a:spLocks/>
          </p:cNvSpPr>
          <p:nvPr/>
        </p:nvSpPr>
        <p:spPr>
          <a:xfrm>
            <a:off x="457200" y="274638"/>
            <a:ext cx="8229600" cy="715962"/>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d-ID" sz="3200" dirty="0" smtClean="0"/>
              <a:t>FUNGSI  PRODUKSI</a:t>
            </a:r>
            <a:endParaRPr lang="id-ID" sz="3200" dirty="0"/>
          </a:p>
        </p:txBody>
      </p:sp>
    </p:spTree>
    <p:extLst>
      <p:ext uri="{BB962C8B-B14F-4D97-AF65-F5344CB8AC3E}">
        <p14:creationId xmlns:p14="http://schemas.microsoft.com/office/powerpoint/2010/main" val="20452842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par>
                          <p:cTn id="8" fill="hold" nodeType="afterGroup">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Effect transition="in" filter="checkerboard(across)">
                                      <p:cBhvr>
                                        <p:cTn id="11" dur="500"/>
                                        <p:tgtEl>
                                          <p:spTgt spid="40"/>
                                        </p:tgtEl>
                                      </p:cBhvr>
                                    </p:animEffect>
                                  </p:childTnLst>
                                </p:cTn>
                              </p:par>
                            </p:childTnLst>
                          </p:cTn>
                        </p:par>
                        <p:par>
                          <p:cTn id="12" fill="hold" nodeType="afterGroup">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checkerboard(across)">
                                      <p:cBhvr>
                                        <p:cTn id="15" dur="500"/>
                                        <p:tgtEl>
                                          <p:spTgt spid="14"/>
                                        </p:tgtEl>
                                      </p:cBhvr>
                                    </p:animEffect>
                                  </p:childTnLst>
                                </p:cTn>
                              </p:par>
                            </p:childTnLst>
                          </p:cTn>
                        </p:par>
                        <p:par>
                          <p:cTn id="16" fill="hold" nodeType="afterGroup">
                            <p:stCondLst>
                              <p:cond delay="1500"/>
                            </p:stCondLst>
                            <p:childTnLst>
                              <p:par>
                                <p:cTn id="17" presetID="5" presetClass="entr" presetSubtype="10" fill="hold" grpId="0" nodeType="afterEffect">
                                  <p:stCondLst>
                                    <p:cond delay="0"/>
                                  </p:stCondLst>
                                  <p:childTnLst>
                                    <p:set>
                                      <p:cBhvr>
                                        <p:cTn id="18" dur="1" fill="hold">
                                          <p:stCondLst>
                                            <p:cond delay="0"/>
                                          </p:stCondLst>
                                        </p:cTn>
                                        <p:tgtEl>
                                          <p:spTgt spid="41"/>
                                        </p:tgtEl>
                                        <p:attrNameLst>
                                          <p:attrName>style.visibility</p:attrName>
                                        </p:attrNameLst>
                                      </p:cBhvr>
                                      <p:to>
                                        <p:strVal val="visible"/>
                                      </p:to>
                                    </p:set>
                                    <p:animEffect transition="in" filter="checkerboard(across)">
                                      <p:cBhvr>
                                        <p:cTn id="19" dur="500"/>
                                        <p:tgtEl>
                                          <p:spTgt spid="41"/>
                                        </p:tgtEl>
                                      </p:cBhvr>
                                    </p:animEffect>
                                  </p:childTnLst>
                                </p:cTn>
                              </p:par>
                            </p:childTnLst>
                          </p:cTn>
                        </p:par>
                        <p:par>
                          <p:cTn id="20" fill="hold" nodeType="afterGroup">
                            <p:stCondLst>
                              <p:cond delay="2000"/>
                            </p:stCondLst>
                            <p:childTnLst>
                              <p:par>
                                <p:cTn id="21" presetID="5" presetClass="entr" presetSubtype="10" fill="hold" nodeType="after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checkerboard(across)">
                                      <p:cBhvr>
                                        <p:cTn id="23" dur="500"/>
                                        <p:tgtEl>
                                          <p:spTgt spid="5"/>
                                        </p:tgtEl>
                                      </p:cBhvr>
                                    </p:animEffect>
                                  </p:childTnLst>
                                </p:cTn>
                              </p:par>
                            </p:childTnLst>
                          </p:cTn>
                        </p:par>
                        <p:par>
                          <p:cTn id="24" fill="hold" nodeType="afterGroup">
                            <p:stCondLst>
                              <p:cond delay="2500"/>
                            </p:stCondLst>
                            <p:childTnLst>
                              <p:par>
                                <p:cTn id="25" presetID="5" presetClass="entr" presetSubtype="10" fill="hold" grpId="0" nodeType="afterEffect">
                                  <p:stCondLst>
                                    <p:cond delay="0"/>
                                  </p:stCondLst>
                                  <p:childTnLst>
                                    <p:set>
                                      <p:cBhvr>
                                        <p:cTn id="26" dur="1" fill="hold">
                                          <p:stCondLst>
                                            <p:cond delay="0"/>
                                          </p:stCondLst>
                                        </p:cTn>
                                        <p:tgtEl>
                                          <p:spTgt spid="42"/>
                                        </p:tgtEl>
                                        <p:attrNameLst>
                                          <p:attrName>style.visibility</p:attrName>
                                        </p:attrNameLst>
                                      </p:cBhvr>
                                      <p:to>
                                        <p:strVal val="visible"/>
                                      </p:to>
                                    </p:set>
                                    <p:animEffect transition="in" filter="checkerboard(across)">
                                      <p:cBhvr>
                                        <p:cTn id="27" dur="500"/>
                                        <p:tgtEl>
                                          <p:spTgt spid="42"/>
                                        </p:tgtEl>
                                      </p:cBhvr>
                                    </p:animEffect>
                                  </p:childTnLst>
                                </p:cTn>
                              </p:par>
                            </p:childTnLst>
                          </p:cTn>
                        </p:par>
                        <p:par>
                          <p:cTn id="28" fill="hold" nodeType="afterGroup">
                            <p:stCondLst>
                              <p:cond delay="3000"/>
                            </p:stCondLst>
                            <p:childTnLst>
                              <p:par>
                                <p:cTn id="29" presetID="5" presetClass="entr" presetSubtype="10" fill="hold" grpId="0" nodeType="after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checkerboard(across)">
                                      <p:cBhvr>
                                        <p:cTn id="31" dur="500"/>
                                        <p:tgtEl>
                                          <p:spTgt spid="6"/>
                                        </p:tgtEl>
                                      </p:cBhvr>
                                    </p:animEffect>
                                  </p:childTnLst>
                                </p:cTn>
                              </p:par>
                            </p:childTnLst>
                          </p:cTn>
                        </p:par>
                        <p:par>
                          <p:cTn id="32" fill="hold" nodeType="afterGroup">
                            <p:stCondLst>
                              <p:cond delay="3500"/>
                            </p:stCondLst>
                            <p:childTnLst>
                              <p:par>
                                <p:cTn id="33" presetID="5" presetClass="entr" presetSubtype="10" fill="hold" grpId="0" nodeType="after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checkerboard(across)">
                                      <p:cBhvr>
                                        <p:cTn id="35" dur="500"/>
                                        <p:tgtEl>
                                          <p:spTgt spid="7"/>
                                        </p:tgtEl>
                                      </p:cBhvr>
                                    </p:animEffect>
                                  </p:childTnLst>
                                </p:cTn>
                              </p:par>
                            </p:childTnLst>
                          </p:cTn>
                        </p:par>
                        <p:par>
                          <p:cTn id="36" fill="hold" nodeType="afterGroup">
                            <p:stCondLst>
                              <p:cond delay="4000"/>
                            </p:stCondLst>
                            <p:childTnLst>
                              <p:par>
                                <p:cTn id="37" presetID="5" presetClass="entr" presetSubtype="10" fill="hold" grpId="0" nodeType="after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checkerboard(across)">
                                      <p:cBhvr>
                                        <p:cTn id="39" dur="500"/>
                                        <p:tgtEl>
                                          <p:spTgt spid="16"/>
                                        </p:tgtEl>
                                      </p:cBhvr>
                                    </p:animEffect>
                                  </p:childTnLst>
                                </p:cTn>
                              </p:par>
                            </p:childTnLst>
                          </p:cTn>
                        </p:par>
                        <p:par>
                          <p:cTn id="40" fill="hold" nodeType="afterGroup">
                            <p:stCondLst>
                              <p:cond delay="4500"/>
                            </p:stCondLst>
                            <p:childTnLst>
                              <p:par>
                                <p:cTn id="41" presetID="5" presetClass="entr" presetSubtype="10" fill="hold" nodeType="afterEffect">
                                  <p:stCondLst>
                                    <p:cond delay="0"/>
                                  </p:stCondLst>
                                  <p:childTnLst>
                                    <p:set>
                                      <p:cBhvr>
                                        <p:cTn id="42" dur="1" fill="hold">
                                          <p:stCondLst>
                                            <p:cond delay="0"/>
                                          </p:stCondLst>
                                        </p:cTn>
                                        <p:tgtEl>
                                          <p:spTgt spid="43"/>
                                        </p:tgtEl>
                                        <p:attrNameLst>
                                          <p:attrName>style.visibility</p:attrName>
                                        </p:attrNameLst>
                                      </p:cBhvr>
                                      <p:to>
                                        <p:strVal val="visible"/>
                                      </p:to>
                                    </p:set>
                                    <p:animEffect transition="in" filter="checkerboard(across)">
                                      <p:cBhvr>
                                        <p:cTn id="43" dur="500"/>
                                        <p:tgtEl>
                                          <p:spTgt spid="43"/>
                                        </p:tgtEl>
                                      </p:cBhvr>
                                    </p:animEffect>
                                  </p:childTnLst>
                                </p:cTn>
                              </p:par>
                            </p:childTnLst>
                          </p:cTn>
                        </p:par>
                        <p:par>
                          <p:cTn id="44" fill="hold" nodeType="afterGroup">
                            <p:stCondLst>
                              <p:cond delay="5000"/>
                            </p:stCondLst>
                            <p:childTnLst>
                              <p:par>
                                <p:cTn id="45" presetID="5" presetClass="entr" presetSubtype="10"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checkerboard(across)">
                                      <p:cBhvr>
                                        <p:cTn id="47" dur="500"/>
                                        <p:tgtEl>
                                          <p:spTgt spid="23"/>
                                        </p:tgtEl>
                                      </p:cBhvr>
                                    </p:animEffect>
                                  </p:childTnLst>
                                </p:cTn>
                              </p:par>
                            </p:childTnLst>
                          </p:cTn>
                        </p:par>
                        <p:par>
                          <p:cTn id="48" fill="hold" nodeType="afterGroup">
                            <p:stCondLst>
                              <p:cond delay="5500"/>
                            </p:stCondLst>
                            <p:childTnLst>
                              <p:par>
                                <p:cTn id="49" presetID="5" presetClass="entr" presetSubtype="10" fill="hold" nodeType="afterEffect">
                                  <p:stCondLst>
                                    <p:cond delay="0"/>
                                  </p:stCondLst>
                                  <p:childTnLst>
                                    <p:set>
                                      <p:cBhvr>
                                        <p:cTn id="50" dur="1" fill="hold">
                                          <p:stCondLst>
                                            <p:cond delay="0"/>
                                          </p:stCondLst>
                                        </p:cTn>
                                        <p:tgtEl>
                                          <p:spTgt spid="22"/>
                                        </p:tgtEl>
                                        <p:attrNameLst>
                                          <p:attrName>style.visibility</p:attrName>
                                        </p:attrNameLst>
                                      </p:cBhvr>
                                      <p:to>
                                        <p:strVal val="visible"/>
                                      </p:to>
                                    </p:set>
                                    <p:animEffect transition="in" filter="checkerboard(across)">
                                      <p:cBhvr>
                                        <p:cTn id="51" dur="500"/>
                                        <p:tgtEl>
                                          <p:spTgt spid="22"/>
                                        </p:tgtEl>
                                      </p:cBhvr>
                                    </p:animEffect>
                                  </p:childTnLst>
                                </p:cTn>
                              </p:par>
                            </p:childTnLst>
                          </p:cTn>
                        </p:par>
                        <p:par>
                          <p:cTn id="52" fill="hold" nodeType="afterGroup">
                            <p:stCondLst>
                              <p:cond delay="6000"/>
                            </p:stCondLst>
                            <p:childTnLst>
                              <p:par>
                                <p:cTn id="53" presetID="5" presetClass="entr" presetSubtype="10" fill="hold" grpId="0" nodeType="afterEffect">
                                  <p:stCondLst>
                                    <p:cond delay="0"/>
                                  </p:stCondLst>
                                  <p:childTnLst>
                                    <p:set>
                                      <p:cBhvr>
                                        <p:cTn id="54" dur="1" fill="hold">
                                          <p:stCondLst>
                                            <p:cond delay="0"/>
                                          </p:stCondLst>
                                        </p:cTn>
                                        <p:tgtEl>
                                          <p:spTgt spid="13"/>
                                        </p:tgtEl>
                                        <p:attrNameLst>
                                          <p:attrName>style.visibility</p:attrName>
                                        </p:attrNameLst>
                                      </p:cBhvr>
                                      <p:to>
                                        <p:strVal val="visible"/>
                                      </p:to>
                                    </p:set>
                                    <p:animEffect transition="in" filter="checkerboard(across)">
                                      <p:cBhvr>
                                        <p:cTn id="55" dur="500"/>
                                        <p:tgtEl>
                                          <p:spTgt spid="13"/>
                                        </p:tgtEl>
                                      </p:cBhvr>
                                    </p:animEffect>
                                  </p:childTnLst>
                                </p:cTn>
                              </p:par>
                            </p:childTnLst>
                          </p:cTn>
                        </p:par>
                        <p:par>
                          <p:cTn id="56" fill="hold" nodeType="afterGroup">
                            <p:stCondLst>
                              <p:cond delay="6500"/>
                            </p:stCondLst>
                            <p:childTnLst>
                              <p:par>
                                <p:cTn id="57" presetID="5" presetClass="entr" presetSubtype="10" fill="hold" nodeType="afterEffect">
                                  <p:stCondLst>
                                    <p:cond delay="0"/>
                                  </p:stCondLst>
                                  <p:childTnLst>
                                    <p:set>
                                      <p:cBhvr>
                                        <p:cTn id="58" dur="1" fill="hold">
                                          <p:stCondLst>
                                            <p:cond delay="0"/>
                                          </p:stCondLst>
                                        </p:cTn>
                                        <p:tgtEl>
                                          <p:spTgt spid="9"/>
                                        </p:tgtEl>
                                        <p:attrNameLst>
                                          <p:attrName>style.visibility</p:attrName>
                                        </p:attrNameLst>
                                      </p:cBhvr>
                                      <p:to>
                                        <p:strVal val="visible"/>
                                      </p:to>
                                    </p:set>
                                    <p:animEffect transition="in" filter="checkerboard(across)">
                                      <p:cBhvr>
                                        <p:cTn id="59" dur="500"/>
                                        <p:tgtEl>
                                          <p:spTgt spid="9"/>
                                        </p:tgtEl>
                                      </p:cBhvr>
                                    </p:animEffect>
                                  </p:childTnLst>
                                </p:cTn>
                              </p:par>
                            </p:childTnLst>
                          </p:cTn>
                        </p:par>
                        <p:par>
                          <p:cTn id="60" fill="hold" nodeType="afterGroup">
                            <p:stCondLst>
                              <p:cond delay="7000"/>
                            </p:stCondLst>
                            <p:childTnLst>
                              <p:par>
                                <p:cTn id="61" presetID="5" presetClass="entr" presetSubtype="10" fill="hold" grpId="0" nodeType="afterEffect">
                                  <p:stCondLst>
                                    <p:cond delay="0"/>
                                  </p:stCondLst>
                                  <p:childTnLst>
                                    <p:set>
                                      <p:cBhvr>
                                        <p:cTn id="62" dur="1" fill="hold">
                                          <p:stCondLst>
                                            <p:cond delay="0"/>
                                          </p:stCondLst>
                                        </p:cTn>
                                        <p:tgtEl>
                                          <p:spTgt spid="12"/>
                                        </p:tgtEl>
                                        <p:attrNameLst>
                                          <p:attrName>style.visibility</p:attrName>
                                        </p:attrNameLst>
                                      </p:cBhvr>
                                      <p:to>
                                        <p:strVal val="visible"/>
                                      </p:to>
                                    </p:set>
                                    <p:animEffect transition="in" filter="checkerboard(across)">
                                      <p:cBhvr>
                                        <p:cTn id="63" dur="500"/>
                                        <p:tgtEl>
                                          <p:spTgt spid="12"/>
                                        </p:tgtEl>
                                      </p:cBhvr>
                                    </p:animEffect>
                                  </p:childTnLst>
                                </p:cTn>
                              </p:par>
                            </p:childTnLst>
                          </p:cTn>
                        </p:par>
                        <p:par>
                          <p:cTn id="64" fill="hold" nodeType="afterGroup">
                            <p:stCondLst>
                              <p:cond delay="7500"/>
                            </p:stCondLst>
                            <p:childTnLst>
                              <p:par>
                                <p:cTn id="65" presetID="5" presetClass="entr" presetSubtype="10" fill="hold" nodeType="afterEffect">
                                  <p:stCondLst>
                                    <p:cond delay="0"/>
                                  </p:stCondLst>
                                  <p:childTnLst>
                                    <p:set>
                                      <p:cBhvr>
                                        <p:cTn id="66" dur="1" fill="hold">
                                          <p:stCondLst>
                                            <p:cond delay="0"/>
                                          </p:stCondLst>
                                        </p:cTn>
                                        <p:tgtEl>
                                          <p:spTgt spid="11"/>
                                        </p:tgtEl>
                                        <p:attrNameLst>
                                          <p:attrName>style.visibility</p:attrName>
                                        </p:attrNameLst>
                                      </p:cBhvr>
                                      <p:to>
                                        <p:strVal val="visible"/>
                                      </p:to>
                                    </p:set>
                                    <p:animEffect transition="in" filter="checkerboard(across)">
                                      <p:cBhvr>
                                        <p:cTn id="67" dur="500"/>
                                        <p:tgtEl>
                                          <p:spTgt spid="11"/>
                                        </p:tgtEl>
                                      </p:cBhvr>
                                    </p:animEffect>
                                  </p:childTnLst>
                                </p:cTn>
                              </p:par>
                            </p:childTnLst>
                          </p:cTn>
                        </p:par>
                        <p:par>
                          <p:cTn id="68" fill="hold" nodeType="afterGroup">
                            <p:stCondLst>
                              <p:cond delay="8000"/>
                            </p:stCondLst>
                            <p:childTnLst>
                              <p:par>
                                <p:cTn id="69" presetID="5" presetClass="entr" presetSubtype="10" fill="hold" nodeType="afterEffect">
                                  <p:stCondLst>
                                    <p:cond delay="0"/>
                                  </p:stCondLst>
                                  <p:childTnLst>
                                    <p:set>
                                      <p:cBhvr>
                                        <p:cTn id="70" dur="1" fill="hold">
                                          <p:stCondLst>
                                            <p:cond delay="0"/>
                                          </p:stCondLst>
                                        </p:cTn>
                                        <p:tgtEl>
                                          <p:spTgt spid="26"/>
                                        </p:tgtEl>
                                        <p:attrNameLst>
                                          <p:attrName>style.visibility</p:attrName>
                                        </p:attrNameLst>
                                      </p:cBhvr>
                                      <p:to>
                                        <p:strVal val="visible"/>
                                      </p:to>
                                    </p:set>
                                    <p:animEffect transition="in" filter="checkerboard(across)">
                                      <p:cBhvr>
                                        <p:cTn id="71" dur="500"/>
                                        <p:tgtEl>
                                          <p:spTgt spid="26"/>
                                        </p:tgtEl>
                                      </p:cBhvr>
                                    </p:animEffect>
                                  </p:childTnLst>
                                </p:cTn>
                              </p:par>
                            </p:childTnLst>
                          </p:cTn>
                        </p:par>
                        <p:par>
                          <p:cTn id="72" fill="hold" nodeType="afterGroup">
                            <p:stCondLst>
                              <p:cond delay="8500"/>
                            </p:stCondLst>
                            <p:childTnLst>
                              <p:par>
                                <p:cTn id="73" presetID="5" presetClass="entr" presetSubtype="10" fill="hold" grpId="0" nodeType="afterEffect">
                                  <p:stCondLst>
                                    <p:cond delay="0"/>
                                  </p:stCondLst>
                                  <p:childTnLst>
                                    <p:set>
                                      <p:cBhvr>
                                        <p:cTn id="74" dur="1" fill="hold">
                                          <p:stCondLst>
                                            <p:cond delay="0"/>
                                          </p:stCondLst>
                                        </p:cTn>
                                        <p:tgtEl>
                                          <p:spTgt spid="38"/>
                                        </p:tgtEl>
                                        <p:attrNameLst>
                                          <p:attrName>style.visibility</p:attrName>
                                        </p:attrNameLst>
                                      </p:cBhvr>
                                      <p:to>
                                        <p:strVal val="visible"/>
                                      </p:to>
                                    </p:set>
                                    <p:animEffect transition="in" filter="checkerboard(across)">
                                      <p:cBhvr>
                                        <p:cTn id="75" dur="500"/>
                                        <p:tgtEl>
                                          <p:spTgt spid="38"/>
                                        </p:tgtEl>
                                      </p:cBhvr>
                                    </p:animEffect>
                                  </p:childTnLst>
                                </p:cTn>
                              </p:par>
                            </p:childTnLst>
                          </p:cTn>
                        </p:par>
                        <p:par>
                          <p:cTn id="76" fill="hold" nodeType="afterGroup">
                            <p:stCondLst>
                              <p:cond delay="9000"/>
                            </p:stCondLst>
                            <p:childTnLst>
                              <p:par>
                                <p:cTn id="77" presetID="5" presetClass="entr" presetSubtype="10" fill="hold" grpId="0" nodeType="afterEffect">
                                  <p:stCondLst>
                                    <p:cond delay="0"/>
                                  </p:stCondLst>
                                  <p:childTnLst>
                                    <p:set>
                                      <p:cBhvr>
                                        <p:cTn id="78" dur="1" fill="hold">
                                          <p:stCondLst>
                                            <p:cond delay="0"/>
                                          </p:stCondLst>
                                        </p:cTn>
                                        <p:tgtEl>
                                          <p:spTgt spid="36"/>
                                        </p:tgtEl>
                                        <p:attrNameLst>
                                          <p:attrName>style.visibility</p:attrName>
                                        </p:attrNameLst>
                                      </p:cBhvr>
                                      <p:to>
                                        <p:strVal val="visible"/>
                                      </p:to>
                                    </p:set>
                                    <p:animEffect transition="in" filter="checkerboard(across)">
                                      <p:cBhvr>
                                        <p:cTn id="79" dur="500"/>
                                        <p:tgtEl>
                                          <p:spTgt spid="36"/>
                                        </p:tgtEl>
                                      </p:cBhvr>
                                    </p:animEffect>
                                  </p:childTnLst>
                                </p:cTn>
                              </p:par>
                            </p:childTnLst>
                          </p:cTn>
                        </p:par>
                        <p:par>
                          <p:cTn id="80" fill="hold" nodeType="afterGroup">
                            <p:stCondLst>
                              <p:cond delay="9500"/>
                            </p:stCondLst>
                            <p:childTnLst>
                              <p:par>
                                <p:cTn id="81" presetID="5" presetClass="entr" presetSubtype="10" fill="hold" nodeType="afterEffect">
                                  <p:stCondLst>
                                    <p:cond delay="0"/>
                                  </p:stCondLst>
                                  <p:childTnLst>
                                    <p:set>
                                      <p:cBhvr>
                                        <p:cTn id="82" dur="1" fill="hold">
                                          <p:stCondLst>
                                            <p:cond delay="0"/>
                                          </p:stCondLst>
                                        </p:cTn>
                                        <p:tgtEl>
                                          <p:spTgt spid="27"/>
                                        </p:tgtEl>
                                        <p:attrNameLst>
                                          <p:attrName>style.visibility</p:attrName>
                                        </p:attrNameLst>
                                      </p:cBhvr>
                                      <p:to>
                                        <p:strVal val="visible"/>
                                      </p:to>
                                    </p:set>
                                    <p:animEffect transition="in" filter="checkerboard(across)">
                                      <p:cBhvr>
                                        <p:cTn id="83" dur="500"/>
                                        <p:tgtEl>
                                          <p:spTgt spid="27"/>
                                        </p:tgtEl>
                                      </p:cBhvr>
                                    </p:animEffect>
                                  </p:childTnLst>
                                </p:cTn>
                              </p:par>
                            </p:childTnLst>
                          </p:cTn>
                        </p:par>
                        <p:par>
                          <p:cTn id="84" fill="hold" nodeType="afterGroup">
                            <p:stCondLst>
                              <p:cond delay="10000"/>
                            </p:stCondLst>
                            <p:childTnLst>
                              <p:par>
                                <p:cTn id="85" presetID="5" presetClass="entr" presetSubtype="10" fill="hold" nodeType="afterEffect">
                                  <p:stCondLst>
                                    <p:cond delay="0"/>
                                  </p:stCondLst>
                                  <p:childTnLst>
                                    <p:set>
                                      <p:cBhvr>
                                        <p:cTn id="86" dur="1" fill="hold">
                                          <p:stCondLst>
                                            <p:cond delay="0"/>
                                          </p:stCondLst>
                                        </p:cTn>
                                        <p:tgtEl>
                                          <p:spTgt spid="33"/>
                                        </p:tgtEl>
                                        <p:attrNameLst>
                                          <p:attrName>style.visibility</p:attrName>
                                        </p:attrNameLst>
                                      </p:cBhvr>
                                      <p:to>
                                        <p:strVal val="visible"/>
                                      </p:to>
                                    </p:set>
                                    <p:animEffect transition="in" filter="checkerboard(across)">
                                      <p:cBhvr>
                                        <p:cTn id="87" dur="500"/>
                                        <p:tgtEl>
                                          <p:spTgt spid="33"/>
                                        </p:tgtEl>
                                      </p:cBhvr>
                                    </p:animEffect>
                                  </p:childTnLst>
                                </p:cTn>
                              </p:par>
                            </p:childTnLst>
                          </p:cTn>
                        </p:par>
                        <p:par>
                          <p:cTn id="88" fill="hold" nodeType="afterGroup">
                            <p:stCondLst>
                              <p:cond delay="10500"/>
                            </p:stCondLst>
                            <p:childTnLst>
                              <p:par>
                                <p:cTn id="89" presetID="5" presetClass="entr" presetSubtype="10" fill="hold" grpId="0" nodeType="afterEffect">
                                  <p:stCondLst>
                                    <p:cond delay="0"/>
                                  </p:stCondLst>
                                  <p:childTnLst>
                                    <p:set>
                                      <p:cBhvr>
                                        <p:cTn id="90" dur="1" fill="hold">
                                          <p:stCondLst>
                                            <p:cond delay="0"/>
                                          </p:stCondLst>
                                        </p:cTn>
                                        <p:tgtEl>
                                          <p:spTgt spid="39"/>
                                        </p:tgtEl>
                                        <p:attrNameLst>
                                          <p:attrName>style.visibility</p:attrName>
                                        </p:attrNameLst>
                                      </p:cBhvr>
                                      <p:to>
                                        <p:strVal val="visible"/>
                                      </p:to>
                                    </p:set>
                                    <p:animEffect transition="in" filter="checkerboard(across)">
                                      <p:cBhvr>
                                        <p:cTn id="91" dur="500"/>
                                        <p:tgtEl>
                                          <p:spTgt spid="39"/>
                                        </p:tgtEl>
                                      </p:cBhvr>
                                    </p:animEffect>
                                  </p:childTnLst>
                                </p:cTn>
                              </p:par>
                            </p:childTnLst>
                          </p:cTn>
                        </p:par>
                        <p:par>
                          <p:cTn id="92" fill="hold" nodeType="afterGroup">
                            <p:stCondLst>
                              <p:cond delay="11000"/>
                            </p:stCondLst>
                            <p:childTnLst>
                              <p:par>
                                <p:cTn id="93" presetID="5" presetClass="entr" presetSubtype="10" fill="hold" grpId="0" nodeType="afterEffect">
                                  <p:stCondLst>
                                    <p:cond delay="0"/>
                                  </p:stCondLst>
                                  <p:childTnLst>
                                    <p:set>
                                      <p:cBhvr>
                                        <p:cTn id="94" dur="1" fill="hold">
                                          <p:stCondLst>
                                            <p:cond delay="0"/>
                                          </p:stCondLst>
                                        </p:cTn>
                                        <p:tgtEl>
                                          <p:spTgt spid="37"/>
                                        </p:tgtEl>
                                        <p:attrNameLst>
                                          <p:attrName>style.visibility</p:attrName>
                                        </p:attrNameLst>
                                      </p:cBhvr>
                                      <p:to>
                                        <p:strVal val="visible"/>
                                      </p:to>
                                    </p:set>
                                    <p:animEffect transition="in" filter="checkerboard(across)">
                                      <p:cBhvr>
                                        <p:cTn id="95" dur="500"/>
                                        <p:tgtEl>
                                          <p:spTgt spid="37"/>
                                        </p:tgtEl>
                                      </p:cBhvr>
                                    </p:animEffect>
                                  </p:childTnLst>
                                </p:cTn>
                              </p:par>
                            </p:childTnLst>
                          </p:cTn>
                        </p:par>
                        <p:par>
                          <p:cTn id="96" fill="hold" nodeType="afterGroup">
                            <p:stCondLst>
                              <p:cond delay="11500"/>
                            </p:stCondLst>
                            <p:childTnLst>
                              <p:par>
                                <p:cTn id="97" presetID="5" presetClass="entr" presetSubtype="10" fill="hold" nodeType="afterEffect">
                                  <p:stCondLst>
                                    <p:cond delay="0"/>
                                  </p:stCondLst>
                                  <p:childTnLst>
                                    <p:set>
                                      <p:cBhvr>
                                        <p:cTn id="98" dur="1" fill="hold">
                                          <p:stCondLst>
                                            <p:cond delay="0"/>
                                          </p:stCondLst>
                                        </p:cTn>
                                        <p:tgtEl>
                                          <p:spTgt spid="34"/>
                                        </p:tgtEl>
                                        <p:attrNameLst>
                                          <p:attrName>style.visibility</p:attrName>
                                        </p:attrNameLst>
                                      </p:cBhvr>
                                      <p:to>
                                        <p:strVal val="visible"/>
                                      </p:to>
                                    </p:set>
                                    <p:animEffect transition="in" filter="checkerboard(across)">
                                      <p:cBhvr>
                                        <p:cTn id="99" dur="500"/>
                                        <p:tgtEl>
                                          <p:spTgt spid="34"/>
                                        </p:tgtEl>
                                      </p:cBhvr>
                                    </p:animEffect>
                                  </p:childTnLst>
                                </p:cTn>
                              </p:par>
                            </p:childTnLst>
                          </p:cTn>
                        </p:par>
                        <p:par>
                          <p:cTn id="100" fill="hold" nodeType="afterGroup">
                            <p:stCondLst>
                              <p:cond delay="12000"/>
                            </p:stCondLst>
                            <p:childTnLst>
                              <p:par>
                                <p:cTn id="101" presetID="5" presetClass="entr" presetSubtype="10" fill="hold" nodeType="afterEffect">
                                  <p:stCondLst>
                                    <p:cond delay="0"/>
                                  </p:stCondLst>
                                  <p:childTnLst>
                                    <p:set>
                                      <p:cBhvr>
                                        <p:cTn id="102" dur="1" fill="hold">
                                          <p:stCondLst>
                                            <p:cond delay="0"/>
                                          </p:stCondLst>
                                        </p:cTn>
                                        <p:tgtEl>
                                          <p:spTgt spid="47"/>
                                        </p:tgtEl>
                                        <p:attrNameLst>
                                          <p:attrName>style.visibility</p:attrName>
                                        </p:attrNameLst>
                                      </p:cBhvr>
                                      <p:to>
                                        <p:strVal val="visible"/>
                                      </p:to>
                                    </p:set>
                                    <p:animEffect transition="in" filter="checkerboard(across)">
                                      <p:cBhvr>
                                        <p:cTn id="103" dur="500"/>
                                        <p:tgtEl>
                                          <p:spTgt spid="47"/>
                                        </p:tgtEl>
                                      </p:cBhvr>
                                    </p:animEffect>
                                  </p:childTnLst>
                                </p:cTn>
                              </p:par>
                            </p:childTnLst>
                          </p:cTn>
                        </p:par>
                        <p:par>
                          <p:cTn id="104" fill="hold" nodeType="afterGroup">
                            <p:stCondLst>
                              <p:cond delay="12500"/>
                            </p:stCondLst>
                            <p:childTnLst>
                              <p:par>
                                <p:cTn id="105" presetID="5" presetClass="entr" presetSubtype="10" fill="hold" nodeType="afterEffect">
                                  <p:stCondLst>
                                    <p:cond delay="0"/>
                                  </p:stCondLst>
                                  <p:childTnLst>
                                    <p:set>
                                      <p:cBhvr>
                                        <p:cTn id="106" dur="1" fill="hold">
                                          <p:stCondLst>
                                            <p:cond delay="0"/>
                                          </p:stCondLst>
                                        </p:cTn>
                                        <p:tgtEl>
                                          <p:spTgt spid="47"/>
                                        </p:tgtEl>
                                        <p:attrNameLst>
                                          <p:attrName>style.visibility</p:attrName>
                                        </p:attrNameLst>
                                      </p:cBhvr>
                                      <p:to>
                                        <p:strVal val="visible"/>
                                      </p:to>
                                    </p:set>
                                    <p:animEffect transition="in" filter="checkerboard(across)">
                                      <p:cBhvr>
                                        <p:cTn id="107" dur="500"/>
                                        <p:tgtEl>
                                          <p:spTgt spid="47"/>
                                        </p:tgtEl>
                                      </p:cBhvr>
                                    </p:animEffect>
                                  </p:childTnLst>
                                </p:cTn>
                              </p:par>
                              <p:par>
                                <p:cTn id="108" presetID="5" presetClass="entr" presetSubtype="10" fill="hold" nodeType="withEffect">
                                  <p:stCondLst>
                                    <p:cond delay="0"/>
                                  </p:stCondLst>
                                  <p:childTnLst>
                                    <p:set>
                                      <p:cBhvr>
                                        <p:cTn id="109" dur="1" fill="hold">
                                          <p:stCondLst>
                                            <p:cond delay="0"/>
                                          </p:stCondLst>
                                        </p:cTn>
                                        <p:tgtEl>
                                          <p:spTgt spid="49"/>
                                        </p:tgtEl>
                                        <p:attrNameLst>
                                          <p:attrName>style.visibility</p:attrName>
                                        </p:attrNameLst>
                                      </p:cBhvr>
                                      <p:to>
                                        <p:strVal val="visible"/>
                                      </p:to>
                                    </p:set>
                                    <p:animEffect transition="in" filter="checkerboard(across)">
                                      <p:cBhvr>
                                        <p:cTn id="110" dur="500"/>
                                        <p:tgtEl>
                                          <p:spTgt spid="49"/>
                                        </p:tgtEl>
                                      </p:cBhvr>
                                    </p:animEffect>
                                  </p:childTnLst>
                                </p:cTn>
                              </p:par>
                            </p:childTnLst>
                          </p:cTn>
                        </p:par>
                        <p:par>
                          <p:cTn id="111" fill="hold" nodeType="afterGroup">
                            <p:stCondLst>
                              <p:cond delay="13000"/>
                            </p:stCondLst>
                            <p:childTnLst>
                              <p:par>
                                <p:cTn id="112" presetID="5" presetClass="entr" presetSubtype="10" fill="hold" grpId="0" nodeType="afterEffect">
                                  <p:stCondLst>
                                    <p:cond delay="0"/>
                                  </p:stCondLst>
                                  <p:childTnLst>
                                    <p:set>
                                      <p:cBhvr>
                                        <p:cTn id="113" dur="1" fill="hold">
                                          <p:stCondLst>
                                            <p:cond delay="0"/>
                                          </p:stCondLst>
                                        </p:cTn>
                                        <p:tgtEl>
                                          <p:spTgt spid="50"/>
                                        </p:tgtEl>
                                        <p:attrNameLst>
                                          <p:attrName>style.visibility</p:attrName>
                                        </p:attrNameLst>
                                      </p:cBhvr>
                                      <p:to>
                                        <p:strVal val="visible"/>
                                      </p:to>
                                    </p:set>
                                    <p:animEffect transition="in" filter="checkerboard(across)">
                                      <p:cBhvr>
                                        <p:cTn id="114" dur="500"/>
                                        <p:tgtEl>
                                          <p:spTgt spid="50"/>
                                        </p:tgtEl>
                                      </p:cBhvr>
                                    </p:animEffect>
                                  </p:childTnLst>
                                </p:cTn>
                              </p:par>
                            </p:childTnLst>
                          </p:cTn>
                        </p:par>
                        <p:par>
                          <p:cTn id="115" fill="hold" nodeType="afterGroup">
                            <p:stCondLst>
                              <p:cond delay="13500"/>
                            </p:stCondLst>
                            <p:childTnLst>
                              <p:par>
                                <p:cTn id="116" presetID="5" presetClass="entr" presetSubtype="10" fill="hold" grpId="0" nodeType="afterEffect">
                                  <p:stCondLst>
                                    <p:cond delay="0"/>
                                  </p:stCondLst>
                                  <p:childTnLst>
                                    <p:set>
                                      <p:cBhvr>
                                        <p:cTn id="117" dur="1" fill="hold">
                                          <p:stCondLst>
                                            <p:cond delay="0"/>
                                          </p:stCondLst>
                                        </p:cTn>
                                        <p:tgtEl>
                                          <p:spTgt spid="51"/>
                                        </p:tgtEl>
                                        <p:attrNameLst>
                                          <p:attrName>style.visibility</p:attrName>
                                        </p:attrNameLst>
                                      </p:cBhvr>
                                      <p:to>
                                        <p:strVal val="visible"/>
                                      </p:to>
                                    </p:set>
                                    <p:animEffect transition="in" filter="checkerboard(across)">
                                      <p:cBhvr>
                                        <p:cTn id="118"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2" grpId="0"/>
      <p:bldP spid="13" grpId="0"/>
      <p:bldP spid="14" grpId="0"/>
      <p:bldP spid="16" grpId="0"/>
      <p:bldP spid="23" grpId="0"/>
      <p:bldP spid="36" grpId="0"/>
      <p:bldP spid="37" grpId="0"/>
      <p:bldP spid="38" grpId="0"/>
      <p:bldP spid="39" grpId="0"/>
      <p:bldP spid="40" grpId="0"/>
      <p:bldP spid="41" grpId="0"/>
      <p:bldP spid="42" grpId="0"/>
      <p:bldP spid="50" grpId="0"/>
      <p:bldP spid="5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592763"/>
          </a:xfrm>
        </p:spPr>
        <p:txBody>
          <a:bodyPr>
            <a:normAutofit/>
          </a:bodyPr>
          <a:lstStyle/>
          <a:p>
            <a:r>
              <a:rPr lang="id-ID" sz="2400" dirty="0" smtClean="0"/>
              <a:t>KURVA TOTAL BIAYA TETAP (TFC)</a:t>
            </a:r>
          </a:p>
          <a:p>
            <a:pPr marL="360000" indent="0">
              <a:buNone/>
            </a:pPr>
            <a:r>
              <a:rPr lang="id-ID" sz="2400" dirty="0" smtClean="0"/>
              <a:t>Besarnya konstan pada tingkat produksi berapapun jumlahnya. Dengan demikian TFC linier dengan slope horisontal.</a:t>
            </a:r>
          </a:p>
          <a:p>
            <a:r>
              <a:rPr lang="id-ID" sz="2400" dirty="0"/>
              <a:t>KURVA TOTAL BIAYA </a:t>
            </a:r>
            <a:r>
              <a:rPr lang="id-ID" sz="2400" dirty="0" smtClean="0"/>
              <a:t>VARIABEL  </a:t>
            </a:r>
            <a:r>
              <a:rPr lang="id-ID" sz="2400" dirty="0"/>
              <a:t>(</a:t>
            </a:r>
            <a:r>
              <a:rPr lang="id-ID" sz="2400" dirty="0" smtClean="0"/>
              <a:t>TVC</a:t>
            </a:r>
            <a:r>
              <a:rPr lang="id-ID" sz="2400" dirty="0"/>
              <a:t>)</a:t>
            </a:r>
          </a:p>
          <a:p>
            <a:pPr marL="360000" indent="0">
              <a:buNone/>
            </a:pPr>
            <a:r>
              <a:rPr lang="id-ID" sz="2400" dirty="0"/>
              <a:t>Besarnya </a:t>
            </a:r>
            <a:r>
              <a:rPr lang="id-ID" sz="2400" dirty="0" smtClean="0"/>
              <a:t>tidak sama </a:t>
            </a:r>
            <a:r>
              <a:rPr lang="id-ID" sz="2400" dirty="0"/>
              <a:t>pada </a:t>
            </a:r>
            <a:r>
              <a:rPr lang="id-ID" sz="2400" dirty="0" smtClean="0"/>
              <a:t>setiap tingkatan produksi. Dengan demikian kurva TFC tidek linier dengan slope yang berbeda-beda tiap tingkatan produksi, menyesuaikan bentuk fungsi produksinya.</a:t>
            </a:r>
          </a:p>
          <a:p>
            <a:r>
              <a:rPr lang="id-ID" sz="2400" dirty="0"/>
              <a:t>KURVA TOTAL BIAYA </a:t>
            </a:r>
            <a:r>
              <a:rPr lang="id-ID" sz="2400" dirty="0" smtClean="0"/>
              <a:t>(TC</a:t>
            </a:r>
            <a:r>
              <a:rPr lang="id-ID" sz="2400" dirty="0"/>
              <a:t>)</a:t>
            </a:r>
          </a:p>
          <a:p>
            <a:pPr marL="360000" indent="0">
              <a:buNone/>
            </a:pPr>
            <a:r>
              <a:rPr lang="id-ID" sz="2400" dirty="0" smtClean="0"/>
              <a:t>Biaya Total merupakan penjumlahan TFC dan TVC. Dengan demikian kurvanya sama dengan biaya TVC, hanya karena penambahan TFC yang besarnya konstan maka letaknya lebih tinggi (diatas intersep sebesar TFC).</a:t>
            </a:r>
            <a:endParaRPr lang="id-ID" sz="2400" dirty="0"/>
          </a:p>
          <a:p>
            <a:pPr marL="360000" indent="0">
              <a:buNone/>
            </a:pPr>
            <a:endParaRPr lang="id-ID" sz="2400" dirty="0"/>
          </a:p>
          <a:p>
            <a:pPr marL="360000" indent="0">
              <a:buNone/>
            </a:pPr>
            <a:endParaRPr lang="id-ID" sz="2400" dirty="0"/>
          </a:p>
        </p:txBody>
      </p:sp>
    </p:spTree>
    <p:extLst>
      <p:ext uri="{BB962C8B-B14F-4D97-AF65-F5344CB8AC3E}">
        <p14:creationId xmlns:p14="http://schemas.microsoft.com/office/powerpoint/2010/main" val="36411271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3321</TotalTime>
  <Words>406</Words>
  <Application>Microsoft Office PowerPoint</Application>
  <PresentationFormat>On-screen Show (4:3)</PresentationFormat>
  <Paragraphs>50</Paragraphs>
  <Slides>23</Slides>
  <Notes>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PowerPoint Presentation</vt:lpstr>
      <vt:lpstr>BIAYA PRODUKSI</vt:lpstr>
      <vt:lpstr>BIAYA PRODUKSI</vt:lpstr>
      <vt:lpstr>PowerPoint Presentation</vt:lpstr>
      <vt:lpstr>PowerPoint Presentation</vt:lpstr>
      <vt:lpstr>FUNGSI  BIAYA PRODUKSI</vt:lpstr>
      <vt:lpstr>FUNGSI  BIAYA PRODUKSI DITURUNKAN  DARI FUNGSI PRODUKSINYA</vt:lpstr>
      <vt:lpstr>PowerPoint Presentation</vt:lpstr>
      <vt:lpstr>PowerPoint Presentation</vt:lpstr>
      <vt:lpstr>PowerPoint Presentation</vt:lpstr>
      <vt:lpstr>HUBUNGAN   TFC, TVC, TC, ATC, AVC &amp; MC</vt:lpstr>
      <vt:lpstr>FUNGSI  BIAYA PRODUKSI DITURUNKAN  DARI FUNGSI PRODUKSINYA</vt:lpstr>
      <vt:lpstr>FUNGSI  BIAYA PRODUKSI DITURUNKAN  DARI FUNGSI PRODUKSINYA</vt:lpstr>
      <vt:lpstr>FUNGSI  BIAYA PRODUKSI DITURUNKAN  DARI FUNGSI PRODUKSINYA</vt:lpstr>
      <vt:lpstr>FUNGSI  BIAYA PRODUKSI DITURUNKAN DARI FUNGSI PRODUKSINYA PENDEKATAN MATEMATIS</vt:lpstr>
      <vt:lpstr>PowerPoint Presentation</vt:lpstr>
      <vt:lpstr>MC  MEMOTONG AVC DI TITIK MINIMUMNYA</vt:lpstr>
      <vt:lpstr>PowerPoint Presentation</vt:lpstr>
      <vt:lpstr>PowerPoint Presentation</vt:lpstr>
      <vt:lpstr>CONTOH PENGGUNAAN FUNGSI  BIAYA PRODUKSI</vt:lpstr>
      <vt:lpstr>PowerPoint Presentation</vt:lpstr>
      <vt:lpstr>PowerPoint Presentation</vt:lpstr>
      <vt:lpstr>CONTOH PENGGUNAAN FUNGSI  BIAYA PRODUKSI</vt:lpstr>
    </vt:vector>
  </TitlesOfParts>
  <Company>Deftones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intel</cp:lastModifiedBy>
  <cp:revision>27</cp:revision>
  <dcterms:created xsi:type="dcterms:W3CDTF">2009-09-03T16:07:48Z</dcterms:created>
  <dcterms:modified xsi:type="dcterms:W3CDTF">2015-02-10T02:13:58Z</dcterms:modified>
</cp:coreProperties>
</file>