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3"/>
  </p:notesMasterIdLst>
  <p:sldIdLst>
    <p:sldId id="268" r:id="rId2"/>
    <p:sldId id="264" r:id="rId3"/>
    <p:sldId id="257" r:id="rId4"/>
    <p:sldId id="258" r:id="rId5"/>
    <p:sldId id="265" r:id="rId6"/>
    <p:sldId id="266" r:id="rId7"/>
    <p:sldId id="259" r:id="rId8"/>
    <p:sldId id="260" r:id="rId9"/>
    <p:sldId id="261" r:id="rId10"/>
    <p:sldId id="262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C089F-EB17-4E3B-BDB5-24A443AE8AD2}" type="datetimeFigureOut">
              <a:rPr lang="id-ID" smtClean="0"/>
              <a:t>24/02/2015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7A25B-2964-4C5B-8343-7B5A8045BA2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9146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http://rosihan.web.id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69F84-4827-401A-ADFE-BB648AAF2B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http://rosihan.web.id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2A0DD3-A2F9-475F-BF5F-A4CE542B64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http://rosihan.web.id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25259-A9AA-4097-91F5-0A6DE2767F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http://rosihan.web.id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E9FFC-1BFB-42B4-9274-909C3130B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5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http://rosihan.web.id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FD65C2-9CB1-4CF1-A708-3B40C74DC4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http://rosihan.web.id</a:t>
            </a:r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C4749E-825F-4433-BB80-0BA3F7A683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http://rosihan.web.id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E79C7-AEF5-4998-8D54-A3BDAE627D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http://rosihan.web.id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A34E83-1B25-4F57-8D08-21EC8C258B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http://rosihan.web.id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70332-89F7-4AC3-A4CA-141741579C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http://rosihan.web.id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9121E-B784-4677-9626-91FD6B96CE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http://rosihan.web.id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30DA4-D1BF-4B45-B803-3D0B3DDE81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http://rosihan.web.id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1BE262-7938-44CD-AE90-38B3A00495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http://rosihan.web.id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22E4291-DFD7-44D8-8598-55B1A08C97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1"/>
          <p:cNvSpPr txBox="1">
            <a:spLocks noChangeArrowheads="1"/>
          </p:cNvSpPr>
          <p:nvPr/>
        </p:nvSpPr>
        <p:spPr bwMode="auto">
          <a:xfrm>
            <a:off x="762000" y="2590800"/>
            <a:ext cx="716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id-ID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HIMPUNAN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1905000" y="3657600"/>
            <a:ext cx="594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id-ID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MATEMATIKA EKONOMI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794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Lanjutan ............</a:t>
            </a:r>
          </a:p>
        </p:txBody>
      </p:sp>
      <p:graphicFrame>
        <p:nvGraphicFramePr>
          <p:cNvPr id="8195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1666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Kaidah Identitas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 </a:t>
                      </a:r>
                      <a:r>
                        <a:rPr kumimoji="0" lang="id-ID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U</a:t>
                      </a: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antGarde Bk BT" pitchFamily="34" charset="0"/>
                          <a:cs typeface="Times New Roman" pitchFamily="18" charset="0"/>
                        </a:rPr>
                        <a:t>Ø</a:t>
                      </a: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antGarde Bk BT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 </a:t>
                      </a:r>
                      <a:r>
                        <a:rPr kumimoji="0" lang="id-ID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b.  </a:t>
                      </a:r>
                      <a:r>
                        <a:rPr kumimoji="0" lang="id-ID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kumimoji="0" lang="id-ID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antGarde Bk BT" pitchFamily="34" charset="0"/>
                          <a:cs typeface="Times New Roman" pitchFamily="18" charset="0"/>
                        </a:rPr>
                        <a:t>Ø</a:t>
                      </a: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antGarde Bk BT" pitchFamily="34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id-ID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antGarde Bk BT" pitchFamily="34" charset="0"/>
                          <a:cs typeface="Times New Roman" pitchFamily="18" charset="0"/>
                        </a:rPr>
                        <a:t>Ø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c. </a:t>
                      </a:r>
                      <a:r>
                        <a:rPr kumimoji="0" lang="id-ID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</a:t>
                      </a: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 </a:t>
                      </a:r>
                      <a:r>
                        <a:rPr kumimoji="0" lang="id-ID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d. </a:t>
                      </a:r>
                      <a:r>
                        <a:rPr kumimoji="0" lang="id-ID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</a:t>
                      </a: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kumimoji="0" lang="id-ID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 </a:t>
                      </a: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</a:t>
                      </a:r>
                      <a:r>
                        <a:rPr kumimoji="0" lang="id-ID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id-ID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Kaidah Kelengkapan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 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Ā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b.  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Ā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antGarde Bk BT" pitchFamily="34" charset="0"/>
                          <a:cs typeface="Times New Roman" pitchFamily="18" charset="0"/>
                        </a:rPr>
                        <a:t>Ø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c. ( 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Ā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) = 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d.  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 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antGarde Bk BT" pitchFamily="34" charset="0"/>
                          <a:cs typeface="Times New Roman" pitchFamily="18" charset="0"/>
                        </a:rPr>
                        <a:t> Ø    Ø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22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Kaidah De Morgan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 (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)= 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Ā </a:t>
                      </a:r>
                      <a:r>
                        <a:rPr kumimoji="0" lang="id-ID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b. (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</a:t>
                      </a:r>
                      <a:r>
                        <a:rPr kumimoji="0" lang="id-ID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= 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  <a:cs typeface="Times New Roman" pitchFamily="18" charset="0"/>
                        </a:rPr>
                        <a:t>Ā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</a:t>
                      </a: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977900" y="41529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38862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48006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1066800" y="5486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2514600" y="5537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5715000" y="5537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42672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467600" cy="5032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Latihan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Gambarkan sebuah diagram venn untuk menunjukkan himpunan universal U dan himpunan-himpunan bagian A serta B jika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</a:t>
            </a:r>
            <a:r>
              <a:rPr lang="en-US" sz="2800" smtClean="0">
                <a:sym typeface="Wingdings" pitchFamily="2" charset="2"/>
              </a:rPr>
              <a:t>U = </a:t>
            </a:r>
            <a:r>
              <a:rPr lang="id-ID" sz="2800" smtClean="0"/>
              <a:t>{</a:t>
            </a:r>
            <a:r>
              <a:rPr lang="en-US" sz="2800" smtClean="0"/>
              <a:t>1,2,3,4,5,6,7,8</a:t>
            </a:r>
            <a:r>
              <a:rPr lang="id-ID" sz="2800" smtClean="0"/>
              <a:t> } </a:t>
            </a: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	A = </a:t>
            </a:r>
            <a:r>
              <a:rPr lang="id-ID" sz="2800" smtClean="0"/>
              <a:t>{</a:t>
            </a:r>
            <a:r>
              <a:rPr lang="en-US" sz="2800" smtClean="0"/>
              <a:t>2,3,5,7</a:t>
            </a:r>
            <a:r>
              <a:rPr lang="id-ID" sz="2800" smtClean="0"/>
              <a:t>}</a:t>
            </a: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	B</a:t>
            </a:r>
            <a:r>
              <a:rPr lang="id-ID" sz="2800" smtClean="0"/>
              <a:t> </a:t>
            </a:r>
            <a:r>
              <a:rPr lang="en-US" sz="2800" smtClean="0"/>
              <a:t>= </a:t>
            </a:r>
            <a:r>
              <a:rPr lang="id-ID" sz="2800" smtClean="0"/>
              <a:t>{</a:t>
            </a:r>
            <a:r>
              <a:rPr lang="en-US" sz="2800" smtClean="0"/>
              <a:t>1,3,4,7,8</a:t>
            </a:r>
            <a:r>
              <a:rPr lang="id-ID" sz="2800" smtClean="0"/>
              <a:t> } </a:t>
            </a: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	Kemudian selesaikan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	(a) A – B        (c) A </a:t>
            </a:r>
            <a:r>
              <a:rPr lang="id-ID" sz="2800" b="1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cs typeface="Times New Roman" pitchFamily="18" charset="0"/>
              </a:rPr>
              <a:t>B         (e) A </a:t>
            </a:r>
            <a:r>
              <a:rPr lang="id-ID" sz="2800" b="1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cs typeface="Times New Roman" pitchFamily="18" charset="0"/>
              </a:rPr>
              <a:t>B </a:t>
            </a: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	(b) B – A        (d) A U B         (f) B </a:t>
            </a:r>
            <a:r>
              <a:rPr lang="id-ID" sz="2800" b="1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cs typeface="Arial" charset="0"/>
              </a:rPr>
              <a:t>Ā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6629400" y="4953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25146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Pengertian Himpunan</a:t>
            </a:r>
          </a:p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Penyajian Himpunan</a:t>
            </a:r>
          </a:p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Himpunan Universal dan Himpunan Kosong</a:t>
            </a:r>
          </a:p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Operasi Himpunan</a:t>
            </a:r>
          </a:p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Kaidah Matematika dalam Operasi Himpunan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81000" y="838200"/>
            <a:ext cx="853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 sz="2800"/>
              <a:t>Ruang Lingkup</a:t>
            </a:r>
            <a:endParaRPr 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467600" cy="5794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Pengertian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Himpunan</a:t>
            </a:r>
            <a:endParaRPr lang="id-ID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8458200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d-ID" sz="2400">
                <a:latin typeface="Times New Roman" pitchFamily="18" charset="0"/>
              </a:rPr>
              <a:t>Himpunan : Suatu kumpulan atau gugusan dari sejumlah obyek.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d-ID" sz="2400">
                <a:latin typeface="Times New Roman" pitchFamily="18" charset="0"/>
              </a:rPr>
              <a:t> Secara umum himpunan dilambangkan </a:t>
            </a:r>
            <a:r>
              <a:rPr lang="id-ID" sz="2400">
                <a:latin typeface="Times New Roman" pitchFamily="18" charset="0"/>
                <a:sym typeface="Wingdings" pitchFamily="2" charset="2"/>
              </a:rPr>
              <a:t> </a:t>
            </a:r>
            <a:r>
              <a:rPr lang="id-ID" sz="2400" i="1">
                <a:latin typeface="Times New Roman" pitchFamily="18" charset="0"/>
                <a:sym typeface="Wingdings" pitchFamily="2" charset="2"/>
              </a:rPr>
              <a:t>A, B, C, ...... Z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d-ID" sz="2400" i="1">
                <a:latin typeface="Times New Roman" pitchFamily="18" charset="0"/>
                <a:sym typeface="Wingdings" pitchFamily="2" charset="2"/>
              </a:rPr>
              <a:t> </a:t>
            </a:r>
            <a:r>
              <a:rPr lang="id-ID" sz="2400">
                <a:latin typeface="Times New Roman" pitchFamily="18" charset="0"/>
                <a:sym typeface="Wingdings" pitchFamily="2" charset="2"/>
              </a:rPr>
              <a:t>Obyek dilambangkan  </a:t>
            </a:r>
            <a:r>
              <a:rPr lang="id-ID" sz="2400" i="1">
                <a:latin typeface="Times New Roman" pitchFamily="18" charset="0"/>
                <a:sym typeface="Wingdings" pitchFamily="2" charset="2"/>
              </a:rPr>
              <a:t>a, b, c, ..... z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d-ID" sz="2400" i="1">
                <a:latin typeface="Times New Roman" pitchFamily="18" charset="0"/>
                <a:sym typeface="Wingdings" pitchFamily="2" charset="2"/>
              </a:rPr>
              <a:t> </a:t>
            </a:r>
            <a:r>
              <a:rPr lang="id-ID" sz="2400">
                <a:latin typeface="Times New Roman" pitchFamily="18" charset="0"/>
                <a:sym typeface="Wingdings" pitchFamily="2" charset="2"/>
              </a:rPr>
              <a:t>Notasi : 	-  p    A  p anggota A</a:t>
            </a:r>
          </a:p>
          <a:p>
            <a:pPr>
              <a:spcBef>
                <a:spcPct val="50000"/>
              </a:spcBef>
            </a:pPr>
            <a:r>
              <a:rPr lang="id-ID" sz="2400">
                <a:latin typeface="Times New Roman" pitchFamily="18" charset="0"/>
                <a:sym typeface="Wingdings" pitchFamily="2" charset="2"/>
              </a:rPr>
              <a:t>		-  A     B  A himpunan bagian dari B</a:t>
            </a:r>
          </a:p>
          <a:p>
            <a:pPr>
              <a:spcBef>
                <a:spcPct val="50000"/>
              </a:spcBef>
            </a:pPr>
            <a:r>
              <a:rPr lang="id-ID" sz="2400">
                <a:latin typeface="Times New Roman" pitchFamily="18" charset="0"/>
                <a:sym typeface="Wingdings" pitchFamily="2" charset="2"/>
              </a:rPr>
              <a:t>		-  A = B  himpunan A sama dengan B</a:t>
            </a:r>
          </a:p>
          <a:p>
            <a:pPr>
              <a:spcBef>
                <a:spcPct val="50000"/>
              </a:spcBef>
            </a:pPr>
            <a:r>
              <a:rPr lang="id-ID" sz="2400">
                <a:latin typeface="Times New Roman" pitchFamily="18" charset="0"/>
                <a:sym typeface="Wingdings" pitchFamily="2" charset="2"/>
              </a:rPr>
              <a:t>		-                       =    ingkaran</a:t>
            </a:r>
          </a:p>
          <a:p>
            <a:pPr>
              <a:spcBef>
                <a:spcPct val="50000"/>
              </a:spcBef>
            </a:pPr>
            <a:endParaRPr lang="id-ID" sz="2400"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 rot="-5400000">
            <a:off x="2911475" y="3489325"/>
            <a:ext cx="30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/>
              <a:t>∩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 rot="-5400000">
            <a:off x="2663032" y="3128168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/>
              <a:t>∩ 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774950" y="333375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 rot="-5400000">
            <a:off x="2663032" y="4728368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/>
              <a:t>∩ 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2774950" y="493395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 rot="-5400000">
            <a:off x="3348832" y="4728368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/>
              <a:t>∩ </a:t>
            </a: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286385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35433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4191000" y="4775200"/>
            <a:ext cx="76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467600" cy="5794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Penyajian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Himpunan</a:t>
            </a:r>
            <a:endParaRPr lang="id-ID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d-ID" sz="2800" smtClean="0"/>
              <a:t>Penyajian Himpunan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d-ID" sz="2800" smtClean="0"/>
              <a:t>		cara daftar </a:t>
            </a:r>
            <a:r>
              <a:rPr lang="id-ID" sz="2800" smtClean="0">
                <a:sym typeface="Wingdings" pitchFamily="2" charset="2"/>
              </a:rPr>
              <a:t> </a:t>
            </a:r>
            <a:r>
              <a:rPr lang="id-ID" sz="2800" i="1" smtClean="0">
                <a:sym typeface="Wingdings" pitchFamily="2" charset="2"/>
              </a:rPr>
              <a:t>A</a:t>
            </a:r>
            <a:r>
              <a:rPr lang="id-ID" sz="2800" smtClean="0">
                <a:sym typeface="Wingdings" pitchFamily="2" charset="2"/>
              </a:rPr>
              <a:t> = {1,2,3,4,5} </a:t>
            </a:r>
            <a:endParaRPr lang="en-US" sz="2800" smtClean="0"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ym typeface="Wingdings" pitchFamily="2" charset="2"/>
              </a:rPr>
              <a:t>	berarti himpunan A beranggotakan bilangan-bilangan bulat positif 1,2,3,4, dan 5.</a:t>
            </a:r>
            <a:endParaRPr lang="id-ID" sz="2800" smtClean="0"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d-ID" sz="2800" smtClean="0">
                <a:sym typeface="Wingdings" pitchFamily="2" charset="2"/>
              </a:rPr>
              <a:t>		</a:t>
            </a:r>
            <a:endParaRPr lang="en-US" sz="2800" smtClean="0"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ym typeface="Wingdings" pitchFamily="2" charset="2"/>
              </a:rPr>
              <a:t>		</a:t>
            </a:r>
            <a:r>
              <a:rPr lang="id-ID" sz="2800" smtClean="0">
                <a:sym typeface="Wingdings" pitchFamily="2" charset="2"/>
              </a:rPr>
              <a:t>cara kaidah  </a:t>
            </a:r>
            <a:r>
              <a:rPr lang="id-ID" sz="2800" i="1" smtClean="0">
                <a:sym typeface="Wingdings" pitchFamily="2" charset="2"/>
              </a:rPr>
              <a:t>A</a:t>
            </a:r>
            <a:r>
              <a:rPr lang="id-ID" sz="2800" smtClean="0">
                <a:sym typeface="Wingdings" pitchFamily="2" charset="2"/>
              </a:rPr>
              <a:t> = {</a:t>
            </a:r>
            <a:r>
              <a:rPr lang="id-ID" sz="2800" i="1" smtClean="0">
                <a:sym typeface="Wingdings" pitchFamily="2" charset="2"/>
              </a:rPr>
              <a:t>x</a:t>
            </a:r>
            <a:r>
              <a:rPr lang="id-ID" sz="2800" smtClean="0">
                <a:sym typeface="Wingdings" pitchFamily="2" charset="2"/>
              </a:rPr>
              <a:t>; 0 &lt; </a:t>
            </a:r>
            <a:r>
              <a:rPr lang="id-ID" sz="2800" i="1" smtClean="0">
                <a:sym typeface="Wingdings" pitchFamily="2" charset="2"/>
              </a:rPr>
              <a:t>x</a:t>
            </a:r>
            <a:r>
              <a:rPr lang="id-ID" sz="2800" smtClean="0">
                <a:sym typeface="Wingdings" pitchFamily="2" charset="2"/>
              </a:rPr>
              <a:t> &lt; 6}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berarti himpunan A beranggotakan obyek x, dimana x adalah bilangan-bilangan bulat positif yang lebih besar dari nol tetapi lebih kecil dari enam.</a:t>
            </a:r>
            <a:endParaRPr lang="id-ID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d-ID" sz="28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d-ID" sz="2000" i="1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467600" cy="6556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Himpunan Universal dan Kosong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i="1" dirty="0"/>
              <a:t>	</a:t>
            </a:r>
            <a:r>
              <a:rPr lang="id-ID" sz="2800" i="1" dirty="0"/>
              <a:t>U  </a:t>
            </a:r>
            <a:r>
              <a:rPr lang="id-ID" sz="2800" dirty="0">
                <a:sym typeface="Wingdings" pitchFamily="2" charset="2"/>
              </a:rPr>
              <a:t> himpunan universal</a:t>
            </a:r>
            <a:r>
              <a:rPr lang="en-US" sz="2800" dirty="0">
                <a:sym typeface="Wingdings" pitchFamily="2" charset="2"/>
              </a:rPr>
              <a:t>  </a:t>
            </a:r>
            <a:r>
              <a:rPr lang="en-US" sz="2800" dirty="0" err="1">
                <a:sym typeface="Wingdings" pitchFamily="2" charset="2"/>
              </a:rPr>
              <a:t>himpunan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besar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dan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terdiri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dari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beberapa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himpunan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bagian</a:t>
            </a:r>
            <a:endParaRPr lang="id-ID" sz="2800" dirty="0">
              <a:sym typeface="Wingdings" pitchFamily="2" charset="2"/>
            </a:endParaRP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d-ID" sz="2800" i="1" dirty="0"/>
              <a:t>   	</a:t>
            </a:r>
            <a:r>
              <a:rPr lang="id-ID" sz="2800" dirty="0"/>
              <a:t>{ } atau Ø </a:t>
            </a:r>
            <a:r>
              <a:rPr lang="id-ID" sz="2800" dirty="0">
                <a:sym typeface="Wingdings" pitchFamily="2" charset="2"/>
              </a:rPr>
              <a:t> himpunan kosong (tidak punya satu anggota)</a:t>
            </a:r>
            <a:r>
              <a:rPr lang="en-US" sz="2800" dirty="0">
                <a:sym typeface="Wingdings" pitchFamily="2" charset="2"/>
              </a:rPr>
              <a:t>  </a:t>
            </a:r>
            <a:r>
              <a:rPr lang="en-US" sz="2800" dirty="0" err="1">
                <a:sym typeface="Wingdings" pitchFamily="2" charset="2"/>
              </a:rPr>
              <a:t>himpunan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kosong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juga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merupakan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himpunan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bagian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dari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setiap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hipunan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apapun</a:t>
            </a:r>
            <a:r>
              <a:rPr lang="en-US" sz="2800" dirty="0">
                <a:sym typeface="Wingdings" pitchFamily="2" charset="2"/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ym typeface="Wingdings" pitchFamily="2" charset="2"/>
              </a:rPr>
              <a:t>	U = </a:t>
            </a:r>
            <a:r>
              <a:rPr lang="id-ID" sz="2800" dirty="0"/>
              <a:t>{</a:t>
            </a:r>
            <a:r>
              <a:rPr lang="en-US" sz="2800" dirty="0"/>
              <a:t>0,1,2,3,4,5,6,7,8,9</a:t>
            </a:r>
            <a:r>
              <a:rPr lang="id-ID" sz="2800" dirty="0"/>
              <a:t> } 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/>
              <a:t>	A = </a:t>
            </a:r>
            <a:r>
              <a:rPr lang="id-ID" sz="2800" dirty="0"/>
              <a:t>{</a:t>
            </a:r>
            <a:r>
              <a:rPr lang="en-US" sz="2800" dirty="0"/>
              <a:t>0,1,2,3,4</a:t>
            </a:r>
            <a:r>
              <a:rPr lang="id-ID" sz="2800" dirty="0"/>
              <a:t>}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/>
              <a:t>	B</a:t>
            </a:r>
            <a:r>
              <a:rPr lang="id-ID" sz="2800" dirty="0"/>
              <a:t> </a:t>
            </a:r>
            <a:r>
              <a:rPr lang="en-US" sz="2800" dirty="0"/>
              <a:t>= </a:t>
            </a:r>
            <a:r>
              <a:rPr lang="id-ID" sz="2800" dirty="0"/>
              <a:t>{</a:t>
            </a:r>
            <a:r>
              <a:rPr lang="en-US" sz="2800" dirty="0"/>
              <a:t>5,6,7,8,9</a:t>
            </a:r>
            <a:r>
              <a:rPr lang="id-ID" sz="2800" dirty="0"/>
              <a:t> } 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/>
              <a:t>	C = </a:t>
            </a:r>
            <a:r>
              <a:rPr lang="id-ID" sz="2800" dirty="0"/>
              <a:t>{</a:t>
            </a:r>
            <a:r>
              <a:rPr lang="en-US" sz="2800" dirty="0"/>
              <a:t>0,1,2,3,4</a:t>
            </a:r>
            <a:r>
              <a:rPr lang="id-ID" sz="2800" dirty="0"/>
              <a:t> } 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endParaRPr lang="id-ID" sz="2800" i="1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467600" cy="5794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Operasi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Himpunan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Gabungan (Union)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A U B = </a:t>
            </a:r>
            <a:r>
              <a:rPr lang="id-ID" sz="2800" smtClean="0"/>
              <a:t>{</a:t>
            </a:r>
            <a:r>
              <a:rPr lang="en-US" sz="2800" i="1" smtClean="0">
                <a:latin typeface="Times New Roman" pitchFamily="18" charset="0"/>
              </a:rPr>
              <a:t>x; x</a:t>
            </a:r>
            <a:r>
              <a:rPr lang="en-US" sz="2800" smtClean="0"/>
              <a:t> </a:t>
            </a:r>
            <a:r>
              <a:rPr lang="ru-RU" sz="2800" i="1" smtClean="0">
                <a:latin typeface="Times New Roman" pitchFamily="18" charset="0"/>
                <a:cs typeface="Arial" charset="0"/>
              </a:rPr>
              <a:t>Є</a:t>
            </a:r>
            <a:r>
              <a:rPr lang="en-US" sz="2800" i="1" smtClean="0">
                <a:latin typeface="Times New Roman" pitchFamily="18" charset="0"/>
                <a:cs typeface="Arial" charset="0"/>
              </a:rPr>
              <a:t> A atau x </a:t>
            </a:r>
            <a:r>
              <a:rPr lang="ru-RU" sz="2800" i="1" smtClean="0">
                <a:latin typeface="Times New Roman" pitchFamily="18" charset="0"/>
                <a:cs typeface="Arial" charset="0"/>
              </a:rPr>
              <a:t>Є</a:t>
            </a:r>
            <a:r>
              <a:rPr lang="en-US" sz="2800" i="1" smtClean="0">
                <a:latin typeface="Times New Roman" pitchFamily="18" charset="0"/>
                <a:cs typeface="Arial" charset="0"/>
              </a:rPr>
              <a:t> B</a:t>
            </a:r>
            <a:r>
              <a:rPr lang="id-ID" sz="2800" smtClean="0"/>
              <a:t>} 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Irisan (Intersection)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A</a:t>
            </a:r>
            <a:r>
              <a:rPr lang="en-US" b="1" smtClean="0"/>
              <a:t> </a:t>
            </a:r>
            <a:r>
              <a:rPr lang="id-ID" b="1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en-US" smtClean="0"/>
              <a:t> B = </a:t>
            </a:r>
            <a:r>
              <a:rPr lang="id-ID" sz="2800" smtClean="0"/>
              <a:t>{</a:t>
            </a:r>
            <a:r>
              <a:rPr lang="en-US" sz="2800" i="1" smtClean="0">
                <a:latin typeface="Times New Roman" pitchFamily="18" charset="0"/>
              </a:rPr>
              <a:t>x; x</a:t>
            </a:r>
            <a:r>
              <a:rPr lang="en-US" sz="2800" smtClean="0"/>
              <a:t> </a:t>
            </a:r>
            <a:r>
              <a:rPr lang="ru-RU" sz="2800" i="1" smtClean="0">
                <a:latin typeface="Times New Roman" pitchFamily="18" charset="0"/>
                <a:cs typeface="Arial" charset="0"/>
              </a:rPr>
              <a:t>Є</a:t>
            </a:r>
            <a:r>
              <a:rPr lang="en-US" sz="2800" i="1" smtClean="0">
                <a:latin typeface="Times New Roman" pitchFamily="18" charset="0"/>
                <a:cs typeface="Arial" charset="0"/>
              </a:rPr>
              <a:t> A dan x </a:t>
            </a:r>
            <a:r>
              <a:rPr lang="ru-RU" sz="2800" i="1" smtClean="0">
                <a:latin typeface="Times New Roman" pitchFamily="18" charset="0"/>
                <a:cs typeface="Arial" charset="0"/>
              </a:rPr>
              <a:t>Є</a:t>
            </a:r>
            <a:r>
              <a:rPr lang="en-US" sz="2800" i="1" smtClean="0">
                <a:latin typeface="Times New Roman" pitchFamily="18" charset="0"/>
                <a:cs typeface="Arial" charset="0"/>
              </a:rPr>
              <a:t> B</a:t>
            </a:r>
            <a:r>
              <a:rPr lang="id-ID" sz="2800" smtClean="0"/>
              <a:t>} 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Selisih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 A</a:t>
            </a:r>
            <a:r>
              <a:rPr lang="en-US" b="1" smtClean="0"/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mtClean="0"/>
              <a:t> B = A</a:t>
            </a:r>
            <a:r>
              <a:rPr lang="en-US" smtClean="0">
                <a:cs typeface="Arial" charset="0"/>
              </a:rPr>
              <a:t>|B </a:t>
            </a:r>
            <a:r>
              <a:rPr lang="id-ID" sz="2800" smtClean="0"/>
              <a:t>{</a:t>
            </a:r>
            <a:r>
              <a:rPr lang="en-US" sz="2800" i="1" smtClean="0">
                <a:latin typeface="Times New Roman" pitchFamily="18" charset="0"/>
              </a:rPr>
              <a:t>x; x</a:t>
            </a:r>
            <a:r>
              <a:rPr lang="en-US" sz="2800" smtClean="0"/>
              <a:t> </a:t>
            </a:r>
            <a:r>
              <a:rPr lang="ru-RU" sz="2800" i="1" smtClean="0">
                <a:latin typeface="Times New Roman" pitchFamily="18" charset="0"/>
                <a:cs typeface="Arial" charset="0"/>
              </a:rPr>
              <a:t>Є</a:t>
            </a:r>
            <a:r>
              <a:rPr lang="en-US" sz="2800" i="1" smtClean="0">
                <a:latin typeface="Times New Roman" pitchFamily="18" charset="0"/>
                <a:cs typeface="Arial" charset="0"/>
              </a:rPr>
              <a:t> A tetapi x </a:t>
            </a:r>
            <a:r>
              <a:rPr lang="ru-RU" sz="2800" i="1" smtClean="0">
                <a:latin typeface="Times New Roman" pitchFamily="18" charset="0"/>
                <a:cs typeface="Arial" charset="0"/>
              </a:rPr>
              <a:t>Є</a:t>
            </a:r>
            <a:r>
              <a:rPr lang="en-US" sz="2800" i="1" smtClean="0">
                <a:latin typeface="Times New Roman" pitchFamily="18" charset="0"/>
                <a:cs typeface="Arial" charset="0"/>
              </a:rPr>
              <a:t> B</a:t>
            </a:r>
            <a:r>
              <a:rPr lang="id-ID" sz="2800" smtClean="0"/>
              <a:t>} 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Pelengkap (Complement)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</a:t>
            </a:r>
            <a:r>
              <a:rPr lang="en-US" smtClean="0">
                <a:cs typeface="Arial" charset="0"/>
              </a:rPr>
              <a:t>Ā</a:t>
            </a:r>
            <a:r>
              <a:rPr lang="en-US" smtClean="0"/>
              <a:t> = </a:t>
            </a:r>
            <a:r>
              <a:rPr lang="id-ID" sz="2800" smtClean="0"/>
              <a:t>{</a:t>
            </a:r>
            <a:r>
              <a:rPr lang="en-US" sz="2800" i="1" smtClean="0">
                <a:latin typeface="Times New Roman" pitchFamily="18" charset="0"/>
              </a:rPr>
              <a:t>x; x</a:t>
            </a:r>
            <a:r>
              <a:rPr lang="en-US" sz="2800" smtClean="0"/>
              <a:t> </a:t>
            </a:r>
            <a:r>
              <a:rPr lang="ru-RU" sz="2800" i="1" smtClean="0">
                <a:latin typeface="Times New Roman" pitchFamily="18" charset="0"/>
                <a:cs typeface="Arial" charset="0"/>
              </a:rPr>
              <a:t>Є</a:t>
            </a:r>
            <a:r>
              <a:rPr lang="en-US" sz="2800" i="1" smtClean="0">
                <a:latin typeface="Times New Roman" pitchFamily="18" charset="0"/>
                <a:cs typeface="Arial" charset="0"/>
              </a:rPr>
              <a:t> U tetapi x </a:t>
            </a:r>
            <a:r>
              <a:rPr lang="ru-RU" sz="2800" i="1" smtClean="0">
                <a:latin typeface="Times New Roman" pitchFamily="18" charset="0"/>
                <a:cs typeface="Arial" charset="0"/>
              </a:rPr>
              <a:t>Є</a:t>
            </a:r>
            <a:r>
              <a:rPr lang="en-US" sz="2800" i="1" smtClean="0">
                <a:latin typeface="Times New Roman" pitchFamily="18" charset="0"/>
                <a:cs typeface="Arial" charset="0"/>
              </a:rPr>
              <a:t> A</a:t>
            </a:r>
            <a:r>
              <a:rPr lang="id-ID" sz="2800" smtClean="0"/>
              <a:t>} </a:t>
            </a:r>
            <a:r>
              <a:rPr lang="en-US" sz="2800" smtClean="0"/>
              <a:t>= U – A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Diagram Venn</a:t>
            </a:r>
            <a:endParaRPr lang="id-ID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143000" y="2362200"/>
            <a:ext cx="29718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5364" name="Oval 5"/>
          <p:cNvSpPr>
            <a:spLocks noChangeArrowheads="1"/>
          </p:cNvSpPr>
          <p:nvPr/>
        </p:nvSpPr>
        <p:spPr bwMode="auto">
          <a:xfrm>
            <a:off x="1828800" y="2667000"/>
            <a:ext cx="9144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5365" name="Oval 6"/>
          <p:cNvSpPr>
            <a:spLocks noChangeArrowheads="1"/>
          </p:cNvSpPr>
          <p:nvPr/>
        </p:nvSpPr>
        <p:spPr bwMode="auto">
          <a:xfrm>
            <a:off x="2438400" y="2667000"/>
            <a:ext cx="8382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5366" name="Line 7"/>
          <p:cNvSpPr>
            <a:spLocks noChangeShapeType="1"/>
          </p:cNvSpPr>
          <p:nvPr/>
        </p:nvSpPr>
        <p:spPr bwMode="auto">
          <a:xfrm flipV="1">
            <a:off x="1828800" y="2667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 flipV="1">
            <a:off x="1828800" y="27432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 flipV="1">
            <a:off x="1828800" y="27432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 flipV="1">
            <a:off x="1905000" y="26670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70" name="Line 11"/>
          <p:cNvSpPr>
            <a:spLocks noChangeShapeType="1"/>
          </p:cNvSpPr>
          <p:nvPr/>
        </p:nvSpPr>
        <p:spPr bwMode="auto">
          <a:xfrm flipV="1">
            <a:off x="1981200" y="26670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 flipV="1">
            <a:off x="2057400" y="27432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 flipV="1">
            <a:off x="2286000" y="28194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 flipV="1">
            <a:off x="2438400" y="28956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74" name="Line 15"/>
          <p:cNvSpPr>
            <a:spLocks noChangeShapeType="1"/>
          </p:cNvSpPr>
          <p:nvPr/>
        </p:nvSpPr>
        <p:spPr bwMode="auto">
          <a:xfrm flipV="1">
            <a:off x="2667000" y="3048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75" name="Line 16"/>
          <p:cNvSpPr>
            <a:spLocks noChangeShapeType="1"/>
          </p:cNvSpPr>
          <p:nvPr/>
        </p:nvSpPr>
        <p:spPr bwMode="auto">
          <a:xfrm flipV="1">
            <a:off x="2743200" y="3200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76" name="Rectangle 17"/>
          <p:cNvSpPr>
            <a:spLocks noChangeArrowheads="1"/>
          </p:cNvSpPr>
          <p:nvPr/>
        </p:nvSpPr>
        <p:spPr bwMode="auto">
          <a:xfrm>
            <a:off x="1143000" y="4572000"/>
            <a:ext cx="29718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5377" name="Oval 18"/>
          <p:cNvSpPr>
            <a:spLocks noChangeArrowheads="1"/>
          </p:cNvSpPr>
          <p:nvPr/>
        </p:nvSpPr>
        <p:spPr bwMode="auto">
          <a:xfrm>
            <a:off x="1905000" y="4724400"/>
            <a:ext cx="8382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5378" name="Oval 19"/>
          <p:cNvSpPr>
            <a:spLocks noChangeArrowheads="1"/>
          </p:cNvSpPr>
          <p:nvPr/>
        </p:nvSpPr>
        <p:spPr bwMode="auto">
          <a:xfrm>
            <a:off x="2438400" y="4724400"/>
            <a:ext cx="7620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5379" name="Line 20"/>
          <p:cNvSpPr>
            <a:spLocks noChangeShapeType="1"/>
          </p:cNvSpPr>
          <p:nvPr/>
        </p:nvSpPr>
        <p:spPr bwMode="auto">
          <a:xfrm flipV="1">
            <a:off x="2438400" y="4876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80" name="Line 21"/>
          <p:cNvSpPr>
            <a:spLocks noChangeShapeType="1"/>
          </p:cNvSpPr>
          <p:nvPr/>
        </p:nvSpPr>
        <p:spPr bwMode="auto">
          <a:xfrm flipV="1">
            <a:off x="2438400" y="4953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81" name="Line 22"/>
          <p:cNvSpPr>
            <a:spLocks noChangeShapeType="1"/>
          </p:cNvSpPr>
          <p:nvPr/>
        </p:nvSpPr>
        <p:spPr bwMode="auto">
          <a:xfrm flipV="1">
            <a:off x="2438400" y="50292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82" name="Line 23"/>
          <p:cNvSpPr>
            <a:spLocks noChangeShapeType="1"/>
          </p:cNvSpPr>
          <p:nvPr/>
        </p:nvSpPr>
        <p:spPr bwMode="auto">
          <a:xfrm flipV="1">
            <a:off x="2438400" y="51054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83" name="Line 24"/>
          <p:cNvSpPr>
            <a:spLocks noChangeShapeType="1"/>
          </p:cNvSpPr>
          <p:nvPr/>
        </p:nvSpPr>
        <p:spPr bwMode="auto">
          <a:xfrm flipV="1">
            <a:off x="2514600" y="51816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84" name="Line 25"/>
          <p:cNvSpPr>
            <a:spLocks noChangeShapeType="1"/>
          </p:cNvSpPr>
          <p:nvPr/>
        </p:nvSpPr>
        <p:spPr bwMode="auto">
          <a:xfrm flipV="1">
            <a:off x="2514600" y="53340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85" name="Line 26"/>
          <p:cNvSpPr>
            <a:spLocks noChangeShapeType="1"/>
          </p:cNvSpPr>
          <p:nvPr/>
        </p:nvSpPr>
        <p:spPr bwMode="auto">
          <a:xfrm flipV="1">
            <a:off x="2514600" y="48006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386" name="WordArt 27"/>
          <p:cNvSpPr>
            <a:spLocks noChangeArrowheads="1" noChangeShapeType="1" noTextEdit="1"/>
          </p:cNvSpPr>
          <p:nvPr/>
        </p:nvSpPr>
        <p:spPr bwMode="auto">
          <a:xfrm>
            <a:off x="2057400" y="2971800"/>
            <a:ext cx="233363" cy="300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A</a:t>
            </a:r>
          </a:p>
        </p:txBody>
      </p:sp>
      <p:sp>
        <p:nvSpPr>
          <p:cNvPr id="15387" name="WordArt 28"/>
          <p:cNvSpPr>
            <a:spLocks noChangeArrowheads="1" noChangeShapeType="1" noTextEdit="1"/>
          </p:cNvSpPr>
          <p:nvPr/>
        </p:nvSpPr>
        <p:spPr bwMode="auto">
          <a:xfrm>
            <a:off x="2819400" y="2895600"/>
            <a:ext cx="2000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B</a:t>
            </a:r>
          </a:p>
        </p:txBody>
      </p:sp>
      <p:sp>
        <p:nvSpPr>
          <p:cNvPr id="15388" name="WordArt 29"/>
          <p:cNvSpPr>
            <a:spLocks noChangeArrowheads="1" noChangeShapeType="1" noTextEdit="1"/>
          </p:cNvSpPr>
          <p:nvPr/>
        </p:nvSpPr>
        <p:spPr bwMode="auto">
          <a:xfrm>
            <a:off x="2133600" y="4953000"/>
            <a:ext cx="233363" cy="300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A</a:t>
            </a:r>
          </a:p>
        </p:txBody>
      </p:sp>
      <p:sp>
        <p:nvSpPr>
          <p:cNvPr id="15389" name="WordArt 30"/>
          <p:cNvSpPr>
            <a:spLocks noChangeArrowheads="1" noChangeShapeType="1" noTextEdit="1"/>
          </p:cNvSpPr>
          <p:nvPr/>
        </p:nvSpPr>
        <p:spPr bwMode="auto">
          <a:xfrm>
            <a:off x="2819400" y="4953000"/>
            <a:ext cx="2000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B</a:t>
            </a:r>
          </a:p>
        </p:txBody>
      </p:sp>
      <p:sp>
        <p:nvSpPr>
          <p:cNvPr id="15390" name="WordArt 31"/>
          <p:cNvSpPr>
            <a:spLocks noChangeArrowheads="1" noChangeShapeType="1" noTextEdit="1"/>
          </p:cNvSpPr>
          <p:nvPr/>
        </p:nvSpPr>
        <p:spPr bwMode="auto">
          <a:xfrm>
            <a:off x="3733800" y="2438400"/>
            <a:ext cx="209550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U</a:t>
            </a:r>
          </a:p>
        </p:txBody>
      </p:sp>
      <p:sp>
        <p:nvSpPr>
          <p:cNvPr id="15391" name="WordArt 32"/>
          <p:cNvSpPr>
            <a:spLocks noChangeArrowheads="1" noChangeShapeType="1" noTextEdit="1"/>
          </p:cNvSpPr>
          <p:nvPr/>
        </p:nvSpPr>
        <p:spPr bwMode="auto">
          <a:xfrm>
            <a:off x="3810000" y="4648200"/>
            <a:ext cx="209550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U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57200" y="1752600"/>
            <a:ext cx="288766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d-ID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Gabungan ( </a:t>
            </a:r>
            <a:r>
              <a:rPr lang="id-ID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id-ID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id-ID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id-ID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33400" y="4038600"/>
            <a:ext cx="102235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d-ID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Irisan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467600" cy="5794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Lanjutan ........</a:t>
            </a:r>
          </a:p>
        </p:txBody>
      </p:sp>
      <p:grpSp>
        <p:nvGrpSpPr>
          <p:cNvPr id="16387" name="Group 60"/>
          <p:cNvGrpSpPr>
            <a:grpSpLocks/>
          </p:cNvGrpSpPr>
          <p:nvPr/>
        </p:nvGrpSpPr>
        <p:grpSpPr bwMode="auto">
          <a:xfrm>
            <a:off x="1066800" y="2286000"/>
            <a:ext cx="2819400" cy="1447800"/>
            <a:chOff x="1066800" y="2286000"/>
            <a:chExt cx="2819400" cy="1447800"/>
          </a:xfrm>
        </p:grpSpPr>
        <p:sp>
          <p:nvSpPr>
            <p:cNvPr id="16428" name="Rectangle 4"/>
            <p:cNvSpPr>
              <a:spLocks noChangeArrowheads="1"/>
            </p:cNvSpPr>
            <p:nvPr/>
          </p:nvSpPr>
          <p:spPr bwMode="auto">
            <a:xfrm>
              <a:off x="1066800" y="2286000"/>
              <a:ext cx="2819400" cy="1447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6429" name="Oval 6"/>
            <p:cNvSpPr>
              <a:spLocks noChangeArrowheads="1"/>
            </p:cNvSpPr>
            <p:nvPr/>
          </p:nvSpPr>
          <p:spPr bwMode="auto">
            <a:xfrm>
              <a:off x="1676400" y="2590800"/>
              <a:ext cx="990600" cy="9144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6430" name="Oval 7"/>
            <p:cNvSpPr>
              <a:spLocks noChangeArrowheads="1"/>
            </p:cNvSpPr>
            <p:nvPr/>
          </p:nvSpPr>
          <p:spPr bwMode="auto">
            <a:xfrm>
              <a:off x="2362200" y="2590800"/>
              <a:ext cx="914400" cy="9144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6431" name="Line 8"/>
            <p:cNvSpPr>
              <a:spLocks noChangeShapeType="1"/>
            </p:cNvSpPr>
            <p:nvPr/>
          </p:nvSpPr>
          <p:spPr bwMode="auto">
            <a:xfrm flipV="1">
              <a:off x="1752600" y="2590800"/>
              <a:ext cx="3810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32" name="Line 9"/>
            <p:cNvSpPr>
              <a:spLocks noChangeShapeType="1"/>
            </p:cNvSpPr>
            <p:nvPr/>
          </p:nvSpPr>
          <p:spPr bwMode="auto">
            <a:xfrm flipV="1">
              <a:off x="1676400" y="2590800"/>
              <a:ext cx="6096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33" name="Line 10"/>
            <p:cNvSpPr>
              <a:spLocks noChangeShapeType="1"/>
            </p:cNvSpPr>
            <p:nvPr/>
          </p:nvSpPr>
          <p:spPr bwMode="auto">
            <a:xfrm flipV="1">
              <a:off x="1685925" y="2628900"/>
              <a:ext cx="685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34" name="Line 11"/>
            <p:cNvSpPr>
              <a:spLocks noChangeShapeType="1"/>
            </p:cNvSpPr>
            <p:nvPr/>
          </p:nvSpPr>
          <p:spPr bwMode="auto">
            <a:xfrm flipV="1">
              <a:off x="1752600" y="2667000"/>
              <a:ext cx="685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35" name="Line 12"/>
            <p:cNvSpPr>
              <a:spLocks noChangeShapeType="1"/>
            </p:cNvSpPr>
            <p:nvPr/>
          </p:nvSpPr>
          <p:spPr bwMode="auto">
            <a:xfrm flipV="1">
              <a:off x="1752600" y="2743200"/>
              <a:ext cx="685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36" name="Line 13"/>
            <p:cNvSpPr>
              <a:spLocks noChangeShapeType="1"/>
            </p:cNvSpPr>
            <p:nvPr/>
          </p:nvSpPr>
          <p:spPr bwMode="auto">
            <a:xfrm flipV="1">
              <a:off x="1828800" y="2971800"/>
              <a:ext cx="5334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37" name="Line 14"/>
            <p:cNvSpPr>
              <a:spLocks noChangeShapeType="1"/>
            </p:cNvSpPr>
            <p:nvPr/>
          </p:nvSpPr>
          <p:spPr bwMode="auto">
            <a:xfrm flipV="1">
              <a:off x="1905000" y="3124200"/>
              <a:ext cx="457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38" name="Line 15"/>
            <p:cNvSpPr>
              <a:spLocks noChangeShapeType="1"/>
            </p:cNvSpPr>
            <p:nvPr/>
          </p:nvSpPr>
          <p:spPr bwMode="auto">
            <a:xfrm flipV="1">
              <a:off x="1981200" y="3276600"/>
              <a:ext cx="3810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39" name="Line 16"/>
            <p:cNvSpPr>
              <a:spLocks noChangeShapeType="1"/>
            </p:cNvSpPr>
            <p:nvPr/>
          </p:nvSpPr>
          <p:spPr bwMode="auto">
            <a:xfrm flipV="1">
              <a:off x="2209800" y="3352800"/>
              <a:ext cx="2286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40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1981200" y="2895600"/>
              <a:ext cx="238125" cy="4191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id-ID" sz="2400" i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 Black"/>
                </a:rPr>
                <a:t>A</a:t>
              </a:r>
            </a:p>
          </p:txBody>
        </p:sp>
        <p:sp>
          <p:nvSpPr>
            <p:cNvPr id="16441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2743200" y="2895600"/>
              <a:ext cx="238125" cy="4191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id-ID" sz="2400" i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 Black"/>
                </a:rPr>
                <a:t>B</a:t>
              </a:r>
            </a:p>
          </p:txBody>
        </p:sp>
        <p:sp>
          <p:nvSpPr>
            <p:cNvPr id="16442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3581400" y="2362200"/>
              <a:ext cx="209550" cy="3619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id-ID" sz="2000" i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 Black"/>
                </a:rPr>
                <a:t>U</a:t>
              </a:r>
            </a:p>
          </p:txBody>
        </p:sp>
      </p:grpSp>
      <p:grpSp>
        <p:nvGrpSpPr>
          <p:cNvPr id="16388" name="Group 61"/>
          <p:cNvGrpSpPr>
            <a:grpSpLocks/>
          </p:cNvGrpSpPr>
          <p:nvPr/>
        </p:nvGrpSpPr>
        <p:grpSpPr bwMode="auto">
          <a:xfrm>
            <a:off x="1066800" y="4495800"/>
            <a:ext cx="2819400" cy="1447800"/>
            <a:chOff x="1066800" y="4495800"/>
            <a:chExt cx="2819400" cy="1447800"/>
          </a:xfrm>
        </p:grpSpPr>
        <p:sp>
          <p:nvSpPr>
            <p:cNvPr id="16391" name="Rectangle 5"/>
            <p:cNvSpPr>
              <a:spLocks noChangeArrowheads="1"/>
            </p:cNvSpPr>
            <p:nvPr/>
          </p:nvSpPr>
          <p:spPr bwMode="auto">
            <a:xfrm>
              <a:off x="1066800" y="4495800"/>
              <a:ext cx="2819400" cy="1447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6392" name="Oval 20"/>
            <p:cNvSpPr>
              <a:spLocks noChangeArrowheads="1"/>
            </p:cNvSpPr>
            <p:nvPr/>
          </p:nvSpPr>
          <p:spPr bwMode="auto">
            <a:xfrm>
              <a:off x="1524000" y="4800600"/>
              <a:ext cx="838200" cy="838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6393" name="Oval 21"/>
            <p:cNvSpPr>
              <a:spLocks noChangeArrowheads="1"/>
            </p:cNvSpPr>
            <p:nvPr/>
          </p:nvSpPr>
          <p:spPr bwMode="auto">
            <a:xfrm>
              <a:off x="2057400" y="4800600"/>
              <a:ext cx="838200" cy="838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6394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1752600" y="5029200"/>
              <a:ext cx="238125" cy="4191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id-ID" sz="2400" i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 Black"/>
                </a:rPr>
                <a:t>A</a:t>
              </a:r>
            </a:p>
          </p:txBody>
        </p:sp>
        <p:sp>
          <p:nvSpPr>
            <p:cNvPr id="16395" name="Line 23"/>
            <p:cNvSpPr>
              <a:spLocks noChangeShapeType="1"/>
            </p:cNvSpPr>
            <p:nvPr/>
          </p:nvSpPr>
          <p:spPr bwMode="auto">
            <a:xfrm flipV="1">
              <a:off x="1066800" y="4495800"/>
              <a:ext cx="1524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396" name="Line 24"/>
            <p:cNvSpPr>
              <a:spLocks noChangeShapeType="1"/>
            </p:cNvSpPr>
            <p:nvPr/>
          </p:nvSpPr>
          <p:spPr bwMode="auto">
            <a:xfrm flipV="1">
              <a:off x="1066800" y="44958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397" name="Line 25"/>
            <p:cNvSpPr>
              <a:spLocks noChangeShapeType="1"/>
            </p:cNvSpPr>
            <p:nvPr/>
          </p:nvSpPr>
          <p:spPr bwMode="auto">
            <a:xfrm flipV="1">
              <a:off x="1066800" y="4495800"/>
              <a:ext cx="3810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398" name="Line 26"/>
            <p:cNvSpPr>
              <a:spLocks noChangeShapeType="1"/>
            </p:cNvSpPr>
            <p:nvPr/>
          </p:nvSpPr>
          <p:spPr bwMode="auto">
            <a:xfrm flipV="1">
              <a:off x="1066800" y="4495800"/>
              <a:ext cx="533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399" name="Line 27"/>
            <p:cNvSpPr>
              <a:spLocks noChangeShapeType="1"/>
            </p:cNvSpPr>
            <p:nvPr/>
          </p:nvSpPr>
          <p:spPr bwMode="auto">
            <a:xfrm flipV="1">
              <a:off x="1066800" y="4495800"/>
              <a:ext cx="609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00" name="Line 28"/>
            <p:cNvSpPr>
              <a:spLocks noChangeShapeType="1"/>
            </p:cNvSpPr>
            <p:nvPr/>
          </p:nvSpPr>
          <p:spPr bwMode="auto">
            <a:xfrm flipV="1">
              <a:off x="1066800" y="4495800"/>
              <a:ext cx="7620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01" name="Line 29"/>
            <p:cNvSpPr>
              <a:spLocks noChangeShapeType="1"/>
            </p:cNvSpPr>
            <p:nvPr/>
          </p:nvSpPr>
          <p:spPr bwMode="auto">
            <a:xfrm flipV="1">
              <a:off x="1066800" y="4495800"/>
              <a:ext cx="99060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02" name="Line 30"/>
            <p:cNvSpPr>
              <a:spLocks noChangeShapeType="1"/>
            </p:cNvSpPr>
            <p:nvPr/>
          </p:nvSpPr>
          <p:spPr bwMode="auto">
            <a:xfrm flipV="1">
              <a:off x="1066800" y="5105400"/>
              <a:ext cx="457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03" name="Line 31"/>
            <p:cNvSpPr>
              <a:spLocks noChangeShapeType="1"/>
            </p:cNvSpPr>
            <p:nvPr/>
          </p:nvSpPr>
          <p:spPr bwMode="auto">
            <a:xfrm flipV="1">
              <a:off x="1066800" y="5257800"/>
              <a:ext cx="457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04" name="Line 32"/>
            <p:cNvSpPr>
              <a:spLocks noChangeShapeType="1"/>
            </p:cNvSpPr>
            <p:nvPr/>
          </p:nvSpPr>
          <p:spPr bwMode="auto">
            <a:xfrm flipV="1">
              <a:off x="1066800" y="5410200"/>
              <a:ext cx="457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05" name="Line 33"/>
            <p:cNvSpPr>
              <a:spLocks noChangeShapeType="1"/>
            </p:cNvSpPr>
            <p:nvPr/>
          </p:nvSpPr>
          <p:spPr bwMode="auto">
            <a:xfrm flipV="1">
              <a:off x="1066800" y="5486400"/>
              <a:ext cx="533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06" name="Line 34"/>
            <p:cNvSpPr>
              <a:spLocks noChangeShapeType="1"/>
            </p:cNvSpPr>
            <p:nvPr/>
          </p:nvSpPr>
          <p:spPr bwMode="auto">
            <a:xfrm flipV="1">
              <a:off x="1981200" y="4495800"/>
              <a:ext cx="3810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07" name="Line 35"/>
            <p:cNvSpPr>
              <a:spLocks noChangeShapeType="1"/>
            </p:cNvSpPr>
            <p:nvPr/>
          </p:nvSpPr>
          <p:spPr bwMode="auto">
            <a:xfrm flipV="1">
              <a:off x="2133600" y="4495800"/>
              <a:ext cx="457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08" name="Line 36"/>
            <p:cNvSpPr>
              <a:spLocks noChangeShapeType="1"/>
            </p:cNvSpPr>
            <p:nvPr/>
          </p:nvSpPr>
          <p:spPr bwMode="auto">
            <a:xfrm flipV="1">
              <a:off x="1295400" y="5562600"/>
              <a:ext cx="457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09" name="Line 37"/>
            <p:cNvSpPr>
              <a:spLocks noChangeShapeType="1"/>
            </p:cNvSpPr>
            <p:nvPr/>
          </p:nvSpPr>
          <p:spPr bwMode="auto">
            <a:xfrm flipV="1">
              <a:off x="2286000" y="4495800"/>
              <a:ext cx="4572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10" name="Line 38"/>
            <p:cNvSpPr>
              <a:spLocks noChangeShapeType="1"/>
            </p:cNvSpPr>
            <p:nvPr/>
          </p:nvSpPr>
          <p:spPr bwMode="auto">
            <a:xfrm flipV="1">
              <a:off x="1524000" y="5638800"/>
              <a:ext cx="3810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11" name="Line 39"/>
            <p:cNvSpPr>
              <a:spLocks noChangeShapeType="1"/>
            </p:cNvSpPr>
            <p:nvPr/>
          </p:nvSpPr>
          <p:spPr bwMode="auto">
            <a:xfrm flipV="1">
              <a:off x="2362200" y="4495800"/>
              <a:ext cx="6096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12" name="Line 40"/>
            <p:cNvSpPr>
              <a:spLocks noChangeShapeType="1"/>
            </p:cNvSpPr>
            <p:nvPr/>
          </p:nvSpPr>
          <p:spPr bwMode="auto">
            <a:xfrm flipV="1">
              <a:off x="1752600" y="5562600"/>
              <a:ext cx="457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13" name="Line 41"/>
            <p:cNvSpPr>
              <a:spLocks noChangeShapeType="1"/>
            </p:cNvSpPr>
            <p:nvPr/>
          </p:nvSpPr>
          <p:spPr bwMode="auto">
            <a:xfrm flipV="1">
              <a:off x="2362200" y="4495800"/>
              <a:ext cx="7620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14" name="Line 42"/>
            <p:cNvSpPr>
              <a:spLocks noChangeShapeType="1"/>
            </p:cNvSpPr>
            <p:nvPr/>
          </p:nvSpPr>
          <p:spPr bwMode="auto">
            <a:xfrm flipV="1">
              <a:off x="1905000" y="4495800"/>
              <a:ext cx="1371600" cy="144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15" name="Line 43"/>
            <p:cNvSpPr>
              <a:spLocks noChangeShapeType="1"/>
            </p:cNvSpPr>
            <p:nvPr/>
          </p:nvSpPr>
          <p:spPr bwMode="auto">
            <a:xfrm flipV="1">
              <a:off x="2057400" y="4495800"/>
              <a:ext cx="1371600" cy="144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16" name="Line 44"/>
            <p:cNvSpPr>
              <a:spLocks noChangeShapeType="1"/>
            </p:cNvSpPr>
            <p:nvPr/>
          </p:nvSpPr>
          <p:spPr bwMode="auto">
            <a:xfrm flipV="1">
              <a:off x="2209800" y="4495800"/>
              <a:ext cx="1371600" cy="144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17" name="Line 45"/>
            <p:cNvSpPr>
              <a:spLocks noChangeShapeType="1"/>
            </p:cNvSpPr>
            <p:nvPr/>
          </p:nvSpPr>
          <p:spPr bwMode="auto">
            <a:xfrm flipV="1">
              <a:off x="2362200" y="4495800"/>
              <a:ext cx="1371600" cy="144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18" name="Line 46"/>
            <p:cNvSpPr>
              <a:spLocks noChangeShapeType="1"/>
            </p:cNvSpPr>
            <p:nvPr/>
          </p:nvSpPr>
          <p:spPr bwMode="auto">
            <a:xfrm flipV="1">
              <a:off x="2514600" y="4495800"/>
              <a:ext cx="1371600" cy="144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19" name="Line 47"/>
            <p:cNvSpPr>
              <a:spLocks noChangeShapeType="1"/>
            </p:cNvSpPr>
            <p:nvPr/>
          </p:nvSpPr>
          <p:spPr bwMode="auto">
            <a:xfrm flipV="1">
              <a:off x="2667000" y="4724400"/>
              <a:ext cx="1219200" cy="1219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20" name="Line 48"/>
            <p:cNvSpPr>
              <a:spLocks noChangeShapeType="1"/>
            </p:cNvSpPr>
            <p:nvPr/>
          </p:nvSpPr>
          <p:spPr bwMode="auto">
            <a:xfrm flipV="1">
              <a:off x="2819400" y="4953000"/>
              <a:ext cx="10668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21" name="Line 49"/>
            <p:cNvSpPr>
              <a:spLocks noChangeShapeType="1"/>
            </p:cNvSpPr>
            <p:nvPr/>
          </p:nvSpPr>
          <p:spPr bwMode="auto">
            <a:xfrm flipV="1">
              <a:off x="2971800" y="5181600"/>
              <a:ext cx="9144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22" name="Line 50"/>
            <p:cNvSpPr>
              <a:spLocks noChangeShapeType="1"/>
            </p:cNvSpPr>
            <p:nvPr/>
          </p:nvSpPr>
          <p:spPr bwMode="auto">
            <a:xfrm flipV="1">
              <a:off x="3124200" y="5410200"/>
              <a:ext cx="7620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23" name="Line 51"/>
            <p:cNvSpPr>
              <a:spLocks noChangeShapeType="1"/>
            </p:cNvSpPr>
            <p:nvPr/>
          </p:nvSpPr>
          <p:spPr bwMode="auto">
            <a:xfrm flipV="1">
              <a:off x="3276600" y="5562600"/>
              <a:ext cx="6096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24" name="Line 52"/>
            <p:cNvSpPr>
              <a:spLocks noChangeShapeType="1"/>
            </p:cNvSpPr>
            <p:nvPr/>
          </p:nvSpPr>
          <p:spPr bwMode="auto">
            <a:xfrm flipV="1">
              <a:off x="3505200" y="5715000"/>
              <a:ext cx="3810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25" name="Line 53"/>
            <p:cNvSpPr>
              <a:spLocks noChangeShapeType="1"/>
            </p:cNvSpPr>
            <p:nvPr/>
          </p:nvSpPr>
          <p:spPr bwMode="auto">
            <a:xfrm flipV="1">
              <a:off x="3657600" y="5867400"/>
              <a:ext cx="2286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26" name="WordArt 54"/>
            <p:cNvSpPr>
              <a:spLocks noChangeArrowheads="1" noChangeShapeType="1" noTextEdit="1"/>
            </p:cNvSpPr>
            <p:nvPr/>
          </p:nvSpPr>
          <p:spPr bwMode="auto">
            <a:xfrm>
              <a:off x="3581400" y="4572000"/>
              <a:ext cx="209550" cy="3619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id-ID" sz="2000" i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 Black"/>
                </a:rPr>
                <a:t>U</a:t>
              </a:r>
            </a:p>
          </p:txBody>
        </p:sp>
        <p:sp>
          <p:nvSpPr>
            <p:cNvPr id="16427" name="WordArt 55"/>
            <p:cNvSpPr>
              <a:spLocks noChangeArrowheads="1" noChangeShapeType="1" noTextEdit="1"/>
            </p:cNvSpPr>
            <p:nvPr/>
          </p:nvSpPr>
          <p:spPr bwMode="auto">
            <a:xfrm>
              <a:off x="2438400" y="5029200"/>
              <a:ext cx="238125" cy="4191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id-ID" sz="2400" i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 Black"/>
                </a:rPr>
                <a:t>B</a:t>
              </a:r>
            </a:p>
          </p:txBody>
        </p:sp>
      </p:grpSp>
      <p:sp>
        <p:nvSpPr>
          <p:cNvPr id="58" name="Rectangle 57"/>
          <p:cNvSpPr/>
          <p:nvPr/>
        </p:nvSpPr>
        <p:spPr>
          <a:xfrm>
            <a:off x="533400" y="1752600"/>
            <a:ext cx="341630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68288" indent="-268288">
              <a:buFont typeface="Arial" pitchFamily="34" charset="0"/>
              <a:buChar char="•"/>
              <a:defRPr/>
            </a:pPr>
            <a:r>
              <a:rPr lang="id-ID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Selisih ( </a:t>
            </a:r>
            <a:r>
              <a:rPr lang="id-ID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id-ID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id-ID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id-ID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id-ID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id-ID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</a:t>
            </a:r>
            <a:r>
              <a:rPr lang="id-ID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id-ID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57200" y="3962400"/>
            <a:ext cx="45116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68288" indent="-268288">
              <a:buFont typeface="Arial" pitchFamily="34" charset="0"/>
              <a:buChar char="•"/>
              <a:defRPr/>
            </a:pPr>
            <a:r>
              <a:rPr lang="id-ID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Pelengkap / </a:t>
            </a:r>
            <a:r>
              <a:rPr lang="id-ID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complement </a:t>
            </a:r>
            <a:r>
              <a:rPr lang="id-ID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</a:t>
            </a:r>
            <a:r>
              <a:rPr lang="id-ID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Ā</a:t>
            </a:r>
            <a:r>
              <a:rPr lang="id-ID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Kaidah-kaidah Matematika dalam Pengoperasian Himpunan</a:t>
            </a:r>
          </a:p>
        </p:txBody>
      </p:sp>
      <p:graphicFrame>
        <p:nvGraphicFramePr>
          <p:cNvPr id="7171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833563"/>
          <a:ext cx="8229600" cy="381635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936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Kaidah Idempoten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eriod"/>
                        <a:tabLst/>
                      </a:pP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        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b.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Kaidah Asosiatif</a:t>
                      </a:r>
                    </a:p>
                    <a:p>
                      <a:pPr marL="1143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eriod"/>
                        <a:tabLst/>
                      </a:pP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A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 ) 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 = A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B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 )       b.   ( A </a:t>
                      </a:r>
                      <a:r>
                        <a:rPr kumimoji="0" lang="id-ID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 )</a:t>
                      </a:r>
                      <a:r>
                        <a:rPr kumimoji="0" lang="id-ID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∩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 = A </a:t>
                      </a:r>
                      <a:r>
                        <a:rPr kumimoji="0" lang="id-ID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B </a:t>
                      </a:r>
                      <a:r>
                        <a:rPr kumimoji="0" lang="id-ID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Kaidah Komutatif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eriod"/>
                        <a:tabLst/>
                      </a:pP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b.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id-ID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Kaidah Distributif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U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= (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U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 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id-ID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U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   b.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= (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 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U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∩ </a:t>
                      </a:r>
                      <a:r>
                        <a:rPr kumimoji="0" lang="id-ID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285</TotalTime>
  <Words>338</Words>
  <Application>Microsoft Office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Thatch</vt:lpstr>
      <vt:lpstr>PowerPoint Presentation</vt:lpstr>
      <vt:lpstr>PowerPoint Presentation</vt:lpstr>
      <vt:lpstr>Pengertian Himpunan</vt:lpstr>
      <vt:lpstr>Penyajian Himpunan</vt:lpstr>
      <vt:lpstr>Himpunan Universal dan Kosong</vt:lpstr>
      <vt:lpstr>Operasi Himpunan</vt:lpstr>
      <vt:lpstr>Diagram Venn</vt:lpstr>
      <vt:lpstr>Lanjutan ........</vt:lpstr>
      <vt:lpstr>Kaidah-kaidah Matematika dalam Pengoperasian Himpunan</vt:lpstr>
      <vt:lpstr>Lanjutan ............</vt:lpstr>
      <vt:lpstr>Latihan</vt:lpstr>
    </vt:vector>
  </TitlesOfParts>
  <Company>brawijaya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HIMPUNAN</dc:title>
  <dc:creator>rosihan</dc:creator>
  <cp:lastModifiedBy>Win7</cp:lastModifiedBy>
  <cp:revision>25</cp:revision>
  <dcterms:created xsi:type="dcterms:W3CDTF">2007-11-13T03:50:33Z</dcterms:created>
  <dcterms:modified xsi:type="dcterms:W3CDTF">2015-02-24T15:54:36Z</dcterms:modified>
</cp:coreProperties>
</file>