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1DAD4A-F6EF-4956-89CC-F5F6C6D731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1331B0B-D127-4903-B662-ECA8C20B68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900063C-974E-435C-AF71-3E2F15CF5A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DE66F-6146-49D1-8C5F-5484C5DB7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6CFC58-18F6-4F9B-BACC-068DB703C0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3CEAA29-34BF-4E02-A1C6-6B9338C1DA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4623A25-9B3C-40B7-AAF3-8E03DE9F7E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27600B-E6B5-4C1A-B81D-5896D2F687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5B73D35-5889-47EC-971F-C24FC2DDAC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A61D34-2135-49BE-B726-CF467D37AF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B9CC5BD-5B90-44DD-8FCA-62FBF4FDF7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3981AFE-0E76-487C-BAEB-E5818B0B09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E09FA34-CE47-45A0-957D-53EEAC7DAC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219200"/>
            <a:ext cx="7772400" cy="4114800"/>
          </a:xfrm>
          <a:ln w="28575"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id-ID" sz="4000" b="1" smtClean="0">
                <a:latin typeface="Lucida Blackletter" pitchFamily="2" charset="0"/>
              </a:rPr>
              <a:t>Pangkat, Akar dan Logaritma</a:t>
            </a:r>
            <a:endParaRPr lang="en-US" sz="4000" b="1" smtClean="0">
              <a:latin typeface="Lucida Blacklett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81000" y="1371600"/>
          <a:ext cx="8532813" cy="462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3" imgW="3937000" imgH="2133600" progId="Equation.3">
                  <p:embed/>
                </p:oleObj>
              </mc:Choice>
              <mc:Fallback>
                <p:oleObj name="Equation" r:id="rId3" imgW="3937000" imgH="2133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71600"/>
                        <a:ext cx="8532813" cy="462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Kaidah perkalian bilangan terakar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Kaidah pembagian bilangan terakar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bilangan-bilangan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terakar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akar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bilangan-bilangannya</a:t>
            </a:r>
            <a:r>
              <a:rPr lang="en-US" sz="2800" dirty="0" smtClean="0"/>
              <a:t>. </a:t>
            </a:r>
            <a:r>
              <a:rPr lang="en-US" sz="2800" dirty="0" err="1" smtClean="0"/>
              <a:t>Pembagian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apabila</a:t>
            </a:r>
            <a:r>
              <a:rPr lang="en-US" sz="2800" dirty="0" smtClean="0"/>
              <a:t> </a:t>
            </a:r>
            <a:r>
              <a:rPr lang="en-US" sz="2800" dirty="0" err="1" smtClean="0"/>
              <a:t>akar-akarnya</a:t>
            </a:r>
            <a:r>
              <a:rPr lang="en-US" sz="2800" dirty="0" smtClean="0"/>
              <a:t> </a:t>
            </a:r>
            <a:r>
              <a:rPr lang="en-US" sz="2800" dirty="0" err="1" smtClean="0"/>
              <a:t>berpangkat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.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  <p:graphicFrame>
        <p:nvGraphicFramePr>
          <p:cNvPr id="1229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718885" y="2438400"/>
          <a:ext cx="3891715" cy="2843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3" imgW="660113" imgH="482391" progId="Equation.3">
                  <p:embed/>
                </p:oleObj>
              </mc:Choice>
              <mc:Fallback>
                <p:oleObj name="Equation" r:id="rId3" imgW="660113" imgH="48239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8885" y="2438400"/>
                        <a:ext cx="3891715" cy="28439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5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457200" y="3048000"/>
          <a:ext cx="822960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3" imgW="3340100" imgH="457200" progId="Equation.3">
                  <p:embed/>
                </p:oleObj>
              </mc:Choice>
              <mc:Fallback>
                <p:oleObj name="Equation" r:id="rId3" imgW="33401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048000"/>
                        <a:ext cx="8229600" cy="1127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Logaritma</a:t>
            </a: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457200" y="1447800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Logaritma pada hakekatnya merupakan kebalikan dari proses pemangkatan dan/atau pengakaran. 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914400" y="4572000"/>
            <a:ext cx="70866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Suku-suku pada ruas kanan menunjukkan bilangan yan</a:t>
            </a:r>
            <a:r>
              <a:rPr lang="id-ID"/>
              <a:t>g</a:t>
            </a:r>
            <a:r>
              <a:rPr lang="en-US"/>
              <a:t> dicari atau hendak dihitung pada masing-masing bentuk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sz="2400" smtClean="0"/>
              <a:t>Logaritma dapat dihitung untuk basis berapapun.</a:t>
            </a:r>
          </a:p>
          <a:p>
            <a:pPr eaLnBrk="1" hangingPunct="1"/>
            <a:r>
              <a:rPr lang="en-US" sz="2400" smtClean="0"/>
              <a:t>Biasanya berupa bilangan positif dan tidak sama dengan satu.</a:t>
            </a:r>
          </a:p>
          <a:p>
            <a:pPr eaLnBrk="1" hangingPunct="1"/>
            <a:r>
              <a:rPr lang="en-US" sz="2400" smtClean="0"/>
              <a:t>Basis logaritma yang paling lazim dipakai adalah 10 (common logarithm)/(logaritma briggs)</a:t>
            </a:r>
          </a:p>
          <a:p>
            <a:pPr eaLnBrk="1" hangingPunct="1"/>
            <a:r>
              <a:rPr lang="en-US" sz="2400" smtClean="0"/>
              <a:t>log</a:t>
            </a:r>
            <a:r>
              <a:rPr lang="en-US" sz="2400" i="1" baseline="-25000" smtClean="0"/>
              <a:t>m</a:t>
            </a:r>
            <a:r>
              <a:rPr lang="en-US" sz="2400" i="1" smtClean="0"/>
              <a:t> berarti </a:t>
            </a:r>
            <a:r>
              <a:rPr lang="en-US" sz="2400" i="1" baseline="30000" smtClean="0"/>
              <a:t>10</a:t>
            </a:r>
            <a:r>
              <a:rPr lang="en-US" sz="2400" i="1" smtClean="0"/>
              <a:t> log </a:t>
            </a:r>
            <a:r>
              <a:rPr lang="en-US" sz="2400" i="1" baseline="-25000" smtClean="0"/>
              <a:t>m</a:t>
            </a:r>
            <a:r>
              <a:rPr lang="en-US" sz="2400" i="1" smtClean="0"/>
              <a:t>, log </a:t>
            </a:r>
            <a:r>
              <a:rPr lang="en-US" sz="2400" i="1" baseline="-25000" smtClean="0"/>
              <a:t>24</a:t>
            </a:r>
            <a:r>
              <a:rPr lang="en-US" sz="2400" i="1" smtClean="0"/>
              <a:t> berarti </a:t>
            </a:r>
            <a:r>
              <a:rPr lang="en-US" sz="2400" i="1" baseline="30000" smtClean="0"/>
              <a:t>10</a:t>
            </a:r>
            <a:r>
              <a:rPr lang="en-US" sz="2400" i="1" smtClean="0"/>
              <a:t> log </a:t>
            </a:r>
            <a:r>
              <a:rPr lang="en-US" sz="2400" i="1" baseline="-25000" smtClean="0"/>
              <a:t>24</a:t>
            </a:r>
          </a:p>
          <a:p>
            <a:pPr eaLnBrk="1" hangingPunct="1"/>
            <a:r>
              <a:rPr lang="en-US" sz="2400" smtClean="0"/>
              <a:t>Logaritma berbasis bilangan e (2,72) disebut bilangan logaritma alam (natural logarithm) atau logaritma Napier</a:t>
            </a:r>
          </a:p>
          <a:p>
            <a:pPr eaLnBrk="1" hangingPunct="1"/>
            <a:r>
              <a:rPr lang="en-US" sz="2400" smtClean="0"/>
              <a:t>ln </a:t>
            </a:r>
            <a:r>
              <a:rPr lang="en-US" sz="2400" baseline="-25000" smtClean="0"/>
              <a:t>m</a:t>
            </a:r>
            <a:r>
              <a:rPr lang="en-US" sz="2400" smtClean="0"/>
              <a:t> berarti </a:t>
            </a:r>
            <a:r>
              <a:rPr lang="en-US" sz="2400" baseline="30000" smtClean="0"/>
              <a:t>e</a:t>
            </a:r>
            <a:r>
              <a:rPr lang="en-US" sz="2400" smtClean="0"/>
              <a:t>log</a:t>
            </a:r>
            <a:r>
              <a:rPr lang="en-US" sz="2400" baseline="-25000" smtClean="0"/>
              <a:t>m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Basis Logaritma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381000" y="1676400"/>
          <a:ext cx="8305800" cy="357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3" imgW="3213100" imgH="1384300" progId="Equation.3">
                  <p:embed/>
                </p:oleObj>
              </mc:Choice>
              <mc:Fallback>
                <p:oleObj name="Equation" r:id="rId3" imgW="3213100" imgH="1384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76400"/>
                        <a:ext cx="8305800" cy="357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Kaidah-kaidah Logaritma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984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Pangkat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Kaidah pemangkatan bilangan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Kaidah perkalian bilangan berpangkat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Kaidah pembagian bilangan berpangkat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Akar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Kaidah pengakaran bilangan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Kaidah penjumlahan bilangan terakar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Kaidah perkalian bilangan terakar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Kaidah pembagian bilangan terakar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Logaritma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	 -  Basis Logaritma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	 -  Kaidah-kaidah Logaritma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	 -  Penyelesaian Persamaan dengan Logaritma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/>
            </a:r>
            <a:br>
              <a:rPr lang="en-US" sz="4000" smtClean="0">
                <a:solidFill>
                  <a:schemeClr val="tx1"/>
                </a:solidFill>
              </a:rPr>
            </a:br>
            <a:r>
              <a:rPr lang="en-US" sz="4000" smtClean="0">
                <a:solidFill>
                  <a:schemeClr val="tx1"/>
                </a:solidFill>
              </a:rPr>
              <a:t>Pada Pertemuan kali ini, kita akan </a:t>
            </a:r>
            <a:br>
              <a:rPr lang="en-US" sz="4000" smtClean="0">
                <a:solidFill>
                  <a:schemeClr val="tx1"/>
                </a:solidFill>
              </a:rPr>
            </a:br>
            <a:r>
              <a:rPr lang="en-US" sz="4000" smtClean="0">
                <a:solidFill>
                  <a:schemeClr val="tx1"/>
                </a:solidFill>
              </a:rPr>
              <a:t>mempelajari ………….</a:t>
            </a:r>
            <a:br>
              <a:rPr lang="en-US" sz="4000" smtClean="0">
                <a:solidFill>
                  <a:schemeClr val="tx1"/>
                </a:solidFill>
              </a:rPr>
            </a:br>
            <a:endParaRPr lang="en-US" sz="4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Pangkat dari sebuah bilangan ialah suatu indeks yang menunjukkan banyaknya perkalian bilangan yang sama secara berurutan.</a:t>
            </a:r>
          </a:p>
          <a:p>
            <a:pPr eaLnBrk="1" hangingPunct="1"/>
            <a:r>
              <a:rPr lang="en-US" smtClean="0"/>
              <a:t>Notasi x</a:t>
            </a:r>
            <a:r>
              <a:rPr lang="en-US" baseline="30000" smtClean="0"/>
              <a:t>a </a:t>
            </a:r>
            <a:r>
              <a:rPr lang="en-US" smtClean="0"/>
              <a:t>: bahwa x harus dikalikan dengan x itu sendiri secara berturut-turut sebanyak a kali.</a:t>
            </a:r>
            <a:endParaRPr lang="en-US" baseline="300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Pangkat</a:t>
            </a:r>
            <a:br>
              <a:rPr lang="en-US" sz="3600" smtClean="0"/>
            </a:b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635000" y="1524000"/>
          <a:ext cx="8128000" cy="451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3175000" imgH="1765300" progId="Equation.3">
                  <p:embed/>
                </p:oleObj>
              </mc:Choice>
              <mc:Fallback>
                <p:oleObj name="Equation" r:id="rId3" imgW="3175000" imgH="1765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1524000"/>
                        <a:ext cx="8128000" cy="451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Kaidah Pemangkatan Bilangan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7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524000" y="2139950"/>
          <a:ext cx="6094413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3" imgW="2159000" imgH="1219200" progId="Equation.3">
                  <p:embed/>
                </p:oleObj>
              </mc:Choice>
              <mc:Fallback>
                <p:oleObj name="Equation" r:id="rId3" imgW="2159000" imgH="1219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39950"/>
                        <a:ext cx="6094413" cy="344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Kaidah perkalian bilangan berpangkat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1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081213" y="1676400"/>
          <a:ext cx="4446587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3" imgW="1993680" imgH="1879560" progId="Equation.3">
                  <p:embed/>
                </p:oleObj>
              </mc:Choice>
              <mc:Fallback>
                <p:oleObj name="Equation" r:id="rId3" imgW="1993680" imgH="1879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3" y="1676400"/>
                        <a:ext cx="4446587" cy="419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Kaidah pembagian bilangan berpangkat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Akar</a:t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Akar merupakan bentuk lain untuk menyatakan bilangan berpangkat. </a:t>
            </a:r>
          </a:p>
          <a:p>
            <a:pPr eaLnBrk="1" hangingPunct="1"/>
            <a:r>
              <a:rPr lang="en-US" sz="2800" smtClean="0"/>
              <a:t>Akar dari sebuah bilangan ialah basis (x) yang memenuhi bilangan tersebut berkenaan dengan pangkat akarnya (a).</a:t>
            </a:r>
          </a:p>
          <a:p>
            <a:pPr eaLnBrk="1" hangingPunct="1"/>
            <a:r>
              <a:rPr lang="en-US" sz="2800" smtClean="0"/>
              <a:t>Bentuk umum :</a:t>
            </a:r>
          </a:p>
          <a:p>
            <a:pPr eaLnBrk="1" hangingPunct="1">
              <a:buFontTx/>
              <a:buNone/>
            </a:pPr>
            <a:r>
              <a:rPr lang="en-US" sz="2800" smtClean="0"/>
              <a:t>	</a:t>
            </a:r>
          </a:p>
          <a:p>
            <a:pPr eaLnBrk="1" hangingPunct="1"/>
            <a:endParaRPr lang="en-US" sz="2800" smtClean="0"/>
          </a:p>
        </p:txBody>
      </p:sp>
      <p:graphicFrame>
        <p:nvGraphicFramePr>
          <p:cNvPr id="819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601788" y="4800600"/>
          <a:ext cx="403542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1308100" imgH="241300" progId="Equation.3">
                  <p:embed/>
                </p:oleObj>
              </mc:Choice>
              <mc:Fallback>
                <p:oleObj name="Equation" r:id="rId3" imgW="13081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788" y="4800600"/>
                        <a:ext cx="4035425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838200" y="57912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m = radikan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9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624138" y="1371600"/>
          <a:ext cx="3590925" cy="470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1104900" imgH="1447800" progId="Equation.3">
                  <p:embed/>
                </p:oleObj>
              </mc:Choice>
              <mc:Fallback>
                <p:oleObj name="Equation" r:id="rId3" imgW="1104900" imgH="144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138" y="1371600"/>
                        <a:ext cx="3590925" cy="470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Kaidah pengakaran bilangan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Kaidah penjumlahan (pengurangan) bilangan terakar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828800"/>
            <a:ext cx="79248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Bilangan-bilangan terakar hanya dapat ditambahkan atau dikurangkan apabila akar-akarnya sejenis.</a:t>
            </a:r>
          </a:p>
        </p:txBody>
      </p:sp>
      <p:graphicFrame>
        <p:nvGraphicFramePr>
          <p:cNvPr id="1024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914400" y="3886200"/>
          <a:ext cx="7239000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3" imgW="1752600" imgH="266700" progId="Equation.3">
                  <p:embed/>
                </p:oleObj>
              </mc:Choice>
              <mc:Fallback>
                <p:oleObj name="Equation" r:id="rId3" imgW="1752600" imgH="266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886200"/>
                        <a:ext cx="7239000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261</TotalTime>
  <Words>260</Words>
  <Application>Microsoft Office PowerPoint</Application>
  <PresentationFormat>On-screen Show (4:3)</PresentationFormat>
  <Paragraphs>45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Concourse</vt:lpstr>
      <vt:lpstr>Equation</vt:lpstr>
      <vt:lpstr>Pangkat, Akar dan Logaritma</vt:lpstr>
      <vt:lpstr> Pada Pertemuan kali ini, kita akan  mempelajari …………. </vt:lpstr>
      <vt:lpstr> Pangkat </vt:lpstr>
      <vt:lpstr>Kaidah Pemangkatan Bilangan</vt:lpstr>
      <vt:lpstr>Kaidah perkalian bilangan berpangkat</vt:lpstr>
      <vt:lpstr>Kaidah pembagian bilangan berpangkat</vt:lpstr>
      <vt:lpstr> Akar </vt:lpstr>
      <vt:lpstr>Kaidah pengakaran bilangan</vt:lpstr>
      <vt:lpstr>Kaidah penjumlahan (pengurangan) bilangan terakar</vt:lpstr>
      <vt:lpstr>Kaidah perkalian bilangan terakar</vt:lpstr>
      <vt:lpstr>Kaidah pembagian bilangan terakar</vt:lpstr>
      <vt:lpstr>Logaritma</vt:lpstr>
      <vt:lpstr>Basis Logaritma</vt:lpstr>
      <vt:lpstr>Kaidah-kaidah Logaritma</vt:lpstr>
      <vt:lpstr>PowerPoint Presentation</vt:lpstr>
    </vt:vector>
  </TitlesOfParts>
  <Company>brawijaya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rosihan</dc:creator>
  <cp:lastModifiedBy>Win7</cp:lastModifiedBy>
  <cp:revision>20</cp:revision>
  <dcterms:created xsi:type="dcterms:W3CDTF">2007-11-13T15:34:00Z</dcterms:created>
  <dcterms:modified xsi:type="dcterms:W3CDTF">2015-02-25T09:11:18Z</dcterms:modified>
</cp:coreProperties>
</file>