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3" r:id="rId21"/>
    <p:sldId id="274" r:id="rId22"/>
    <p:sldId id="277" r:id="rId23"/>
    <p:sldId id="276" r:id="rId24"/>
    <p:sldId id="27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8" descr="vectorhil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8"/>
          <p:cNvSpPr txBox="1">
            <a:spLocks noChangeArrowheads="1"/>
          </p:cNvSpPr>
          <p:nvPr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D673A-4BD7-4A66-B9DC-4759BB2DB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16A77-C93F-4A0D-94D1-12E56237A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3DEDB-D96C-45E8-A674-4141DE6A0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B634A-A6B8-4C59-86E5-388880C74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A7A7D-5E42-4547-B3DD-AB6820BC9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D65AD-353A-4CD5-8F56-82B1B2FD4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42099-332B-48D5-8DA4-B87A80062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F9C66-E11D-49CA-A45A-0358379ED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3FB7E-70FA-4682-9BD1-D36374429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4A9CF-C121-49B5-8C9F-EE950C21A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2D865-B606-48BE-8C12-4266D076E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B0C6B-4963-4F04-9A83-2AB449C54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F447C-9060-4A0D-AD45-E5E38528B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97E38-CC29-437B-ACED-CC9D56AD1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555B6-FD72-45CE-BB7F-C2A1811F5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3" descr="vectorhills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7EEF4C6-633C-4E02-8EF5-77E4B70D9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82100" cy="6886575"/>
          </a:xfrm>
          <a:prstGeom prst="rect">
            <a:avLst/>
          </a:prstGeom>
          <a:solidFill>
            <a:schemeClr val="bg1">
              <a:alpha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>
                <a:latin typeface="Lucida Blackletter" pitchFamily="2" charset="0"/>
              </a:rPr>
              <a:t>Diferensial</a:t>
            </a:r>
            <a:br>
              <a:rPr lang="en-US" sz="5400" smtClean="0">
                <a:latin typeface="Lucida Blackletter" pitchFamily="2" charset="0"/>
              </a:rPr>
            </a:br>
            <a:r>
              <a:rPr lang="en-US" sz="5400" smtClean="0">
                <a:latin typeface="Lucida Blackletter" pitchFamily="2" charset="0"/>
              </a:rPr>
              <a:t>fungsi sederhana</a:t>
            </a: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228600"/>
            <a:ext cx="71628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5. </a:t>
            </a:r>
            <a:r>
              <a:rPr lang="en-US" sz="2400" smtClean="0">
                <a:solidFill>
                  <a:srgbClr val="003300"/>
                </a:solidFill>
              </a:rPr>
              <a:t>Diferensiasi penjumlahan (pengurangan) fungsi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jika y = u </a:t>
            </a:r>
            <a:r>
              <a:rPr lang="en-US" sz="2000" u="sng" smtClean="0"/>
              <a:t>+</a:t>
            </a:r>
            <a:r>
              <a:rPr lang="en-US" sz="2000" smtClean="0"/>
              <a:t> v, dimana u = g(x) dan v = h(x)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maka </a:t>
            </a:r>
            <a:r>
              <a:rPr lang="en-US" sz="2000" i="1" smtClean="0"/>
              <a:t>dy/dx = du/dx </a:t>
            </a:r>
            <a:r>
              <a:rPr lang="en-US" sz="2000" i="1" u="sng" smtClean="0"/>
              <a:t>+</a:t>
            </a:r>
            <a:r>
              <a:rPr lang="en-US" sz="2000" i="1" smtClean="0"/>
              <a:t> dv/dx</a:t>
            </a:r>
          </a:p>
          <a:p>
            <a:pPr eaLnBrk="1" hangingPunct="1">
              <a:buFontTx/>
              <a:buNone/>
            </a:pPr>
            <a:r>
              <a:rPr lang="en-US" sz="2000" i="1" smtClean="0"/>
              <a:t>	contoh : </a:t>
            </a:r>
            <a:r>
              <a:rPr lang="en-US" sz="2000" i="1" smtClean="0">
                <a:solidFill>
                  <a:srgbClr val="CC0000"/>
                </a:solidFill>
              </a:rPr>
              <a:t>y = 4x</a:t>
            </a:r>
            <a:r>
              <a:rPr lang="en-US" sz="2000" i="1" baseline="30000" smtClean="0">
                <a:solidFill>
                  <a:srgbClr val="CC0000"/>
                </a:solidFill>
              </a:rPr>
              <a:t>2</a:t>
            </a:r>
            <a:r>
              <a:rPr lang="en-US" sz="2000" i="1" smtClean="0">
                <a:solidFill>
                  <a:srgbClr val="CC0000"/>
                </a:solidFill>
              </a:rPr>
              <a:t> + x</a:t>
            </a:r>
            <a:r>
              <a:rPr lang="en-US" sz="2000" i="1" baseline="30000" smtClean="0">
                <a:solidFill>
                  <a:srgbClr val="CC0000"/>
                </a:solidFill>
              </a:rPr>
              <a:t>3 </a:t>
            </a:r>
            <a:r>
              <a:rPr lang="en-US" sz="2000" i="1" smtClean="0">
                <a:solidFill>
                  <a:srgbClr val="CC0000"/>
                </a:solidFill>
              </a:rPr>
              <a:t> </a:t>
            </a:r>
            <a:r>
              <a:rPr lang="en-US" sz="2000" i="1" smtClean="0">
                <a:solidFill>
                  <a:srgbClr val="CC0000"/>
                </a:solidFill>
                <a:sym typeface="Wingdings" pitchFamily="2" charset="2"/>
              </a:rPr>
              <a:t> u = </a:t>
            </a:r>
            <a:r>
              <a:rPr lang="en-US" sz="2000" i="1" smtClean="0">
                <a:solidFill>
                  <a:srgbClr val="CC0000"/>
                </a:solidFill>
              </a:rPr>
              <a:t>4x</a:t>
            </a:r>
            <a:r>
              <a:rPr lang="en-US" sz="2000" i="1" baseline="30000" smtClean="0">
                <a:solidFill>
                  <a:srgbClr val="CC0000"/>
                </a:solidFill>
              </a:rPr>
              <a:t>2</a:t>
            </a:r>
            <a:r>
              <a:rPr lang="en-US" sz="2000" i="1" smtClean="0">
                <a:solidFill>
                  <a:srgbClr val="CC0000"/>
                </a:solidFill>
              </a:rPr>
              <a:t> du/dx = 8x</a:t>
            </a:r>
          </a:p>
          <a:p>
            <a:pPr eaLnBrk="1" hangingPunct="1">
              <a:buFontTx/>
              <a:buNone/>
            </a:pPr>
            <a:r>
              <a:rPr lang="en-US" sz="2000" i="1" smtClean="0">
                <a:solidFill>
                  <a:srgbClr val="CC0000"/>
                </a:solidFill>
              </a:rPr>
              <a:t>				     </a:t>
            </a:r>
            <a:r>
              <a:rPr lang="en-US" sz="2000" i="1" smtClean="0">
                <a:solidFill>
                  <a:srgbClr val="CC0000"/>
                </a:solidFill>
                <a:sym typeface="Wingdings" pitchFamily="2" charset="2"/>
              </a:rPr>
              <a:t> v = x</a:t>
            </a:r>
            <a:r>
              <a:rPr lang="en-US" sz="2000" i="1" baseline="30000" smtClean="0">
                <a:solidFill>
                  <a:srgbClr val="CC0000"/>
                </a:solidFill>
                <a:sym typeface="Wingdings" pitchFamily="2" charset="2"/>
              </a:rPr>
              <a:t>3</a:t>
            </a:r>
            <a:r>
              <a:rPr lang="en-US" sz="2000" i="1" smtClean="0">
                <a:solidFill>
                  <a:srgbClr val="CC0000"/>
                </a:solidFill>
                <a:sym typeface="Wingdings" pitchFamily="2" charset="2"/>
              </a:rPr>
              <a:t> dv/dx = 3x</a:t>
            </a:r>
            <a:r>
              <a:rPr lang="en-US" sz="2000" i="1" baseline="30000" smtClean="0">
                <a:solidFill>
                  <a:srgbClr val="CC0000"/>
                </a:solidFill>
                <a:sym typeface="Wingdings" pitchFamily="2" charset="2"/>
              </a:rPr>
              <a:t>2</a:t>
            </a:r>
            <a:r>
              <a:rPr lang="en-US" sz="2000" i="1" smtClean="0">
                <a:solidFill>
                  <a:srgbClr val="CC0000"/>
                </a:solidFill>
                <a:sym typeface="Wingdings" pitchFamily="2" charset="2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000" i="1" smtClean="0">
                <a:solidFill>
                  <a:srgbClr val="CC0000"/>
                </a:solidFill>
                <a:sym typeface="Wingdings" pitchFamily="2" charset="2"/>
              </a:rPr>
              <a:t>	dy/dx =du/dx + dv/dx = 8x + 3x</a:t>
            </a:r>
            <a:r>
              <a:rPr lang="en-US" sz="2000" i="1" baseline="30000" smtClean="0">
                <a:solidFill>
                  <a:srgbClr val="CC0000"/>
                </a:solidFill>
                <a:sym typeface="Wingdings" pitchFamily="2" charset="2"/>
              </a:rPr>
              <a:t>2 </a:t>
            </a:r>
          </a:p>
          <a:p>
            <a:pPr eaLnBrk="1" hangingPunct="1">
              <a:buFontTx/>
              <a:buNone/>
            </a:pPr>
            <a:endParaRPr lang="en-US" sz="2000" i="1" baseline="30000" smtClean="0">
              <a:solidFill>
                <a:srgbClr val="CC0000"/>
              </a:solidFill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en-US" sz="2000" i="1" smtClean="0">
                <a:sym typeface="Wingdings" pitchFamily="2" charset="2"/>
              </a:rPr>
              <a:t>6. Diferensiasi perkalian fungsi</a:t>
            </a:r>
          </a:p>
          <a:p>
            <a:pPr eaLnBrk="1" hangingPunct="1">
              <a:buFontTx/>
              <a:buNone/>
            </a:pPr>
            <a:r>
              <a:rPr lang="en-US" sz="2000" i="1" smtClean="0">
                <a:sym typeface="Wingdings" pitchFamily="2" charset="2"/>
              </a:rPr>
              <a:t>	Jika y = uv, dimana u = g(x) dan v = h(x)</a:t>
            </a:r>
          </a:p>
          <a:p>
            <a:pPr eaLnBrk="1" hangingPunct="1">
              <a:buFontTx/>
              <a:buNone/>
            </a:pPr>
            <a:r>
              <a:rPr lang="en-US" sz="2000" i="1" smtClean="0">
                <a:sym typeface="Wingdings" pitchFamily="2" charset="2"/>
              </a:rPr>
              <a:t>	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830388" y="3810000"/>
          <a:ext cx="7081837" cy="2030413"/>
        </p:xfrm>
        <a:graphic>
          <a:graphicData uri="http://schemas.openxmlformats.org/presentationml/2006/ole">
            <p:oleObj spid="_x0000_s6146" name="Equation" r:id="rId3" imgW="3720960" imgH="1066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304800"/>
            <a:ext cx="70104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7. Diferensiasi pembagian fungsi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 </a:t>
            </a:r>
            <a:r>
              <a:rPr lang="en-US" sz="1800" smtClean="0"/>
              <a:t>Jika </a:t>
            </a:r>
            <a:r>
              <a:rPr lang="en-US" sz="1800" i="1" smtClean="0"/>
              <a:t>y = u/v. dimana u = g(x) dan v = h(x)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i="1" smtClean="0"/>
              <a:t>	</a:t>
            </a:r>
            <a:endParaRPr lang="en-US" sz="2400" i="1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528888" y="1371600"/>
          <a:ext cx="6142037" cy="4975225"/>
        </p:xfrm>
        <a:graphic>
          <a:graphicData uri="http://schemas.openxmlformats.org/presentationml/2006/ole">
            <p:oleObj spid="_x0000_s7170" name="Equation" r:id="rId3" imgW="2539800" imgH="2057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8. Diferensiasi Fungsi komposit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7961313" cy="44497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smtClean="0"/>
              <a:t>Jika </a:t>
            </a:r>
            <a:r>
              <a:rPr lang="en-US" sz="2800" i="1" smtClean="0"/>
              <a:t>y=f(u)</a:t>
            </a:r>
            <a:r>
              <a:rPr lang="en-US" sz="2800" smtClean="0"/>
              <a:t> sedangkan </a:t>
            </a:r>
            <a:r>
              <a:rPr lang="en-US" sz="2800" i="1" smtClean="0"/>
              <a:t>u=g(x),</a:t>
            </a:r>
            <a:r>
              <a:rPr lang="en-US" sz="2800" smtClean="0"/>
              <a:t>dengan bentuk lain </a:t>
            </a:r>
            <a:r>
              <a:rPr lang="en-US" sz="2800" i="1" smtClean="0"/>
              <a:t>y=f</a:t>
            </a:r>
            <a:r>
              <a:rPr lang="en-US" sz="2800" i="1" smtClean="0">
                <a:cs typeface="Arial" charset="0"/>
              </a:rPr>
              <a:t>{g(x)},</a:t>
            </a:r>
            <a:r>
              <a:rPr lang="en-US" sz="2800" smtClean="0">
                <a:cs typeface="Arial" charset="0"/>
              </a:rPr>
              <a:t> maka :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219200" y="3048000"/>
          <a:ext cx="7315200" cy="2967038"/>
        </p:xfrm>
        <a:graphic>
          <a:graphicData uri="http://schemas.openxmlformats.org/presentationml/2006/ole">
            <p:oleObj spid="_x0000_s8194" name="Equation" r:id="rId3" imgW="3632040" imgH="1473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9. Diferensiasi fungsi berpangkat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34400" cy="15081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 smtClean="0"/>
              <a:t>Jika y=u</a:t>
            </a:r>
            <a:r>
              <a:rPr lang="en-US" sz="2000" baseline="30000" smtClean="0"/>
              <a:t>n</a:t>
            </a:r>
            <a:r>
              <a:rPr lang="en-US" sz="2000" smtClean="0"/>
              <a:t>, dimana u=g(x) dan n adalah konstanta, maka dy/dx =nu</a:t>
            </a:r>
            <a:r>
              <a:rPr lang="en-US" sz="2000" baseline="30000" smtClean="0"/>
              <a:t>n-1 </a:t>
            </a:r>
            <a:r>
              <a:rPr lang="en-US" sz="2000" smtClean="0"/>
              <a:t>.(du/dx)</a:t>
            </a:r>
          </a:p>
          <a:p>
            <a:pPr marL="0" indent="0" eaLnBrk="1" hangingPunct="1">
              <a:buFontTx/>
              <a:buNone/>
            </a:pPr>
            <a:endParaRPr lang="en-US" sz="2000" smtClean="0"/>
          </a:p>
          <a:p>
            <a:pPr marL="0" indent="0" eaLnBrk="1" hangingPunct="1">
              <a:buFontTx/>
              <a:buNone/>
            </a:pPr>
            <a:r>
              <a:rPr lang="en-US" sz="2000" smtClean="0"/>
              <a:t>Contoh :</a:t>
            </a:r>
            <a:endParaRPr lang="en-US" sz="2000" baseline="30000" smtClean="0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066800" y="3200400"/>
          <a:ext cx="7315200" cy="1943100"/>
        </p:xfrm>
        <a:graphic>
          <a:graphicData uri="http://schemas.openxmlformats.org/presentationml/2006/ole">
            <p:oleObj spid="_x0000_s9218" name="Equation" r:id="rId3" imgW="306036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10. Diferensiasi fungsi logaritmik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59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Jika y = </a:t>
            </a:r>
            <a:r>
              <a:rPr lang="en-US" sz="2800" baseline="30000" smtClean="0"/>
              <a:t>a</a:t>
            </a:r>
            <a:r>
              <a:rPr lang="en-US" sz="2800" smtClean="0"/>
              <a:t>log</a:t>
            </a:r>
            <a:r>
              <a:rPr lang="en-US" sz="2800" baseline="-25000" smtClean="0"/>
              <a:t>x</a:t>
            </a:r>
            <a:r>
              <a:rPr lang="en-US" sz="2800" smtClean="0"/>
              <a:t>, maka</a:t>
            </a:r>
            <a:endParaRPr lang="en-US" sz="2800" baseline="-25000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169988" y="2354263"/>
          <a:ext cx="6713537" cy="2203450"/>
        </p:xfrm>
        <a:graphic>
          <a:graphicData uri="http://schemas.openxmlformats.org/presentationml/2006/ole">
            <p:oleObj spid="_x0000_s10242" name="Equation" r:id="rId3" imgW="247644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11. Diferensiasi fungsi komposit-logaritmik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59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Jika </a:t>
            </a:r>
            <a:r>
              <a:rPr lang="en-US" sz="2000" i="1" smtClean="0"/>
              <a:t>y=</a:t>
            </a:r>
            <a:r>
              <a:rPr lang="en-US" sz="2000" i="1" baseline="30000" smtClean="0"/>
              <a:t>a</a:t>
            </a:r>
            <a:r>
              <a:rPr lang="en-US" sz="2000" i="1" smtClean="0"/>
              <a:t>logu, dimana u=g(x), maka :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86000" y="2362200"/>
          <a:ext cx="6096000" cy="4197350"/>
        </p:xfrm>
        <a:graphic>
          <a:graphicData uri="http://schemas.openxmlformats.org/presentationml/2006/ole">
            <p:oleObj spid="_x0000_s11266" name="Equation" r:id="rId3" imgW="3466800" imgH="2387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12. Diferensiasi fungsi komposit-logaritmik-berpangkat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143000"/>
            <a:ext cx="7239000" cy="990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 smtClean="0"/>
              <a:t>Jika y = (</a:t>
            </a:r>
            <a:r>
              <a:rPr lang="en-US" sz="2000" baseline="30000" smtClean="0"/>
              <a:t>a</a:t>
            </a:r>
            <a:r>
              <a:rPr lang="en-US" sz="2000" smtClean="0"/>
              <a:t>logu)</a:t>
            </a:r>
            <a:r>
              <a:rPr lang="en-US" sz="2000" baseline="30000" smtClean="0"/>
              <a:t>n</a:t>
            </a:r>
            <a:r>
              <a:rPr lang="en-US" sz="2000" smtClean="0"/>
              <a:t>, dimana u = g(x) dan n adalah konstanta, maka :</a:t>
            </a:r>
          </a:p>
          <a:p>
            <a:pPr marL="0" indent="0" eaLnBrk="1" hangingPunct="1">
              <a:buFontTx/>
              <a:buNone/>
            </a:pPr>
            <a:endParaRPr lang="en-US" sz="2000" baseline="3000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135188" y="1905000"/>
          <a:ext cx="6245225" cy="4537075"/>
        </p:xfrm>
        <a:graphic>
          <a:graphicData uri="http://schemas.openxmlformats.org/presentationml/2006/ole">
            <p:oleObj spid="_x0000_s12290" name="Equation" r:id="rId3" imgW="2692080" imgH="1955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003300"/>
                </a:solidFill>
              </a:rPr>
              <a:t>13. Diferensiasi fungsi logaritmik-Napier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990600"/>
            <a:ext cx="71628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       Jika y = ln x, maka dy/dx = 1/x</a:t>
            </a:r>
          </a:p>
          <a:p>
            <a:pPr eaLnBrk="1" hangingPunct="1">
              <a:buFontTx/>
              <a:buNone/>
            </a:pPr>
            <a:r>
              <a:rPr lang="en-US" sz="2000" smtClean="0"/>
              <a:t>       Contoh : y = ln 5, dy/dx = 1/x = 1/5</a:t>
            </a:r>
          </a:p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rgbClr val="003300"/>
                </a:solidFill>
              </a:rPr>
              <a:t>14. Diferensiasi fungsi Komposit-Logaritmik-Napier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rgbClr val="003300"/>
                </a:solidFill>
              </a:rPr>
              <a:t>      </a:t>
            </a:r>
            <a:r>
              <a:rPr lang="en-US" sz="2000" smtClean="0"/>
              <a:t>Jika y = ln u, dimana u = g(x), maka : 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09800" y="3048000"/>
          <a:ext cx="5562600" cy="3438525"/>
        </p:xfrm>
        <a:graphic>
          <a:graphicData uri="http://schemas.openxmlformats.org/presentationml/2006/ole">
            <p:oleObj spid="_x0000_s13314" name="Equation" r:id="rId3" imgW="2793960" imgH="1726920" progId="Equation.3">
              <p:embed/>
            </p:oleObj>
          </a:graphicData>
        </a:graphic>
      </p:graphicFrame>
      <p:sp>
        <p:nvSpPr>
          <p:cNvPr id="13317" name="Line 6"/>
          <p:cNvSpPr>
            <a:spLocks noChangeShapeType="1"/>
          </p:cNvSpPr>
          <p:nvPr/>
        </p:nvSpPr>
        <p:spPr bwMode="auto">
          <a:xfrm flipV="1">
            <a:off x="3962400" y="57150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3318" name="Line 8"/>
          <p:cNvSpPr>
            <a:spLocks noChangeShapeType="1"/>
          </p:cNvSpPr>
          <p:nvPr/>
        </p:nvSpPr>
        <p:spPr bwMode="auto">
          <a:xfrm>
            <a:off x="5867400" y="6172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76263" indent="-576263" eaLnBrk="1" hangingPunct="1"/>
            <a:r>
              <a:rPr lang="en-US" sz="3200" smtClean="0"/>
              <a:t>15. </a:t>
            </a:r>
            <a:r>
              <a:rPr lang="en-US" sz="3200" smtClean="0">
                <a:solidFill>
                  <a:srgbClr val="003300"/>
                </a:solidFill>
              </a:rPr>
              <a:t>Diferensiasi fungsi Komposit-Logaritmik-Napier-berpangkat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524000"/>
            <a:ext cx="70866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Jika y = (ln u)</a:t>
            </a:r>
            <a:r>
              <a:rPr lang="en-US" sz="2000" baseline="30000" smtClean="0"/>
              <a:t>n</a:t>
            </a:r>
            <a:r>
              <a:rPr lang="en-US" sz="2000" smtClean="0"/>
              <a:t>, dimana u = g(x) dan n : konstanta</a:t>
            </a:r>
          </a:p>
          <a:p>
            <a:pPr eaLnBrk="1" hangingPunct="1">
              <a:buFontTx/>
              <a:buNone/>
            </a:pPr>
            <a:r>
              <a:rPr lang="en-US" sz="2000" smtClean="0"/>
              <a:t>Maka :</a:t>
            </a:r>
            <a:endParaRPr lang="en-US" sz="2000" baseline="30000" smtClean="0"/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68513" y="2806700"/>
          <a:ext cx="5541962" cy="3319463"/>
        </p:xfrm>
        <a:graphic>
          <a:graphicData uri="http://schemas.openxmlformats.org/presentationml/2006/ole">
            <p:oleObj spid="_x0000_s14338" name="Equation" r:id="rId3" imgW="2501640" imgH="1498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16. Diferensiasi fungsi eksponensial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524000"/>
            <a:ext cx="7086600" cy="1066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 smtClean="0"/>
              <a:t>Jika </a:t>
            </a:r>
            <a:r>
              <a:rPr lang="en-US" sz="2000" i="1" smtClean="0"/>
              <a:t>y = a</a:t>
            </a:r>
            <a:r>
              <a:rPr lang="en-US" sz="2000" i="1" baseline="30000" smtClean="0"/>
              <a:t>x</a:t>
            </a:r>
            <a:r>
              <a:rPr lang="en-US" sz="2000" i="1" smtClean="0"/>
              <a:t>,</a:t>
            </a:r>
            <a:r>
              <a:rPr lang="en-US" sz="2000" smtClean="0"/>
              <a:t> dimana a : konstanta, maka :</a:t>
            </a:r>
            <a:r>
              <a:rPr lang="en-US" sz="2000" i="1" smtClean="0"/>
              <a:t>dy/dx = a</a:t>
            </a:r>
            <a:r>
              <a:rPr lang="en-US" sz="2000" i="1" baseline="30000" smtClean="0"/>
              <a:t>x </a:t>
            </a:r>
            <a:r>
              <a:rPr lang="en-US" sz="2000" i="1" smtClean="0"/>
              <a:t>ln a</a:t>
            </a:r>
          </a:p>
          <a:p>
            <a:pPr marL="0" indent="0" eaLnBrk="1" hangingPunct="1">
              <a:buFontTx/>
              <a:buNone/>
            </a:pPr>
            <a:r>
              <a:rPr lang="en-US" sz="2000" smtClean="0"/>
              <a:t>Contoh : y = 5</a:t>
            </a:r>
            <a:r>
              <a:rPr lang="en-US" sz="2000" baseline="30000" smtClean="0"/>
              <a:t>x</a:t>
            </a:r>
            <a:r>
              <a:rPr lang="en-US" sz="2000" smtClean="0"/>
              <a:t>, </a:t>
            </a:r>
            <a:endParaRPr lang="en-US" sz="2000" i="1" baseline="30000" smtClean="0"/>
          </a:p>
        </p:txBody>
      </p:sp>
      <p:graphicFrame>
        <p:nvGraphicFramePr>
          <p:cNvPr id="15362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1752600" y="2743200"/>
          <a:ext cx="7080250" cy="3040063"/>
        </p:xfrm>
        <a:graphic>
          <a:graphicData uri="http://schemas.openxmlformats.org/presentationml/2006/ole">
            <p:oleObj spid="_x0000_s15362" name="Equation" r:id="rId3" imgW="2336760" imgH="100296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id-ID" sz="4000" smtClean="0">
                <a:solidFill>
                  <a:schemeClr val="tx1"/>
                </a:solidFill>
              </a:rPr>
              <a:t>Materi Yang Dipelajari</a:t>
            </a:r>
            <a:endParaRPr lang="en-US" sz="4000" smtClean="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Kuosien Diferensi dan Derivatif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Kaidah- Kaidah Diferensiasi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Hakikat Derivatif dan Diferensial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Derivatif dari Derivatif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Hubungan antara Fungsi dan Derivatifnya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- Fungsi menaik dan fungsi menurun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- Titik ekstrim fungsi parabolik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- Titik ekstrim dan titik belok fungsi kubik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17. Diferensasi fungsi komposit - eksponensial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>
            <p:ph idx="1"/>
          </p:nvPr>
        </p:nvGraphicFramePr>
        <p:xfrm>
          <a:off x="1905000" y="1828800"/>
          <a:ext cx="6919913" cy="3543300"/>
        </p:xfrm>
        <a:graphic>
          <a:graphicData uri="http://schemas.openxmlformats.org/presentationml/2006/ole">
            <p:oleObj spid="_x0000_s16386" name="Equation" r:id="rId3" imgW="3174840" imgH="1625400" progId="Equation.3">
              <p:embed/>
            </p:oleObj>
          </a:graphicData>
        </a:graphic>
      </p:graphicFrame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2362200" y="9906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Jika y = a</a:t>
            </a:r>
            <a:r>
              <a:rPr lang="en-US" sz="2400" baseline="30000">
                <a:latin typeface="Times New Roman" pitchFamily="18" charset="0"/>
              </a:rPr>
              <a:t>u </a:t>
            </a:r>
            <a:r>
              <a:rPr lang="en-US" sz="2400">
                <a:latin typeface="Times New Roman" pitchFamily="18" charset="0"/>
              </a:rPr>
              <a:t>dimana u = g(x), maka :</a:t>
            </a:r>
            <a:endParaRPr lang="en-US" sz="2400" baseline="300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18. Diferensiasi fungsi kompleks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07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Jika y = u</a:t>
            </a:r>
            <a:r>
              <a:rPr lang="en-US" sz="2000" baseline="30000" smtClean="0"/>
              <a:t>v</a:t>
            </a:r>
            <a:r>
              <a:rPr lang="en-US" sz="2000" smtClean="0"/>
              <a:t>, dimana u =g(x) dan v =h(x)</a:t>
            </a:r>
          </a:p>
          <a:p>
            <a:pPr eaLnBrk="1" hangingPunct="1">
              <a:buFontTx/>
              <a:buNone/>
            </a:pPr>
            <a:r>
              <a:rPr lang="en-US" sz="2000" smtClean="0"/>
              <a:t>Maka : </a:t>
            </a:r>
            <a:endParaRPr lang="en-US" sz="2000" baseline="30000" smtClean="0"/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09800" y="2438400"/>
          <a:ext cx="5865813" cy="4081463"/>
        </p:xfrm>
        <a:graphic>
          <a:graphicData uri="http://schemas.openxmlformats.org/presentationml/2006/ole">
            <p:oleObj spid="_x0000_s17410" name="Equation" r:id="rId3" imgW="3047760" imgH="212076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19. Diferensiasi fungsi balikan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81925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 smtClean="0"/>
              <a:t>Jika y = f(x) dan x = g(y) adalah fungsi-fungsi yang saling berbalikan (</a:t>
            </a:r>
            <a:r>
              <a:rPr lang="en-US" sz="2000" i="1" smtClean="0"/>
              <a:t>inverse functions</a:t>
            </a:r>
            <a:r>
              <a:rPr lang="en-US" sz="2000" smtClean="0"/>
              <a:t>)</a:t>
            </a:r>
          </a:p>
          <a:p>
            <a:pPr marL="0" indent="0" eaLnBrk="1" hangingPunct="1">
              <a:buFontTx/>
              <a:buNone/>
            </a:pPr>
            <a:r>
              <a:rPr lang="en-US" sz="1800" smtClean="0"/>
              <a:t>Maka :</a:t>
            </a:r>
          </a:p>
          <a:p>
            <a:pPr marL="0" indent="0" eaLnBrk="1" hangingPunct="1">
              <a:buFontTx/>
              <a:buNone/>
            </a:pPr>
            <a:endParaRPr lang="en-US" sz="1800" smtClean="0"/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371600" y="2819400"/>
          <a:ext cx="6553200" cy="3562350"/>
        </p:xfrm>
        <a:graphic>
          <a:graphicData uri="http://schemas.openxmlformats.org/presentationml/2006/ole">
            <p:oleObj spid="_x0000_s18434" name="Equation" r:id="rId3" imgW="2476440" imgH="1346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20. Diferensiasi Implisit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066800"/>
            <a:ext cx="6934200" cy="457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 smtClean="0"/>
              <a:t>Jika f (x, y)=0 merupakan fungsi implisit sejati (tidak mungkin dieksplisitkan), dy/dx dapat diperoleh dengan mendiferensiasikan suku demi suku, dengan menganggap y sebagai fungsi dari x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86000" y="2520950"/>
          <a:ext cx="3886200" cy="3810000"/>
        </p:xfrm>
        <a:graphic>
          <a:graphicData uri="http://schemas.openxmlformats.org/presentationml/2006/ole">
            <p:oleObj spid="_x0000_s19458" name="Equation" r:id="rId3" imgW="1942920" imgH="1904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 = (x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Comic Sans MS" pitchFamily="66" charset="0"/>
              </a:rPr>
              <a:t>Kuosien Diferensi dan Derivatif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524000"/>
            <a:ext cx="7162800" cy="1676400"/>
          </a:xfrm>
        </p:spPr>
        <p:txBody>
          <a:bodyPr/>
          <a:lstStyle/>
          <a:p>
            <a:pPr eaLnBrk="1" hangingPunct="1"/>
            <a:r>
              <a:rPr lang="en-US" sz="2800" smtClean="0"/>
              <a:t>y = f(x) dan terdapat tambahan variabel bebas x sebesar</a:t>
            </a:r>
            <a:r>
              <a:rPr lang="id-ID" sz="2800" smtClean="0"/>
              <a:t> ∆</a:t>
            </a:r>
            <a:r>
              <a:rPr lang="id-ID" sz="2800" i="1" smtClean="0"/>
              <a:t>x</a:t>
            </a:r>
            <a:r>
              <a:rPr lang="en-US" sz="2800" smtClean="0"/>
              <a:t> </a:t>
            </a:r>
          </a:p>
          <a:p>
            <a:pPr eaLnBrk="1" hangingPunct="1"/>
            <a:r>
              <a:rPr lang="en-US" sz="2800" smtClean="0"/>
              <a:t>Maka :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298575" y="3486150"/>
          <a:ext cx="3279775" cy="2106613"/>
        </p:xfrm>
        <a:graphic>
          <a:graphicData uri="http://schemas.openxmlformats.org/presentationml/2006/ole">
            <p:oleObj spid="_x0000_s1026" name="Equation" r:id="rId3" imgW="1384200" imgH="888840" progId="Equation.3">
              <p:embed/>
            </p:oleObj>
          </a:graphicData>
        </a:graphic>
      </p:graphicFrame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5867400" y="5410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7772400" y="5181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381000"/>
            <a:ext cx="6781800" cy="4572000"/>
          </a:xfrm>
        </p:spPr>
        <p:txBody>
          <a:bodyPr/>
          <a:lstStyle/>
          <a:p>
            <a:pPr eaLnBrk="1" hangingPunct="1"/>
            <a:r>
              <a:rPr lang="en-US" sz="2800" smtClean="0">
                <a:cs typeface="Arial" charset="0"/>
              </a:rPr>
              <a:t>∆</a:t>
            </a:r>
            <a:r>
              <a:rPr lang="en-US" sz="2800" smtClean="0"/>
              <a:t> x adalah tambahan x, sedangkan </a:t>
            </a:r>
            <a:r>
              <a:rPr lang="en-US" sz="2800" smtClean="0">
                <a:cs typeface="Arial" charset="0"/>
              </a:rPr>
              <a:t>∆</a:t>
            </a:r>
            <a:r>
              <a:rPr lang="en-US" sz="2800" smtClean="0"/>
              <a:t> y adalah tambahan y akibat adanya tambahan x. Jadi </a:t>
            </a:r>
            <a:r>
              <a:rPr lang="en-US" sz="2800" smtClean="0">
                <a:cs typeface="Arial" charset="0"/>
              </a:rPr>
              <a:t>∆y timbul karena adanya ∆x. </a:t>
            </a:r>
          </a:p>
          <a:p>
            <a:pPr eaLnBrk="1" hangingPunct="1"/>
            <a:r>
              <a:rPr lang="en-US" sz="2800" smtClean="0">
                <a:cs typeface="Arial" charset="0"/>
              </a:rPr>
              <a:t>Apabila pada persamaan (1) ruas kiri dan ruas kanan sama-sama dibagi ∆x, maka diperoleh 	  </a:t>
            </a:r>
          </a:p>
          <a:p>
            <a:pPr eaLnBrk="1" hangingPunct="1">
              <a:buFontTx/>
              <a:buNone/>
            </a:pPr>
            <a:endParaRPr lang="en-US" sz="2800" smtClean="0">
              <a:cs typeface="Arial" charset="0"/>
            </a:endParaRPr>
          </a:p>
          <a:p>
            <a:pPr eaLnBrk="1" hangingPunct="1">
              <a:buFontTx/>
              <a:buNone/>
            </a:pPr>
            <a:endParaRPr lang="en-US" sz="2800" smtClean="0">
              <a:cs typeface="Arial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739900" y="4240213"/>
          <a:ext cx="4230688" cy="1160462"/>
        </p:xfrm>
        <a:graphic>
          <a:graphicData uri="http://schemas.openxmlformats.org/presentationml/2006/ole">
            <p:oleObj spid="_x0000_s2050" name="Equation" r:id="rId3" imgW="1434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533400"/>
            <a:ext cx="7010400" cy="5562600"/>
          </a:xfrm>
        </p:spPr>
        <p:txBody>
          <a:bodyPr/>
          <a:lstStyle/>
          <a:p>
            <a:pPr eaLnBrk="1" hangingPunct="1"/>
            <a:r>
              <a:rPr lang="en-US" sz="2800" smtClean="0"/>
              <a:t>Bentuk </a:t>
            </a:r>
            <a:r>
              <a:rPr lang="en-US" sz="2800" smtClean="0">
                <a:cs typeface="Arial" charset="0"/>
              </a:rPr>
              <a:t>∆y/ ∆x inilah yang disebut sebagai hasil bagi perbedaan atau </a:t>
            </a:r>
            <a:r>
              <a:rPr lang="en-US" sz="2800" smtClean="0">
                <a:solidFill>
                  <a:srgbClr val="CC0000"/>
                </a:solidFill>
                <a:cs typeface="Arial" charset="0"/>
              </a:rPr>
              <a:t>kuosien diferensi</a:t>
            </a:r>
            <a:r>
              <a:rPr lang="en-US" sz="2800" smtClean="0">
                <a:cs typeface="Arial" charset="0"/>
              </a:rPr>
              <a:t> (difference quotient), yang mencerminkan tingkat perubahan rata-rata variabel terikat y terhadap perubahan variabel bebas x</a:t>
            </a:r>
          </a:p>
          <a:p>
            <a:pPr eaLnBrk="1" hangingPunct="1"/>
            <a:r>
              <a:rPr lang="en-US" sz="2800" smtClean="0">
                <a:cs typeface="Arial" charset="0"/>
              </a:rPr>
              <a:t>Proses penurunan fungsi disebut juga proses </a:t>
            </a:r>
            <a:r>
              <a:rPr lang="en-US" sz="2800" smtClean="0">
                <a:solidFill>
                  <a:srgbClr val="CC0000"/>
                </a:solidFill>
                <a:cs typeface="Arial" charset="0"/>
              </a:rPr>
              <a:t>diferensiasi</a:t>
            </a:r>
            <a:r>
              <a:rPr lang="en-US" sz="2800" smtClean="0">
                <a:cs typeface="Arial" charset="0"/>
              </a:rPr>
              <a:t> </a:t>
            </a:r>
            <a:r>
              <a:rPr lang="en-US" sz="2800" smtClean="0">
                <a:cs typeface="Arial" charset="0"/>
                <a:sym typeface="Wingdings" pitchFamily="2" charset="2"/>
              </a:rPr>
              <a:t> merupakan penentuan limit suatu kuosien diferensi (</a:t>
            </a:r>
            <a:r>
              <a:rPr lang="en-US" sz="2800" smtClean="0">
                <a:cs typeface="Arial" charset="0"/>
              </a:rPr>
              <a:t>∆x sangat kecil)</a:t>
            </a:r>
          </a:p>
          <a:p>
            <a:pPr eaLnBrk="1" hangingPunct="1"/>
            <a:r>
              <a:rPr lang="en-US" sz="2800" smtClean="0">
                <a:cs typeface="Arial" charset="0"/>
              </a:rPr>
              <a:t>Hasil proses diferensiasi dinamakan turunan atau </a:t>
            </a:r>
            <a:r>
              <a:rPr lang="en-US" sz="2800" smtClean="0">
                <a:solidFill>
                  <a:srgbClr val="CC0000"/>
                </a:solidFill>
                <a:cs typeface="Arial" charset="0"/>
              </a:rPr>
              <a:t>derivatif</a:t>
            </a:r>
            <a:r>
              <a:rPr lang="en-US" sz="2800" smtClean="0">
                <a:cs typeface="Arial" charset="0"/>
              </a:rPr>
              <a:t> (</a:t>
            </a:r>
            <a:r>
              <a:rPr lang="en-US" sz="2800" i="1" smtClean="0">
                <a:cs typeface="Arial" charset="0"/>
              </a:rPr>
              <a:t>derivative</a:t>
            </a:r>
            <a:r>
              <a:rPr lang="en-US" sz="2800" smtClean="0">
                <a:cs typeface="Arial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905000" y="304800"/>
            <a:ext cx="5638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Lucida Console" pitchFamily="49" charset="0"/>
              </a:rPr>
              <a:t>Jika </a:t>
            </a:r>
            <a:r>
              <a:rPr lang="en-US" sz="2400" b="1" i="1">
                <a:latin typeface="Lucida Console" pitchFamily="49" charset="0"/>
              </a:rPr>
              <a:t>y = f(x)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Lucida Console" pitchFamily="49" charset="0"/>
              </a:rPr>
              <a:t>Maka kuosien diferensinya :</a:t>
            </a:r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>
            <p:ph/>
          </p:nvPr>
        </p:nvGraphicFramePr>
        <p:xfrm>
          <a:off x="1176338" y="2174875"/>
          <a:ext cx="6076950" cy="2209800"/>
        </p:xfrm>
        <a:graphic>
          <a:graphicData uri="http://schemas.openxmlformats.org/presentationml/2006/ole">
            <p:oleObj spid="_x0000_s3074" name="Equation" r:id="rId3" imgW="237456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penotasian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72413" cy="1658938"/>
          </a:xfrm>
        </p:spPr>
        <p:txBody>
          <a:bodyPr/>
          <a:lstStyle/>
          <a:p>
            <a:pPr eaLnBrk="1" hangingPunct="1"/>
            <a:r>
              <a:rPr lang="en-US" sz="2800" smtClean="0"/>
              <a:t>Cara penotasian dari turunan suatu fungsi dapat dilakukan dengan beberapa macam :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182688" y="3486150"/>
          <a:ext cx="6778625" cy="944563"/>
        </p:xfrm>
        <a:graphic>
          <a:graphicData uri="http://schemas.openxmlformats.org/presentationml/2006/ole">
            <p:oleObj spid="_x0000_s4098" name="Equation" r:id="rId3" imgW="3098520" imgH="431640" progId="Equation.3">
              <p:embed/>
            </p:oleObj>
          </a:graphicData>
        </a:graphic>
      </p:graphicFrame>
      <p:sp>
        <p:nvSpPr>
          <p:cNvPr id="4101" name="Oval 6"/>
          <p:cNvSpPr>
            <a:spLocks noChangeArrowheads="1"/>
          </p:cNvSpPr>
          <p:nvPr/>
        </p:nvSpPr>
        <p:spPr bwMode="auto">
          <a:xfrm>
            <a:off x="1676400" y="2971800"/>
            <a:ext cx="17526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1981200" y="5029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d-ID" sz="2400">
              <a:latin typeface="Times New Roman" pitchFamily="18" charset="0"/>
            </a:endParaRPr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3429000" y="47244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US" sz="2400" i="1">
                <a:latin typeface="Times New Roman" pitchFamily="18" charset="0"/>
                <a:cs typeface="Times New Roman" pitchFamily="18" charset="0"/>
              </a:rPr>
              <a:t>x sangat kecil maka = </a:t>
            </a:r>
            <a:r>
              <a:rPr lang="en-US" sz="2400">
                <a:latin typeface="Times New Roman" pitchFamily="18" charset="0"/>
              </a:rPr>
              <a:t>∆</a:t>
            </a:r>
            <a:r>
              <a:rPr lang="en-US" sz="2400" i="1">
                <a:latin typeface="Times New Roman" pitchFamily="18" charset="0"/>
              </a:rPr>
              <a:t>y </a:t>
            </a:r>
            <a:r>
              <a:rPr lang="en-US" sz="2400">
                <a:latin typeface="Times New Roman" pitchFamily="18" charset="0"/>
              </a:rPr>
              <a:t>/ ∆</a:t>
            </a:r>
            <a:r>
              <a:rPr lang="en-US" sz="2400" i="1">
                <a:latin typeface="Times New Roman" pitchFamily="18" charset="0"/>
              </a:rPr>
              <a:t>x</a:t>
            </a:r>
          </a:p>
        </p:txBody>
      </p:sp>
      <p:sp>
        <p:nvSpPr>
          <p:cNvPr id="4104" name="Line 13"/>
          <p:cNvSpPr>
            <a:spLocks noChangeShapeType="1"/>
          </p:cNvSpPr>
          <p:nvPr/>
        </p:nvSpPr>
        <p:spPr bwMode="auto">
          <a:xfrm>
            <a:off x="2819400" y="47244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105" name="Text Box 14"/>
          <p:cNvSpPr txBox="1">
            <a:spLocks noChangeArrowheads="1"/>
          </p:cNvSpPr>
          <p:nvPr/>
        </p:nvSpPr>
        <p:spPr bwMode="auto">
          <a:xfrm>
            <a:off x="1981200" y="5486400"/>
            <a:ext cx="678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rebuchet MS" pitchFamily="34" charset="0"/>
              </a:rPr>
              <a:t>Kuosien diferensi </a:t>
            </a:r>
            <a:r>
              <a:rPr lang="en-US" sz="2400" i="1">
                <a:latin typeface="Trebuchet MS" pitchFamily="34" charset="0"/>
                <a:cs typeface="Times New Roman" pitchFamily="18" charset="0"/>
              </a:rPr>
              <a:t>∆y/ </a:t>
            </a:r>
            <a:r>
              <a:rPr lang="en-US" sz="2400" i="1">
                <a:latin typeface="Trebuchet MS" pitchFamily="34" charset="0"/>
              </a:rPr>
              <a:t>∆x</a:t>
            </a:r>
            <a:r>
              <a:rPr lang="en-US" sz="2400">
                <a:latin typeface="Trebuchet MS" pitchFamily="34" charset="0"/>
              </a:rPr>
              <a:t> </a:t>
            </a:r>
            <a:r>
              <a:rPr lang="en-US" sz="2400">
                <a:latin typeface="Trebuchet MS" pitchFamily="34" charset="0"/>
                <a:sym typeface="Wingdings" pitchFamily="2" charset="2"/>
              </a:rPr>
              <a:t>slope / lereng dari garis kurva </a:t>
            </a:r>
            <a:r>
              <a:rPr lang="en-US" sz="2400" i="1">
                <a:latin typeface="Trebuchet MS" pitchFamily="34" charset="0"/>
                <a:sym typeface="Wingdings" pitchFamily="2" charset="2"/>
              </a:rPr>
              <a:t>y = f(x)</a:t>
            </a:r>
            <a:endParaRPr lang="en-US" sz="2400" i="1">
              <a:latin typeface="Trebuchet MS" pitchFamily="34" charset="0"/>
            </a:endParaRPr>
          </a:p>
        </p:txBody>
      </p:sp>
      <p:sp>
        <p:nvSpPr>
          <p:cNvPr id="4106" name="Oval 15"/>
          <p:cNvSpPr>
            <a:spLocks noChangeArrowheads="1"/>
          </p:cNvSpPr>
          <p:nvPr/>
        </p:nvSpPr>
        <p:spPr bwMode="auto">
          <a:xfrm>
            <a:off x="7086600" y="3352800"/>
            <a:ext cx="457200" cy="1219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107" name="Line 16"/>
          <p:cNvSpPr>
            <a:spLocks noChangeShapeType="1"/>
          </p:cNvSpPr>
          <p:nvPr/>
        </p:nvSpPr>
        <p:spPr bwMode="auto">
          <a:xfrm flipV="1">
            <a:off x="7315200" y="3124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4108" name="Text Box 17"/>
          <p:cNvSpPr txBox="1">
            <a:spLocks noChangeArrowheads="1"/>
          </p:cNvSpPr>
          <p:nvPr/>
        </p:nvSpPr>
        <p:spPr bwMode="auto">
          <a:xfrm>
            <a:off x="7239000" y="2514600"/>
            <a:ext cx="1676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Paling lazim digunakan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Kaidah-kaidah diferensiasi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olidFill>
                  <a:srgbClr val="003300"/>
                </a:solidFill>
              </a:rPr>
              <a:t>Diferensiasi konstanta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	Jika </a:t>
            </a:r>
            <a:r>
              <a:rPr lang="en-US" i="1" smtClean="0"/>
              <a:t>y = k</a:t>
            </a:r>
            <a:r>
              <a:rPr lang="en-US" smtClean="0"/>
              <a:t>, dimana k adalah konstanta, maka </a:t>
            </a:r>
            <a:r>
              <a:rPr lang="en-US" i="1" smtClean="0"/>
              <a:t>dy/dx = 0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rgbClr val="CC0000"/>
                </a:solidFill>
              </a:rPr>
              <a:t>contoh : </a:t>
            </a:r>
            <a:r>
              <a:rPr lang="en-US" i="1" smtClean="0">
                <a:solidFill>
                  <a:srgbClr val="CC0000"/>
                </a:solidFill>
              </a:rPr>
              <a:t>y = 5 </a:t>
            </a:r>
            <a:r>
              <a:rPr lang="en-US" i="1" smtClean="0">
                <a:solidFill>
                  <a:srgbClr val="CC0000"/>
                </a:solidFill>
                <a:sym typeface="Wingdings" pitchFamily="2" charset="2"/>
              </a:rPr>
              <a:t> dy/dx = 0</a:t>
            </a:r>
          </a:p>
          <a:p>
            <a:pPr marL="609600" indent="-609600" eaLnBrk="1" hangingPunct="1">
              <a:buFontTx/>
              <a:buAutoNum type="arabicPeriod" startAt="2"/>
            </a:pPr>
            <a:r>
              <a:rPr lang="en-US" smtClean="0">
                <a:solidFill>
                  <a:srgbClr val="003300"/>
                </a:solidFill>
                <a:sym typeface="Wingdings" pitchFamily="2" charset="2"/>
              </a:rPr>
              <a:t>Diferensiasi fungsi pangkat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	Jika </a:t>
            </a:r>
            <a:r>
              <a:rPr lang="en-US" i="1" smtClean="0"/>
              <a:t>y = x</a:t>
            </a:r>
            <a:r>
              <a:rPr lang="en-US" i="1" baseline="30000" smtClean="0"/>
              <a:t>n</a:t>
            </a:r>
            <a:r>
              <a:rPr lang="en-US" smtClean="0"/>
              <a:t>, dimana </a:t>
            </a:r>
            <a:r>
              <a:rPr lang="en-US" i="1" smtClean="0"/>
              <a:t>n</a:t>
            </a:r>
            <a:r>
              <a:rPr lang="en-US" smtClean="0"/>
              <a:t> adalah konstanta, maka </a:t>
            </a:r>
            <a:r>
              <a:rPr lang="en-US" i="1" smtClean="0"/>
              <a:t>dy/dx = nx</a:t>
            </a:r>
            <a:r>
              <a:rPr lang="en-US" i="1" baseline="30000" smtClean="0"/>
              <a:t>n-1</a:t>
            </a:r>
          </a:p>
          <a:p>
            <a:pPr marL="609600" indent="-609600" eaLnBrk="1" hangingPunct="1">
              <a:buFontTx/>
              <a:buNone/>
            </a:pPr>
            <a:r>
              <a:rPr lang="en-US" i="1" baseline="30000" smtClean="0"/>
              <a:t>	</a:t>
            </a:r>
            <a:r>
              <a:rPr lang="en-US" i="1" smtClean="0">
                <a:solidFill>
                  <a:srgbClr val="CC0000"/>
                </a:solidFill>
              </a:rPr>
              <a:t>contoh : y=x</a:t>
            </a:r>
            <a:r>
              <a:rPr lang="en-US" i="1" baseline="30000" smtClean="0">
                <a:solidFill>
                  <a:srgbClr val="CC0000"/>
                </a:solidFill>
              </a:rPr>
              <a:t>3</a:t>
            </a:r>
            <a:r>
              <a:rPr lang="en-US" i="1" smtClean="0">
                <a:solidFill>
                  <a:srgbClr val="CC0000"/>
                </a:solidFill>
                <a:sym typeface="Wingdings" pitchFamily="2" charset="2"/>
              </a:rPr>
              <a:t>dy/dx=3x</a:t>
            </a:r>
            <a:r>
              <a:rPr lang="en-US" i="1" baseline="30000" smtClean="0">
                <a:solidFill>
                  <a:srgbClr val="CC0000"/>
                </a:solidFill>
                <a:sym typeface="Wingdings" pitchFamily="2" charset="2"/>
              </a:rPr>
              <a:t>3-1</a:t>
            </a:r>
            <a:r>
              <a:rPr lang="en-US" i="1" smtClean="0">
                <a:solidFill>
                  <a:srgbClr val="CC0000"/>
                </a:solidFill>
                <a:sym typeface="Wingdings" pitchFamily="2" charset="2"/>
              </a:rPr>
              <a:t>=3x</a:t>
            </a:r>
            <a:r>
              <a:rPr lang="en-US" i="1" baseline="30000" smtClean="0">
                <a:solidFill>
                  <a:srgbClr val="CC0000"/>
                </a:solidFill>
                <a:sym typeface="Wingdings" pitchFamily="2" charset="2"/>
              </a:rPr>
              <a:t>2</a:t>
            </a:r>
            <a:endParaRPr lang="en-US" i="1" baseline="3000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304800"/>
            <a:ext cx="6629400" cy="5486400"/>
          </a:xfrm>
        </p:spPr>
        <p:txBody>
          <a:bodyPr/>
          <a:lstStyle/>
          <a:p>
            <a:pPr marL="463550" indent="-463550" eaLnBrk="1" hangingPunct="1">
              <a:buFontTx/>
              <a:buNone/>
            </a:pPr>
            <a:r>
              <a:rPr lang="en-US" sz="2400" smtClean="0"/>
              <a:t>3.  </a:t>
            </a:r>
            <a:r>
              <a:rPr lang="en-US" sz="2400" smtClean="0">
                <a:solidFill>
                  <a:srgbClr val="003300"/>
                </a:solidFill>
              </a:rPr>
              <a:t>Diferensiasi perkalian konstanta    dengan fungsi</a:t>
            </a:r>
          </a:p>
          <a:p>
            <a:pPr marL="463550" indent="-463550" eaLnBrk="1" hangingPunct="1">
              <a:buFontTx/>
              <a:buNone/>
            </a:pPr>
            <a:r>
              <a:rPr lang="en-US" sz="2400" smtClean="0"/>
              <a:t>	Jika </a:t>
            </a:r>
            <a:r>
              <a:rPr lang="en-US" sz="2400" i="1" smtClean="0"/>
              <a:t>y = kv</a:t>
            </a:r>
            <a:r>
              <a:rPr lang="en-US" sz="2400" smtClean="0"/>
              <a:t>, dimana </a:t>
            </a:r>
            <a:r>
              <a:rPr lang="en-US" sz="2400" i="1" smtClean="0"/>
              <a:t>v = h(x),</a:t>
            </a:r>
          </a:p>
          <a:p>
            <a:pPr marL="463550" indent="-463550" eaLnBrk="1" hangingPunct="1">
              <a:buFontTx/>
              <a:buNone/>
            </a:pPr>
            <a:r>
              <a:rPr lang="en-US" sz="2400" i="1" smtClean="0"/>
              <a:t>	</a:t>
            </a:r>
            <a:r>
              <a:rPr lang="en-US" sz="2400" smtClean="0">
                <a:sym typeface="Wingdings" pitchFamily="2" charset="2"/>
              </a:rPr>
              <a:t> </a:t>
            </a:r>
            <a:r>
              <a:rPr lang="en-US" sz="2400" i="1" smtClean="0">
                <a:sym typeface="Wingdings" pitchFamily="2" charset="2"/>
              </a:rPr>
              <a:t>dy/dx = k dv/dx</a:t>
            </a:r>
          </a:p>
          <a:p>
            <a:pPr marL="463550" indent="-463550" eaLnBrk="1" hangingPunct="1">
              <a:buFontTx/>
              <a:buNone/>
            </a:pPr>
            <a:r>
              <a:rPr lang="en-US" sz="2400" smtClean="0">
                <a:sym typeface="Wingdings" pitchFamily="2" charset="2"/>
              </a:rPr>
              <a:t>	</a:t>
            </a:r>
            <a:r>
              <a:rPr lang="en-US" sz="2400" smtClean="0">
                <a:solidFill>
                  <a:srgbClr val="CC0000"/>
                </a:solidFill>
                <a:sym typeface="Wingdings" pitchFamily="2" charset="2"/>
              </a:rPr>
              <a:t>contoh : </a:t>
            </a:r>
            <a:r>
              <a:rPr lang="en-US" sz="2400" i="1" smtClean="0">
                <a:solidFill>
                  <a:srgbClr val="CC0000"/>
                </a:solidFill>
                <a:sym typeface="Wingdings" pitchFamily="2" charset="2"/>
              </a:rPr>
              <a:t>y = 5x</a:t>
            </a:r>
            <a:r>
              <a:rPr lang="en-US" sz="2400" i="1" baseline="30000" smtClean="0">
                <a:solidFill>
                  <a:srgbClr val="CC0000"/>
                </a:solidFill>
                <a:sym typeface="Wingdings" pitchFamily="2" charset="2"/>
              </a:rPr>
              <a:t>3</a:t>
            </a:r>
            <a:r>
              <a:rPr lang="en-US" sz="2400" i="1" smtClean="0">
                <a:solidFill>
                  <a:srgbClr val="CC0000"/>
                </a:solidFill>
                <a:sym typeface="Wingdings" pitchFamily="2" charset="2"/>
              </a:rPr>
              <a:t>  dy/dx = 5(3x</a:t>
            </a:r>
            <a:r>
              <a:rPr lang="en-US" sz="2400" i="1" baseline="30000" smtClean="0">
                <a:solidFill>
                  <a:srgbClr val="CC0000"/>
                </a:solidFill>
                <a:sym typeface="Wingdings" pitchFamily="2" charset="2"/>
              </a:rPr>
              <a:t>2</a:t>
            </a:r>
            <a:r>
              <a:rPr lang="en-US" sz="2400" i="1" smtClean="0">
                <a:solidFill>
                  <a:srgbClr val="CC0000"/>
                </a:solidFill>
                <a:sym typeface="Wingdings" pitchFamily="2" charset="2"/>
              </a:rPr>
              <a:t>) = 15x</a:t>
            </a:r>
            <a:r>
              <a:rPr lang="en-US" sz="2400" i="1" baseline="30000" smtClean="0">
                <a:solidFill>
                  <a:srgbClr val="CC0000"/>
                </a:solidFill>
                <a:sym typeface="Wingdings" pitchFamily="2" charset="2"/>
              </a:rPr>
              <a:t>2</a:t>
            </a:r>
          </a:p>
          <a:p>
            <a:pPr marL="463550" indent="-463550" eaLnBrk="1" hangingPunct="1">
              <a:buFontTx/>
              <a:buNone/>
            </a:pPr>
            <a:endParaRPr lang="en-US" sz="2400" i="1" baseline="30000" smtClean="0">
              <a:solidFill>
                <a:srgbClr val="CC0000"/>
              </a:solidFill>
            </a:endParaRPr>
          </a:p>
          <a:p>
            <a:pPr marL="463550" indent="-463550" eaLnBrk="1" hangingPunct="1">
              <a:buFontTx/>
              <a:buNone/>
            </a:pPr>
            <a:r>
              <a:rPr lang="en-US" sz="2400" smtClean="0"/>
              <a:t>4.   </a:t>
            </a:r>
            <a:r>
              <a:rPr lang="en-US" sz="2400" smtClean="0">
                <a:solidFill>
                  <a:srgbClr val="003300"/>
                </a:solidFill>
              </a:rPr>
              <a:t>Diferensiasi pembagian konstanta dengan fungsi</a:t>
            </a:r>
          </a:p>
          <a:p>
            <a:pPr marL="463550" indent="-463550" eaLnBrk="1" hangingPunct="1">
              <a:buFontTx/>
              <a:buNone/>
            </a:pPr>
            <a:r>
              <a:rPr lang="en-US" sz="2400" smtClean="0"/>
              <a:t>	jika </a:t>
            </a:r>
            <a:r>
              <a:rPr lang="en-US" sz="2400" i="1" smtClean="0"/>
              <a:t>y = k/v, dimana v=h(x),</a:t>
            </a:r>
            <a:r>
              <a:rPr lang="en-US" sz="2400" smtClean="0"/>
              <a:t> maka :</a:t>
            </a:r>
          </a:p>
          <a:p>
            <a:pPr marL="463550" indent="-463550" eaLnBrk="1" hangingPunct="1">
              <a:buFontTx/>
              <a:buNone/>
            </a:pPr>
            <a:r>
              <a:rPr lang="en-US" sz="2000" smtClean="0"/>
              <a:t>	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463675" y="4240213"/>
          <a:ext cx="2189163" cy="904875"/>
        </p:xfrm>
        <a:graphic>
          <a:graphicData uri="http://schemas.openxmlformats.org/presentationml/2006/ole">
            <p:oleObj spid="_x0000_s5122" name="Equation" r:id="rId3" imgW="952200" imgH="393480" progId="Equation.3">
              <p:embed/>
            </p:oleObj>
          </a:graphicData>
        </a:graphic>
      </p:graphicFrame>
      <p:graphicFrame>
        <p:nvGraphicFramePr>
          <p:cNvPr id="5123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2286000" y="5257800"/>
          <a:ext cx="5903913" cy="1076325"/>
        </p:xfrm>
        <a:graphic>
          <a:graphicData uri="http://schemas.openxmlformats.org/presentationml/2006/ole">
            <p:oleObj spid="_x0000_s5123" name="Equation" r:id="rId4" imgW="243828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145">
  <a:themeElements>
    <a:clrScheme name="">
      <a:dk1>
        <a:srgbClr val="4C4C4C"/>
      </a:dk1>
      <a:lt1>
        <a:srgbClr val="FFFFFF"/>
      </a:lt1>
      <a:dk2>
        <a:srgbClr val="FF0080"/>
      </a:dk2>
      <a:lt2>
        <a:srgbClr val="4C4C4C"/>
      </a:lt2>
      <a:accent1>
        <a:srgbClr val="66CCFF"/>
      </a:accent1>
      <a:accent2>
        <a:srgbClr val="FF0080"/>
      </a:accent2>
      <a:accent3>
        <a:srgbClr val="FFFFFF"/>
      </a:accent3>
      <a:accent4>
        <a:srgbClr val="404040"/>
      </a:accent4>
      <a:accent5>
        <a:srgbClr val="B8E2FF"/>
      </a:accent5>
      <a:accent6>
        <a:srgbClr val="E70073"/>
      </a:accent6>
      <a:hlink>
        <a:srgbClr val="666666"/>
      </a:hlink>
      <a:folHlink>
        <a:srgbClr val="66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00145</Template>
  <TotalTime>425</TotalTime>
  <Words>526</Words>
  <Application>Microsoft Office PowerPoint</Application>
  <PresentationFormat>On-screen Show (4:3)</PresentationFormat>
  <Paragraphs>89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00145</vt:lpstr>
      <vt:lpstr>Equation</vt:lpstr>
      <vt:lpstr>Diferensial fungsi sederhana</vt:lpstr>
      <vt:lpstr>Materi Yang Dipelajari</vt:lpstr>
      <vt:lpstr>Kuosien Diferensi dan Derivatif</vt:lpstr>
      <vt:lpstr>Slide 4</vt:lpstr>
      <vt:lpstr>Slide 5</vt:lpstr>
      <vt:lpstr>Slide 6</vt:lpstr>
      <vt:lpstr>penotasian</vt:lpstr>
      <vt:lpstr>Kaidah-kaidah diferensiasi</vt:lpstr>
      <vt:lpstr>Slide 9</vt:lpstr>
      <vt:lpstr>Slide 10</vt:lpstr>
      <vt:lpstr>Slide 11</vt:lpstr>
      <vt:lpstr>8. Diferensiasi Fungsi komposit</vt:lpstr>
      <vt:lpstr>9. Diferensiasi fungsi berpangkat</vt:lpstr>
      <vt:lpstr>10. Diferensiasi fungsi logaritmik</vt:lpstr>
      <vt:lpstr>11. Diferensiasi fungsi komposit-logaritmik</vt:lpstr>
      <vt:lpstr>12. Diferensiasi fungsi komposit-logaritmik-berpangkat</vt:lpstr>
      <vt:lpstr>13. Diferensiasi fungsi logaritmik-Napier</vt:lpstr>
      <vt:lpstr>15. Diferensiasi fungsi Komposit-Logaritmik-Napier-berpangkat</vt:lpstr>
      <vt:lpstr>16. Diferensiasi fungsi eksponensial</vt:lpstr>
      <vt:lpstr>17. Diferensasi fungsi komposit - eksponensial</vt:lpstr>
      <vt:lpstr>18. Diferensiasi fungsi kompleks</vt:lpstr>
      <vt:lpstr>19. Diferensiasi fungsi balikan</vt:lpstr>
      <vt:lpstr>20. Diferensiasi Implisit</vt:lpstr>
      <vt:lpstr>Slide 24</vt:lpstr>
    </vt:vector>
  </TitlesOfParts>
  <Company>brawijaya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DIFERENSIAL (fungsi sederhana)</dc:title>
  <dc:creator>rosihan</dc:creator>
  <cp:lastModifiedBy>dell</cp:lastModifiedBy>
  <cp:revision>36</cp:revision>
  <dcterms:created xsi:type="dcterms:W3CDTF">2007-08-28T17:17:01Z</dcterms:created>
  <dcterms:modified xsi:type="dcterms:W3CDTF">2015-06-11T13:52:35Z</dcterms:modified>
</cp:coreProperties>
</file>