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1" r:id="rId1"/>
  </p:sldMasterIdLst>
  <p:sldIdLst>
    <p:sldId id="256" r:id="rId2"/>
    <p:sldId id="257" r:id="rId3"/>
    <p:sldId id="258" r:id="rId4"/>
    <p:sldId id="259" r:id="rId5"/>
    <p:sldId id="260" r:id="rId6"/>
    <p:sldId id="275" r:id="rId7"/>
    <p:sldId id="261" r:id="rId8"/>
    <p:sldId id="262" r:id="rId9"/>
    <p:sldId id="263" r:id="rId10"/>
    <p:sldId id="264" r:id="rId11"/>
    <p:sldId id="265" r:id="rId12"/>
    <p:sldId id="276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0000"/>
    <a:srgbClr val="FFFF66"/>
    <a:srgbClr val="6600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1" d="100"/>
          <a:sy n="61" d="100"/>
        </p:scale>
        <p:origin x="-71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371094-81F2-402A-83F4-729F85B8BD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207F4B-2F69-462F-B7C4-1119095DCFC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7E6225-505F-47B9-A9D2-26F9067320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0D564F-E3AC-43EC-AAFF-9AE81747C1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8E5F37-D3EB-45A7-AE4E-86C2EA8A3F4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215BC3-5C82-4906-B3D5-72B975E10E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C21221-7317-42A1-8E1A-056F468A2D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34C6DA-4671-4000-92C2-12381DEF00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A705D2-2A6D-487F-8DEC-B9DC3B5D9B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7BC836-BAC3-4C34-99AE-E748986599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C2DECE-024B-489A-B75D-827C34E5952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1AAD62-145F-44DE-AF84-7E303E2CB2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nip and Round Single Corner Rectangle 4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ight Triangle 5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Freeform 6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8246C3-16FB-4196-B0FE-AC7606854D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sp>
        <p:nvSpPr>
          <p:cNvPr id="6148" name="Title Placeholder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614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 smtClean="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4529D5C4-AAA5-43E5-8ACD-C272CF36D1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6153" name="Group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8" r:id="rId1"/>
    <p:sldLayoutId id="2147483710" r:id="rId2"/>
    <p:sldLayoutId id="2147483719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20" r:id="rId9"/>
    <p:sldLayoutId id="2147483716" r:id="rId10"/>
    <p:sldLayoutId id="2147483717" r:id="rId11"/>
    <p:sldLayoutId id="2147483721" r:id="rId12"/>
    <p:sldLayoutId id="2147483722" r:id="rId13"/>
  </p:sldLayoutIdLst>
  <p:txStyles>
    <p:titleStyle>
      <a:lvl1pPr algn="l" rtl="0" fontAlgn="base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fontAlgn="base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fontAlgn="base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fontAlgn="base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fontAlgn="base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oleObject" Target="../embeddings/oleObject6.bin"/><Relationship Id="rId4" Type="http://schemas.openxmlformats.org/officeDocument/2006/relationships/oleObject" Target="../embeddings/oleObject5.bin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5.v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3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z="5400" smtClean="0">
                <a:latin typeface="Lucida Console" pitchFamily="49" charset="0"/>
              </a:rPr>
              <a:t>DIFERENSIAL</a:t>
            </a:r>
            <a:r>
              <a:rPr lang="en-US" sz="4800" smtClean="0">
                <a:latin typeface="Lucida Console" pitchFamily="49" charset="0"/>
              </a:rPr>
              <a:t/>
            </a:r>
            <a:br>
              <a:rPr lang="en-US" sz="4800" smtClean="0">
                <a:latin typeface="Lucida Console" pitchFamily="49" charset="0"/>
              </a:rPr>
            </a:br>
            <a:r>
              <a:rPr lang="en-US" sz="2400" smtClean="0">
                <a:latin typeface="Lucida Console" pitchFamily="49" charset="0"/>
              </a:rPr>
              <a:t>(fungsi sederhana)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33400" y="3228975"/>
            <a:ext cx="7854950" cy="1752600"/>
          </a:xfrm>
        </p:spPr>
        <p:txBody>
          <a:bodyPr/>
          <a:lstStyle/>
          <a:p>
            <a:pPr marR="0"/>
            <a:r>
              <a:rPr lang="en-US" smtClean="0"/>
              <a:t>Lanjutan……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Fungsi Menaik dan Menurun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1508125"/>
          </a:xfrm>
        </p:spPr>
        <p:txBody>
          <a:bodyPr/>
          <a:lstStyle/>
          <a:p>
            <a:r>
              <a:rPr lang="en-US" sz="2400" smtClean="0"/>
              <a:t>Turunan pertama dari sebuah fungsi non-linear dapat digunakan untuk menentukan apakah kurva dari fungsi yang bersangkutan menaik atau menurun pada kedudukan tertentu.</a:t>
            </a:r>
          </a:p>
          <a:p>
            <a:endParaRPr lang="en-US" sz="2400" smtClean="0"/>
          </a:p>
        </p:txBody>
      </p:sp>
      <p:sp>
        <p:nvSpPr>
          <p:cNvPr id="17412" name="Line 4"/>
          <p:cNvSpPr>
            <a:spLocks noChangeShapeType="1"/>
          </p:cNvSpPr>
          <p:nvPr/>
        </p:nvSpPr>
        <p:spPr bwMode="auto">
          <a:xfrm>
            <a:off x="1905000" y="3276600"/>
            <a:ext cx="0" cy="2743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17413" name="Line 5"/>
          <p:cNvSpPr>
            <a:spLocks noChangeShapeType="1"/>
          </p:cNvSpPr>
          <p:nvPr/>
        </p:nvSpPr>
        <p:spPr bwMode="auto">
          <a:xfrm>
            <a:off x="1905000" y="6019800"/>
            <a:ext cx="4038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d-ID"/>
          </a:p>
        </p:txBody>
      </p:sp>
      <p:sp>
        <p:nvSpPr>
          <p:cNvPr id="17414" name="Freeform 7"/>
          <p:cNvSpPr>
            <a:spLocks/>
          </p:cNvSpPr>
          <p:nvPr/>
        </p:nvSpPr>
        <p:spPr bwMode="auto">
          <a:xfrm>
            <a:off x="2133600" y="4152900"/>
            <a:ext cx="2667000" cy="1498600"/>
          </a:xfrm>
          <a:custGeom>
            <a:avLst/>
            <a:gdLst>
              <a:gd name="T0" fmla="*/ 0 w 1680"/>
              <a:gd name="T1" fmla="*/ 1409700 h 944"/>
              <a:gd name="T2" fmla="*/ 76200 w 1680"/>
              <a:gd name="T3" fmla="*/ 1028700 h 944"/>
              <a:gd name="T4" fmla="*/ 304800 w 1680"/>
              <a:gd name="T5" fmla="*/ 495300 h 944"/>
              <a:gd name="T6" fmla="*/ 762000 w 1680"/>
              <a:gd name="T7" fmla="*/ 38100 h 944"/>
              <a:gd name="T8" fmla="*/ 1066800 w 1680"/>
              <a:gd name="T9" fmla="*/ 266700 h 944"/>
              <a:gd name="T10" fmla="*/ 1295400 w 1680"/>
              <a:gd name="T11" fmla="*/ 723900 h 944"/>
              <a:gd name="T12" fmla="*/ 1371600 w 1680"/>
              <a:gd name="T13" fmla="*/ 952500 h 944"/>
              <a:gd name="T14" fmla="*/ 1447800 w 1680"/>
              <a:gd name="T15" fmla="*/ 1181100 h 944"/>
              <a:gd name="T16" fmla="*/ 1676400 w 1680"/>
              <a:gd name="T17" fmla="*/ 1485900 h 944"/>
              <a:gd name="T18" fmla="*/ 2057400 w 1680"/>
              <a:gd name="T19" fmla="*/ 1257300 h 944"/>
              <a:gd name="T20" fmla="*/ 2438400 w 1680"/>
              <a:gd name="T21" fmla="*/ 495300 h 944"/>
              <a:gd name="T22" fmla="*/ 2667000 w 1680"/>
              <a:gd name="T23" fmla="*/ 114300 h 944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w 1680"/>
              <a:gd name="T37" fmla="*/ 0 h 944"/>
              <a:gd name="T38" fmla="*/ 1680 w 1680"/>
              <a:gd name="T39" fmla="*/ 944 h 944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T36" t="T37" r="T38" b="T39"/>
            <a:pathLst>
              <a:path w="1680" h="944">
                <a:moveTo>
                  <a:pt x="0" y="888"/>
                </a:moveTo>
                <a:cubicBezTo>
                  <a:pt x="8" y="816"/>
                  <a:pt x="16" y="744"/>
                  <a:pt x="48" y="648"/>
                </a:cubicBezTo>
                <a:cubicBezTo>
                  <a:pt x="80" y="552"/>
                  <a:pt x="120" y="416"/>
                  <a:pt x="192" y="312"/>
                </a:cubicBezTo>
                <a:cubicBezTo>
                  <a:pt x="264" y="208"/>
                  <a:pt x="400" y="48"/>
                  <a:pt x="480" y="24"/>
                </a:cubicBezTo>
                <a:cubicBezTo>
                  <a:pt x="560" y="0"/>
                  <a:pt x="616" y="96"/>
                  <a:pt x="672" y="168"/>
                </a:cubicBezTo>
                <a:cubicBezTo>
                  <a:pt x="728" y="240"/>
                  <a:pt x="784" y="384"/>
                  <a:pt x="816" y="456"/>
                </a:cubicBezTo>
                <a:cubicBezTo>
                  <a:pt x="848" y="528"/>
                  <a:pt x="848" y="552"/>
                  <a:pt x="864" y="600"/>
                </a:cubicBezTo>
                <a:cubicBezTo>
                  <a:pt x="880" y="648"/>
                  <a:pt x="880" y="688"/>
                  <a:pt x="912" y="744"/>
                </a:cubicBezTo>
                <a:cubicBezTo>
                  <a:pt x="944" y="800"/>
                  <a:pt x="992" y="928"/>
                  <a:pt x="1056" y="936"/>
                </a:cubicBezTo>
                <a:cubicBezTo>
                  <a:pt x="1120" y="944"/>
                  <a:pt x="1216" y="896"/>
                  <a:pt x="1296" y="792"/>
                </a:cubicBezTo>
                <a:cubicBezTo>
                  <a:pt x="1376" y="688"/>
                  <a:pt x="1472" y="432"/>
                  <a:pt x="1536" y="312"/>
                </a:cubicBezTo>
                <a:cubicBezTo>
                  <a:pt x="1600" y="192"/>
                  <a:pt x="1640" y="132"/>
                  <a:pt x="1680" y="72"/>
                </a:cubicBezTo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17415" name="Line 8"/>
          <p:cNvSpPr>
            <a:spLocks noChangeShapeType="1"/>
          </p:cNvSpPr>
          <p:nvPr/>
        </p:nvSpPr>
        <p:spPr bwMode="auto">
          <a:xfrm flipV="1">
            <a:off x="2057400" y="4267200"/>
            <a:ext cx="533400" cy="1143000"/>
          </a:xfrm>
          <a:prstGeom prst="line">
            <a:avLst/>
          </a:prstGeom>
          <a:noFill/>
          <a:ln w="9525">
            <a:solidFill>
              <a:srgbClr val="800000"/>
            </a:solidFill>
            <a:round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17416" name="Line 9"/>
          <p:cNvSpPr>
            <a:spLocks noChangeShapeType="1"/>
          </p:cNvSpPr>
          <p:nvPr/>
        </p:nvSpPr>
        <p:spPr bwMode="auto">
          <a:xfrm>
            <a:off x="3200400" y="4267200"/>
            <a:ext cx="457200" cy="1143000"/>
          </a:xfrm>
          <a:prstGeom prst="line">
            <a:avLst/>
          </a:prstGeom>
          <a:noFill/>
          <a:ln w="9525">
            <a:solidFill>
              <a:srgbClr val="800000"/>
            </a:solidFill>
            <a:round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17417" name="Oval 11"/>
          <p:cNvSpPr>
            <a:spLocks noChangeArrowheads="1"/>
          </p:cNvSpPr>
          <p:nvPr/>
        </p:nvSpPr>
        <p:spPr bwMode="auto">
          <a:xfrm>
            <a:off x="2895600" y="4140200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id-ID"/>
          </a:p>
        </p:txBody>
      </p:sp>
      <p:sp>
        <p:nvSpPr>
          <p:cNvPr id="17418" name="Oval 13"/>
          <p:cNvSpPr>
            <a:spLocks noChangeArrowheads="1"/>
          </p:cNvSpPr>
          <p:nvPr/>
        </p:nvSpPr>
        <p:spPr bwMode="auto">
          <a:xfrm>
            <a:off x="3429000" y="4953000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id-ID"/>
          </a:p>
        </p:txBody>
      </p:sp>
      <p:sp>
        <p:nvSpPr>
          <p:cNvPr id="17419" name="Oval 14"/>
          <p:cNvSpPr>
            <a:spLocks noChangeArrowheads="1"/>
          </p:cNvSpPr>
          <p:nvPr/>
        </p:nvSpPr>
        <p:spPr bwMode="auto">
          <a:xfrm>
            <a:off x="2286000" y="4876800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id-ID"/>
          </a:p>
        </p:txBody>
      </p:sp>
      <p:sp>
        <p:nvSpPr>
          <p:cNvPr id="17420" name="AutoShape 15"/>
          <p:cNvSpPr>
            <a:spLocks noChangeArrowheads="1"/>
          </p:cNvSpPr>
          <p:nvPr/>
        </p:nvSpPr>
        <p:spPr bwMode="auto">
          <a:xfrm>
            <a:off x="2057400" y="4648200"/>
            <a:ext cx="1371600" cy="990600"/>
          </a:xfrm>
          <a:prstGeom prst="wedgeEllipseCallout">
            <a:avLst>
              <a:gd name="adj1" fmla="val -26505"/>
              <a:gd name="adj2" fmla="val -18750"/>
            </a:avLst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en-US" sz="1200">
                <a:latin typeface="Times New Roman" pitchFamily="18" charset="0"/>
              </a:rPr>
              <a:t>Lereng positif fungsi menaik</a:t>
            </a:r>
          </a:p>
        </p:txBody>
      </p:sp>
      <p:sp>
        <p:nvSpPr>
          <p:cNvPr id="17421" name="AutoShape 16"/>
          <p:cNvSpPr>
            <a:spLocks noChangeArrowheads="1"/>
          </p:cNvSpPr>
          <p:nvPr/>
        </p:nvSpPr>
        <p:spPr bwMode="auto">
          <a:xfrm>
            <a:off x="3200400" y="4343400"/>
            <a:ext cx="1600200" cy="990600"/>
          </a:xfrm>
          <a:prstGeom prst="wedgeEllipseCallout">
            <a:avLst>
              <a:gd name="adj1" fmla="val -32241"/>
              <a:gd name="adj2" fmla="val 10898"/>
            </a:avLst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en-US" sz="1200">
                <a:latin typeface="Times New Roman" pitchFamily="18" charset="0"/>
              </a:rPr>
              <a:t>Lereng negatif fungsi menurun</a:t>
            </a:r>
          </a:p>
        </p:txBody>
      </p:sp>
      <p:sp>
        <p:nvSpPr>
          <p:cNvPr id="17422" name="Text Box 17"/>
          <p:cNvSpPr txBox="1">
            <a:spLocks noChangeArrowheads="1"/>
          </p:cNvSpPr>
          <p:nvPr/>
        </p:nvSpPr>
        <p:spPr bwMode="auto">
          <a:xfrm>
            <a:off x="2514600" y="3810000"/>
            <a:ext cx="13716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200">
                <a:latin typeface="Times New Roman" pitchFamily="18" charset="0"/>
              </a:rPr>
              <a:t>Lereng nol</a:t>
            </a:r>
          </a:p>
        </p:txBody>
      </p:sp>
      <p:sp>
        <p:nvSpPr>
          <p:cNvPr id="17423" name="Text Box 18"/>
          <p:cNvSpPr txBox="1">
            <a:spLocks noChangeArrowheads="1"/>
          </p:cNvSpPr>
          <p:nvPr/>
        </p:nvSpPr>
        <p:spPr bwMode="auto">
          <a:xfrm>
            <a:off x="3276600" y="5638800"/>
            <a:ext cx="13716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200">
                <a:latin typeface="Times New Roman" pitchFamily="18" charset="0"/>
              </a:rPr>
              <a:t>Lereng nol</a:t>
            </a:r>
          </a:p>
        </p:txBody>
      </p:sp>
      <p:sp>
        <p:nvSpPr>
          <p:cNvPr id="17424" name="Oval 19"/>
          <p:cNvSpPr>
            <a:spLocks noChangeArrowheads="1"/>
          </p:cNvSpPr>
          <p:nvPr/>
        </p:nvSpPr>
        <p:spPr bwMode="auto">
          <a:xfrm>
            <a:off x="3810000" y="5600700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id-ID"/>
          </a:p>
        </p:txBody>
      </p:sp>
      <p:sp>
        <p:nvSpPr>
          <p:cNvPr id="17425" name="Text Box 20"/>
          <p:cNvSpPr txBox="1">
            <a:spLocks noChangeArrowheads="1"/>
          </p:cNvSpPr>
          <p:nvPr/>
        </p:nvSpPr>
        <p:spPr bwMode="auto">
          <a:xfrm>
            <a:off x="4724400" y="3886200"/>
            <a:ext cx="1143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i="1">
                <a:latin typeface="Times New Roman" pitchFamily="18" charset="0"/>
              </a:rPr>
              <a:t>y = f(x)</a:t>
            </a:r>
          </a:p>
        </p:txBody>
      </p:sp>
      <p:sp>
        <p:nvSpPr>
          <p:cNvPr id="51221" name="Text Box 21"/>
          <p:cNvSpPr txBox="1">
            <a:spLocks noChangeArrowheads="1"/>
          </p:cNvSpPr>
          <p:nvPr/>
        </p:nvSpPr>
        <p:spPr bwMode="auto">
          <a:xfrm>
            <a:off x="5715000" y="4495800"/>
            <a:ext cx="3048000" cy="863600"/>
          </a:xfrm>
          <a:prstGeom prst="rect">
            <a:avLst/>
          </a:prstGeom>
          <a:solidFill>
            <a:srgbClr val="FFFF66"/>
          </a:solidFill>
          <a:ln w="9525">
            <a:solidFill>
              <a:schemeClr val="accent2"/>
            </a:solidFill>
            <a:miter lim="800000"/>
            <a:headEnd/>
            <a:tailEnd/>
          </a:ln>
          <a:effectLst>
            <a:outerShdw dist="107763" dir="18900000" algn="ctr" rotWithShape="0">
              <a:srgbClr val="808080">
                <a:alpha val="50000"/>
              </a:srgbClr>
            </a:outerShdw>
          </a:effec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n-US" sz="2000" i="1">
                <a:latin typeface="Times New Roman" pitchFamily="18" charset="0"/>
              </a:rPr>
              <a:t>f’(a) &gt; 0, y = f(x) menaik</a:t>
            </a:r>
          </a:p>
          <a:p>
            <a:pPr eaLnBrk="0" hangingPunct="0">
              <a:spcBef>
                <a:spcPct val="50000"/>
              </a:spcBef>
              <a:defRPr/>
            </a:pPr>
            <a:r>
              <a:rPr lang="en-US" sz="2000" i="1">
                <a:latin typeface="Times New Roman" pitchFamily="18" charset="0"/>
              </a:rPr>
              <a:t>f’(a) &lt; 0, y = f(x)menurun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6200"/>
            <a:ext cx="8229600" cy="792163"/>
          </a:xfrm>
        </p:spPr>
        <p:txBody>
          <a:bodyPr/>
          <a:lstStyle/>
          <a:p>
            <a:r>
              <a:rPr lang="en-US" smtClean="0"/>
              <a:t>Uji Tanda 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>
          <a:xfrm>
            <a:off x="990600" y="1295400"/>
            <a:ext cx="7924800" cy="5334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smtClean="0"/>
              <a:t>Apabila turunan pertama </a:t>
            </a:r>
            <a:r>
              <a:rPr lang="en-US" sz="2800" i="1" smtClean="0"/>
              <a:t>f’(x) = 0</a:t>
            </a:r>
            <a:r>
              <a:rPr lang="en-US" sz="2800" smtClean="0"/>
              <a:t>, berarti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 i="1" smtClean="0"/>
              <a:t>	y = f(x)</a:t>
            </a:r>
            <a:r>
              <a:rPr lang="en-US" sz="2800" smtClean="0"/>
              <a:t> berada di titik ekstrim</a:t>
            </a:r>
          </a:p>
          <a:p>
            <a:pPr>
              <a:lnSpc>
                <a:spcPct val="90000"/>
              </a:lnSpc>
            </a:pPr>
            <a:r>
              <a:rPr lang="en-US" sz="2800" smtClean="0"/>
              <a:t>Untuk menentukan apakah titik ekstrim tersebut merupakan titik maksimum ataukah minimum, maka perlu dilakukan uji tanda terhadap </a:t>
            </a:r>
            <a:r>
              <a:rPr lang="en-US" sz="2800" i="1" smtClean="0"/>
              <a:t>f’(a) = 0</a:t>
            </a:r>
            <a:r>
              <a:rPr lang="en-US" sz="2800" smtClean="0"/>
              <a:t>.</a:t>
            </a:r>
          </a:p>
          <a:p>
            <a:pPr>
              <a:lnSpc>
                <a:spcPct val="90000"/>
              </a:lnSpc>
            </a:pPr>
            <a:r>
              <a:rPr lang="en-US" sz="2800" smtClean="0"/>
              <a:t>Jika </a:t>
            </a:r>
            <a:r>
              <a:rPr lang="en-US" sz="2800" i="1" smtClean="0"/>
              <a:t>f’(x) &gt; 0</a:t>
            </a:r>
            <a:r>
              <a:rPr lang="en-US" sz="2800" smtClean="0"/>
              <a:t> untuk </a:t>
            </a:r>
            <a:r>
              <a:rPr lang="en-US" sz="2800" i="1" smtClean="0"/>
              <a:t>x &lt; a</a:t>
            </a:r>
            <a:r>
              <a:rPr lang="en-US" sz="2800" smtClean="0"/>
              <a:t> dan </a:t>
            </a:r>
            <a:r>
              <a:rPr lang="en-US" sz="2800" i="1" smtClean="0"/>
              <a:t>f’(x) &lt; 0</a:t>
            </a:r>
            <a:r>
              <a:rPr lang="en-US" sz="2800" smtClean="0"/>
              <a:t> untuk </a:t>
            </a:r>
            <a:r>
              <a:rPr lang="en-US" sz="2800" i="1" smtClean="0"/>
              <a:t>x &gt; a</a:t>
            </a:r>
            <a:r>
              <a:rPr lang="en-US" sz="2800" smtClean="0"/>
              <a:t>, maka titik ekstrimnya adalah titik maksimum.</a:t>
            </a:r>
          </a:p>
          <a:p>
            <a:pPr>
              <a:lnSpc>
                <a:spcPct val="90000"/>
              </a:lnSpc>
            </a:pPr>
            <a:r>
              <a:rPr lang="en-US" sz="2800" smtClean="0"/>
              <a:t>Jika </a:t>
            </a:r>
            <a:r>
              <a:rPr lang="en-US" sz="2800" i="1" smtClean="0"/>
              <a:t>f’(x) &lt; 0</a:t>
            </a:r>
            <a:r>
              <a:rPr lang="en-US" sz="2800" smtClean="0"/>
              <a:t> untuk </a:t>
            </a:r>
            <a:r>
              <a:rPr lang="en-US" sz="2800" i="1" smtClean="0"/>
              <a:t>x &lt; a</a:t>
            </a:r>
            <a:r>
              <a:rPr lang="en-US" sz="2800" smtClean="0"/>
              <a:t> dan </a:t>
            </a:r>
            <a:r>
              <a:rPr lang="en-US" sz="2800" i="1" smtClean="0"/>
              <a:t>f’(x) &gt; 0</a:t>
            </a:r>
            <a:r>
              <a:rPr lang="en-US" sz="2800" smtClean="0"/>
              <a:t> untuk </a:t>
            </a:r>
            <a:r>
              <a:rPr lang="en-US" sz="2800" i="1" smtClean="0"/>
              <a:t>x &gt; a</a:t>
            </a:r>
            <a:r>
              <a:rPr lang="en-US" sz="2800" smtClean="0"/>
              <a:t>, maka titik ekstrimnya adalah titik minimum.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sz="2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742950"/>
          </a:xfrm>
        </p:spPr>
        <p:txBody>
          <a:bodyPr/>
          <a:lstStyle/>
          <a:p>
            <a:r>
              <a:rPr lang="en-US" dirty="0" err="1" smtClean="0"/>
              <a:t>Contoh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389437"/>
          </a:xfrm>
        </p:spPr>
        <p:txBody>
          <a:bodyPr/>
          <a:lstStyle/>
          <a:p>
            <a:pPr>
              <a:buNone/>
            </a:pPr>
            <a:r>
              <a:rPr lang="en-US" dirty="0" err="1" smtClean="0"/>
              <a:t>Tentukan</a:t>
            </a:r>
            <a:r>
              <a:rPr lang="en-US" dirty="0" smtClean="0"/>
              <a:t> </a:t>
            </a:r>
            <a:r>
              <a:rPr lang="en-US" dirty="0" err="1" smtClean="0"/>
              <a:t>apakah</a:t>
            </a:r>
            <a:r>
              <a:rPr lang="en-US" dirty="0" smtClean="0"/>
              <a:t> y=f(x)= 1/3x</a:t>
            </a:r>
            <a:r>
              <a:rPr lang="en-US" dirty="0" smtClean="0">
                <a:latin typeface="Adobe Caslon Pro"/>
              </a:rPr>
              <a:t> - 4x+12x-5 </a:t>
            </a:r>
            <a:r>
              <a:rPr lang="en-US" dirty="0" err="1" smtClean="0">
                <a:latin typeface="Adobe Caslon Pro"/>
              </a:rPr>
              <a:t>merupakan</a:t>
            </a:r>
            <a:r>
              <a:rPr lang="en-US" dirty="0" smtClean="0">
                <a:latin typeface="Adobe Caslon Pro"/>
              </a:rPr>
              <a:t> </a:t>
            </a:r>
            <a:r>
              <a:rPr lang="en-US" dirty="0" err="1" smtClean="0">
                <a:latin typeface="Adobe Caslon Pro"/>
              </a:rPr>
              <a:t>fungsi</a:t>
            </a:r>
            <a:r>
              <a:rPr lang="en-US" dirty="0" smtClean="0">
                <a:latin typeface="Adobe Caslon Pro"/>
              </a:rPr>
              <a:t> </a:t>
            </a:r>
            <a:r>
              <a:rPr lang="en-US" dirty="0" err="1" smtClean="0">
                <a:latin typeface="Adobe Caslon Pro"/>
              </a:rPr>
              <a:t>menaik</a:t>
            </a:r>
            <a:r>
              <a:rPr lang="en-US" dirty="0" smtClean="0">
                <a:latin typeface="Adobe Caslon Pro"/>
              </a:rPr>
              <a:t> </a:t>
            </a:r>
            <a:r>
              <a:rPr lang="en-US" dirty="0" err="1" smtClean="0">
                <a:latin typeface="Adobe Caslon Pro"/>
              </a:rPr>
              <a:t>ataukah</a:t>
            </a:r>
            <a:r>
              <a:rPr lang="en-US" dirty="0" smtClean="0">
                <a:latin typeface="Adobe Caslon Pro"/>
              </a:rPr>
              <a:t> </a:t>
            </a:r>
            <a:r>
              <a:rPr lang="en-US" dirty="0" err="1" smtClean="0">
                <a:latin typeface="Adobe Caslon Pro"/>
              </a:rPr>
              <a:t>fungsi</a:t>
            </a:r>
            <a:r>
              <a:rPr lang="en-US" dirty="0" smtClean="0">
                <a:latin typeface="Adobe Caslon Pro"/>
              </a:rPr>
              <a:t> </a:t>
            </a:r>
            <a:r>
              <a:rPr lang="en-US" dirty="0" err="1" smtClean="0">
                <a:latin typeface="Adobe Caslon Pro"/>
              </a:rPr>
              <a:t>menurun</a:t>
            </a:r>
            <a:r>
              <a:rPr lang="en-US" dirty="0" smtClean="0">
                <a:latin typeface="Adobe Caslon Pro"/>
              </a:rPr>
              <a:t> </a:t>
            </a:r>
            <a:r>
              <a:rPr lang="en-US" dirty="0" err="1" smtClean="0">
                <a:latin typeface="Adobe Caslon Pro"/>
              </a:rPr>
              <a:t>pada</a:t>
            </a:r>
            <a:r>
              <a:rPr lang="en-US" dirty="0" smtClean="0">
                <a:latin typeface="Adobe Caslon Pro"/>
              </a:rPr>
              <a:t> x=5 </a:t>
            </a:r>
            <a:r>
              <a:rPr lang="en-US" dirty="0" err="1" smtClean="0">
                <a:latin typeface="Adobe Caslon Pro"/>
              </a:rPr>
              <a:t>dan</a:t>
            </a:r>
            <a:r>
              <a:rPr lang="en-US" dirty="0" smtClean="0">
                <a:latin typeface="Adobe Caslon Pro"/>
              </a:rPr>
              <a:t> x =7. </a:t>
            </a:r>
            <a:r>
              <a:rPr lang="en-US" dirty="0" err="1" smtClean="0">
                <a:latin typeface="Adobe Caslon Pro"/>
              </a:rPr>
              <a:t>selidiki</a:t>
            </a:r>
            <a:r>
              <a:rPr lang="en-US" dirty="0" smtClean="0">
                <a:latin typeface="Adobe Caslon Pro"/>
              </a:rPr>
              <a:t> </a:t>
            </a:r>
            <a:r>
              <a:rPr lang="en-US" dirty="0" err="1" smtClean="0">
                <a:latin typeface="Adobe Caslon Pro"/>
              </a:rPr>
              <a:t>untuk</a:t>
            </a:r>
            <a:r>
              <a:rPr lang="en-US" dirty="0" smtClean="0">
                <a:latin typeface="Adobe Caslon Pro"/>
              </a:rPr>
              <a:t> x=6? 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6200"/>
            <a:ext cx="8229600" cy="639763"/>
          </a:xfrm>
        </p:spPr>
        <p:txBody>
          <a:bodyPr/>
          <a:lstStyle/>
          <a:p>
            <a:r>
              <a:rPr lang="en-US" smtClean="0"/>
              <a:t>Titik ekstrim fungsi parabolik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>
          <a:xfrm>
            <a:off x="990600" y="1066800"/>
            <a:ext cx="7924800" cy="5638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smtClean="0"/>
              <a:t>Turunan pertama dari fungsi parabolik </a:t>
            </a:r>
            <a:r>
              <a:rPr lang="en-US" sz="2400" i="1" smtClean="0"/>
              <a:t>y = f(x) </a:t>
            </a:r>
            <a:r>
              <a:rPr lang="en-US" sz="2400" smtClean="0"/>
              <a:t>berguna untuk menentukan letak titik ekstrimnya.</a:t>
            </a:r>
          </a:p>
          <a:p>
            <a:pPr>
              <a:lnSpc>
                <a:spcPct val="90000"/>
              </a:lnSpc>
            </a:pPr>
            <a:r>
              <a:rPr lang="en-US" sz="2400" smtClean="0"/>
              <a:t>Sedangkan turunan kedua berguna untuk mengetahui jenis titik ekstrim yang bersangkutan.</a:t>
            </a:r>
          </a:p>
          <a:p>
            <a:pPr>
              <a:lnSpc>
                <a:spcPct val="90000"/>
              </a:lnSpc>
            </a:pPr>
            <a:r>
              <a:rPr lang="en-US" sz="2400" smtClean="0"/>
              <a:t>Perhatikan fungsi parabolik berikut dan turunan-turunannya, serta hubungan secara grafik.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400" i="1" smtClean="0"/>
              <a:t>	y = f(x) = x</a:t>
            </a:r>
            <a:r>
              <a:rPr lang="en-US" sz="2400" i="1" baseline="30000" smtClean="0"/>
              <a:t>2</a:t>
            </a:r>
            <a:r>
              <a:rPr lang="en-US" sz="2400" i="1" smtClean="0"/>
              <a:t> - 8x + 12 ………….fungsi parabolik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400" i="1" smtClean="0"/>
              <a:t>	y’ = f’(x) = dy/dx = 2x – 8 …….fungsi linear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400" i="1" smtClean="0"/>
              <a:t> 	y” = f”(x) = d</a:t>
            </a:r>
            <a:r>
              <a:rPr lang="en-US" sz="2400" i="1" baseline="30000" smtClean="0"/>
              <a:t>2</a:t>
            </a:r>
            <a:r>
              <a:rPr lang="en-US" sz="2400" i="1" smtClean="0"/>
              <a:t>y/dx</a:t>
            </a:r>
            <a:r>
              <a:rPr lang="en-US" sz="2400" i="1" baseline="30000" smtClean="0"/>
              <a:t>2</a:t>
            </a:r>
            <a:r>
              <a:rPr lang="en-US" sz="2400" i="1" smtClean="0"/>
              <a:t> = 2 ……….konstanta</a:t>
            </a:r>
          </a:p>
          <a:p>
            <a:pPr>
              <a:lnSpc>
                <a:spcPct val="90000"/>
              </a:lnSpc>
            </a:pPr>
            <a:r>
              <a:rPr lang="en-US" sz="2400" smtClean="0"/>
              <a:t>Parabola </a:t>
            </a:r>
            <a:r>
              <a:rPr lang="en-US" sz="2400" i="1" smtClean="0"/>
              <a:t>y = f(x) = x</a:t>
            </a:r>
            <a:r>
              <a:rPr lang="en-US" sz="2400" i="1" baseline="30000" smtClean="0"/>
              <a:t>2</a:t>
            </a:r>
            <a:r>
              <a:rPr lang="en-US" sz="2400" i="1" smtClean="0"/>
              <a:t> - 8x + 12 , </a:t>
            </a:r>
            <a:r>
              <a:rPr lang="en-US" sz="2400" smtClean="0"/>
              <a:t>mencapai titik ekstrim – dalam hal ini titik minimum yaitu (4, -4)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400" i="1" smtClean="0"/>
              <a:t>	y’ = 0, nilai variabel bebas x = 4. 	x = 4 </a:t>
            </a:r>
            <a:r>
              <a:rPr lang="en-US" sz="2400" i="1" smtClean="0">
                <a:sym typeface="Wingdings" pitchFamily="2" charset="2"/>
              </a:rPr>
              <a:t> dimasukkan ke dalam persamaan Parabola  didapat nilai y = -4</a:t>
            </a:r>
            <a:endParaRPr lang="en-US" sz="2400" i="1" smtClean="0"/>
          </a:p>
          <a:p>
            <a:pPr>
              <a:lnSpc>
                <a:spcPct val="90000"/>
              </a:lnSpc>
            </a:pPr>
            <a:endParaRPr lang="en-US" sz="2400" i="1" baseline="30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Line 4"/>
          <p:cNvSpPr>
            <a:spLocks noChangeShapeType="1"/>
          </p:cNvSpPr>
          <p:nvPr/>
        </p:nvSpPr>
        <p:spPr bwMode="auto">
          <a:xfrm>
            <a:off x="2514600" y="3657600"/>
            <a:ext cx="3505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d-ID"/>
          </a:p>
        </p:txBody>
      </p:sp>
      <p:sp>
        <p:nvSpPr>
          <p:cNvPr id="20483" name="Line 5"/>
          <p:cNvSpPr>
            <a:spLocks noChangeShapeType="1"/>
          </p:cNvSpPr>
          <p:nvPr/>
        </p:nvSpPr>
        <p:spPr bwMode="auto">
          <a:xfrm>
            <a:off x="2514600" y="685800"/>
            <a:ext cx="0" cy="5257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id-ID"/>
          </a:p>
        </p:txBody>
      </p:sp>
      <p:sp>
        <p:nvSpPr>
          <p:cNvPr id="20484" name="Freeform 6"/>
          <p:cNvSpPr>
            <a:spLocks/>
          </p:cNvSpPr>
          <p:nvPr/>
        </p:nvSpPr>
        <p:spPr bwMode="auto">
          <a:xfrm>
            <a:off x="2514600" y="1295400"/>
            <a:ext cx="2590800" cy="3441700"/>
          </a:xfrm>
          <a:custGeom>
            <a:avLst/>
            <a:gdLst>
              <a:gd name="T0" fmla="*/ 0 w 1632"/>
              <a:gd name="T1" fmla="*/ 76200 h 2168"/>
              <a:gd name="T2" fmla="*/ 304800 w 1632"/>
              <a:gd name="T3" fmla="*/ 1524000 h 2168"/>
              <a:gd name="T4" fmla="*/ 914400 w 1632"/>
              <a:gd name="T5" fmla="*/ 3124199 h 2168"/>
              <a:gd name="T6" fmla="*/ 1600200 w 1632"/>
              <a:gd name="T7" fmla="*/ 3200399 h 2168"/>
              <a:gd name="T8" fmla="*/ 2286000 w 1632"/>
              <a:gd name="T9" fmla="*/ 1676400 h 2168"/>
              <a:gd name="T10" fmla="*/ 2590800 w 1632"/>
              <a:gd name="T11" fmla="*/ 0 h 2168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632"/>
              <a:gd name="T19" fmla="*/ 0 h 2168"/>
              <a:gd name="T20" fmla="*/ 1632 w 1632"/>
              <a:gd name="T21" fmla="*/ 2168 h 2168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632" h="2168">
                <a:moveTo>
                  <a:pt x="0" y="48"/>
                </a:moveTo>
                <a:cubicBezTo>
                  <a:pt x="48" y="344"/>
                  <a:pt x="96" y="640"/>
                  <a:pt x="192" y="960"/>
                </a:cubicBezTo>
                <a:cubicBezTo>
                  <a:pt x="288" y="1280"/>
                  <a:pt x="440" y="1792"/>
                  <a:pt x="576" y="1968"/>
                </a:cubicBezTo>
                <a:cubicBezTo>
                  <a:pt x="712" y="2144"/>
                  <a:pt x="864" y="2168"/>
                  <a:pt x="1008" y="2016"/>
                </a:cubicBezTo>
                <a:cubicBezTo>
                  <a:pt x="1152" y="1864"/>
                  <a:pt x="1336" y="1392"/>
                  <a:pt x="1440" y="1056"/>
                </a:cubicBezTo>
                <a:cubicBezTo>
                  <a:pt x="1544" y="720"/>
                  <a:pt x="1588" y="360"/>
                  <a:pt x="1632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20485" name="Text Box 7"/>
          <p:cNvSpPr txBox="1">
            <a:spLocks noChangeArrowheads="1"/>
          </p:cNvSpPr>
          <p:nvPr/>
        </p:nvSpPr>
        <p:spPr bwMode="auto">
          <a:xfrm>
            <a:off x="3733800" y="3657600"/>
            <a:ext cx="228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400">
                <a:latin typeface="Times New Roman" pitchFamily="18" charset="0"/>
              </a:rPr>
              <a:t>4</a:t>
            </a:r>
          </a:p>
        </p:txBody>
      </p:sp>
      <p:sp>
        <p:nvSpPr>
          <p:cNvPr id="20486" name="Text Box 8"/>
          <p:cNvSpPr txBox="1">
            <a:spLocks noChangeArrowheads="1"/>
          </p:cNvSpPr>
          <p:nvPr/>
        </p:nvSpPr>
        <p:spPr bwMode="auto">
          <a:xfrm>
            <a:off x="2895600" y="3657600"/>
            <a:ext cx="228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400">
                <a:latin typeface="Times New Roman" pitchFamily="18" charset="0"/>
              </a:rPr>
              <a:t>2</a:t>
            </a:r>
          </a:p>
        </p:txBody>
      </p:sp>
      <p:sp>
        <p:nvSpPr>
          <p:cNvPr id="20487" name="Text Box 9"/>
          <p:cNvSpPr txBox="1">
            <a:spLocks noChangeArrowheads="1"/>
          </p:cNvSpPr>
          <p:nvPr/>
        </p:nvSpPr>
        <p:spPr bwMode="auto">
          <a:xfrm>
            <a:off x="4495800" y="3657600"/>
            <a:ext cx="228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400">
                <a:latin typeface="Times New Roman" pitchFamily="18" charset="0"/>
              </a:rPr>
              <a:t>6</a:t>
            </a:r>
          </a:p>
        </p:txBody>
      </p:sp>
      <p:sp>
        <p:nvSpPr>
          <p:cNvPr id="20488" name="Text Box 10"/>
          <p:cNvSpPr txBox="1">
            <a:spLocks noChangeArrowheads="1"/>
          </p:cNvSpPr>
          <p:nvPr/>
        </p:nvSpPr>
        <p:spPr bwMode="auto">
          <a:xfrm>
            <a:off x="2133600" y="4572000"/>
            <a:ext cx="381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400">
                <a:latin typeface="Times New Roman" pitchFamily="18" charset="0"/>
              </a:rPr>
              <a:t>-4</a:t>
            </a:r>
          </a:p>
        </p:txBody>
      </p:sp>
      <p:sp>
        <p:nvSpPr>
          <p:cNvPr id="20489" name="Text Box 11"/>
          <p:cNvSpPr txBox="1">
            <a:spLocks noChangeArrowheads="1"/>
          </p:cNvSpPr>
          <p:nvPr/>
        </p:nvSpPr>
        <p:spPr bwMode="auto">
          <a:xfrm>
            <a:off x="2133600" y="5448300"/>
            <a:ext cx="381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400">
                <a:latin typeface="Times New Roman" pitchFamily="18" charset="0"/>
              </a:rPr>
              <a:t>-8</a:t>
            </a:r>
          </a:p>
        </p:txBody>
      </p:sp>
      <p:sp>
        <p:nvSpPr>
          <p:cNvPr id="20490" name="Line 12"/>
          <p:cNvSpPr>
            <a:spLocks noChangeShapeType="1"/>
          </p:cNvSpPr>
          <p:nvPr/>
        </p:nvSpPr>
        <p:spPr bwMode="auto">
          <a:xfrm flipV="1">
            <a:off x="2514600" y="1600200"/>
            <a:ext cx="2743200" cy="396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20491" name="Text Box 13"/>
          <p:cNvSpPr txBox="1">
            <a:spLocks noChangeArrowheads="1"/>
          </p:cNvSpPr>
          <p:nvPr/>
        </p:nvSpPr>
        <p:spPr bwMode="auto">
          <a:xfrm>
            <a:off x="2209800" y="29718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400">
                <a:latin typeface="Times New Roman" pitchFamily="18" charset="0"/>
              </a:rPr>
              <a:t>2</a:t>
            </a:r>
          </a:p>
        </p:txBody>
      </p:sp>
      <p:sp>
        <p:nvSpPr>
          <p:cNvPr id="20492" name="Line 14"/>
          <p:cNvSpPr>
            <a:spLocks noChangeShapeType="1"/>
          </p:cNvSpPr>
          <p:nvPr/>
        </p:nvSpPr>
        <p:spPr bwMode="auto">
          <a:xfrm>
            <a:off x="2514600" y="3124200"/>
            <a:ext cx="3352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20493" name="Text Box 15"/>
          <p:cNvSpPr txBox="1">
            <a:spLocks noChangeArrowheads="1"/>
          </p:cNvSpPr>
          <p:nvPr/>
        </p:nvSpPr>
        <p:spPr bwMode="auto">
          <a:xfrm>
            <a:off x="2057400" y="1219200"/>
            <a:ext cx="381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400">
                <a:latin typeface="Times New Roman" pitchFamily="18" charset="0"/>
              </a:rPr>
              <a:t>12</a:t>
            </a:r>
          </a:p>
        </p:txBody>
      </p:sp>
      <p:sp>
        <p:nvSpPr>
          <p:cNvPr id="20494" name="Text Box 16"/>
          <p:cNvSpPr txBox="1">
            <a:spLocks noChangeArrowheads="1"/>
          </p:cNvSpPr>
          <p:nvPr/>
        </p:nvSpPr>
        <p:spPr bwMode="auto">
          <a:xfrm>
            <a:off x="3581400" y="4724400"/>
            <a:ext cx="609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400">
                <a:latin typeface="Times New Roman" pitchFamily="18" charset="0"/>
              </a:rPr>
              <a:t>(4,-4)</a:t>
            </a:r>
          </a:p>
        </p:txBody>
      </p:sp>
      <p:sp>
        <p:nvSpPr>
          <p:cNvPr id="20495" name="Line 17"/>
          <p:cNvSpPr>
            <a:spLocks noChangeShapeType="1"/>
          </p:cNvSpPr>
          <p:nvPr/>
        </p:nvSpPr>
        <p:spPr bwMode="auto">
          <a:xfrm flipV="1">
            <a:off x="3810000" y="3657600"/>
            <a:ext cx="0" cy="9906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20496" name="Line 18"/>
          <p:cNvSpPr>
            <a:spLocks noChangeShapeType="1"/>
          </p:cNvSpPr>
          <p:nvPr/>
        </p:nvSpPr>
        <p:spPr bwMode="auto">
          <a:xfrm>
            <a:off x="2514600" y="4648200"/>
            <a:ext cx="12954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20497" name="Text Box 19"/>
          <p:cNvSpPr txBox="1">
            <a:spLocks noChangeArrowheads="1"/>
          </p:cNvSpPr>
          <p:nvPr/>
        </p:nvSpPr>
        <p:spPr bwMode="auto">
          <a:xfrm>
            <a:off x="5943600" y="2895600"/>
            <a:ext cx="990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>
                <a:latin typeface="Times New Roman" pitchFamily="18" charset="0"/>
              </a:rPr>
              <a:t>y” = 2</a:t>
            </a:r>
          </a:p>
        </p:txBody>
      </p:sp>
      <p:sp>
        <p:nvSpPr>
          <p:cNvPr id="20498" name="Text Box 20"/>
          <p:cNvSpPr txBox="1">
            <a:spLocks noChangeArrowheads="1"/>
          </p:cNvSpPr>
          <p:nvPr/>
        </p:nvSpPr>
        <p:spPr bwMode="auto">
          <a:xfrm>
            <a:off x="6019800" y="3505200"/>
            <a:ext cx="228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400">
                <a:latin typeface="Times New Roman" pitchFamily="18" charset="0"/>
              </a:rPr>
              <a:t>x</a:t>
            </a:r>
          </a:p>
        </p:txBody>
      </p:sp>
      <p:sp>
        <p:nvSpPr>
          <p:cNvPr id="20499" name="Text Box 21"/>
          <p:cNvSpPr txBox="1">
            <a:spLocks noChangeArrowheads="1"/>
          </p:cNvSpPr>
          <p:nvPr/>
        </p:nvSpPr>
        <p:spPr bwMode="auto">
          <a:xfrm>
            <a:off x="2362200" y="381000"/>
            <a:ext cx="228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400">
                <a:latin typeface="Times New Roman" pitchFamily="18" charset="0"/>
              </a:rPr>
              <a:t>y</a:t>
            </a:r>
          </a:p>
        </p:txBody>
      </p:sp>
      <p:sp>
        <p:nvSpPr>
          <p:cNvPr id="20500" name="Text Box 22"/>
          <p:cNvSpPr txBox="1">
            <a:spLocks noChangeArrowheads="1"/>
          </p:cNvSpPr>
          <p:nvPr/>
        </p:nvSpPr>
        <p:spPr bwMode="auto">
          <a:xfrm>
            <a:off x="5334000" y="1524000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>
                <a:latin typeface="Times New Roman" pitchFamily="18" charset="0"/>
              </a:rPr>
              <a:t>y’= 2x - 8</a:t>
            </a:r>
          </a:p>
        </p:txBody>
      </p:sp>
      <p:sp>
        <p:nvSpPr>
          <p:cNvPr id="20501" name="Text Box 23"/>
          <p:cNvSpPr txBox="1">
            <a:spLocks noChangeArrowheads="1"/>
          </p:cNvSpPr>
          <p:nvPr/>
        </p:nvSpPr>
        <p:spPr bwMode="auto">
          <a:xfrm>
            <a:off x="5029200" y="762000"/>
            <a:ext cx="2286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>
                <a:latin typeface="Times New Roman" pitchFamily="18" charset="0"/>
              </a:rPr>
              <a:t>y = x</a:t>
            </a:r>
            <a:r>
              <a:rPr lang="en-US" sz="2400" baseline="30000">
                <a:latin typeface="Times New Roman" pitchFamily="18" charset="0"/>
              </a:rPr>
              <a:t>2 </a:t>
            </a:r>
            <a:r>
              <a:rPr lang="en-US" sz="2400">
                <a:latin typeface="Times New Roman" pitchFamily="18" charset="0"/>
              </a:rPr>
              <a:t>– 8x + 12</a:t>
            </a:r>
          </a:p>
        </p:txBody>
      </p:sp>
      <p:sp>
        <p:nvSpPr>
          <p:cNvPr id="20502" name="Text Box 24"/>
          <p:cNvSpPr txBox="1">
            <a:spLocks noChangeArrowheads="1"/>
          </p:cNvSpPr>
          <p:nvPr/>
        </p:nvSpPr>
        <p:spPr bwMode="auto">
          <a:xfrm>
            <a:off x="2209800" y="35052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400">
                <a:latin typeface="Times New Roman" pitchFamily="18" charset="0"/>
              </a:rPr>
              <a:t>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Parabola </a:t>
            </a:r>
            <a:r>
              <a:rPr lang="en-US" i="1" smtClean="0"/>
              <a:t>y = f(x)</a:t>
            </a:r>
            <a:r>
              <a:rPr lang="en-US" smtClean="0"/>
              <a:t> mencapai titik ekstrim pada </a:t>
            </a:r>
            <a:r>
              <a:rPr lang="en-US" i="1" smtClean="0"/>
              <a:t>y’ = 0</a:t>
            </a:r>
          </a:p>
          <a:p>
            <a:r>
              <a:rPr lang="en-US" smtClean="0"/>
              <a:t>Jika </a:t>
            </a:r>
            <a:r>
              <a:rPr lang="en-US" i="1" smtClean="0"/>
              <a:t>y” &lt; 0</a:t>
            </a:r>
            <a:r>
              <a:rPr lang="en-US" smtClean="0"/>
              <a:t> : bentuk parabolanya terbuka ke bawah, titik ekstrimnya adalah titik maksimum.</a:t>
            </a:r>
          </a:p>
          <a:p>
            <a:r>
              <a:rPr lang="en-US" smtClean="0"/>
              <a:t>Jika y” &gt; 0 : bentuk parabolanya terbuka ke atas, titik ekstrimnya adalah titik minimum.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0"/>
            <a:ext cx="8229600" cy="533400"/>
          </a:xfrm>
        </p:spPr>
        <p:txBody>
          <a:bodyPr/>
          <a:lstStyle/>
          <a:p>
            <a:r>
              <a:rPr lang="en-US" sz="2800" dirty="0" err="1" smtClean="0"/>
              <a:t>Titik</a:t>
            </a:r>
            <a:r>
              <a:rPr lang="en-US" sz="2800" dirty="0" smtClean="0"/>
              <a:t> </a:t>
            </a:r>
            <a:r>
              <a:rPr lang="en-US" sz="2800" dirty="0" err="1" smtClean="0"/>
              <a:t>Ekstrim</a:t>
            </a:r>
            <a:r>
              <a:rPr lang="en-US" sz="2800" dirty="0" smtClean="0"/>
              <a:t>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dirty="0" err="1" smtClean="0"/>
              <a:t>Titik</a:t>
            </a:r>
            <a:r>
              <a:rPr lang="en-US" sz="2800" dirty="0" smtClean="0"/>
              <a:t> </a:t>
            </a:r>
            <a:r>
              <a:rPr lang="en-US" sz="2800" dirty="0" err="1" smtClean="0"/>
              <a:t>Belok</a:t>
            </a:r>
            <a:r>
              <a:rPr lang="en-US" sz="2800" dirty="0" smtClean="0"/>
              <a:t> </a:t>
            </a:r>
            <a:r>
              <a:rPr lang="en-US" sz="2800" dirty="0" err="1" smtClean="0"/>
              <a:t>Fungsi</a:t>
            </a:r>
            <a:r>
              <a:rPr lang="en-US" sz="2800" dirty="0" smtClean="0"/>
              <a:t> </a:t>
            </a:r>
            <a:r>
              <a:rPr lang="en-US" sz="2800" dirty="0" err="1" smtClean="0"/>
              <a:t>Kubik</a:t>
            </a:r>
            <a:endParaRPr lang="en-US" sz="2800" dirty="0" smtClean="0"/>
          </a:p>
        </p:txBody>
      </p:sp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685800"/>
            <a:ext cx="8229600" cy="5257800"/>
          </a:xfrm>
        </p:spPr>
        <p:txBody>
          <a:bodyPr/>
          <a:lstStyle/>
          <a:p>
            <a:r>
              <a:rPr lang="en-US" sz="2800" dirty="0" err="1" smtClean="0"/>
              <a:t>Titik</a:t>
            </a:r>
            <a:r>
              <a:rPr lang="en-US" sz="2800" dirty="0" smtClean="0"/>
              <a:t> </a:t>
            </a:r>
            <a:r>
              <a:rPr lang="en-US" sz="2800" dirty="0" err="1" smtClean="0"/>
              <a:t>maksimum</a:t>
            </a:r>
            <a:r>
              <a:rPr lang="en-US" sz="2800" dirty="0" smtClean="0"/>
              <a:t> </a:t>
            </a:r>
            <a:r>
              <a:rPr lang="en-US" sz="2800" dirty="0" err="1" smtClean="0"/>
              <a:t>atau</a:t>
            </a:r>
            <a:r>
              <a:rPr lang="en-US" sz="2800" dirty="0" smtClean="0"/>
              <a:t> minimum </a:t>
            </a:r>
            <a:r>
              <a:rPr lang="en-US" sz="2800" dirty="0" err="1" smtClean="0"/>
              <a:t>fungsi</a:t>
            </a:r>
            <a:r>
              <a:rPr lang="en-US" sz="2800" dirty="0" smtClean="0"/>
              <a:t> </a:t>
            </a:r>
            <a:r>
              <a:rPr lang="en-US" sz="2800" dirty="0" err="1" smtClean="0"/>
              <a:t>kubik</a:t>
            </a:r>
            <a:r>
              <a:rPr lang="en-US" sz="2800" dirty="0" smtClean="0"/>
              <a:t>, </a:t>
            </a:r>
            <a:r>
              <a:rPr lang="en-US" sz="2800" dirty="0" err="1" smtClean="0"/>
              <a:t>serta</a:t>
            </a:r>
            <a:r>
              <a:rPr lang="en-US" sz="2800" dirty="0" smtClean="0"/>
              <a:t> </a:t>
            </a:r>
            <a:r>
              <a:rPr lang="en-US" sz="2800" dirty="0" err="1" smtClean="0"/>
              <a:t>titik</a:t>
            </a:r>
            <a:r>
              <a:rPr lang="en-US" sz="2800" dirty="0" smtClean="0"/>
              <a:t> </a:t>
            </a:r>
            <a:r>
              <a:rPr lang="en-US" sz="2800" dirty="0" err="1" smtClean="0"/>
              <a:t>beloknya</a:t>
            </a:r>
            <a:r>
              <a:rPr lang="en-US" sz="2800" dirty="0" smtClean="0"/>
              <a:t> </a:t>
            </a:r>
            <a:r>
              <a:rPr lang="en-US" sz="2800" dirty="0" err="1" smtClean="0"/>
              <a:t>dapat</a:t>
            </a:r>
            <a:r>
              <a:rPr lang="en-US" sz="2800" dirty="0" smtClean="0"/>
              <a:t> </a:t>
            </a:r>
            <a:r>
              <a:rPr lang="en-US" sz="2800" dirty="0" err="1" smtClean="0"/>
              <a:t>dicari</a:t>
            </a:r>
            <a:r>
              <a:rPr lang="en-US" sz="2800" dirty="0" smtClean="0"/>
              <a:t> </a:t>
            </a:r>
            <a:r>
              <a:rPr lang="en-US" sz="2800" dirty="0" err="1" smtClean="0"/>
              <a:t>melalui</a:t>
            </a:r>
            <a:r>
              <a:rPr lang="en-US" sz="2800" dirty="0" smtClean="0"/>
              <a:t> </a:t>
            </a:r>
            <a:r>
              <a:rPr lang="en-US" sz="2800" dirty="0" err="1" smtClean="0"/>
              <a:t>turunan</a:t>
            </a:r>
            <a:r>
              <a:rPr lang="en-US" sz="2800" dirty="0" smtClean="0"/>
              <a:t> </a:t>
            </a:r>
            <a:r>
              <a:rPr lang="en-US" sz="2800" dirty="0" err="1" smtClean="0"/>
              <a:t>pertama</a:t>
            </a:r>
            <a:r>
              <a:rPr lang="en-US" sz="2800" dirty="0" smtClean="0"/>
              <a:t>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dirty="0" err="1" smtClean="0"/>
              <a:t>kedua</a:t>
            </a:r>
            <a:r>
              <a:rPr lang="en-US" sz="2800" dirty="0" smtClean="0"/>
              <a:t> </a:t>
            </a:r>
            <a:r>
              <a:rPr lang="en-US" sz="2800" dirty="0" err="1" smtClean="0"/>
              <a:t>dari</a:t>
            </a:r>
            <a:r>
              <a:rPr lang="en-US" sz="2800" dirty="0" smtClean="0"/>
              <a:t> </a:t>
            </a:r>
            <a:r>
              <a:rPr lang="en-US" sz="2800" dirty="0" err="1" smtClean="0"/>
              <a:t>fungsi</a:t>
            </a:r>
            <a:r>
              <a:rPr lang="en-US" sz="2800" dirty="0" smtClean="0"/>
              <a:t> </a:t>
            </a:r>
            <a:r>
              <a:rPr lang="en-US" sz="2800" dirty="0" err="1" smtClean="0"/>
              <a:t>tersebut</a:t>
            </a:r>
            <a:r>
              <a:rPr lang="en-US" sz="2800" dirty="0" smtClean="0"/>
              <a:t>. </a:t>
            </a:r>
            <a:r>
              <a:rPr lang="en-US" sz="2800" dirty="0" err="1" smtClean="0"/>
              <a:t>Derivatif</a:t>
            </a:r>
            <a:r>
              <a:rPr lang="en-US" sz="2800" dirty="0" smtClean="0"/>
              <a:t> </a:t>
            </a:r>
            <a:r>
              <a:rPr lang="en-US" sz="2800" dirty="0" err="1" smtClean="0"/>
              <a:t>pertama</a:t>
            </a:r>
            <a:r>
              <a:rPr lang="en-US" sz="2800" dirty="0" smtClean="0"/>
              <a:t> </a:t>
            </a:r>
            <a:r>
              <a:rPr lang="en-US" sz="2800" dirty="0" err="1" smtClean="0"/>
              <a:t>berguna</a:t>
            </a:r>
            <a:r>
              <a:rPr lang="en-US" sz="2800" dirty="0" smtClean="0"/>
              <a:t> </a:t>
            </a:r>
            <a:r>
              <a:rPr lang="en-US" sz="2800" dirty="0" err="1" smtClean="0"/>
              <a:t>menentukan</a:t>
            </a:r>
            <a:r>
              <a:rPr lang="en-US" sz="2800" dirty="0" smtClean="0"/>
              <a:t> </a:t>
            </a:r>
            <a:r>
              <a:rPr lang="en-US" sz="2800" dirty="0" err="1" smtClean="0"/>
              <a:t>letak</a:t>
            </a:r>
            <a:r>
              <a:rPr lang="en-US" sz="2800" dirty="0" smtClean="0"/>
              <a:t> </a:t>
            </a:r>
            <a:r>
              <a:rPr lang="en-US" sz="2800" dirty="0" err="1" smtClean="0"/>
              <a:t>titik</a:t>
            </a:r>
            <a:r>
              <a:rPr lang="en-US" sz="2800" dirty="0" smtClean="0"/>
              <a:t> </a:t>
            </a:r>
            <a:r>
              <a:rPr lang="en-US" sz="2800" dirty="0" err="1" smtClean="0"/>
              <a:t>ekstrimnya</a:t>
            </a:r>
            <a:r>
              <a:rPr lang="en-US" sz="2800" dirty="0" smtClean="0"/>
              <a:t>, </a:t>
            </a:r>
            <a:r>
              <a:rPr lang="en-US" sz="2800" dirty="0" err="1" smtClean="0"/>
              <a:t>sedangkan</a:t>
            </a:r>
            <a:r>
              <a:rPr lang="en-US" sz="2800" dirty="0" smtClean="0"/>
              <a:t> </a:t>
            </a:r>
            <a:r>
              <a:rPr lang="en-US" sz="2800" dirty="0" err="1" smtClean="0"/>
              <a:t>derivatif</a:t>
            </a:r>
            <a:r>
              <a:rPr lang="en-US" sz="2800" dirty="0" smtClean="0"/>
              <a:t> </a:t>
            </a:r>
            <a:r>
              <a:rPr lang="en-US" sz="2800" dirty="0" err="1" smtClean="0"/>
              <a:t>kedua</a:t>
            </a:r>
            <a:r>
              <a:rPr lang="en-US" sz="2800" dirty="0" smtClean="0"/>
              <a:t> </a:t>
            </a:r>
            <a:r>
              <a:rPr lang="en-US" sz="2800" dirty="0" err="1" smtClean="0"/>
              <a:t>bermanfaat</a:t>
            </a:r>
            <a:r>
              <a:rPr lang="en-US" sz="2800" dirty="0" smtClean="0"/>
              <a:t> </a:t>
            </a:r>
            <a:r>
              <a:rPr lang="en-US" sz="2800" dirty="0" err="1" smtClean="0"/>
              <a:t>mengetahui</a:t>
            </a:r>
            <a:r>
              <a:rPr lang="en-US" sz="2800" dirty="0" smtClean="0"/>
              <a:t> </a:t>
            </a:r>
            <a:r>
              <a:rPr lang="en-US" sz="2800" dirty="0" err="1" smtClean="0"/>
              <a:t>jenis</a:t>
            </a:r>
            <a:r>
              <a:rPr lang="en-US" sz="2800" dirty="0" smtClean="0"/>
              <a:t> </a:t>
            </a:r>
            <a:r>
              <a:rPr lang="en-US" sz="2800" dirty="0" err="1" smtClean="0"/>
              <a:t>titik</a:t>
            </a:r>
            <a:r>
              <a:rPr lang="en-US" sz="2800" dirty="0" smtClean="0"/>
              <a:t> </a:t>
            </a:r>
            <a:r>
              <a:rPr lang="en-US" sz="2800" dirty="0" err="1" smtClean="0"/>
              <a:t>ekstrim</a:t>
            </a:r>
            <a:r>
              <a:rPr lang="en-US" sz="2800" dirty="0" smtClean="0"/>
              <a:t>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dirty="0" err="1" smtClean="0"/>
              <a:t>menentukan</a:t>
            </a:r>
            <a:r>
              <a:rPr lang="en-US" sz="2800" dirty="0" smtClean="0"/>
              <a:t> </a:t>
            </a:r>
            <a:r>
              <a:rPr lang="en-US" sz="2800" dirty="0" err="1" smtClean="0"/>
              <a:t>letak</a:t>
            </a:r>
            <a:r>
              <a:rPr lang="en-US" sz="2800" dirty="0" smtClean="0"/>
              <a:t> </a:t>
            </a:r>
            <a:r>
              <a:rPr lang="en-US" sz="2800" dirty="0" err="1" smtClean="0"/>
              <a:t>titik</a:t>
            </a:r>
            <a:r>
              <a:rPr lang="en-US" sz="2800" dirty="0" smtClean="0"/>
              <a:t> </a:t>
            </a:r>
            <a:r>
              <a:rPr lang="en-US" sz="2800" dirty="0" err="1" smtClean="0"/>
              <a:t>beloknya</a:t>
            </a:r>
            <a:endParaRPr lang="en-US" sz="2800" dirty="0" smtClean="0"/>
          </a:p>
          <a:p>
            <a:r>
              <a:rPr lang="en-US" sz="2800" dirty="0" err="1" smtClean="0"/>
              <a:t>Perhatikan</a:t>
            </a:r>
            <a:r>
              <a:rPr lang="en-US" sz="2800" dirty="0" smtClean="0"/>
              <a:t> </a:t>
            </a:r>
            <a:r>
              <a:rPr lang="en-US" sz="2800" dirty="0" err="1" smtClean="0"/>
              <a:t>fungsi</a:t>
            </a:r>
            <a:r>
              <a:rPr lang="en-US" sz="2800" dirty="0" smtClean="0"/>
              <a:t> </a:t>
            </a:r>
            <a:r>
              <a:rPr lang="en-US" sz="2800" dirty="0" err="1" smtClean="0"/>
              <a:t>kubik</a:t>
            </a:r>
            <a:r>
              <a:rPr lang="en-US" sz="2800" dirty="0" smtClean="0"/>
              <a:t>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dirty="0" err="1" smtClean="0"/>
              <a:t>turunannya</a:t>
            </a:r>
            <a:r>
              <a:rPr lang="en-US" sz="2800" dirty="0" smtClean="0"/>
              <a:t> </a:t>
            </a:r>
            <a:r>
              <a:rPr lang="en-US" sz="2800" dirty="0" err="1" smtClean="0"/>
              <a:t>berikut</a:t>
            </a:r>
            <a:r>
              <a:rPr lang="en-US" sz="2800" dirty="0" smtClean="0"/>
              <a:t> :</a:t>
            </a:r>
          </a:p>
          <a:p>
            <a:pPr>
              <a:buFontTx/>
              <a:buNone/>
            </a:pPr>
            <a:r>
              <a:rPr lang="en-US" sz="2800" dirty="0" smtClean="0"/>
              <a:t>	</a:t>
            </a:r>
            <a:r>
              <a:rPr lang="en-US" sz="2400" i="1" dirty="0" smtClean="0"/>
              <a:t>y = 1/3x</a:t>
            </a:r>
            <a:r>
              <a:rPr lang="en-US" sz="2400" i="1" baseline="30000" dirty="0" smtClean="0"/>
              <a:t>3</a:t>
            </a:r>
            <a:r>
              <a:rPr lang="en-US" sz="2400" i="1" dirty="0" smtClean="0"/>
              <a:t> – 3x</a:t>
            </a:r>
            <a:r>
              <a:rPr lang="en-US" sz="2400" i="1" baseline="30000" dirty="0" smtClean="0"/>
              <a:t>2</a:t>
            </a:r>
            <a:r>
              <a:rPr lang="en-US" sz="2400" i="1" dirty="0" smtClean="0"/>
              <a:t> + 8x – 3  ………….</a:t>
            </a:r>
            <a:r>
              <a:rPr lang="en-US" sz="2400" i="1" dirty="0" err="1" smtClean="0"/>
              <a:t>fungsi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kubik</a:t>
            </a:r>
            <a:endParaRPr lang="en-US" sz="2400" i="1" dirty="0" smtClean="0"/>
          </a:p>
          <a:p>
            <a:pPr>
              <a:buFontTx/>
              <a:buNone/>
            </a:pPr>
            <a:r>
              <a:rPr lang="en-US" sz="2400" i="1" dirty="0" smtClean="0"/>
              <a:t>	y’ = x</a:t>
            </a:r>
            <a:r>
              <a:rPr lang="en-US" sz="2400" i="1" baseline="30000" dirty="0" smtClean="0"/>
              <a:t>2</a:t>
            </a:r>
            <a:r>
              <a:rPr lang="en-US" sz="2400" i="1" dirty="0" smtClean="0"/>
              <a:t> – 6x + 8 ……………………</a:t>
            </a:r>
            <a:r>
              <a:rPr lang="en-US" sz="2400" i="1" dirty="0" err="1" smtClean="0"/>
              <a:t>fungsi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kuadratik</a:t>
            </a:r>
            <a:endParaRPr lang="en-US" sz="2400" i="1" dirty="0" smtClean="0"/>
          </a:p>
          <a:p>
            <a:pPr>
              <a:buFontTx/>
              <a:buNone/>
            </a:pPr>
            <a:r>
              <a:rPr lang="en-US" sz="2400" i="1" dirty="0" smtClean="0"/>
              <a:t> 	y” = 2x – 6  ………………………..</a:t>
            </a:r>
            <a:r>
              <a:rPr lang="en-US" sz="2400" i="1" dirty="0" err="1" smtClean="0"/>
              <a:t>fungsi</a:t>
            </a:r>
            <a:r>
              <a:rPr lang="en-US" sz="2400" i="1" dirty="0" smtClean="0"/>
              <a:t> linear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228600"/>
            <a:ext cx="8229600" cy="6096000"/>
          </a:xfrm>
        </p:spPr>
        <p:txBody>
          <a:bodyPr/>
          <a:lstStyle/>
          <a:p>
            <a:r>
              <a:rPr lang="en-US" sz="2400" dirty="0" err="1" smtClean="0"/>
              <a:t>Jika</a:t>
            </a:r>
            <a:r>
              <a:rPr lang="en-US" sz="2400" dirty="0" smtClean="0"/>
              <a:t> </a:t>
            </a:r>
            <a:r>
              <a:rPr lang="en-US" sz="2400" i="1" dirty="0" smtClean="0"/>
              <a:t>y’ = 0, </a:t>
            </a:r>
          </a:p>
          <a:p>
            <a:pPr>
              <a:buFontTx/>
              <a:buNone/>
            </a:pPr>
            <a:r>
              <a:rPr lang="en-US" sz="2400" i="1" dirty="0" smtClean="0"/>
              <a:t>		 x</a:t>
            </a:r>
            <a:r>
              <a:rPr lang="en-US" sz="2400" i="1" baseline="30000" dirty="0" smtClean="0"/>
              <a:t>2</a:t>
            </a:r>
            <a:r>
              <a:rPr lang="en-US" sz="2400" i="1" dirty="0" smtClean="0"/>
              <a:t> – 6x + 8 = 0</a:t>
            </a:r>
          </a:p>
          <a:p>
            <a:pPr>
              <a:buFontTx/>
              <a:buNone/>
            </a:pPr>
            <a:r>
              <a:rPr lang="en-US" sz="2400" i="1" dirty="0" smtClean="0"/>
              <a:t>		(x – 2)(x – 4) = 0 </a:t>
            </a:r>
            <a:r>
              <a:rPr lang="en-US" sz="2400" i="1" dirty="0" smtClean="0">
                <a:sym typeface="Wingdings" pitchFamily="2" charset="2"/>
              </a:rPr>
              <a:t> x</a:t>
            </a:r>
            <a:r>
              <a:rPr lang="en-US" sz="2400" i="1" baseline="-25000" dirty="0" smtClean="0">
                <a:sym typeface="Wingdings" pitchFamily="2" charset="2"/>
              </a:rPr>
              <a:t>1</a:t>
            </a:r>
            <a:r>
              <a:rPr lang="en-US" sz="2400" i="1" dirty="0" smtClean="0">
                <a:sym typeface="Wingdings" pitchFamily="2" charset="2"/>
              </a:rPr>
              <a:t> = 2, x</a:t>
            </a:r>
            <a:r>
              <a:rPr lang="en-US" sz="2400" i="1" baseline="-25000" dirty="0" smtClean="0">
                <a:sym typeface="Wingdings" pitchFamily="2" charset="2"/>
              </a:rPr>
              <a:t>2</a:t>
            </a:r>
            <a:r>
              <a:rPr lang="en-US" sz="2400" i="1" dirty="0" smtClean="0">
                <a:sym typeface="Wingdings" pitchFamily="2" charset="2"/>
              </a:rPr>
              <a:t> = 4</a:t>
            </a:r>
            <a:endParaRPr lang="en-US" sz="2400" dirty="0" smtClean="0">
              <a:sym typeface="Wingdings" pitchFamily="2" charset="2"/>
            </a:endParaRPr>
          </a:p>
          <a:p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i="1" dirty="0" smtClean="0">
                <a:sym typeface="Wingdings" pitchFamily="2" charset="2"/>
              </a:rPr>
              <a:t>x</a:t>
            </a:r>
            <a:r>
              <a:rPr lang="en-US" sz="2400" i="1" baseline="-25000" dirty="0" smtClean="0">
                <a:sym typeface="Wingdings" pitchFamily="2" charset="2"/>
              </a:rPr>
              <a:t>1</a:t>
            </a:r>
            <a:r>
              <a:rPr lang="en-US" sz="2400" i="1" dirty="0" smtClean="0">
                <a:sym typeface="Wingdings" pitchFamily="2" charset="2"/>
              </a:rPr>
              <a:t> = 2 </a:t>
            </a:r>
            <a:r>
              <a:rPr lang="en-US" sz="2400" dirty="0" err="1" smtClean="0">
                <a:sym typeface="Wingdings" pitchFamily="2" charset="2"/>
              </a:rPr>
              <a:t>dimasukkan</a:t>
            </a:r>
            <a:r>
              <a:rPr lang="en-US" sz="2400" dirty="0" smtClean="0">
                <a:sym typeface="Wingdings" pitchFamily="2" charset="2"/>
              </a:rPr>
              <a:t> </a:t>
            </a:r>
            <a:r>
              <a:rPr lang="en-US" sz="2400" dirty="0" err="1" smtClean="0">
                <a:sym typeface="Wingdings" pitchFamily="2" charset="2"/>
              </a:rPr>
              <a:t>pada</a:t>
            </a:r>
            <a:r>
              <a:rPr lang="en-US" sz="2400" dirty="0" smtClean="0">
                <a:sym typeface="Wingdings" pitchFamily="2" charset="2"/>
              </a:rPr>
              <a:t> </a:t>
            </a:r>
            <a:r>
              <a:rPr lang="en-US" sz="2400" dirty="0" err="1" smtClean="0">
                <a:sym typeface="Wingdings" pitchFamily="2" charset="2"/>
              </a:rPr>
              <a:t>persamaan</a:t>
            </a:r>
            <a:r>
              <a:rPr lang="en-US" sz="2400" dirty="0" smtClean="0">
                <a:sym typeface="Wingdings" pitchFamily="2" charset="2"/>
              </a:rPr>
              <a:t> </a:t>
            </a:r>
            <a:r>
              <a:rPr lang="en-US" sz="2400" dirty="0" err="1" smtClean="0">
                <a:sym typeface="Wingdings" pitchFamily="2" charset="2"/>
              </a:rPr>
              <a:t>kubik</a:t>
            </a:r>
            <a:r>
              <a:rPr lang="en-US" sz="2400" dirty="0" smtClean="0">
                <a:sym typeface="Wingdings" pitchFamily="2" charset="2"/>
              </a:rPr>
              <a:t> </a:t>
            </a:r>
          </a:p>
          <a:p>
            <a:pPr>
              <a:buFontTx/>
              <a:buNone/>
            </a:pPr>
            <a:r>
              <a:rPr lang="en-US" sz="2400" dirty="0" smtClean="0">
                <a:sym typeface="Wingdings" pitchFamily="2" charset="2"/>
              </a:rPr>
              <a:t>	</a:t>
            </a:r>
            <a:r>
              <a:rPr lang="en-US" sz="2400" dirty="0" err="1" smtClean="0">
                <a:sym typeface="Wingdings" pitchFamily="2" charset="2"/>
              </a:rPr>
              <a:t>maka</a:t>
            </a:r>
            <a:r>
              <a:rPr lang="en-US" sz="2400" dirty="0" smtClean="0">
                <a:sym typeface="Wingdings" pitchFamily="2" charset="2"/>
              </a:rPr>
              <a:t> </a:t>
            </a:r>
            <a:r>
              <a:rPr lang="en-US" sz="2400" i="1" dirty="0" smtClean="0">
                <a:sym typeface="Wingdings" pitchFamily="2" charset="2"/>
              </a:rPr>
              <a:t>y = 3.67 (2, 3.67)  </a:t>
            </a:r>
            <a:r>
              <a:rPr lang="en-US" sz="2400" dirty="0" err="1" smtClean="0">
                <a:sym typeface="Wingdings" pitchFamily="2" charset="2"/>
              </a:rPr>
              <a:t>titik</a:t>
            </a:r>
            <a:r>
              <a:rPr lang="en-US" sz="2400" dirty="0" smtClean="0">
                <a:sym typeface="Wingdings" pitchFamily="2" charset="2"/>
              </a:rPr>
              <a:t> </a:t>
            </a:r>
            <a:r>
              <a:rPr lang="en-US" sz="2400" dirty="0" err="1" smtClean="0">
                <a:sym typeface="Wingdings" pitchFamily="2" charset="2"/>
              </a:rPr>
              <a:t>ekstrim</a:t>
            </a:r>
            <a:r>
              <a:rPr lang="en-US" sz="2400" dirty="0" smtClean="0">
                <a:sym typeface="Wingdings" pitchFamily="2" charset="2"/>
              </a:rPr>
              <a:t> </a:t>
            </a:r>
            <a:r>
              <a:rPr lang="en-US" sz="2400" dirty="0" err="1" smtClean="0">
                <a:sym typeface="Wingdings" pitchFamily="2" charset="2"/>
              </a:rPr>
              <a:t>maksimum</a:t>
            </a:r>
            <a:endParaRPr lang="en-US" sz="2400" dirty="0" smtClean="0">
              <a:sym typeface="Wingdings" pitchFamily="2" charset="2"/>
            </a:endParaRPr>
          </a:p>
          <a:p>
            <a:r>
              <a:rPr lang="en-US" sz="2400" dirty="0" err="1" smtClean="0">
                <a:sym typeface="Wingdings" pitchFamily="2" charset="2"/>
              </a:rPr>
              <a:t>Untuk</a:t>
            </a:r>
            <a:r>
              <a:rPr lang="en-US" sz="2400" dirty="0" smtClean="0">
                <a:sym typeface="Wingdings" pitchFamily="2" charset="2"/>
              </a:rPr>
              <a:t> </a:t>
            </a:r>
            <a:r>
              <a:rPr lang="en-US" sz="2400" i="1" dirty="0" smtClean="0">
                <a:sym typeface="Wingdings" pitchFamily="2" charset="2"/>
              </a:rPr>
              <a:t>x</a:t>
            </a:r>
            <a:r>
              <a:rPr lang="en-US" sz="2400" i="1" baseline="-25000" dirty="0" smtClean="0">
                <a:sym typeface="Wingdings" pitchFamily="2" charset="2"/>
              </a:rPr>
              <a:t>1</a:t>
            </a:r>
            <a:r>
              <a:rPr lang="en-US" sz="2400" i="1" dirty="0" smtClean="0">
                <a:sym typeface="Wingdings" pitchFamily="2" charset="2"/>
              </a:rPr>
              <a:t> = 2 </a:t>
            </a:r>
            <a:r>
              <a:rPr lang="en-US" sz="2400" dirty="0" err="1" smtClean="0">
                <a:sym typeface="Wingdings" pitchFamily="2" charset="2"/>
              </a:rPr>
              <a:t>apabila</a:t>
            </a:r>
            <a:r>
              <a:rPr lang="en-US" sz="2400" dirty="0" smtClean="0">
                <a:sym typeface="Wingdings" pitchFamily="2" charset="2"/>
              </a:rPr>
              <a:t> </a:t>
            </a:r>
            <a:r>
              <a:rPr lang="en-US" sz="2400" dirty="0" err="1" smtClean="0">
                <a:sym typeface="Wingdings" pitchFamily="2" charset="2"/>
              </a:rPr>
              <a:t>dimasukkan</a:t>
            </a:r>
            <a:r>
              <a:rPr lang="en-US" sz="2400" dirty="0" smtClean="0">
                <a:sym typeface="Wingdings" pitchFamily="2" charset="2"/>
              </a:rPr>
              <a:t> </a:t>
            </a:r>
            <a:r>
              <a:rPr lang="en-US" sz="2400" dirty="0" err="1" smtClean="0">
                <a:sym typeface="Wingdings" pitchFamily="2" charset="2"/>
              </a:rPr>
              <a:t>dalam</a:t>
            </a:r>
            <a:r>
              <a:rPr lang="en-US" sz="2400" dirty="0" smtClean="0">
                <a:sym typeface="Wingdings" pitchFamily="2" charset="2"/>
              </a:rPr>
              <a:t> </a:t>
            </a:r>
            <a:r>
              <a:rPr lang="en-US" sz="2400" dirty="0" err="1" smtClean="0">
                <a:sym typeface="Wingdings" pitchFamily="2" charset="2"/>
              </a:rPr>
              <a:t>turunan</a:t>
            </a:r>
            <a:r>
              <a:rPr lang="en-US" sz="2400" dirty="0" smtClean="0">
                <a:sym typeface="Wingdings" pitchFamily="2" charset="2"/>
              </a:rPr>
              <a:t> </a:t>
            </a:r>
            <a:r>
              <a:rPr lang="en-US" sz="2400" dirty="0" err="1" smtClean="0">
                <a:sym typeface="Wingdings" pitchFamily="2" charset="2"/>
              </a:rPr>
              <a:t>ke</a:t>
            </a:r>
            <a:r>
              <a:rPr lang="en-US" sz="2400" dirty="0" smtClean="0">
                <a:sym typeface="Wingdings" pitchFamily="2" charset="2"/>
              </a:rPr>
              <a:t> </a:t>
            </a:r>
            <a:r>
              <a:rPr lang="en-US" sz="2400" dirty="0" err="1" smtClean="0">
                <a:sym typeface="Wingdings" pitchFamily="2" charset="2"/>
              </a:rPr>
              <a:t>dua</a:t>
            </a:r>
            <a:r>
              <a:rPr lang="en-US" sz="2400" dirty="0" smtClean="0">
                <a:sym typeface="Wingdings" pitchFamily="2" charset="2"/>
              </a:rPr>
              <a:t>, </a:t>
            </a:r>
            <a:r>
              <a:rPr lang="en-US" sz="2400" dirty="0" err="1" smtClean="0">
                <a:sym typeface="Wingdings" pitchFamily="2" charset="2"/>
              </a:rPr>
              <a:t>maka</a:t>
            </a:r>
            <a:r>
              <a:rPr lang="en-US" sz="2400" dirty="0" smtClean="0">
                <a:sym typeface="Wingdings" pitchFamily="2" charset="2"/>
              </a:rPr>
              <a:t> </a:t>
            </a:r>
            <a:r>
              <a:rPr lang="en-US" sz="2400" i="1" dirty="0" smtClean="0">
                <a:sym typeface="Wingdings" pitchFamily="2" charset="2"/>
              </a:rPr>
              <a:t>y” = -2 &lt; 0 </a:t>
            </a:r>
            <a:r>
              <a:rPr lang="en-US" sz="2400" dirty="0" smtClean="0">
                <a:sym typeface="Wingdings" pitchFamily="2" charset="2"/>
              </a:rPr>
              <a:t>(</a:t>
            </a:r>
            <a:r>
              <a:rPr lang="en-US" sz="2400" dirty="0" err="1" smtClean="0">
                <a:sym typeface="Wingdings" pitchFamily="2" charset="2"/>
              </a:rPr>
              <a:t>turunan</a:t>
            </a:r>
            <a:r>
              <a:rPr lang="en-US" sz="2400" dirty="0" smtClean="0">
                <a:sym typeface="Wingdings" pitchFamily="2" charset="2"/>
              </a:rPr>
              <a:t> </a:t>
            </a:r>
            <a:r>
              <a:rPr lang="en-US" sz="2400" dirty="0" err="1" smtClean="0">
                <a:sym typeface="Wingdings" pitchFamily="2" charset="2"/>
              </a:rPr>
              <a:t>kedua</a:t>
            </a:r>
            <a:r>
              <a:rPr lang="en-US" sz="2400" dirty="0" smtClean="0">
                <a:sym typeface="Wingdings" pitchFamily="2" charset="2"/>
              </a:rPr>
              <a:t> </a:t>
            </a:r>
            <a:r>
              <a:rPr lang="en-US" sz="2400" dirty="0" err="1" smtClean="0">
                <a:sym typeface="Wingdings" pitchFamily="2" charset="2"/>
              </a:rPr>
              <a:t>negatif</a:t>
            </a:r>
            <a:r>
              <a:rPr lang="en-US" sz="2400" dirty="0" smtClean="0">
                <a:sym typeface="Wingdings" pitchFamily="2" charset="2"/>
              </a:rPr>
              <a:t>) </a:t>
            </a:r>
          </a:p>
          <a:p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i="1" dirty="0" smtClean="0">
                <a:sym typeface="Wingdings" pitchFamily="2" charset="2"/>
              </a:rPr>
              <a:t>x</a:t>
            </a:r>
            <a:r>
              <a:rPr lang="en-US" sz="2400" i="1" baseline="-25000" dirty="0" smtClean="0">
                <a:sym typeface="Wingdings" pitchFamily="2" charset="2"/>
              </a:rPr>
              <a:t>2</a:t>
            </a:r>
            <a:r>
              <a:rPr lang="en-US" sz="2400" i="1" dirty="0" smtClean="0">
                <a:sym typeface="Wingdings" pitchFamily="2" charset="2"/>
              </a:rPr>
              <a:t> = 4 </a:t>
            </a:r>
            <a:r>
              <a:rPr lang="en-US" sz="2400" dirty="0" err="1" smtClean="0">
                <a:sym typeface="Wingdings" pitchFamily="2" charset="2"/>
              </a:rPr>
              <a:t>dimasukkan</a:t>
            </a:r>
            <a:r>
              <a:rPr lang="en-US" sz="2400" dirty="0" smtClean="0">
                <a:sym typeface="Wingdings" pitchFamily="2" charset="2"/>
              </a:rPr>
              <a:t> </a:t>
            </a:r>
            <a:r>
              <a:rPr lang="en-US" sz="2400" dirty="0" err="1" smtClean="0">
                <a:sym typeface="Wingdings" pitchFamily="2" charset="2"/>
              </a:rPr>
              <a:t>pada</a:t>
            </a:r>
            <a:r>
              <a:rPr lang="en-US" sz="2400" dirty="0" smtClean="0">
                <a:sym typeface="Wingdings" pitchFamily="2" charset="2"/>
              </a:rPr>
              <a:t> </a:t>
            </a:r>
            <a:r>
              <a:rPr lang="en-US" sz="2400" dirty="0" err="1" smtClean="0">
                <a:sym typeface="Wingdings" pitchFamily="2" charset="2"/>
              </a:rPr>
              <a:t>persamaan</a:t>
            </a:r>
            <a:r>
              <a:rPr lang="en-US" sz="2400" dirty="0" smtClean="0">
                <a:sym typeface="Wingdings" pitchFamily="2" charset="2"/>
              </a:rPr>
              <a:t> </a:t>
            </a:r>
            <a:r>
              <a:rPr lang="en-US" sz="2400" dirty="0" err="1" smtClean="0">
                <a:sym typeface="Wingdings" pitchFamily="2" charset="2"/>
              </a:rPr>
              <a:t>kubik</a:t>
            </a:r>
            <a:r>
              <a:rPr lang="en-US" sz="2400" dirty="0" smtClean="0">
                <a:sym typeface="Wingdings" pitchFamily="2" charset="2"/>
              </a:rPr>
              <a:t> </a:t>
            </a:r>
          </a:p>
          <a:p>
            <a:pPr>
              <a:buFontTx/>
              <a:buNone/>
            </a:pPr>
            <a:r>
              <a:rPr lang="en-US" sz="2400" dirty="0" smtClean="0">
                <a:sym typeface="Wingdings" pitchFamily="2" charset="2"/>
              </a:rPr>
              <a:t>	</a:t>
            </a:r>
            <a:r>
              <a:rPr lang="en-US" sz="2400" dirty="0" err="1" smtClean="0">
                <a:sym typeface="Wingdings" pitchFamily="2" charset="2"/>
              </a:rPr>
              <a:t>maka</a:t>
            </a:r>
            <a:r>
              <a:rPr lang="en-US" sz="2400" dirty="0" smtClean="0">
                <a:sym typeface="Wingdings" pitchFamily="2" charset="2"/>
              </a:rPr>
              <a:t> </a:t>
            </a:r>
            <a:r>
              <a:rPr lang="en-US" sz="2400" i="1" dirty="0" smtClean="0">
                <a:sym typeface="Wingdings" pitchFamily="2" charset="2"/>
              </a:rPr>
              <a:t>y = 2.33 (4, 2.33)  </a:t>
            </a:r>
            <a:r>
              <a:rPr lang="en-US" sz="2400" dirty="0" err="1" smtClean="0">
                <a:sym typeface="Wingdings" pitchFamily="2" charset="2"/>
              </a:rPr>
              <a:t>titik</a:t>
            </a:r>
            <a:r>
              <a:rPr lang="en-US" sz="2400" dirty="0" smtClean="0">
                <a:sym typeface="Wingdings" pitchFamily="2" charset="2"/>
              </a:rPr>
              <a:t> </a:t>
            </a:r>
            <a:r>
              <a:rPr lang="en-US" sz="2400" dirty="0" err="1" smtClean="0">
                <a:sym typeface="Wingdings" pitchFamily="2" charset="2"/>
              </a:rPr>
              <a:t>ekstrim</a:t>
            </a:r>
            <a:r>
              <a:rPr lang="en-US" sz="2400" dirty="0" smtClean="0">
                <a:sym typeface="Wingdings" pitchFamily="2" charset="2"/>
              </a:rPr>
              <a:t> minimum</a:t>
            </a:r>
          </a:p>
          <a:p>
            <a:r>
              <a:rPr lang="en-US" sz="2400" dirty="0" err="1" smtClean="0">
                <a:sym typeface="Wingdings" pitchFamily="2" charset="2"/>
              </a:rPr>
              <a:t>Untuk</a:t>
            </a:r>
            <a:r>
              <a:rPr lang="en-US" sz="2400" dirty="0" smtClean="0">
                <a:sym typeface="Wingdings" pitchFamily="2" charset="2"/>
              </a:rPr>
              <a:t> </a:t>
            </a:r>
            <a:r>
              <a:rPr lang="en-US" sz="2400" i="1" dirty="0" smtClean="0">
                <a:sym typeface="Wingdings" pitchFamily="2" charset="2"/>
              </a:rPr>
              <a:t>x</a:t>
            </a:r>
            <a:r>
              <a:rPr lang="en-US" sz="2400" i="1" baseline="-25000" dirty="0" smtClean="0">
                <a:sym typeface="Wingdings" pitchFamily="2" charset="2"/>
              </a:rPr>
              <a:t>2</a:t>
            </a:r>
            <a:r>
              <a:rPr lang="en-US" sz="2400" i="1" dirty="0" smtClean="0">
                <a:sym typeface="Wingdings" pitchFamily="2" charset="2"/>
              </a:rPr>
              <a:t> = 4 </a:t>
            </a:r>
            <a:r>
              <a:rPr lang="en-US" sz="2400" dirty="0" err="1" smtClean="0">
                <a:sym typeface="Wingdings" pitchFamily="2" charset="2"/>
              </a:rPr>
              <a:t>apabila</a:t>
            </a:r>
            <a:r>
              <a:rPr lang="en-US" sz="2400" dirty="0" smtClean="0">
                <a:sym typeface="Wingdings" pitchFamily="2" charset="2"/>
              </a:rPr>
              <a:t> </a:t>
            </a:r>
            <a:r>
              <a:rPr lang="en-US" sz="2400" dirty="0" err="1" smtClean="0">
                <a:sym typeface="Wingdings" pitchFamily="2" charset="2"/>
              </a:rPr>
              <a:t>dimasukkan</a:t>
            </a:r>
            <a:r>
              <a:rPr lang="en-US" sz="2400" dirty="0" smtClean="0">
                <a:sym typeface="Wingdings" pitchFamily="2" charset="2"/>
              </a:rPr>
              <a:t> </a:t>
            </a:r>
            <a:r>
              <a:rPr lang="en-US" sz="2400" dirty="0" err="1" smtClean="0">
                <a:sym typeface="Wingdings" pitchFamily="2" charset="2"/>
              </a:rPr>
              <a:t>dalam</a:t>
            </a:r>
            <a:r>
              <a:rPr lang="en-US" sz="2400" dirty="0" smtClean="0">
                <a:sym typeface="Wingdings" pitchFamily="2" charset="2"/>
              </a:rPr>
              <a:t> </a:t>
            </a:r>
            <a:r>
              <a:rPr lang="en-US" sz="2400" dirty="0" err="1" smtClean="0">
                <a:sym typeface="Wingdings" pitchFamily="2" charset="2"/>
              </a:rPr>
              <a:t>turunan</a:t>
            </a:r>
            <a:r>
              <a:rPr lang="en-US" sz="2400" dirty="0" smtClean="0">
                <a:sym typeface="Wingdings" pitchFamily="2" charset="2"/>
              </a:rPr>
              <a:t> </a:t>
            </a:r>
            <a:r>
              <a:rPr lang="en-US" sz="2400" dirty="0" err="1" smtClean="0">
                <a:sym typeface="Wingdings" pitchFamily="2" charset="2"/>
              </a:rPr>
              <a:t>ke</a:t>
            </a:r>
            <a:r>
              <a:rPr lang="en-US" sz="2400" dirty="0" smtClean="0">
                <a:sym typeface="Wingdings" pitchFamily="2" charset="2"/>
              </a:rPr>
              <a:t> </a:t>
            </a:r>
            <a:r>
              <a:rPr lang="en-US" sz="2400" dirty="0" err="1" smtClean="0">
                <a:sym typeface="Wingdings" pitchFamily="2" charset="2"/>
              </a:rPr>
              <a:t>dua</a:t>
            </a:r>
            <a:r>
              <a:rPr lang="en-US" sz="2400" dirty="0" smtClean="0">
                <a:sym typeface="Wingdings" pitchFamily="2" charset="2"/>
              </a:rPr>
              <a:t>, </a:t>
            </a:r>
            <a:r>
              <a:rPr lang="en-US" sz="2400" dirty="0" err="1" smtClean="0">
                <a:sym typeface="Wingdings" pitchFamily="2" charset="2"/>
              </a:rPr>
              <a:t>maka</a:t>
            </a:r>
            <a:r>
              <a:rPr lang="en-US" sz="2400" dirty="0" smtClean="0">
                <a:sym typeface="Wingdings" pitchFamily="2" charset="2"/>
              </a:rPr>
              <a:t> </a:t>
            </a:r>
            <a:r>
              <a:rPr lang="en-US" sz="2400" i="1" dirty="0" smtClean="0">
                <a:sym typeface="Wingdings" pitchFamily="2" charset="2"/>
              </a:rPr>
              <a:t>y” = 2 &gt; 0 </a:t>
            </a:r>
            <a:r>
              <a:rPr lang="en-US" sz="2400" dirty="0" smtClean="0">
                <a:sym typeface="Wingdings" pitchFamily="2" charset="2"/>
              </a:rPr>
              <a:t>(</a:t>
            </a:r>
            <a:r>
              <a:rPr lang="en-US" sz="2400" dirty="0" err="1" smtClean="0">
                <a:sym typeface="Wingdings" pitchFamily="2" charset="2"/>
              </a:rPr>
              <a:t>turunan</a:t>
            </a:r>
            <a:r>
              <a:rPr lang="en-US" sz="2400" dirty="0" smtClean="0">
                <a:sym typeface="Wingdings" pitchFamily="2" charset="2"/>
              </a:rPr>
              <a:t> </a:t>
            </a:r>
            <a:r>
              <a:rPr lang="en-US" sz="2400" dirty="0" err="1" smtClean="0">
                <a:sym typeface="Wingdings" pitchFamily="2" charset="2"/>
              </a:rPr>
              <a:t>kedua</a:t>
            </a:r>
            <a:r>
              <a:rPr lang="en-US" sz="2400" dirty="0" smtClean="0">
                <a:sym typeface="Wingdings" pitchFamily="2" charset="2"/>
              </a:rPr>
              <a:t> </a:t>
            </a:r>
            <a:r>
              <a:rPr lang="en-US" sz="2400" dirty="0" err="1" smtClean="0">
                <a:sym typeface="Wingdings" pitchFamily="2" charset="2"/>
              </a:rPr>
              <a:t>positif</a:t>
            </a:r>
            <a:r>
              <a:rPr lang="en-US" sz="2400" dirty="0" smtClean="0">
                <a:sym typeface="Wingdings" pitchFamily="2" charset="2"/>
              </a:rPr>
              <a:t>)</a:t>
            </a:r>
          </a:p>
          <a:p>
            <a:r>
              <a:rPr lang="en-US" sz="2400" dirty="0" err="1" smtClean="0">
                <a:sym typeface="Wingdings" pitchFamily="2" charset="2"/>
              </a:rPr>
              <a:t>Jika</a:t>
            </a:r>
            <a:r>
              <a:rPr lang="en-US" sz="2400" dirty="0" smtClean="0">
                <a:sym typeface="Wingdings" pitchFamily="2" charset="2"/>
              </a:rPr>
              <a:t> y” = 0  2x – 6 = 0  x = 3, </a:t>
            </a:r>
            <a:r>
              <a:rPr lang="en-US" sz="2400" dirty="0" err="1" smtClean="0">
                <a:sym typeface="Wingdings" pitchFamily="2" charset="2"/>
              </a:rPr>
              <a:t>nilai</a:t>
            </a:r>
            <a:r>
              <a:rPr lang="en-US" sz="2400" dirty="0" smtClean="0">
                <a:sym typeface="Wingdings" pitchFamily="2" charset="2"/>
              </a:rPr>
              <a:t> x = 3 </a:t>
            </a:r>
            <a:r>
              <a:rPr lang="en-US" sz="2400" dirty="0" err="1" smtClean="0">
                <a:sym typeface="Wingdings" pitchFamily="2" charset="2"/>
              </a:rPr>
              <a:t>dimasukkan</a:t>
            </a:r>
            <a:r>
              <a:rPr lang="en-US" sz="2400" dirty="0" smtClean="0">
                <a:sym typeface="Wingdings" pitchFamily="2" charset="2"/>
              </a:rPr>
              <a:t> </a:t>
            </a:r>
            <a:r>
              <a:rPr lang="en-US" sz="2400" dirty="0" err="1" smtClean="0">
                <a:sym typeface="Wingdings" pitchFamily="2" charset="2"/>
              </a:rPr>
              <a:t>dalam</a:t>
            </a:r>
            <a:r>
              <a:rPr lang="en-US" sz="2400" dirty="0" smtClean="0">
                <a:sym typeface="Wingdings" pitchFamily="2" charset="2"/>
              </a:rPr>
              <a:t> </a:t>
            </a:r>
            <a:r>
              <a:rPr lang="en-US" sz="2400" dirty="0" err="1" smtClean="0">
                <a:sym typeface="Wingdings" pitchFamily="2" charset="2"/>
              </a:rPr>
              <a:t>persamaan</a:t>
            </a:r>
            <a:r>
              <a:rPr lang="en-US" sz="2400" dirty="0" smtClean="0">
                <a:sym typeface="Wingdings" pitchFamily="2" charset="2"/>
              </a:rPr>
              <a:t> </a:t>
            </a:r>
            <a:r>
              <a:rPr lang="en-US" sz="2400" dirty="0" err="1" smtClean="0">
                <a:sym typeface="Wingdings" pitchFamily="2" charset="2"/>
              </a:rPr>
              <a:t>kubik</a:t>
            </a:r>
            <a:r>
              <a:rPr lang="en-US" sz="2400" dirty="0" smtClean="0">
                <a:sym typeface="Wingdings" pitchFamily="2" charset="2"/>
              </a:rPr>
              <a:t>  </a:t>
            </a:r>
            <a:r>
              <a:rPr lang="en-US" sz="2400" dirty="0" err="1" smtClean="0">
                <a:sym typeface="Wingdings" pitchFamily="2" charset="2"/>
              </a:rPr>
              <a:t>didapatkannilai</a:t>
            </a:r>
            <a:r>
              <a:rPr lang="en-US" sz="2400" dirty="0" smtClean="0">
                <a:sym typeface="Wingdings" pitchFamily="2" charset="2"/>
              </a:rPr>
              <a:t> y = 3  </a:t>
            </a:r>
            <a:r>
              <a:rPr lang="en-US" sz="2400" dirty="0" err="1" smtClean="0">
                <a:sym typeface="Wingdings" pitchFamily="2" charset="2"/>
              </a:rPr>
              <a:t>titik</a:t>
            </a:r>
            <a:r>
              <a:rPr lang="en-US" sz="2400" dirty="0" smtClean="0">
                <a:sym typeface="Wingdings" pitchFamily="2" charset="2"/>
              </a:rPr>
              <a:t> </a:t>
            </a:r>
            <a:r>
              <a:rPr lang="en-US" sz="2400" dirty="0" err="1" smtClean="0">
                <a:sym typeface="Wingdings" pitchFamily="2" charset="2"/>
              </a:rPr>
              <a:t>belok</a:t>
            </a:r>
            <a:r>
              <a:rPr lang="en-US" sz="2400" dirty="0" smtClean="0">
                <a:sym typeface="Wingdings" pitchFamily="2" charset="2"/>
              </a:rPr>
              <a:t> (3,3)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Line 4"/>
          <p:cNvSpPr>
            <a:spLocks noChangeShapeType="1"/>
          </p:cNvSpPr>
          <p:nvPr/>
        </p:nvSpPr>
        <p:spPr bwMode="auto">
          <a:xfrm>
            <a:off x="2514600" y="3657600"/>
            <a:ext cx="3505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d-ID"/>
          </a:p>
        </p:txBody>
      </p:sp>
      <p:sp>
        <p:nvSpPr>
          <p:cNvPr id="24579" name="Line 5"/>
          <p:cNvSpPr>
            <a:spLocks noChangeShapeType="1"/>
          </p:cNvSpPr>
          <p:nvPr/>
        </p:nvSpPr>
        <p:spPr bwMode="auto">
          <a:xfrm>
            <a:off x="2514600" y="685800"/>
            <a:ext cx="0" cy="5257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id-ID"/>
          </a:p>
        </p:txBody>
      </p:sp>
      <p:sp>
        <p:nvSpPr>
          <p:cNvPr id="24580" name="Freeform 6"/>
          <p:cNvSpPr>
            <a:spLocks/>
          </p:cNvSpPr>
          <p:nvPr/>
        </p:nvSpPr>
        <p:spPr bwMode="auto">
          <a:xfrm>
            <a:off x="2514600" y="1295400"/>
            <a:ext cx="2362200" cy="2819400"/>
          </a:xfrm>
          <a:custGeom>
            <a:avLst/>
            <a:gdLst>
              <a:gd name="T0" fmla="*/ 0 w 1632"/>
              <a:gd name="T1" fmla="*/ 62422 h 2168"/>
              <a:gd name="T2" fmla="*/ 277906 w 1632"/>
              <a:gd name="T3" fmla="*/ 1248443 h 2168"/>
              <a:gd name="T4" fmla="*/ 833718 w 1632"/>
              <a:gd name="T5" fmla="*/ 2559307 h 2168"/>
              <a:gd name="T6" fmla="*/ 1459006 w 1632"/>
              <a:gd name="T7" fmla="*/ 2621729 h 2168"/>
              <a:gd name="T8" fmla="*/ 2084294 w 1632"/>
              <a:gd name="T9" fmla="*/ 1373287 h 2168"/>
              <a:gd name="T10" fmla="*/ 2362200 w 1632"/>
              <a:gd name="T11" fmla="*/ 0 h 2168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632"/>
              <a:gd name="T19" fmla="*/ 0 h 2168"/>
              <a:gd name="T20" fmla="*/ 1632 w 1632"/>
              <a:gd name="T21" fmla="*/ 2168 h 2168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632" h="2168">
                <a:moveTo>
                  <a:pt x="0" y="48"/>
                </a:moveTo>
                <a:cubicBezTo>
                  <a:pt x="48" y="344"/>
                  <a:pt x="96" y="640"/>
                  <a:pt x="192" y="960"/>
                </a:cubicBezTo>
                <a:cubicBezTo>
                  <a:pt x="288" y="1280"/>
                  <a:pt x="440" y="1792"/>
                  <a:pt x="576" y="1968"/>
                </a:cubicBezTo>
                <a:cubicBezTo>
                  <a:pt x="712" y="2144"/>
                  <a:pt x="864" y="2168"/>
                  <a:pt x="1008" y="2016"/>
                </a:cubicBezTo>
                <a:cubicBezTo>
                  <a:pt x="1152" y="1864"/>
                  <a:pt x="1336" y="1392"/>
                  <a:pt x="1440" y="1056"/>
                </a:cubicBezTo>
                <a:cubicBezTo>
                  <a:pt x="1544" y="720"/>
                  <a:pt x="1588" y="360"/>
                  <a:pt x="1632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24581" name="Text Box 7"/>
          <p:cNvSpPr txBox="1">
            <a:spLocks noChangeArrowheads="1"/>
          </p:cNvSpPr>
          <p:nvPr/>
        </p:nvSpPr>
        <p:spPr bwMode="auto">
          <a:xfrm>
            <a:off x="3657600" y="3733800"/>
            <a:ext cx="228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400">
                <a:latin typeface="Times New Roman" pitchFamily="18" charset="0"/>
              </a:rPr>
              <a:t>3</a:t>
            </a:r>
          </a:p>
        </p:txBody>
      </p:sp>
      <p:sp>
        <p:nvSpPr>
          <p:cNvPr id="24582" name="Text Box 8"/>
          <p:cNvSpPr txBox="1">
            <a:spLocks noChangeArrowheads="1"/>
          </p:cNvSpPr>
          <p:nvPr/>
        </p:nvSpPr>
        <p:spPr bwMode="auto">
          <a:xfrm>
            <a:off x="2895600" y="3657600"/>
            <a:ext cx="228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400">
                <a:latin typeface="Times New Roman" pitchFamily="18" charset="0"/>
              </a:rPr>
              <a:t>2</a:t>
            </a:r>
          </a:p>
        </p:txBody>
      </p:sp>
      <p:sp>
        <p:nvSpPr>
          <p:cNvPr id="24583" name="Text Box 9"/>
          <p:cNvSpPr txBox="1">
            <a:spLocks noChangeArrowheads="1"/>
          </p:cNvSpPr>
          <p:nvPr/>
        </p:nvSpPr>
        <p:spPr bwMode="auto">
          <a:xfrm>
            <a:off x="4114800" y="3657600"/>
            <a:ext cx="228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400">
                <a:latin typeface="Times New Roman" pitchFamily="18" charset="0"/>
              </a:rPr>
              <a:t>4</a:t>
            </a:r>
          </a:p>
        </p:txBody>
      </p:sp>
      <p:sp>
        <p:nvSpPr>
          <p:cNvPr id="24584" name="Text Box 10"/>
          <p:cNvSpPr txBox="1">
            <a:spLocks noChangeArrowheads="1"/>
          </p:cNvSpPr>
          <p:nvPr/>
        </p:nvSpPr>
        <p:spPr bwMode="auto">
          <a:xfrm>
            <a:off x="2133600" y="4572000"/>
            <a:ext cx="381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400">
                <a:latin typeface="Times New Roman" pitchFamily="18" charset="0"/>
              </a:rPr>
              <a:t>-4</a:t>
            </a:r>
          </a:p>
        </p:txBody>
      </p:sp>
      <p:sp>
        <p:nvSpPr>
          <p:cNvPr id="24585" name="Text Box 11"/>
          <p:cNvSpPr txBox="1">
            <a:spLocks noChangeArrowheads="1"/>
          </p:cNvSpPr>
          <p:nvPr/>
        </p:nvSpPr>
        <p:spPr bwMode="auto">
          <a:xfrm>
            <a:off x="2133600" y="4953000"/>
            <a:ext cx="381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400">
                <a:latin typeface="Times New Roman" pitchFamily="18" charset="0"/>
              </a:rPr>
              <a:t>-6</a:t>
            </a:r>
          </a:p>
        </p:txBody>
      </p:sp>
      <p:sp>
        <p:nvSpPr>
          <p:cNvPr id="24586" name="Line 12"/>
          <p:cNvSpPr>
            <a:spLocks noChangeShapeType="1"/>
          </p:cNvSpPr>
          <p:nvPr/>
        </p:nvSpPr>
        <p:spPr bwMode="auto">
          <a:xfrm flipV="1">
            <a:off x="2514600" y="1625600"/>
            <a:ext cx="2743200" cy="3429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24587" name="Text Box 13"/>
          <p:cNvSpPr txBox="1">
            <a:spLocks noChangeArrowheads="1"/>
          </p:cNvSpPr>
          <p:nvPr/>
        </p:nvSpPr>
        <p:spPr bwMode="auto">
          <a:xfrm>
            <a:off x="2209800" y="29718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400">
                <a:latin typeface="Times New Roman" pitchFamily="18" charset="0"/>
              </a:rPr>
              <a:t>2</a:t>
            </a:r>
          </a:p>
        </p:txBody>
      </p:sp>
      <p:sp>
        <p:nvSpPr>
          <p:cNvPr id="24588" name="Line 14"/>
          <p:cNvSpPr>
            <a:spLocks noChangeShapeType="1"/>
          </p:cNvSpPr>
          <p:nvPr/>
        </p:nvSpPr>
        <p:spPr bwMode="auto">
          <a:xfrm>
            <a:off x="2514600" y="3124200"/>
            <a:ext cx="3352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24589" name="Text Box 15"/>
          <p:cNvSpPr txBox="1">
            <a:spLocks noChangeArrowheads="1"/>
          </p:cNvSpPr>
          <p:nvPr/>
        </p:nvSpPr>
        <p:spPr bwMode="auto">
          <a:xfrm>
            <a:off x="2057400" y="1219200"/>
            <a:ext cx="381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400">
                <a:latin typeface="Times New Roman" pitchFamily="18" charset="0"/>
              </a:rPr>
              <a:t>8</a:t>
            </a:r>
          </a:p>
        </p:txBody>
      </p:sp>
      <p:sp>
        <p:nvSpPr>
          <p:cNvPr id="24590" name="Text Box 16"/>
          <p:cNvSpPr txBox="1">
            <a:spLocks noChangeArrowheads="1"/>
          </p:cNvSpPr>
          <p:nvPr/>
        </p:nvSpPr>
        <p:spPr bwMode="auto">
          <a:xfrm>
            <a:off x="3352800" y="4038600"/>
            <a:ext cx="609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400">
                <a:latin typeface="Times New Roman" pitchFamily="18" charset="0"/>
              </a:rPr>
              <a:t>(3,-1)</a:t>
            </a:r>
          </a:p>
        </p:txBody>
      </p:sp>
      <p:sp>
        <p:nvSpPr>
          <p:cNvPr id="24591" name="Line 17"/>
          <p:cNvSpPr>
            <a:spLocks noChangeShapeType="1"/>
          </p:cNvSpPr>
          <p:nvPr/>
        </p:nvSpPr>
        <p:spPr bwMode="auto">
          <a:xfrm flipV="1">
            <a:off x="3657600" y="36576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24592" name="Line 18"/>
          <p:cNvSpPr>
            <a:spLocks noChangeShapeType="1"/>
          </p:cNvSpPr>
          <p:nvPr/>
        </p:nvSpPr>
        <p:spPr bwMode="auto">
          <a:xfrm>
            <a:off x="2514600" y="4038600"/>
            <a:ext cx="11430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24593" name="Text Box 19"/>
          <p:cNvSpPr txBox="1">
            <a:spLocks noChangeArrowheads="1"/>
          </p:cNvSpPr>
          <p:nvPr/>
        </p:nvSpPr>
        <p:spPr bwMode="auto">
          <a:xfrm>
            <a:off x="5943600" y="2895600"/>
            <a:ext cx="990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>
                <a:latin typeface="Times New Roman" pitchFamily="18" charset="0"/>
              </a:rPr>
              <a:t>y” = 2</a:t>
            </a:r>
          </a:p>
        </p:txBody>
      </p:sp>
      <p:sp>
        <p:nvSpPr>
          <p:cNvPr id="24594" name="Text Box 20"/>
          <p:cNvSpPr txBox="1">
            <a:spLocks noChangeArrowheads="1"/>
          </p:cNvSpPr>
          <p:nvPr/>
        </p:nvSpPr>
        <p:spPr bwMode="auto">
          <a:xfrm>
            <a:off x="6019800" y="3505200"/>
            <a:ext cx="228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400">
                <a:latin typeface="Times New Roman" pitchFamily="18" charset="0"/>
              </a:rPr>
              <a:t>x</a:t>
            </a:r>
          </a:p>
        </p:txBody>
      </p:sp>
      <p:sp>
        <p:nvSpPr>
          <p:cNvPr id="24595" name="Text Box 21"/>
          <p:cNvSpPr txBox="1">
            <a:spLocks noChangeArrowheads="1"/>
          </p:cNvSpPr>
          <p:nvPr/>
        </p:nvSpPr>
        <p:spPr bwMode="auto">
          <a:xfrm>
            <a:off x="2362200" y="381000"/>
            <a:ext cx="228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400">
                <a:latin typeface="Times New Roman" pitchFamily="18" charset="0"/>
              </a:rPr>
              <a:t>y</a:t>
            </a:r>
          </a:p>
        </p:txBody>
      </p:sp>
      <p:sp>
        <p:nvSpPr>
          <p:cNvPr id="24596" name="Text Box 22"/>
          <p:cNvSpPr txBox="1">
            <a:spLocks noChangeArrowheads="1"/>
          </p:cNvSpPr>
          <p:nvPr/>
        </p:nvSpPr>
        <p:spPr bwMode="auto">
          <a:xfrm>
            <a:off x="5334000" y="1524000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>
                <a:latin typeface="Times New Roman" pitchFamily="18" charset="0"/>
              </a:rPr>
              <a:t>y’’= 2x – 6 </a:t>
            </a:r>
          </a:p>
        </p:txBody>
      </p:sp>
      <p:sp>
        <p:nvSpPr>
          <p:cNvPr id="24597" name="Text Box 23"/>
          <p:cNvSpPr txBox="1">
            <a:spLocks noChangeArrowheads="1"/>
          </p:cNvSpPr>
          <p:nvPr/>
        </p:nvSpPr>
        <p:spPr bwMode="auto">
          <a:xfrm>
            <a:off x="5029200" y="762000"/>
            <a:ext cx="2286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>
                <a:latin typeface="Times New Roman" pitchFamily="18" charset="0"/>
              </a:rPr>
              <a:t>y’ = x</a:t>
            </a:r>
            <a:r>
              <a:rPr lang="en-US" sz="2400" baseline="30000">
                <a:latin typeface="Times New Roman" pitchFamily="18" charset="0"/>
              </a:rPr>
              <a:t>2 </a:t>
            </a:r>
            <a:r>
              <a:rPr lang="en-US" sz="2400">
                <a:latin typeface="Times New Roman" pitchFamily="18" charset="0"/>
              </a:rPr>
              <a:t>– 6x + 8</a:t>
            </a:r>
          </a:p>
        </p:txBody>
      </p:sp>
      <p:sp>
        <p:nvSpPr>
          <p:cNvPr id="24598" name="Text Box 24"/>
          <p:cNvSpPr txBox="1">
            <a:spLocks noChangeArrowheads="1"/>
          </p:cNvSpPr>
          <p:nvPr/>
        </p:nvSpPr>
        <p:spPr bwMode="auto">
          <a:xfrm>
            <a:off x="2209800" y="35052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400">
                <a:latin typeface="Times New Roman" pitchFamily="18" charset="0"/>
              </a:rPr>
              <a:t>0</a:t>
            </a:r>
          </a:p>
        </p:txBody>
      </p:sp>
      <p:sp>
        <p:nvSpPr>
          <p:cNvPr id="24599" name="Text Box 25"/>
          <p:cNvSpPr txBox="1">
            <a:spLocks noChangeArrowheads="1"/>
          </p:cNvSpPr>
          <p:nvPr/>
        </p:nvSpPr>
        <p:spPr bwMode="auto">
          <a:xfrm>
            <a:off x="2133600" y="4114800"/>
            <a:ext cx="381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400">
                <a:latin typeface="Times New Roman" pitchFamily="18" charset="0"/>
              </a:rPr>
              <a:t>-2</a:t>
            </a:r>
          </a:p>
        </p:txBody>
      </p:sp>
      <p:sp>
        <p:nvSpPr>
          <p:cNvPr id="24600" name="Line 26"/>
          <p:cNvSpPr>
            <a:spLocks noChangeShapeType="1"/>
          </p:cNvSpPr>
          <p:nvPr/>
        </p:nvSpPr>
        <p:spPr bwMode="auto">
          <a:xfrm>
            <a:off x="2514600" y="43434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24601" name="Line 27"/>
          <p:cNvSpPr>
            <a:spLocks noChangeShapeType="1"/>
          </p:cNvSpPr>
          <p:nvPr/>
        </p:nvSpPr>
        <p:spPr bwMode="auto">
          <a:xfrm flipV="1">
            <a:off x="3048000" y="2286000"/>
            <a:ext cx="0" cy="20574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24602" name="Freeform 31"/>
          <p:cNvSpPr>
            <a:spLocks/>
          </p:cNvSpPr>
          <p:nvPr/>
        </p:nvSpPr>
        <p:spPr bwMode="auto">
          <a:xfrm>
            <a:off x="2514600" y="2057400"/>
            <a:ext cx="2514600" cy="2514600"/>
          </a:xfrm>
          <a:custGeom>
            <a:avLst/>
            <a:gdLst>
              <a:gd name="T0" fmla="*/ 0 w 1584"/>
              <a:gd name="T1" fmla="*/ 2514600 h 1584"/>
              <a:gd name="T2" fmla="*/ 228600 w 1584"/>
              <a:gd name="T3" fmla="*/ 609600 h 1584"/>
              <a:gd name="T4" fmla="*/ 533400 w 1584"/>
              <a:gd name="T5" fmla="*/ 228600 h 1584"/>
              <a:gd name="T6" fmla="*/ 990600 w 1584"/>
              <a:gd name="T7" fmla="*/ 533400 h 1584"/>
              <a:gd name="T8" fmla="*/ 1524000 w 1584"/>
              <a:gd name="T9" fmla="*/ 838200 h 1584"/>
              <a:gd name="T10" fmla="*/ 2209800 w 1584"/>
              <a:gd name="T11" fmla="*/ 685800 h 1584"/>
              <a:gd name="T12" fmla="*/ 2514600 w 1584"/>
              <a:gd name="T13" fmla="*/ 0 h 1584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1584"/>
              <a:gd name="T22" fmla="*/ 0 h 1584"/>
              <a:gd name="T23" fmla="*/ 1584 w 1584"/>
              <a:gd name="T24" fmla="*/ 1584 h 1584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1584" h="1584">
                <a:moveTo>
                  <a:pt x="0" y="1584"/>
                </a:moveTo>
                <a:cubicBezTo>
                  <a:pt x="44" y="1104"/>
                  <a:pt x="88" y="624"/>
                  <a:pt x="144" y="384"/>
                </a:cubicBezTo>
                <a:cubicBezTo>
                  <a:pt x="200" y="144"/>
                  <a:pt x="256" y="152"/>
                  <a:pt x="336" y="144"/>
                </a:cubicBezTo>
                <a:cubicBezTo>
                  <a:pt x="416" y="136"/>
                  <a:pt x="520" y="272"/>
                  <a:pt x="624" y="336"/>
                </a:cubicBezTo>
                <a:cubicBezTo>
                  <a:pt x="728" y="400"/>
                  <a:pt x="832" y="512"/>
                  <a:pt x="960" y="528"/>
                </a:cubicBezTo>
                <a:cubicBezTo>
                  <a:pt x="1088" y="544"/>
                  <a:pt x="1288" y="520"/>
                  <a:pt x="1392" y="432"/>
                </a:cubicBezTo>
                <a:cubicBezTo>
                  <a:pt x="1496" y="344"/>
                  <a:pt x="1540" y="172"/>
                  <a:pt x="1584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24603" name="Text Box 32"/>
          <p:cNvSpPr txBox="1">
            <a:spLocks noChangeArrowheads="1"/>
          </p:cNvSpPr>
          <p:nvPr/>
        </p:nvSpPr>
        <p:spPr bwMode="auto">
          <a:xfrm>
            <a:off x="2057400" y="2209800"/>
            <a:ext cx="609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400">
                <a:latin typeface="Times New Roman" pitchFamily="18" charset="0"/>
              </a:rPr>
              <a:t>3.67</a:t>
            </a:r>
          </a:p>
        </p:txBody>
      </p:sp>
      <p:sp>
        <p:nvSpPr>
          <p:cNvPr id="24604" name="Line 33"/>
          <p:cNvSpPr>
            <a:spLocks noChangeShapeType="1"/>
          </p:cNvSpPr>
          <p:nvPr/>
        </p:nvSpPr>
        <p:spPr bwMode="auto">
          <a:xfrm>
            <a:off x="2514600" y="22860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24605" name="Line 34"/>
          <p:cNvSpPr>
            <a:spLocks noChangeShapeType="1"/>
          </p:cNvSpPr>
          <p:nvPr/>
        </p:nvSpPr>
        <p:spPr bwMode="auto">
          <a:xfrm flipV="1">
            <a:off x="4191000" y="2895600"/>
            <a:ext cx="0" cy="7620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24606" name="Line 35"/>
          <p:cNvSpPr>
            <a:spLocks noChangeShapeType="1"/>
          </p:cNvSpPr>
          <p:nvPr/>
        </p:nvSpPr>
        <p:spPr bwMode="auto">
          <a:xfrm flipV="1">
            <a:off x="3657600" y="2667000"/>
            <a:ext cx="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24607" name="Text Box 36"/>
          <p:cNvSpPr txBox="1">
            <a:spLocks noChangeArrowheads="1"/>
          </p:cNvSpPr>
          <p:nvPr/>
        </p:nvSpPr>
        <p:spPr bwMode="auto">
          <a:xfrm>
            <a:off x="5029200" y="2057400"/>
            <a:ext cx="3657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>
                <a:latin typeface="Times New Roman" pitchFamily="18" charset="0"/>
              </a:rPr>
              <a:t>y = </a:t>
            </a:r>
            <a:r>
              <a:rPr lang="en-US" sz="2400" baseline="30000">
                <a:latin typeface="Times New Roman" pitchFamily="18" charset="0"/>
              </a:rPr>
              <a:t>1</a:t>
            </a:r>
            <a:r>
              <a:rPr lang="en-US" sz="2400">
                <a:latin typeface="Times New Roman" pitchFamily="18" charset="0"/>
              </a:rPr>
              <a:t>/</a:t>
            </a:r>
            <a:r>
              <a:rPr lang="en-US" sz="2400" baseline="-25000">
                <a:latin typeface="Times New Roman" pitchFamily="18" charset="0"/>
              </a:rPr>
              <a:t>3</a:t>
            </a:r>
            <a:r>
              <a:rPr lang="en-US" sz="2400">
                <a:latin typeface="Times New Roman" pitchFamily="18" charset="0"/>
              </a:rPr>
              <a:t>x</a:t>
            </a:r>
            <a:r>
              <a:rPr lang="en-US" sz="2400" baseline="30000">
                <a:latin typeface="Times New Roman" pitchFamily="18" charset="0"/>
              </a:rPr>
              <a:t>3 </a:t>
            </a:r>
            <a:r>
              <a:rPr lang="en-US" sz="2400">
                <a:latin typeface="Times New Roman" pitchFamily="18" charset="0"/>
              </a:rPr>
              <a:t>– 3x</a:t>
            </a:r>
            <a:r>
              <a:rPr lang="en-US" sz="2400" baseline="30000">
                <a:latin typeface="Times New Roman" pitchFamily="18" charset="0"/>
              </a:rPr>
              <a:t>2</a:t>
            </a:r>
            <a:r>
              <a:rPr lang="en-US" sz="2400">
                <a:latin typeface="Times New Roman" pitchFamily="18" charset="0"/>
              </a:rPr>
              <a:t> + 8x + 3</a:t>
            </a:r>
          </a:p>
        </p:txBody>
      </p:sp>
      <p:sp>
        <p:nvSpPr>
          <p:cNvPr id="24608" name="Text Box 37"/>
          <p:cNvSpPr txBox="1">
            <a:spLocks noChangeArrowheads="1"/>
          </p:cNvSpPr>
          <p:nvPr/>
        </p:nvSpPr>
        <p:spPr bwMode="auto">
          <a:xfrm>
            <a:off x="3429000" y="2362200"/>
            <a:ext cx="609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400">
                <a:latin typeface="Times New Roman" pitchFamily="18" charset="0"/>
              </a:rPr>
              <a:t>(3,3)</a:t>
            </a:r>
          </a:p>
        </p:txBody>
      </p:sp>
      <p:sp>
        <p:nvSpPr>
          <p:cNvPr id="24609" name="Text Box 38"/>
          <p:cNvSpPr txBox="1">
            <a:spLocks noChangeArrowheads="1"/>
          </p:cNvSpPr>
          <p:nvPr/>
        </p:nvSpPr>
        <p:spPr bwMode="auto">
          <a:xfrm>
            <a:off x="2819400" y="1905000"/>
            <a:ext cx="990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400">
                <a:latin typeface="Times New Roman" pitchFamily="18" charset="0"/>
              </a:rPr>
              <a:t>(2,3.67)</a:t>
            </a:r>
          </a:p>
        </p:txBody>
      </p:sp>
      <p:sp>
        <p:nvSpPr>
          <p:cNvPr id="24610" name="Text Box 39"/>
          <p:cNvSpPr txBox="1">
            <a:spLocks noChangeArrowheads="1"/>
          </p:cNvSpPr>
          <p:nvPr/>
        </p:nvSpPr>
        <p:spPr bwMode="auto">
          <a:xfrm>
            <a:off x="3886200" y="2590800"/>
            <a:ext cx="838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400">
                <a:latin typeface="Times New Roman" pitchFamily="18" charset="0"/>
              </a:rPr>
              <a:t>(4,2.33)</a:t>
            </a:r>
          </a:p>
        </p:txBody>
      </p:sp>
      <p:sp>
        <p:nvSpPr>
          <p:cNvPr id="58408" name="Rectangle 40"/>
          <p:cNvSpPr>
            <a:spLocks noChangeArrowheads="1"/>
          </p:cNvSpPr>
          <p:nvPr/>
        </p:nvSpPr>
        <p:spPr bwMode="auto">
          <a:xfrm>
            <a:off x="762000" y="228600"/>
            <a:ext cx="7924800" cy="632460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>
                <a:alpha val="50000"/>
              </a:srgb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Fungsi Kubik y = f(x) mencapai titik ekstrim pada y’ = 0</a:t>
            </a:r>
          </a:p>
          <a:p>
            <a:r>
              <a:rPr lang="en-US" smtClean="0"/>
              <a:t>Jika y” &lt; 0 pada y’ = 0, maka titik ekstrimnya adalah titik maksimum</a:t>
            </a:r>
          </a:p>
          <a:p>
            <a:r>
              <a:rPr lang="en-US" smtClean="0"/>
              <a:t>Jika y” &gt; 0 pada y’ = 0, maka titik ekstrimnya adalah titik minimum</a:t>
            </a:r>
          </a:p>
          <a:p>
            <a:r>
              <a:rPr lang="en-US" smtClean="0"/>
              <a:t>Fungsi kubik y = f(x) berada di titik belok pada y” = 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smtClean="0">
                <a:solidFill>
                  <a:srgbClr val="660066"/>
                </a:solidFill>
                <a:latin typeface="Comic Sans MS" pitchFamily="66" charset="0"/>
              </a:rPr>
              <a:t>Hakekat Derivatif dan Diferensial</a:t>
            </a:r>
          </a:p>
        </p:txBody>
      </p:sp>
      <p:graphicFrame>
        <p:nvGraphicFramePr>
          <p:cNvPr id="1026" name="Object 4"/>
          <p:cNvGraphicFramePr>
            <a:graphicFrameLocks noChangeAspect="1"/>
          </p:cNvGraphicFramePr>
          <p:nvPr>
            <p:ph idx="1"/>
          </p:nvPr>
        </p:nvGraphicFramePr>
        <p:xfrm>
          <a:off x="1885950" y="1744663"/>
          <a:ext cx="4446588" cy="1938337"/>
        </p:xfrm>
        <a:graphic>
          <a:graphicData uri="http://schemas.openxmlformats.org/presentationml/2006/ole">
            <p:oleObj spid="_x0000_s1026" name="Equation" r:id="rId3" imgW="1981080" imgH="863280" progId="Equation.3">
              <p:embed/>
            </p:oleObj>
          </a:graphicData>
        </a:graphic>
      </p:graphicFrame>
      <p:sp>
        <p:nvSpPr>
          <p:cNvPr id="1028" name="Text Box 6"/>
          <p:cNvSpPr txBox="1">
            <a:spLocks noChangeArrowheads="1"/>
          </p:cNvSpPr>
          <p:nvPr/>
        </p:nvSpPr>
        <p:spPr bwMode="auto">
          <a:xfrm>
            <a:off x="1828800" y="3962400"/>
            <a:ext cx="7010400" cy="2465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 i="1">
                <a:latin typeface="Times New Roman" pitchFamily="18" charset="0"/>
              </a:rPr>
              <a:t>dy/dx </a:t>
            </a:r>
            <a:r>
              <a:rPr lang="en-US" sz="2400" i="1">
                <a:latin typeface="Times New Roman" pitchFamily="18" charset="0"/>
                <a:sym typeface="Wingdings" pitchFamily="2" charset="2"/>
              </a:rPr>
              <a:t> terdiri dari 2 suku, dy dinamakan diferensial y, dx merupakan diferensial dari x</a:t>
            </a:r>
            <a:r>
              <a:rPr lang="en-US" sz="2400">
                <a:latin typeface="Times New Roman" pitchFamily="18" charset="0"/>
                <a:sym typeface="Wingdings" pitchFamily="2" charset="2"/>
              </a:rPr>
              <a:t>. </a:t>
            </a:r>
          </a:p>
          <a:p>
            <a:pPr eaLnBrk="0" hangingPunct="0">
              <a:spcBef>
                <a:spcPct val="50000"/>
              </a:spcBef>
            </a:pPr>
            <a:r>
              <a:rPr lang="en-US" sz="2400" i="1">
                <a:latin typeface="Times New Roman" pitchFamily="18" charset="0"/>
                <a:sym typeface="Wingdings" pitchFamily="2" charset="2"/>
              </a:rPr>
              <a:t>Diferensial dari</a:t>
            </a:r>
            <a:r>
              <a:rPr lang="en-US" sz="2400">
                <a:latin typeface="Times New Roman" pitchFamily="18" charset="0"/>
                <a:sym typeface="Wingdings" pitchFamily="2" charset="2"/>
              </a:rPr>
              <a:t> </a:t>
            </a:r>
            <a:r>
              <a:rPr lang="en-US" sz="2400" i="1">
                <a:latin typeface="Times New Roman" pitchFamily="18" charset="0"/>
                <a:sym typeface="Wingdings" pitchFamily="2" charset="2"/>
              </a:rPr>
              <a:t>x : dx = </a:t>
            </a:r>
            <a:r>
              <a:rPr lang="en-US" sz="2400" i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∆x</a:t>
            </a:r>
          </a:p>
          <a:p>
            <a:pPr eaLnBrk="0" hangingPunct="0">
              <a:spcBef>
                <a:spcPct val="50000"/>
              </a:spcBef>
            </a:pPr>
            <a:r>
              <a:rPr lang="en-US" sz="2400" i="1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Diferensial dari y : dy=(dy/dx) </a:t>
            </a:r>
            <a:r>
              <a:rPr lang="en-US" sz="2400" i="1">
                <a:latin typeface="Times New Roman" pitchFamily="18" charset="0"/>
                <a:sym typeface="Wingdings" pitchFamily="2" charset="2"/>
              </a:rPr>
              <a:t>∆x</a:t>
            </a:r>
          </a:p>
          <a:p>
            <a:pPr eaLnBrk="0" hangingPunct="0">
              <a:spcBef>
                <a:spcPct val="50000"/>
              </a:spcBef>
            </a:pPr>
            <a:endParaRPr lang="en-US" sz="24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9" name="Oval 9"/>
          <p:cNvSpPr>
            <a:spLocks noChangeArrowheads="1"/>
          </p:cNvSpPr>
          <p:nvPr/>
        </p:nvSpPr>
        <p:spPr bwMode="auto">
          <a:xfrm>
            <a:off x="3886200" y="5410200"/>
            <a:ext cx="381000" cy="53340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id-ID"/>
          </a:p>
        </p:txBody>
      </p:sp>
      <p:sp>
        <p:nvSpPr>
          <p:cNvPr id="1030" name="Line 10"/>
          <p:cNvSpPr>
            <a:spLocks noChangeShapeType="1"/>
          </p:cNvSpPr>
          <p:nvPr/>
        </p:nvSpPr>
        <p:spPr bwMode="auto">
          <a:xfrm>
            <a:off x="4038600" y="5943600"/>
            <a:ext cx="5334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d-ID"/>
          </a:p>
        </p:txBody>
      </p:sp>
      <p:sp>
        <p:nvSpPr>
          <p:cNvPr id="1031" name="Text Box 11"/>
          <p:cNvSpPr txBox="1">
            <a:spLocks noChangeArrowheads="1"/>
          </p:cNvSpPr>
          <p:nvPr/>
        </p:nvSpPr>
        <p:spPr bwMode="auto">
          <a:xfrm>
            <a:off x="4572000" y="6019800"/>
            <a:ext cx="2438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>
                <a:latin typeface="Times New Roman" pitchFamily="18" charset="0"/>
              </a:rPr>
              <a:t>Variabel terikat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smtClean="0">
                <a:latin typeface="Garamond" pitchFamily="18" charset="0"/>
                <a:cs typeface="Times New Roman" pitchFamily="18" charset="0"/>
              </a:rPr>
              <a:t>Relationship between marginal-cost and average-cost functions</a:t>
            </a:r>
          </a:p>
        </p:txBody>
      </p:sp>
      <p:sp>
        <p:nvSpPr>
          <p:cNvPr id="4102" name="Rectangle 4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1939925"/>
          </a:xfrm>
        </p:spPr>
        <p:txBody>
          <a:bodyPr/>
          <a:lstStyle/>
          <a:p>
            <a:r>
              <a:rPr lang="en-US" sz="2400" smtClean="0"/>
              <a:t>TC = C(Q) 		total cost </a:t>
            </a:r>
          </a:p>
          <a:p>
            <a:r>
              <a:rPr lang="en-US" sz="2400" smtClean="0"/>
              <a:t>MC = C'(Q) 	marginal cost</a:t>
            </a:r>
          </a:p>
          <a:p>
            <a:r>
              <a:rPr lang="en-US" sz="2400" smtClean="0"/>
              <a:t>AC = C(Q)/Q 	average cost</a:t>
            </a:r>
          </a:p>
        </p:txBody>
      </p:sp>
      <p:graphicFrame>
        <p:nvGraphicFramePr>
          <p:cNvPr id="4098" name="Object 5"/>
          <p:cNvGraphicFramePr>
            <a:graphicFrameLocks noChangeAspect="1"/>
          </p:cNvGraphicFramePr>
          <p:nvPr/>
        </p:nvGraphicFramePr>
        <p:xfrm>
          <a:off x="2125663" y="3048000"/>
          <a:ext cx="4822825" cy="1074738"/>
        </p:xfrm>
        <a:graphic>
          <a:graphicData uri="http://schemas.openxmlformats.org/presentationml/2006/ole">
            <p:oleObj spid="_x0000_s4098" name="Equation" r:id="rId3" imgW="1879560" imgH="419040" progId="Equation.3">
              <p:embed/>
            </p:oleObj>
          </a:graphicData>
        </a:graphic>
      </p:graphicFrame>
      <p:graphicFrame>
        <p:nvGraphicFramePr>
          <p:cNvPr id="4099" name="Object 6"/>
          <p:cNvGraphicFramePr>
            <a:graphicFrameLocks noChangeAspect="1"/>
          </p:cNvGraphicFramePr>
          <p:nvPr/>
        </p:nvGraphicFramePr>
        <p:xfrm>
          <a:off x="2725738" y="4267200"/>
          <a:ext cx="2895600" cy="1031875"/>
        </p:xfrm>
        <a:graphic>
          <a:graphicData uri="http://schemas.openxmlformats.org/presentationml/2006/ole">
            <p:oleObj spid="_x0000_s4099" name="Equation" r:id="rId4" imgW="1282680" imgH="457200" progId="Equation.3">
              <p:embed/>
            </p:oleObj>
          </a:graphicData>
        </a:graphic>
      </p:graphicFrame>
      <p:graphicFrame>
        <p:nvGraphicFramePr>
          <p:cNvPr id="4100" name="Object 7"/>
          <p:cNvGraphicFramePr>
            <a:graphicFrameLocks noChangeAspect="1"/>
          </p:cNvGraphicFramePr>
          <p:nvPr/>
        </p:nvGraphicFramePr>
        <p:xfrm>
          <a:off x="2547938" y="5410200"/>
          <a:ext cx="3024187" cy="1049338"/>
        </p:xfrm>
        <a:graphic>
          <a:graphicData uri="http://schemas.openxmlformats.org/presentationml/2006/ole">
            <p:oleObj spid="_x0000_s4100" name="Equation" r:id="rId5" imgW="1206360" imgH="419040" progId="Equation.3">
              <p:embed/>
            </p:oleObj>
          </a:graphicData>
        </a:graphic>
      </p:graphicFrame>
      <p:sp>
        <p:nvSpPr>
          <p:cNvPr id="4103" name="Line 9"/>
          <p:cNvSpPr>
            <a:spLocks noChangeShapeType="1"/>
          </p:cNvSpPr>
          <p:nvPr/>
        </p:nvSpPr>
        <p:spPr bwMode="auto">
          <a:xfrm>
            <a:off x="6519863" y="4646613"/>
            <a:ext cx="0" cy="1420812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id-ID"/>
          </a:p>
        </p:txBody>
      </p:sp>
      <p:sp>
        <p:nvSpPr>
          <p:cNvPr id="4104" name="Line 10"/>
          <p:cNvSpPr>
            <a:spLocks noChangeShapeType="1"/>
          </p:cNvSpPr>
          <p:nvPr/>
        </p:nvSpPr>
        <p:spPr bwMode="auto">
          <a:xfrm>
            <a:off x="6530975" y="6019800"/>
            <a:ext cx="150177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id-ID"/>
          </a:p>
        </p:txBody>
      </p:sp>
      <p:sp>
        <p:nvSpPr>
          <p:cNvPr id="4105" name="Line 11"/>
          <p:cNvSpPr>
            <a:spLocks noChangeShapeType="1"/>
          </p:cNvSpPr>
          <p:nvPr/>
        </p:nvSpPr>
        <p:spPr bwMode="auto">
          <a:xfrm>
            <a:off x="6851650" y="5465763"/>
            <a:ext cx="860425" cy="0"/>
          </a:xfrm>
          <a:prstGeom prst="line">
            <a:avLst/>
          </a:prstGeom>
          <a:noFill/>
          <a:ln w="6350">
            <a:solidFill>
              <a:srgbClr val="000000"/>
            </a:solidFill>
            <a:prstDash val="sysDot"/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id-ID"/>
          </a:p>
        </p:txBody>
      </p:sp>
      <p:sp>
        <p:nvSpPr>
          <p:cNvPr id="4106" name="Arc 12"/>
          <p:cNvSpPr>
            <a:spLocks/>
          </p:cNvSpPr>
          <p:nvPr/>
        </p:nvSpPr>
        <p:spPr bwMode="auto">
          <a:xfrm flipV="1">
            <a:off x="6840538" y="4646613"/>
            <a:ext cx="752475" cy="1184275"/>
          </a:xfrm>
          <a:custGeom>
            <a:avLst/>
            <a:gdLst>
              <a:gd name="T0" fmla="*/ 0 w 21600"/>
              <a:gd name="T1" fmla="*/ 0 h 21600"/>
              <a:gd name="T2" fmla="*/ 26213824 w 21600"/>
              <a:gd name="T3" fmla="*/ 64930896 h 21600"/>
              <a:gd name="T4" fmla="*/ 0 w 21600"/>
              <a:gd name="T5" fmla="*/ 64930896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4107" name="Arc 13"/>
          <p:cNvSpPr>
            <a:spLocks/>
          </p:cNvSpPr>
          <p:nvPr/>
        </p:nvSpPr>
        <p:spPr bwMode="auto">
          <a:xfrm flipH="1" flipV="1">
            <a:off x="6734175" y="4765675"/>
            <a:ext cx="644525" cy="711200"/>
          </a:xfrm>
          <a:custGeom>
            <a:avLst/>
            <a:gdLst>
              <a:gd name="T0" fmla="*/ 0 w 21600"/>
              <a:gd name="T1" fmla="*/ 0 h 21600"/>
              <a:gd name="T2" fmla="*/ 19232060 w 21600"/>
              <a:gd name="T3" fmla="*/ 23416918 h 21600"/>
              <a:gd name="T4" fmla="*/ 0 w 21600"/>
              <a:gd name="T5" fmla="*/ 23416918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4108" name="Arc 14"/>
          <p:cNvSpPr>
            <a:spLocks/>
          </p:cNvSpPr>
          <p:nvPr/>
        </p:nvSpPr>
        <p:spPr bwMode="auto">
          <a:xfrm flipV="1">
            <a:off x="7377113" y="4646613"/>
            <a:ext cx="538162" cy="830262"/>
          </a:xfrm>
          <a:custGeom>
            <a:avLst/>
            <a:gdLst>
              <a:gd name="T0" fmla="*/ 0 w 21600"/>
              <a:gd name="T1" fmla="*/ 0 h 21600"/>
              <a:gd name="T2" fmla="*/ 13408258 w 21600"/>
              <a:gd name="T3" fmla="*/ 31913655 h 21600"/>
              <a:gd name="T4" fmla="*/ 0 w 21600"/>
              <a:gd name="T5" fmla="*/ 31913655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127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4109" name="Rectangle 15"/>
          <p:cNvSpPr>
            <a:spLocks noChangeArrowheads="1"/>
          </p:cNvSpPr>
          <p:nvPr/>
        </p:nvSpPr>
        <p:spPr bwMode="auto">
          <a:xfrm>
            <a:off x="6400800" y="4267200"/>
            <a:ext cx="215900" cy="2381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12700" tIns="12700" rIns="12700" bIns="12700"/>
          <a:lstStyle/>
          <a:p>
            <a:pPr eaLnBrk="0" hangingPunct="0"/>
            <a:r>
              <a:rPr lang="en-US" sz="1200">
                <a:latin typeface="Times New Roman" pitchFamily="18" charset="0"/>
              </a:rPr>
              <a:t> C</a:t>
            </a:r>
          </a:p>
        </p:txBody>
      </p:sp>
      <p:sp>
        <p:nvSpPr>
          <p:cNvPr id="4110" name="Rectangle 16"/>
          <p:cNvSpPr>
            <a:spLocks noChangeArrowheads="1"/>
          </p:cNvSpPr>
          <p:nvPr/>
        </p:nvSpPr>
        <p:spPr bwMode="auto">
          <a:xfrm>
            <a:off x="7377113" y="4352925"/>
            <a:ext cx="430212" cy="2381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12700" tIns="12700" rIns="12700" bIns="12700"/>
          <a:lstStyle/>
          <a:p>
            <a:pPr eaLnBrk="0" hangingPunct="0"/>
            <a:r>
              <a:rPr lang="en-US" sz="1200">
                <a:latin typeface="Times New Roman" pitchFamily="18" charset="0"/>
              </a:rPr>
              <a:t>    MC</a:t>
            </a:r>
          </a:p>
        </p:txBody>
      </p:sp>
      <p:sp>
        <p:nvSpPr>
          <p:cNvPr id="4111" name="Rectangle 17"/>
          <p:cNvSpPr>
            <a:spLocks noChangeArrowheads="1"/>
          </p:cNvSpPr>
          <p:nvPr/>
        </p:nvSpPr>
        <p:spPr bwMode="auto">
          <a:xfrm>
            <a:off x="7829550" y="4438650"/>
            <a:ext cx="322263" cy="2381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12700" tIns="12700" rIns="12700" bIns="12700"/>
          <a:lstStyle/>
          <a:p>
            <a:pPr eaLnBrk="0" hangingPunct="0"/>
            <a:r>
              <a:rPr lang="en-US" sz="1200">
                <a:latin typeface="Times New Roman" pitchFamily="18" charset="0"/>
              </a:rPr>
              <a:t> AC</a:t>
            </a:r>
          </a:p>
        </p:txBody>
      </p:sp>
      <p:sp>
        <p:nvSpPr>
          <p:cNvPr id="4112" name="Rectangle 18"/>
          <p:cNvSpPr>
            <a:spLocks noChangeArrowheads="1"/>
          </p:cNvSpPr>
          <p:nvPr/>
        </p:nvSpPr>
        <p:spPr bwMode="auto">
          <a:xfrm>
            <a:off x="8153400" y="5867400"/>
            <a:ext cx="322263" cy="4746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12700" tIns="12700" rIns="12700" bIns="12700"/>
          <a:lstStyle/>
          <a:p>
            <a:pPr eaLnBrk="0" hangingPunct="0"/>
            <a:endParaRPr lang="en-US" sz="1200">
              <a:latin typeface="Times New Roman" pitchFamily="18" charset="0"/>
            </a:endParaRPr>
          </a:p>
          <a:p>
            <a:pPr eaLnBrk="0" hangingPunct="0"/>
            <a:r>
              <a:rPr lang="en-US" sz="1200">
                <a:latin typeface="Times New Roman" pitchFamily="18" charset="0"/>
              </a:rPr>
              <a:t>Q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Penerapan lain :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7699375" cy="4525963"/>
          </a:xfrm>
        </p:spPr>
        <p:txBody>
          <a:bodyPr/>
          <a:lstStyle/>
          <a:p>
            <a:r>
              <a:rPr lang="en-US" sz="2800" smtClean="0"/>
              <a:t>Elastisitas </a:t>
            </a:r>
            <a:r>
              <a:rPr lang="en-US" sz="2800" smtClean="0">
                <a:sym typeface="Wingdings" pitchFamily="2" charset="2"/>
              </a:rPr>
              <a:t> dengan rumus umum :</a:t>
            </a:r>
            <a:endParaRPr lang="en-US" sz="2800" smtClean="0"/>
          </a:p>
        </p:txBody>
      </p:sp>
      <p:graphicFrame>
        <p:nvGraphicFramePr>
          <p:cNvPr id="5122" name="Object 4"/>
          <p:cNvGraphicFramePr>
            <a:graphicFrameLocks noChangeAspect="1"/>
          </p:cNvGraphicFramePr>
          <p:nvPr>
            <p:ph sz="half" idx="2"/>
          </p:nvPr>
        </p:nvGraphicFramePr>
        <p:xfrm>
          <a:off x="1230313" y="3036888"/>
          <a:ext cx="5886450" cy="1250950"/>
        </p:xfrm>
        <a:graphic>
          <a:graphicData uri="http://schemas.openxmlformats.org/presentationml/2006/ole">
            <p:oleObj spid="_x0000_s5122" name="Equation" r:id="rId3" imgW="2031840" imgH="4316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3"/>
          <p:cNvSpPr>
            <a:spLocks noGrp="1" noChangeArrowheads="1"/>
          </p:cNvSpPr>
          <p:nvPr>
            <p:ph idx="1"/>
          </p:nvPr>
        </p:nvSpPr>
        <p:spPr>
          <a:xfrm>
            <a:off x="1828800" y="304800"/>
            <a:ext cx="7086600" cy="5791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i="1" smtClean="0"/>
              <a:t>dy/dx </a:t>
            </a:r>
            <a:r>
              <a:rPr lang="en-US" smtClean="0">
                <a:sym typeface="Wingdings" pitchFamily="2" charset="2"/>
              </a:rPr>
              <a:t> lereng taksiran (</a:t>
            </a:r>
            <a:r>
              <a:rPr lang="en-US" i="1" smtClean="0">
                <a:sym typeface="Wingdings" pitchFamily="2" charset="2"/>
              </a:rPr>
              <a:t>approximated slope</a:t>
            </a:r>
            <a:r>
              <a:rPr lang="en-US" smtClean="0">
                <a:sym typeface="Wingdings" pitchFamily="2" charset="2"/>
              </a:rPr>
              <a:t>) dari kurva </a:t>
            </a:r>
            <a:r>
              <a:rPr lang="en-US" i="1" smtClean="0">
                <a:sym typeface="Wingdings" pitchFamily="2" charset="2"/>
              </a:rPr>
              <a:t>y = f(x)</a:t>
            </a:r>
            <a:r>
              <a:rPr lang="en-US" smtClean="0">
                <a:sym typeface="Wingdings" pitchFamily="2" charset="2"/>
              </a:rPr>
              <a:t> pada kedudukan x tertentu.</a:t>
            </a:r>
          </a:p>
          <a:p>
            <a:pPr>
              <a:lnSpc>
                <a:spcPct val="90000"/>
              </a:lnSpc>
            </a:pPr>
            <a:r>
              <a:rPr lang="en-US" i="1" smtClean="0">
                <a:sym typeface="Wingdings" pitchFamily="2" charset="2"/>
              </a:rPr>
              <a:t>∆y/∆x  </a:t>
            </a:r>
            <a:r>
              <a:rPr lang="en-US" smtClean="0">
                <a:sym typeface="Wingdings" pitchFamily="2" charset="2"/>
              </a:rPr>
              <a:t>lereng yang sesungguhnya</a:t>
            </a:r>
            <a:r>
              <a:rPr lang="en-US" i="1" smtClean="0">
                <a:sym typeface="Wingdings" pitchFamily="2" charset="2"/>
              </a:rPr>
              <a:t> (the true slope)</a:t>
            </a:r>
          </a:p>
          <a:p>
            <a:pPr>
              <a:lnSpc>
                <a:spcPct val="90000"/>
              </a:lnSpc>
            </a:pPr>
            <a:r>
              <a:rPr lang="en-US" smtClean="0">
                <a:sym typeface="Wingdings" pitchFamily="2" charset="2"/>
              </a:rPr>
              <a:t>Lereng taksiran ini dapat lebih besar (</a:t>
            </a:r>
            <a:r>
              <a:rPr lang="en-US" i="1" smtClean="0">
                <a:sym typeface="Wingdings" pitchFamily="2" charset="2"/>
              </a:rPr>
              <a:t>over estimated</a:t>
            </a:r>
            <a:r>
              <a:rPr lang="en-US" smtClean="0">
                <a:sym typeface="Wingdings" pitchFamily="2" charset="2"/>
              </a:rPr>
              <a:t>), atau lebih kecil (</a:t>
            </a:r>
            <a:r>
              <a:rPr lang="en-US" i="1" smtClean="0">
                <a:sym typeface="Wingdings" pitchFamily="2" charset="2"/>
              </a:rPr>
              <a:t>under estimated</a:t>
            </a:r>
            <a:r>
              <a:rPr lang="en-US" smtClean="0">
                <a:sym typeface="Wingdings" pitchFamily="2" charset="2"/>
              </a:rPr>
              <a:t>), atau sama dengan lereng sesungguhnya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mtClean="0">
                <a:sym typeface="Wingdings" pitchFamily="2" charset="2"/>
              </a:rPr>
              <a:t>   (teragantung pada jenis fungsinya dan besar kecilnya perubahan pada variabel bebas)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i="1" smtClean="0">
              <a:sym typeface="Wingdings" pitchFamily="2" charset="2"/>
            </a:endParaRPr>
          </a:p>
          <a:p>
            <a:pPr>
              <a:lnSpc>
                <a:spcPct val="90000"/>
              </a:lnSpc>
            </a:pPr>
            <a:endParaRPr lang="en-US" smtClean="0">
              <a:sym typeface="Wingdings" pitchFamily="2" charset="2"/>
            </a:endParaRPr>
          </a:p>
          <a:p>
            <a:pPr>
              <a:lnSpc>
                <a:spcPct val="90000"/>
              </a:lnSpc>
              <a:spcBef>
                <a:spcPct val="50000"/>
              </a:spcBef>
              <a:buFontTx/>
              <a:buNone/>
            </a:pPr>
            <a:endParaRPr lang="en-US" i="1" smtClean="0">
              <a:sym typeface="Wingdings" pitchFamily="2" charset="2"/>
            </a:endParaRPr>
          </a:p>
          <a:p>
            <a:pPr>
              <a:lnSpc>
                <a:spcPct val="90000"/>
              </a:lnSpc>
            </a:pPr>
            <a:endParaRPr lang="en-US" i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3"/>
          <p:cNvSpPr>
            <a:spLocks noGrp="1" noChangeArrowheads="1"/>
          </p:cNvSpPr>
          <p:nvPr>
            <p:ph idx="1"/>
          </p:nvPr>
        </p:nvSpPr>
        <p:spPr>
          <a:xfrm>
            <a:off x="1828800" y="381000"/>
            <a:ext cx="7086600" cy="1676400"/>
          </a:xfrm>
        </p:spPr>
        <p:txBody>
          <a:bodyPr/>
          <a:lstStyle/>
          <a:p>
            <a:r>
              <a:rPr lang="en-US" smtClean="0"/>
              <a:t>Fungsi </a:t>
            </a:r>
            <a:r>
              <a:rPr lang="en-US" i="1" smtClean="0"/>
              <a:t>y = f(x)</a:t>
            </a:r>
            <a:r>
              <a:rPr lang="en-US" smtClean="0"/>
              <a:t> yang linier, lereng taksiran = lereng sesungguhnya, berapapun </a:t>
            </a:r>
            <a:r>
              <a:rPr lang="en-US" i="1" smtClean="0">
                <a:sym typeface="Wingdings" pitchFamily="2" charset="2"/>
              </a:rPr>
              <a:t>∆x  dy/dx</a:t>
            </a:r>
            <a:r>
              <a:rPr lang="en-US" smtClean="0">
                <a:sym typeface="Wingdings" pitchFamily="2" charset="2"/>
              </a:rPr>
              <a:t> = </a:t>
            </a:r>
            <a:r>
              <a:rPr lang="en-US" i="1" smtClean="0">
                <a:sym typeface="Wingdings" pitchFamily="2" charset="2"/>
              </a:rPr>
              <a:t>∆y/ ∆x</a:t>
            </a:r>
          </a:p>
          <a:p>
            <a:endParaRPr lang="en-US" smtClean="0"/>
          </a:p>
        </p:txBody>
      </p:sp>
      <p:sp>
        <p:nvSpPr>
          <p:cNvPr id="14339" name="Line 4"/>
          <p:cNvSpPr>
            <a:spLocks noChangeShapeType="1"/>
          </p:cNvSpPr>
          <p:nvPr/>
        </p:nvSpPr>
        <p:spPr bwMode="auto">
          <a:xfrm>
            <a:off x="2362200" y="2514600"/>
            <a:ext cx="0" cy="3352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14340" name="Line 5"/>
          <p:cNvSpPr>
            <a:spLocks noChangeShapeType="1"/>
          </p:cNvSpPr>
          <p:nvPr/>
        </p:nvSpPr>
        <p:spPr bwMode="auto">
          <a:xfrm>
            <a:off x="2362200" y="5867400"/>
            <a:ext cx="3505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d-ID"/>
          </a:p>
        </p:txBody>
      </p:sp>
      <p:sp>
        <p:nvSpPr>
          <p:cNvPr id="14341" name="Line 6"/>
          <p:cNvSpPr>
            <a:spLocks noChangeShapeType="1"/>
          </p:cNvSpPr>
          <p:nvPr/>
        </p:nvSpPr>
        <p:spPr bwMode="auto">
          <a:xfrm flipV="1">
            <a:off x="2362200" y="2743200"/>
            <a:ext cx="3200400" cy="2438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14342" name="Line 7"/>
          <p:cNvSpPr>
            <a:spLocks noChangeShapeType="1"/>
          </p:cNvSpPr>
          <p:nvPr/>
        </p:nvSpPr>
        <p:spPr bwMode="auto">
          <a:xfrm>
            <a:off x="3352800" y="4419600"/>
            <a:ext cx="12192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14343" name="Line 8"/>
          <p:cNvSpPr>
            <a:spLocks noChangeShapeType="1"/>
          </p:cNvSpPr>
          <p:nvPr/>
        </p:nvSpPr>
        <p:spPr bwMode="auto">
          <a:xfrm flipV="1">
            <a:off x="4572000" y="3505200"/>
            <a:ext cx="0" cy="9144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14344" name="AutoShape 9"/>
          <p:cNvSpPr>
            <a:spLocks/>
          </p:cNvSpPr>
          <p:nvPr/>
        </p:nvSpPr>
        <p:spPr bwMode="auto">
          <a:xfrm rot="-5400000">
            <a:off x="3733800" y="4114800"/>
            <a:ext cx="457200" cy="1219200"/>
          </a:xfrm>
          <a:prstGeom prst="leftBrace">
            <a:avLst>
              <a:gd name="adj1" fmla="val 22222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id-ID"/>
          </a:p>
        </p:txBody>
      </p:sp>
      <p:sp>
        <p:nvSpPr>
          <p:cNvPr id="14345" name="AutoShape 10"/>
          <p:cNvSpPr>
            <a:spLocks/>
          </p:cNvSpPr>
          <p:nvPr/>
        </p:nvSpPr>
        <p:spPr bwMode="auto">
          <a:xfrm>
            <a:off x="4648200" y="3505200"/>
            <a:ext cx="533400" cy="914400"/>
          </a:xfrm>
          <a:prstGeom prst="rightBrace">
            <a:avLst>
              <a:gd name="adj1" fmla="val 14286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id-ID"/>
          </a:p>
        </p:txBody>
      </p:sp>
      <p:sp>
        <p:nvSpPr>
          <p:cNvPr id="14346" name="Text Box 11"/>
          <p:cNvSpPr txBox="1">
            <a:spLocks noChangeArrowheads="1"/>
          </p:cNvSpPr>
          <p:nvPr/>
        </p:nvSpPr>
        <p:spPr bwMode="auto">
          <a:xfrm>
            <a:off x="3429000" y="4953000"/>
            <a:ext cx="1143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i="1">
                <a:latin typeface="Times New Roman" pitchFamily="18" charset="0"/>
                <a:cs typeface="Times New Roman" pitchFamily="18" charset="0"/>
              </a:rPr>
              <a:t>∆x = dx</a:t>
            </a:r>
          </a:p>
        </p:txBody>
      </p:sp>
      <p:sp>
        <p:nvSpPr>
          <p:cNvPr id="14347" name="Text Box 12"/>
          <p:cNvSpPr txBox="1">
            <a:spLocks noChangeArrowheads="1"/>
          </p:cNvSpPr>
          <p:nvPr/>
        </p:nvSpPr>
        <p:spPr bwMode="auto">
          <a:xfrm>
            <a:off x="2971800" y="4114800"/>
            <a:ext cx="304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>
                <a:latin typeface="Times New Roman" pitchFamily="18" charset="0"/>
              </a:rPr>
              <a:t>P</a:t>
            </a:r>
          </a:p>
        </p:txBody>
      </p:sp>
      <p:sp>
        <p:nvSpPr>
          <p:cNvPr id="14348" name="Text Box 13"/>
          <p:cNvSpPr txBox="1">
            <a:spLocks noChangeArrowheads="1"/>
          </p:cNvSpPr>
          <p:nvPr/>
        </p:nvSpPr>
        <p:spPr bwMode="auto">
          <a:xfrm>
            <a:off x="4572000" y="4343400"/>
            <a:ext cx="304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>
                <a:latin typeface="Times New Roman" pitchFamily="18" charset="0"/>
              </a:rPr>
              <a:t>Q</a:t>
            </a:r>
          </a:p>
        </p:txBody>
      </p:sp>
      <p:sp>
        <p:nvSpPr>
          <p:cNvPr id="14349" name="Text Box 14"/>
          <p:cNvSpPr txBox="1">
            <a:spLocks noChangeArrowheads="1"/>
          </p:cNvSpPr>
          <p:nvPr/>
        </p:nvSpPr>
        <p:spPr bwMode="auto">
          <a:xfrm>
            <a:off x="4267200" y="3200400"/>
            <a:ext cx="304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>
                <a:latin typeface="Times New Roman" pitchFamily="18" charset="0"/>
              </a:rPr>
              <a:t>R</a:t>
            </a:r>
          </a:p>
        </p:txBody>
      </p:sp>
      <p:sp>
        <p:nvSpPr>
          <p:cNvPr id="14350" name="Text Box 15"/>
          <p:cNvSpPr txBox="1">
            <a:spLocks noChangeArrowheads="1"/>
          </p:cNvSpPr>
          <p:nvPr/>
        </p:nvSpPr>
        <p:spPr bwMode="auto">
          <a:xfrm>
            <a:off x="5105400" y="3810000"/>
            <a:ext cx="1143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i="1">
                <a:latin typeface="Times New Roman" pitchFamily="18" charset="0"/>
                <a:cs typeface="Times New Roman" pitchFamily="18" charset="0"/>
              </a:rPr>
              <a:t>∆y = dy</a:t>
            </a:r>
          </a:p>
        </p:txBody>
      </p:sp>
      <p:sp>
        <p:nvSpPr>
          <p:cNvPr id="14351" name="Text Box 16"/>
          <p:cNvSpPr txBox="1">
            <a:spLocks noChangeArrowheads="1"/>
          </p:cNvSpPr>
          <p:nvPr/>
        </p:nvSpPr>
        <p:spPr bwMode="auto">
          <a:xfrm>
            <a:off x="4495800" y="2438400"/>
            <a:ext cx="1219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 i="1">
                <a:latin typeface="Times New Roman" pitchFamily="18" charset="0"/>
              </a:rPr>
              <a:t>y = f(x)</a:t>
            </a:r>
          </a:p>
        </p:txBody>
      </p:sp>
      <p:sp>
        <p:nvSpPr>
          <p:cNvPr id="14352" name="Text Box 17"/>
          <p:cNvSpPr txBox="1">
            <a:spLocks noChangeArrowheads="1"/>
          </p:cNvSpPr>
          <p:nvPr/>
        </p:nvSpPr>
        <p:spPr bwMode="auto">
          <a:xfrm>
            <a:off x="6248400" y="2438400"/>
            <a:ext cx="2286000" cy="2717800"/>
          </a:xfrm>
          <a:prstGeom prst="rect">
            <a:avLst/>
          </a:prstGeom>
          <a:solidFill>
            <a:srgbClr val="FFFF66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lnSpc>
                <a:spcPct val="80000"/>
              </a:lnSpc>
              <a:spcBef>
                <a:spcPct val="50000"/>
              </a:spcBef>
            </a:pPr>
            <a:r>
              <a:rPr lang="en-US" sz="2000" i="1">
                <a:latin typeface="Times New Roman" pitchFamily="18" charset="0"/>
              </a:rPr>
              <a:t>Perubahan x = ∆x</a:t>
            </a:r>
          </a:p>
          <a:p>
            <a:pPr eaLnBrk="0" hangingPunct="0">
              <a:lnSpc>
                <a:spcPct val="80000"/>
              </a:lnSpc>
              <a:spcBef>
                <a:spcPct val="50000"/>
              </a:spcBef>
            </a:pPr>
            <a:r>
              <a:rPr lang="en-US" sz="2000" i="1">
                <a:latin typeface="Times New Roman" pitchFamily="18" charset="0"/>
              </a:rPr>
              <a:t>Perubahan y = ∆y</a:t>
            </a:r>
          </a:p>
          <a:p>
            <a:pPr eaLnBrk="0" hangingPunct="0">
              <a:lnSpc>
                <a:spcPct val="80000"/>
              </a:lnSpc>
              <a:spcBef>
                <a:spcPct val="50000"/>
              </a:spcBef>
            </a:pPr>
            <a:r>
              <a:rPr lang="en-US" sz="2000" i="1">
                <a:latin typeface="Times New Roman" pitchFamily="18" charset="0"/>
              </a:rPr>
              <a:t>Diferensial x = dx</a:t>
            </a:r>
          </a:p>
          <a:p>
            <a:pPr eaLnBrk="0" hangingPunct="0">
              <a:lnSpc>
                <a:spcPct val="80000"/>
              </a:lnSpc>
              <a:spcBef>
                <a:spcPct val="50000"/>
              </a:spcBef>
            </a:pPr>
            <a:r>
              <a:rPr lang="en-US" sz="2000" i="1">
                <a:latin typeface="Times New Roman" pitchFamily="18" charset="0"/>
              </a:rPr>
              <a:t>Diferensial y = dy</a:t>
            </a:r>
          </a:p>
          <a:p>
            <a:pPr eaLnBrk="0" hangingPunct="0">
              <a:lnSpc>
                <a:spcPct val="80000"/>
              </a:lnSpc>
              <a:spcBef>
                <a:spcPct val="50000"/>
              </a:spcBef>
            </a:pPr>
            <a:r>
              <a:rPr lang="en-US" sz="2000" i="1">
                <a:latin typeface="Times New Roman" pitchFamily="18" charset="0"/>
              </a:rPr>
              <a:t>Kuosien diferensi = </a:t>
            </a:r>
          </a:p>
          <a:p>
            <a:pPr eaLnBrk="0" hangingPunct="0">
              <a:lnSpc>
                <a:spcPct val="80000"/>
              </a:lnSpc>
              <a:spcBef>
                <a:spcPct val="50000"/>
              </a:spcBef>
            </a:pPr>
            <a:r>
              <a:rPr lang="en-US" sz="2000" i="1">
                <a:latin typeface="Times New Roman" pitchFamily="18" charset="0"/>
              </a:rPr>
              <a:t>∆y/ ∆x</a:t>
            </a:r>
          </a:p>
          <a:p>
            <a:pPr eaLnBrk="0" hangingPunct="0">
              <a:lnSpc>
                <a:spcPct val="80000"/>
              </a:lnSpc>
              <a:spcBef>
                <a:spcPct val="50000"/>
              </a:spcBef>
            </a:pPr>
            <a:r>
              <a:rPr lang="en-US" sz="2000" i="1">
                <a:latin typeface="Times New Roman" pitchFamily="18" charset="0"/>
              </a:rPr>
              <a:t>Derivatif = dy/dx</a:t>
            </a:r>
          </a:p>
        </p:txBody>
      </p:sp>
      <p:sp>
        <p:nvSpPr>
          <p:cNvPr id="14353" name="AutoShape 19"/>
          <p:cNvSpPr>
            <a:spLocks noChangeArrowheads="1"/>
          </p:cNvSpPr>
          <p:nvPr/>
        </p:nvSpPr>
        <p:spPr bwMode="auto">
          <a:xfrm>
            <a:off x="7162800" y="5257800"/>
            <a:ext cx="304800" cy="381000"/>
          </a:xfrm>
          <a:prstGeom prst="downArrow">
            <a:avLst>
              <a:gd name="adj1" fmla="val 50000"/>
              <a:gd name="adj2" fmla="val 3125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endParaRPr lang="id-ID"/>
          </a:p>
        </p:txBody>
      </p:sp>
      <p:sp>
        <p:nvSpPr>
          <p:cNvPr id="14354" name="Text Box 20"/>
          <p:cNvSpPr txBox="1">
            <a:spLocks noChangeArrowheads="1"/>
          </p:cNvSpPr>
          <p:nvPr/>
        </p:nvSpPr>
        <p:spPr bwMode="auto">
          <a:xfrm>
            <a:off x="6248400" y="5715000"/>
            <a:ext cx="2286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2400" i="1">
                <a:latin typeface="Times New Roman" pitchFamily="18" charset="0"/>
              </a:rPr>
              <a:t>dy/dx = ∆y/ ∆x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3"/>
          <p:cNvSpPr>
            <a:spLocks noGrp="1" noChangeArrowheads="1"/>
          </p:cNvSpPr>
          <p:nvPr>
            <p:ph idx="1"/>
          </p:nvPr>
        </p:nvSpPr>
        <p:spPr>
          <a:xfrm>
            <a:off x="1905000" y="304800"/>
            <a:ext cx="7086600" cy="914400"/>
          </a:xfrm>
        </p:spPr>
        <p:txBody>
          <a:bodyPr/>
          <a:lstStyle/>
          <a:p>
            <a:r>
              <a:rPr lang="en-US" smtClean="0"/>
              <a:t>Fungsi </a:t>
            </a:r>
            <a:r>
              <a:rPr lang="en-US" i="1" smtClean="0"/>
              <a:t>y = f(x)</a:t>
            </a:r>
            <a:r>
              <a:rPr lang="en-US" smtClean="0"/>
              <a:t> yang non-linier</a:t>
            </a:r>
          </a:p>
        </p:txBody>
      </p:sp>
      <p:sp>
        <p:nvSpPr>
          <p:cNvPr id="15363" name="Line 4"/>
          <p:cNvSpPr>
            <a:spLocks noChangeShapeType="1"/>
          </p:cNvSpPr>
          <p:nvPr/>
        </p:nvSpPr>
        <p:spPr bwMode="auto">
          <a:xfrm>
            <a:off x="2057400" y="1524000"/>
            <a:ext cx="0" cy="297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15364" name="Line 5"/>
          <p:cNvSpPr>
            <a:spLocks noChangeShapeType="1"/>
          </p:cNvSpPr>
          <p:nvPr/>
        </p:nvSpPr>
        <p:spPr bwMode="auto">
          <a:xfrm>
            <a:off x="2057400" y="4495800"/>
            <a:ext cx="2895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d-ID"/>
          </a:p>
        </p:txBody>
      </p:sp>
      <p:sp>
        <p:nvSpPr>
          <p:cNvPr id="15365" name="Line 6"/>
          <p:cNvSpPr>
            <a:spLocks noChangeShapeType="1"/>
          </p:cNvSpPr>
          <p:nvPr/>
        </p:nvSpPr>
        <p:spPr bwMode="auto">
          <a:xfrm>
            <a:off x="5257800" y="1524000"/>
            <a:ext cx="0" cy="297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15366" name="Line 7"/>
          <p:cNvSpPr>
            <a:spLocks noChangeShapeType="1"/>
          </p:cNvSpPr>
          <p:nvPr/>
        </p:nvSpPr>
        <p:spPr bwMode="auto">
          <a:xfrm>
            <a:off x="5257800" y="4495800"/>
            <a:ext cx="2895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id-ID"/>
          </a:p>
        </p:txBody>
      </p:sp>
      <p:sp>
        <p:nvSpPr>
          <p:cNvPr id="15367" name="Line 8"/>
          <p:cNvSpPr>
            <a:spLocks noChangeShapeType="1"/>
          </p:cNvSpPr>
          <p:nvPr/>
        </p:nvSpPr>
        <p:spPr bwMode="auto">
          <a:xfrm flipV="1">
            <a:off x="2286000" y="2133600"/>
            <a:ext cx="2209800" cy="1600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15368" name="Line 9"/>
          <p:cNvSpPr>
            <a:spLocks noChangeShapeType="1"/>
          </p:cNvSpPr>
          <p:nvPr/>
        </p:nvSpPr>
        <p:spPr bwMode="auto">
          <a:xfrm flipV="1">
            <a:off x="5715000" y="1981200"/>
            <a:ext cx="2209800" cy="1600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15369" name="Freeform 13"/>
          <p:cNvSpPr>
            <a:spLocks/>
          </p:cNvSpPr>
          <p:nvPr/>
        </p:nvSpPr>
        <p:spPr bwMode="auto">
          <a:xfrm rot="655813">
            <a:off x="2286000" y="1625600"/>
            <a:ext cx="1676400" cy="1689100"/>
          </a:xfrm>
          <a:custGeom>
            <a:avLst/>
            <a:gdLst>
              <a:gd name="T0" fmla="*/ 0 w 1056"/>
              <a:gd name="T1" fmla="*/ 1676400 h 1064"/>
              <a:gd name="T2" fmla="*/ 304800 w 1056"/>
              <a:gd name="T3" fmla="*/ 1676400 h 1064"/>
              <a:gd name="T4" fmla="*/ 762000 w 1056"/>
              <a:gd name="T5" fmla="*/ 1600200 h 1064"/>
              <a:gd name="T6" fmla="*/ 990600 w 1056"/>
              <a:gd name="T7" fmla="*/ 1447800 h 1064"/>
              <a:gd name="T8" fmla="*/ 1295400 w 1056"/>
              <a:gd name="T9" fmla="*/ 990600 h 1064"/>
              <a:gd name="T10" fmla="*/ 1676400 w 1056"/>
              <a:gd name="T11" fmla="*/ 0 h 1064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056"/>
              <a:gd name="T19" fmla="*/ 0 h 1064"/>
              <a:gd name="T20" fmla="*/ 1056 w 1056"/>
              <a:gd name="T21" fmla="*/ 1064 h 1064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056" h="1064">
                <a:moveTo>
                  <a:pt x="0" y="1056"/>
                </a:moveTo>
                <a:cubicBezTo>
                  <a:pt x="56" y="1060"/>
                  <a:pt x="112" y="1064"/>
                  <a:pt x="192" y="1056"/>
                </a:cubicBezTo>
                <a:cubicBezTo>
                  <a:pt x="272" y="1048"/>
                  <a:pt x="408" y="1032"/>
                  <a:pt x="480" y="1008"/>
                </a:cubicBezTo>
                <a:cubicBezTo>
                  <a:pt x="552" y="984"/>
                  <a:pt x="568" y="976"/>
                  <a:pt x="624" y="912"/>
                </a:cubicBezTo>
                <a:cubicBezTo>
                  <a:pt x="680" y="848"/>
                  <a:pt x="744" y="776"/>
                  <a:pt x="816" y="624"/>
                </a:cubicBezTo>
                <a:cubicBezTo>
                  <a:pt x="888" y="472"/>
                  <a:pt x="972" y="236"/>
                  <a:pt x="1056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15370" name="Freeform 14"/>
          <p:cNvSpPr>
            <a:spLocks/>
          </p:cNvSpPr>
          <p:nvPr/>
        </p:nvSpPr>
        <p:spPr bwMode="auto">
          <a:xfrm>
            <a:off x="6096000" y="2438400"/>
            <a:ext cx="2057400" cy="1295400"/>
          </a:xfrm>
          <a:custGeom>
            <a:avLst/>
            <a:gdLst>
              <a:gd name="T0" fmla="*/ 0 w 1296"/>
              <a:gd name="T1" fmla="*/ 1295400 h 816"/>
              <a:gd name="T2" fmla="*/ 152400 w 1296"/>
              <a:gd name="T3" fmla="*/ 990600 h 816"/>
              <a:gd name="T4" fmla="*/ 457200 w 1296"/>
              <a:gd name="T5" fmla="*/ 533400 h 816"/>
              <a:gd name="T6" fmla="*/ 914400 w 1296"/>
              <a:gd name="T7" fmla="*/ 304800 h 816"/>
              <a:gd name="T8" fmla="*/ 1600200 w 1296"/>
              <a:gd name="T9" fmla="*/ 76200 h 816"/>
              <a:gd name="T10" fmla="*/ 2057400 w 1296"/>
              <a:gd name="T11" fmla="*/ 0 h 816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296"/>
              <a:gd name="T19" fmla="*/ 0 h 816"/>
              <a:gd name="T20" fmla="*/ 1296 w 1296"/>
              <a:gd name="T21" fmla="*/ 816 h 81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296" h="816">
                <a:moveTo>
                  <a:pt x="0" y="816"/>
                </a:moveTo>
                <a:cubicBezTo>
                  <a:pt x="24" y="760"/>
                  <a:pt x="48" y="704"/>
                  <a:pt x="96" y="624"/>
                </a:cubicBezTo>
                <a:cubicBezTo>
                  <a:pt x="144" y="544"/>
                  <a:pt x="208" y="408"/>
                  <a:pt x="288" y="336"/>
                </a:cubicBezTo>
                <a:cubicBezTo>
                  <a:pt x="368" y="264"/>
                  <a:pt x="456" y="240"/>
                  <a:pt x="576" y="192"/>
                </a:cubicBezTo>
                <a:cubicBezTo>
                  <a:pt x="696" y="144"/>
                  <a:pt x="888" y="80"/>
                  <a:pt x="1008" y="48"/>
                </a:cubicBezTo>
                <a:cubicBezTo>
                  <a:pt x="1128" y="16"/>
                  <a:pt x="1212" y="8"/>
                  <a:pt x="1296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15371" name="Line 15"/>
          <p:cNvSpPr>
            <a:spLocks noChangeShapeType="1"/>
          </p:cNvSpPr>
          <p:nvPr/>
        </p:nvSpPr>
        <p:spPr bwMode="auto">
          <a:xfrm>
            <a:off x="3124200" y="3162300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15372" name="Line 16"/>
          <p:cNvSpPr>
            <a:spLocks noChangeShapeType="1"/>
          </p:cNvSpPr>
          <p:nvPr/>
        </p:nvSpPr>
        <p:spPr bwMode="auto">
          <a:xfrm flipV="1">
            <a:off x="3886200" y="2171700"/>
            <a:ext cx="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15373" name="AutoShape 17"/>
          <p:cNvSpPr>
            <a:spLocks/>
          </p:cNvSpPr>
          <p:nvPr/>
        </p:nvSpPr>
        <p:spPr bwMode="auto">
          <a:xfrm rot="-5400000">
            <a:off x="3276600" y="3048000"/>
            <a:ext cx="457200" cy="762000"/>
          </a:xfrm>
          <a:prstGeom prst="leftBrace">
            <a:avLst>
              <a:gd name="adj1" fmla="val 13889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id-ID"/>
          </a:p>
        </p:txBody>
      </p:sp>
      <p:sp>
        <p:nvSpPr>
          <p:cNvPr id="15374" name="Line 18"/>
          <p:cNvSpPr>
            <a:spLocks noChangeShapeType="1"/>
          </p:cNvSpPr>
          <p:nvPr/>
        </p:nvSpPr>
        <p:spPr bwMode="auto">
          <a:xfrm>
            <a:off x="6553200" y="2971800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15375" name="Line 19"/>
          <p:cNvSpPr>
            <a:spLocks noChangeShapeType="1"/>
          </p:cNvSpPr>
          <p:nvPr/>
        </p:nvSpPr>
        <p:spPr bwMode="auto">
          <a:xfrm flipV="1">
            <a:off x="7315200" y="23622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d-ID"/>
          </a:p>
        </p:txBody>
      </p:sp>
      <p:sp>
        <p:nvSpPr>
          <p:cNvPr id="15376" name="AutoShape 20"/>
          <p:cNvSpPr>
            <a:spLocks/>
          </p:cNvSpPr>
          <p:nvPr/>
        </p:nvSpPr>
        <p:spPr bwMode="auto">
          <a:xfrm rot="-5400000">
            <a:off x="6705600" y="2895600"/>
            <a:ext cx="457200" cy="762000"/>
          </a:xfrm>
          <a:prstGeom prst="leftBrace">
            <a:avLst>
              <a:gd name="adj1" fmla="val 13889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id-ID"/>
          </a:p>
        </p:txBody>
      </p:sp>
      <p:sp>
        <p:nvSpPr>
          <p:cNvPr id="15377" name="Text Box 21"/>
          <p:cNvSpPr txBox="1">
            <a:spLocks noChangeArrowheads="1"/>
          </p:cNvSpPr>
          <p:nvPr/>
        </p:nvSpPr>
        <p:spPr bwMode="auto">
          <a:xfrm>
            <a:off x="2895600" y="3657600"/>
            <a:ext cx="1371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id-ID" sz="2400">
              <a:latin typeface="Times New Roman" pitchFamily="18" charset="0"/>
            </a:endParaRPr>
          </a:p>
        </p:txBody>
      </p:sp>
      <p:sp>
        <p:nvSpPr>
          <p:cNvPr id="15378" name="Text Box 23"/>
          <p:cNvSpPr txBox="1">
            <a:spLocks noChangeArrowheads="1"/>
          </p:cNvSpPr>
          <p:nvPr/>
        </p:nvSpPr>
        <p:spPr bwMode="auto">
          <a:xfrm>
            <a:off x="3048000" y="3733800"/>
            <a:ext cx="914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i="1">
                <a:latin typeface="Times New Roman" pitchFamily="18" charset="0"/>
                <a:cs typeface="Times New Roman" pitchFamily="18" charset="0"/>
              </a:rPr>
              <a:t>∆x = dx</a:t>
            </a:r>
          </a:p>
        </p:txBody>
      </p:sp>
      <p:sp>
        <p:nvSpPr>
          <p:cNvPr id="15379" name="Text Box 24"/>
          <p:cNvSpPr txBox="1">
            <a:spLocks noChangeArrowheads="1"/>
          </p:cNvSpPr>
          <p:nvPr/>
        </p:nvSpPr>
        <p:spPr bwMode="auto">
          <a:xfrm>
            <a:off x="2895600" y="2895600"/>
            <a:ext cx="304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P</a:t>
            </a:r>
          </a:p>
        </p:txBody>
      </p:sp>
      <p:sp>
        <p:nvSpPr>
          <p:cNvPr id="15380" name="Text Box 25"/>
          <p:cNvSpPr txBox="1">
            <a:spLocks noChangeArrowheads="1"/>
          </p:cNvSpPr>
          <p:nvPr/>
        </p:nvSpPr>
        <p:spPr bwMode="auto">
          <a:xfrm>
            <a:off x="3581400" y="1905000"/>
            <a:ext cx="304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S</a:t>
            </a:r>
          </a:p>
        </p:txBody>
      </p:sp>
      <p:sp>
        <p:nvSpPr>
          <p:cNvPr id="15381" name="Text Box 26"/>
          <p:cNvSpPr txBox="1">
            <a:spLocks noChangeArrowheads="1"/>
          </p:cNvSpPr>
          <p:nvPr/>
        </p:nvSpPr>
        <p:spPr bwMode="auto">
          <a:xfrm>
            <a:off x="3810000" y="2514600"/>
            <a:ext cx="304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R</a:t>
            </a:r>
          </a:p>
        </p:txBody>
      </p:sp>
      <p:sp>
        <p:nvSpPr>
          <p:cNvPr id="15382" name="Text Box 27"/>
          <p:cNvSpPr txBox="1">
            <a:spLocks noChangeArrowheads="1"/>
          </p:cNvSpPr>
          <p:nvPr/>
        </p:nvSpPr>
        <p:spPr bwMode="auto">
          <a:xfrm>
            <a:off x="3810000" y="3048000"/>
            <a:ext cx="304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Q</a:t>
            </a:r>
          </a:p>
        </p:txBody>
      </p:sp>
      <p:sp>
        <p:nvSpPr>
          <p:cNvPr id="15383" name="Text Box 28"/>
          <p:cNvSpPr txBox="1">
            <a:spLocks noChangeArrowheads="1"/>
          </p:cNvSpPr>
          <p:nvPr/>
        </p:nvSpPr>
        <p:spPr bwMode="auto">
          <a:xfrm>
            <a:off x="4191000" y="2819400"/>
            <a:ext cx="914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i="1">
                <a:latin typeface="Times New Roman" pitchFamily="18" charset="0"/>
                <a:cs typeface="Times New Roman" pitchFamily="18" charset="0"/>
              </a:rPr>
              <a:t>QS=dx</a:t>
            </a:r>
          </a:p>
        </p:txBody>
      </p:sp>
      <p:sp>
        <p:nvSpPr>
          <p:cNvPr id="15384" name="Text Box 29"/>
          <p:cNvSpPr txBox="1">
            <a:spLocks noChangeArrowheads="1"/>
          </p:cNvSpPr>
          <p:nvPr/>
        </p:nvSpPr>
        <p:spPr bwMode="auto">
          <a:xfrm>
            <a:off x="4191000" y="2514600"/>
            <a:ext cx="914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i="1">
                <a:latin typeface="Times New Roman" pitchFamily="18" charset="0"/>
                <a:cs typeface="Times New Roman" pitchFamily="18" charset="0"/>
              </a:rPr>
              <a:t>QR=∆y</a:t>
            </a:r>
          </a:p>
        </p:txBody>
      </p:sp>
      <p:sp>
        <p:nvSpPr>
          <p:cNvPr id="15385" name="Text Box 30"/>
          <p:cNvSpPr txBox="1">
            <a:spLocks noChangeArrowheads="1"/>
          </p:cNvSpPr>
          <p:nvPr/>
        </p:nvSpPr>
        <p:spPr bwMode="auto">
          <a:xfrm>
            <a:off x="6324600" y="2667000"/>
            <a:ext cx="304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P</a:t>
            </a:r>
          </a:p>
        </p:txBody>
      </p:sp>
      <p:sp>
        <p:nvSpPr>
          <p:cNvPr id="15386" name="Text Box 31"/>
          <p:cNvSpPr txBox="1">
            <a:spLocks noChangeArrowheads="1"/>
          </p:cNvSpPr>
          <p:nvPr/>
        </p:nvSpPr>
        <p:spPr bwMode="auto">
          <a:xfrm>
            <a:off x="7239000" y="2743200"/>
            <a:ext cx="304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Q</a:t>
            </a:r>
          </a:p>
        </p:txBody>
      </p:sp>
      <p:sp>
        <p:nvSpPr>
          <p:cNvPr id="15387" name="Text Box 32"/>
          <p:cNvSpPr txBox="1">
            <a:spLocks noChangeArrowheads="1"/>
          </p:cNvSpPr>
          <p:nvPr/>
        </p:nvSpPr>
        <p:spPr bwMode="auto">
          <a:xfrm>
            <a:off x="7315200" y="2438400"/>
            <a:ext cx="304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R</a:t>
            </a:r>
          </a:p>
        </p:txBody>
      </p:sp>
      <p:sp>
        <p:nvSpPr>
          <p:cNvPr id="15388" name="Text Box 33"/>
          <p:cNvSpPr txBox="1">
            <a:spLocks noChangeArrowheads="1"/>
          </p:cNvSpPr>
          <p:nvPr/>
        </p:nvSpPr>
        <p:spPr bwMode="auto">
          <a:xfrm>
            <a:off x="7086600" y="2057400"/>
            <a:ext cx="304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S</a:t>
            </a:r>
          </a:p>
        </p:txBody>
      </p:sp>
      <p:sp>
        <p:nvSpPr>
          <p:cNvPr id="15389" name="Text Box 34"/>
          <p:cNvSpPr txBox="1">
            <a:spLocks noChangeArrowheads="1"/>
          </p:cNvSpPr>
          <p:nvPr/>
        </p:nvSpPr>
        <p:spPr bwMode="auto">
          <a:xfrm>
            <a:off x="6477000" y="3505200"/>
            <a:ext cx="914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i="1">
                <a:latin typeface="Times New Roman" pitchFamily="18" charset="0"/>
                <a:cs typeface="Times New Roman" pitchFamily="18" charset="0"/>
              </a:rPr>
              <a:t>∆x = dx</a:t>
            </a:r>
          </a:p>
        </p:txBody>
      </p:sp>
      <p:sp>
        <p:nvSpPr>
          <p:cNvPr id="15390" name="Text Box 35"/>
          <p:cNvSpPr txBox="1">
            <a:spLocks noChangeArrowheads="1"/>
          </p:cNvSpPr>
          <p:nvPr/>
        </p:nvSpPr>
        <p:spPr bwMode="auto">
          <a:xfrm>
            <a:off x="7696200" y="2667000"/>
            <a:ext cx="914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i="1">
                <a:latin typeface="Times New Roman" pitchFamily="18" charset="0"/>
                <a:cs typeface="Times New Roman" pitchFamily="18" charset="0"/>
              </a:rPr>
              <a:t>QR=dy</a:t>
            </a:r>
          </a:p>
        </p:txBody>
      </p:sp>
      <p:sp>
        <p:nvSpPr>
          <p:cNvPr id="15391" name="Text Box 36"/>
          <p:cNvSpPr txBox="1">
            <a:spLocks noChangeArrowheads="1"/>
          </p:cNvSpPr>
          <p:nvPr/>
        </p:nvSpPr>
        <p:spPr bwMode="auto">
          <a:xfrm>
            <a:off x="7696200" y="2971800"/>
            <a:ext cx="990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i="1" dirty="0">
                <a:latin typeface="Times New Roman" pitchFamily="18" charset="0"/>
                <a:cs typeface="Times New Roman" pitchFamily="18" charset="0"/>
              </a:rPr>
              <a:t>QS=</a:t>
            </a:r>
            <a:r>
              <a:rPr lang="en-US" i="1" dirty="0" smtClean="0">
                <a:latin typeface="Times New Roman" pitchFamily="18" charset="0"/>
              </a:rPr>
              <a:t>∆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y</a:t>
            </a:r>
          </a:p>
        </p:txBody>
      </p:sp>
      <p:sp>
        <p:nvSpPr>
          <p:cNvPr id="15392" name="Text Box 37"/>
          <p:cNvSpPr txBox="1">
            <a:spLocks noChangeArrowheads="1"/>
          </p:cNvSpPr>
          <p:nvPr/>
        </p:nvSpPr>
        <p:spPr bwMode="auto">
          <a:xfrm>
            <a:off x="3124200" y="4572000"/>
            <a:ext cx="609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>
                <a:latin typeface="Times New Roman" pitchFamily="18" charset="0"/>
              </a:rPr>
              <a:t>(a)</a:t>
            </a:r>
          </a:p>
        </p:txBody>
      </p:sp>
      <p:sp>
        <p:nvSpPr>
          <p:cNvPr id="15393" name="Text Box 38"/>
          <p:cNvSpPr txBox="1">
            <a:spLocks noChangeArrowheads="1"/>
          </p:cNvSpPr>
          <p:nvPr/>
        </p:nvSpPr>
        <p:spPr bwMode="auto">
          <a:xfrm>
            <a:off x="6400800" y="4495800"/>
            <a:ext cx="609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>
                <a:latin typeface="Times New Roman" pitchFamily="18" charset="0"/>
              </a:rPr>
              <a:t>(b)</a:t>
            </a:r>
          </a:p>
        </p:txBody>
      </p:sp>
      <p:sp>
        <p:nvSpPr>
          <p:cNvPr id="15394" name="Text Box 39"/>
          <p:cNvSpPr txBox="1">
            <a:spLocks noChangeArrowheads="1"/>
          </p:cNvSpPr>
          <p:nvPr/>
        </p:nvSpPr>
        <p:spPr bwMode="auto">
          <a:xfrm>
            <a:off x="1828800" y="1219200"/>
            <a:ext cx="381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y</a:t>
            </a:r>
          </a:p>
        </p:txBody>
      </p:sp>
      <p:sp>
        <p:nvSpPr>
          <p:cNvPr id="15395" name="Text Box 40"/>
          <p:cNvSpPr txBox="1">
            <a:spLocks noChangeArrowheads="1"/>
          </p:cNvSpPr>
          <p:nvPr/>
        </p:nvSpPr>
        <p:spPr bwMode="auto">
          <a:xfrm>
            <a:off x="4953000" y="1295400"/>
            <a:ext cx="381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y</a:t>
            </a:r>
          </a:p>
        </p:txBody>
      </p:sp>
      <p:sp>
        <p:nvSpPr>
          <p:cNvPr id="15396" name="Text Box 41"/>
          <p:cNvSpPr txBox="1">
            <a:spLocks noChangeArrowheads="1"/>
          </p:cNvSpPr>
          <p:nvPr/>
        </p:nvSpPr>
        <p:spPr bwMode="auto">
          <a:xfrm>
            <a:off x="4724400" y="4419600"/>
            <a:ext cx="381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x</a:t>
            </a:r>
          </a:p>
        </p:txBody>
      </p:sp>
      <p:sp>
        <p:nvSpPr>
          <p:cNvPr id="15397" name="Text Box 42"/>
          <p:cNvSpPr txBox="1">
            <a:spLocks noChangeArrowheads="1"/>
          </p:cNvSpPr>
          <p:nvPr/>
        </p:nvSpPr>
        <p:spPr bwMode="auto">
          <a:xfrm>
            <a:off x="8001000" y="4419600"/>
            <a:ext cx="381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x</a:t>
            </a:r>
          </a:p>
        </p:txBody>
      </p:sp>
      <p:sp>
        <p:nvSpPr>
          <p:cNvPr id="15398" name="Text Box 43"/>
          <p:cNvSpPr txBox="1">
            <a:spLocks noChangeArrowheads="1"/>
          </p:cNvSpPr>
          <p:nvPr/>
        </p:nvSpPr>
        <p:spPr bwMode="auto">
          <a:xfrm>
            <a:off x="1752600" y="4343400"/>
            <a:ext cx="381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0</a:t>
            </a:r>
          </a:p>
        </p:txBody>
      </p:sp>
      <p:sp>
        <p:nvSpPr>
          <p:cNvPr id="15399" name="Text Box 44"/>
          <p:cNvSpPr txBox="1">
            <a:spLocks noChangeArrowheads="1"/>
          </p:cNvSpPr>
          <p:nvPr/>
        </p:nvSpPr>
        <p:spPr bwMode="auto">
          <a:xfrm>
            <a:off x="5029200" y="4419600"/>
            <a:ext cx="381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>
                <a:latin typeface="Times New Roman" pitchFamily="18" charset="0"/>
              </a:rPr>
              <a:t>0</a:t>
            </a:r>
          </a:p>
        </p:txBody>
      </p:sp>
      <p:sp>
        <p:nvSpPr>
          <p:cNvPr id="15400" name="Text Box 45"/>
          <p:cNvSpPr txBox="1">
            <a:spLocks noChangeArrowheads="1"/>
          </p:cNvSpPr>
          <p:nvPr/>
        </p:nvSpPr>
        <p:spPr bwMode="auto">
          <a:xfrm>
            <a:off x="2514600" y="5181600"/>
            <a:ext cx="2286000" cy="1004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>
                <a:latin typeface="Times New Roman" pitchFamily="18" charset="0"/>
              </a:rPr>
              <a:t>dy &gt; </a:t>
            </a:r>
            <a:r>
              <a:rPr lang="en-US" sz="2400" i="1">
                <a:latin typeface="Times New Roman" pitchFamily="18" charset="0"/>
              </a:rPr>
              <a:t>∆y</a:t>
            </a:r>
          </a:p>
          <a:p>
            <a:pPr eaLnBrk="0" hangingPunct="0">
              <a:spcBef>
                <a:spcPct val="50000"/>
              </a:spcBef>
            </a:pPr>
            <a:r>
              <a:rPr lang="en-US" sz="2400" i="1">
                <a:latin typeface="Times New Roman" pitchFamily="18" charset="0"/>
              </a:rPr>
              <a:t>Over-estimated</a:t>
            </a:r>
          </a:p>
        </p:txBody>
      </p:sp>
      <p:sp>
        <p:nvSpPr>
          <p:cNvPr id="15401" name="Text Box 46"/>
          <p:cNvSpPr txBox="1">
            <a:spLocks noChangeArrowheads="1"/>
          </p:cNvSpPr>
          <p:nvPr/>
        </p:nvSpPr>
        <p:spPr bwMode="auto">
          <a:xfrm>
            <a:off x="5943600" y="5181600"/>
            <a:ext cx="2438400" cy="1004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>
                <a:latin typeface="Times New Roman" pitchFamily="18" charset="0"/>
              </a:rPr>
              <a:t>dy &lt; </a:t>
            </a:r>
            <a:r>
              <a:rPr lang="en-US" sz="2400" i="1">
                <a:latin typeface="Times New Roman" pitchFamily="18" charset="0"/>
              </a:rPr>
              <a:t>∆y</a:t>
            </a:r>
          </a:p>
          <a:p>
            <a:pPr eaLnBrk="0" hangingPunct="0">
              <a:spcBef>
                <a:spcPct val="50000"/>
              </a:spcBef>
            </a:pPr>
            <a:r>
              <a:rPr lang="en-US" sz="2400" i="1">
                <a:latin typeface="Times New Roman" pitchFamily="18" charset="0"/>
              </a:rPr>
              <a:t>Under-estimated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0"/>
            <a:ext cx="8229600" cy="1143000"/>
          </a:xfrm>
        </p:spPr>
        <p:txBody>
          <a:bodyPr/>
          <a:lstStyle/>
          <a:p>
            <a:r>
              <a:rPr lang="en-US" dirty="0" err="1" smtClean="0"/>
              <a:t>Contoh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43000"/>
            <a:ext cx="8229600" cy="5410200"/>
          </a:xfrm>
        </p:spPr>
        <p:txBody>
          <a:bodyPr/>
          <a:lstStyle/>
          <a:p>
            <a:r>
              <a:rPr lang="en-US" dirty="0" err="1" smtClean="0"/>
              <a:t>Andaikan</a:t>
            </a:r>
            <a:r>
              <a:rPr lang="en-US" dirty="0" smtClean="0"/>
              <a:t> y = 3x</a:t>
            </a:r>
            <a:r>
              <a:rPr lang="en-US" dirty="0" smtClean="0">
                <a:latin typeface="Adobe Caslon Pro"/>
              </a:rPr>
              <a:t></a:t>
            </a:r>
            <a:r>
              <a:rPr lang="en-US" dirty="0" smtClean="0"/>
              <a:t>-4x+5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ingin</a:t>
            </a:r>
            <a:r>
              <a:rPr lang="en-US" dirty="0" smtClean="0"/>
              <a:t> </a:t>
            </a:r>
            <a:r>
              <a:rPr lang="en-US" dirty="0" err="1" smtClean="0"/>
              <a:t>diketahui</a:t>
            </a:r>
            <a:r>
              <a:rPr lang="en-US" dirty="0" smtClean="0"/>
              <a:t> </a:t>
            </a:r>
            <a:r>
              <a:rPr lang="en-US" dirty="0" err="1" smtClean="0"/>
              <a:t>serta</a:t>
            </a:r>
            <a:r>
              <a:rPr lang="en-US" dirty="0" smtClean="0"/>
              <a:t> </a:t>
            </a:r>
            <a:r>
              <a:rPr lang="en-US" dirty="0" err="1" smtClean="0"/>
              <a:t>dibandingkan</a:t>
            </a:r>
            <a:r>
              <a:rPr lang="en-US" dirty="0" smtClean="0"/>
              <a:t> </a:t>
            </a:r>
            <a:r>
              <a:rPr lang="en-US" dirty="0" err="1" smtClean="0"/>
              <a:t>nilai</a:t>
            </a:r>
            <a:r>
              <a:rPr lang="en-US" dirty="0" smtClean="0"/>
              <a:t> </a:t>
            </a:r>
            <a:r>
              <a:rPr lang="en-US" dirty="0" err="1" smtClean="0"/>
              <a:t>dy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nilai</a:t>
            </a:r>
            <a:r>
              <a:rPr lang="en-US" dirty="0" smtClean="0"/>
              <a:t> </a:t>
            </a:r>
            <a:r>
              <a:rPr lang="el-GR" dirty="0" smtClean="0"/>
              <a:t>Δ</a:t>
            </a:r>
            <a:r>
              <a:rPr lang="en-US" dirty="0" smtClean="0"/>
              <a:t>y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l-GR" dirty="0" smtClean="0"/>
              <a:t>Δ</a:t>
            </a:r>
            <a:r>
              <a:rPr lang="en-US" dirty="0" smtClean="0"/>
              <a:t>x = 0.0001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kedudukan</a:t>
            </a:r>
            <a:r>
              <a:rPr lang="en-US" dirty="0" smtClean="0"/>
              <a:t> x =2. </a:t>
            </a:r>
          </a:p>
          <a:p>
            <a:pPr>
              <a:buNone/>
            </a:pPr>
            <a:r>
              <a:rPr lang="en-US" dirty="0" err="1" smtClean="0"/>
              <a:t>dy</a:t>
            </a:r>
            <a:r>
              <a:rPr lang="en-US" dirty="0" smtClean="0"/>
              <a:t>/</a:t>
            </a:r>
            <a:r>
              <a:rPr lang="en-US" dirty="0" err="1" smtClean="0"/>
              <a:t>dx</a:t>
            </a:r>
            <a:r>
              <a:rPr lang="en-US" dirty="0" smtClean="0"/>
              <a:t> = 6x-4 = 6(2) – 4 = 8</a:t>
            </a:r>
          </a:p>
          <a:p>
            <a:pPr>
              <a:buNone/>
            </a:pPr>
            <a:r>
              <a:rPr lang="en-US" dirty="0" err="1" smtClean="0"/>
              <a:t>dy</a:t>
            </a:r>
            <a:r>
              <a:rPr lang="en-US" dirty="0" smtClean="0"/>
              <a:t> = </a:t>
            </a:r>
            <a:r>
              <a:rPr lang="en-US" dirty="0" err="1" smtClean="0"/>
              <a:t>dy</a:t>
            </a:r>
            <a:r>
              <a:rPr lang="en-US" dirty="0" smtClean="0"/>
              <a:t>/</a:t>
            </a:r>
            <a:r>
              <a:rPr lang="en-US" dirty="0" err="1" smtClean="0"/>
              <a:t>dx</a:t>
            </a:r>
            <a:r>
              <a:rPr lang="en-US" dirty="0" smtClean="0"/>
              <a:t> </a:t>
            </a:r>
            <a:r>
              <a:rPr lang="el-GR" dirty="0" smtClean="0"/>
              <a:t>Δ</a:t>
            </a:r>
            <a:r>
              <a:rPr lang="en-US" dirty="0" smtClean="0"/>
              <a:t>x = 8 (0,0001) = 0,0008</a:t>
            </a:r>
          </a:p>
          <a:p>
            <a:pPr>
              <a:buNone/>
            </a:pPr>
            <a:r>
              <a:rPr lang="en-US" dirty="0" err="1" smtClean="0"/>
              <a:t>Δy</a:t>
            </a:r>
            <a:r>
              <a:rPr lang="en-US" dirty="0" smtClean="0"/>
              <a:t> = f(x+</a:t>
            </a:r>
            <a:r>
              <a:rPr lang="el-GR" dirty="0" smtClean="0"/>
              <a:t>Δ</a:t>
            </a:r>
            <a:r>
              <a:rPr lang="en-US" dirty="0" smtClean="0"/>
              <a:t>x) – f(x)</a:t>
            </a:r>
          </a:p>
          <a:p>
            <a:pPr>
              <a:buNone/>
            </a:pPr>
            <a:r>
              <a:rPr lang="en-US" dirty="0" smtClean="0"/>
              <a:t>      = 3(x+</a:t>
            </a:r>
            <a:r>
              <a:rPr lang="el-GR" dirty="0" smtClean="0"/>
              <a:t>Δ</a:t>
            </a:r>
            <a:r>
              <a:rPr lang="en-US" dirty="0" smtClean="0"/>
              <a:t>x)</a:t>
            </a:r>
            <a:r>
              <a:rPr lang="en-US" dirty="0" smtClean="0">
                <a:latin typeface="Adobe Caslon Pro"/>
              </a:rPr>
              <a:t> - 4(x+</a:t>
            </a:r>
            <a:r>
              <a:rPr lang="el-GR" dirty="0" smtClean="0">
                <a:latin typeface="Adobe Caslon Pro"/>
              </a:rPr>
              <a:t>Δ</a:t>
            </a:r>
            <a:r>
              <a:rPr lang="en-US" dirty="0" smtClean="0">
                <a:latin typeface="Adobe Caslon Pro"/>
              </a:rPr>
              <a:t>x)+5 – (3x-4x+5)</a:t>
            </a:r>
          </a:p>
          <a:p>
            <a:pPr>
              <a:buNone/>
            </a:pPr>
            <a:r>
              <a:rPr lang="en-US" dirty="0" smtClean="0">
                <a:latin typeface="Adobe Caslon Pro"/>
              </a:rPr>
              <a:t>      =3(2+0,0001) - 4(2+0,0001)+5 – 3(2)+4(2)-5=0,0008</a:t>
            </a:r>
          </a:p>
          <a:p>
            <a:pPr>
              <a:buNone/>
            </a:pPr>
            <a:r>
              <a:rPr lang="en-US" dirty="0" err="1" smtClean="0">
                <a:latin typeface="Adobe Caslon Pro"/>
              </a:rPr>
              <a:t>Jadi</a:t>
            </a:r>
            <a:r>
              <a:rPr lang="en-US" dirty="0" smtClean="0">
                <a:latin typeface="Adobe Caslon Pro"/>
              </a:rPr>
              <a:t> </a:t>
            </a:r>
            <a:r>
              <a:rPr lang="en-US" dirty="0" err="1" smtClean="0">
                <a:latin typeface="Adobe Caslon Pro"/>
              </a:rPr>
              <a:t>untuk</a:t>
            </a:r>
            <a:r>
              <a:rPr lang="en-US" dirty="0" smtClean="0">
                <a:latin typeface="Adobe Caslon Pro"/>
              </a:rPr>
              <a:t> x=2 </a:t>
            </a:r>
            <a:r>
              <a:rPr lang="en-US" dirty="0" err="1" smtClean="0">
                <a:latin typeface="Adobe Caslon Pro"/>
              </a:rPr>
              <a:t>dan</a:t>
            </a:r>
            <a:r>
              <a:rPr lang="en-US" dirty="0" smtClean="0">
                <a:latin typeface="Adobe Caslon Pro"/>
              </a:rPr>
              <a:t> </a:t>
            </a:r>
            <a:r>
              <a:rPr lang="el-GR" dirty="0" smtClean="0">
                <a:latin typeface="Adobe Caslon Pro"/>
              </a:rPr>
              <a:t>Δ</a:t>
            </a:r>
            <a:r>
              <a:rPr lang="en-US" dirty="0" smtClean="0">
                <a:latin typeface="Adobe Caslon Pro"/>
              </a:rPr>
              <a:t>x =0,0001 </a:t>
            </a:r>
            <a:r>
              <a:rPr lang="en-US" dirty="0" err="1" smtClean="0">
                <a:latin typeface="Adobe Caslon Pro"/>
              </a:rPr>
              <a:t>ternyata</a:t>
            </a:r>
            <a:r>
              <a:rPr lang="en-US" dirty="0" smtClean="0">
                <a:latin typeface="Adobe Caslon Pro"/>
              </a:rPr>
              <a:t> </a:t>
            </a:r>
            <a:r>
              <a:rPr lang="en-US" dirty="0" err="1" smtClean="0">
                <a:latin typeface="Adobe Caslon Pro"/>
              </a:rPr>
              <a:t>dy</a:t>
            </a:r>
            <a:r>
              <a:rPr lang="en-US" dirty="0" smtClean="0">
                <a:latin typeface="Adobe Caslon Pro"/>
              </a:rPr>
              <a:t>=</a:t>
            </a:r>
            <a:r>
              <a:rPr lang="el-GR" dirty="0" smtClean="0">
                <a:latin typeface="Adobe Caslon Pro"/>
              </a:rPr>
              <a:t>Δ</a:t>
            </a:r>
            <a:r>
              <a:rPr lang="en-US" dirty="0" smtClean="0">
                <a:latin typeface="Adobe Caslon Pro"/>
              </a:rPr>
              <a:t>y=0,0008,  </a:t>
            </a:r>
            <a:r>
              <a:rPr lang="en-US" dirty="0" err="1" smtClean="0">
                <a:latin typeface="Adobe Caslon Pro"/>
              </a:rPr>
              <a:t>berarti</a:t>
            </a:r>
            <a:r>
              <a:rPr lang="en-US" dirty="0" smtClean="0">
                <a:latin typeface="Adobe Caslon Pro"/>
              </a:rPr>
              <a:t> </a:t>
            </a:r>
            <a:r>
              <a:rPr lang="en-US" dirty="0" err="1" smtClean="0">
                <a:latin typeface="Adobe Caslon Pro"/>
              </a:rPr>
              <a:t>lereng</a:t>
            </a:r>
            <a:r>
              <a:rPr lang="en-US" dirty="0" smtClean="0">
                <a:latin typeface="Adobe Caslon Pro"/>
              </a:rPr>
              <a:t> </a:t>
            </a:r>
            <a:r>
              <a:rPr lang="en-US" dirty="0" err="1" smtClean="0">
                <a:latin typeface="Adobe Caslon Pro"/>
              </a:rPr>
              <a:t>taksirannya</a:t>
            </a:r>
            <a:r>
              <a:rPr lang="en-US" dirty="0" smtClean="0">
                <a:latin typeface="Adobe Caslon Pro"/>
              </a:rPr>
              <a:t> </a:t>
            </a:r>
            <a:r>
              <a:rPr lang="en-US" dirty="0" err="1" smtClean="0">
                <a:latin typeface="Adobe Caslon Pro"/>
              </a:rPr>
              <a:t>sama</a:t>
            </a:r>
            <a:r>
              <a:rPr lang="en-US" dirty="0" smtClean="0">
                <a:latin typeface="Adobe Caslon Pro"/>
              </a:rPr>
              <a:t> </a:t>
            </a:r>
            <a:r>
              <a:rPr lang="en-US" dirty="0" err="1" smtClean="0">
                <a:latin typeface="Adobe Caslon Pro"/>
              </a:rPr>
              <a:t>persis</a:t>
            </a:r>
            <a:r>
              <a:rPr lang="en-US" dirty="0" smtClean="0">
                <a:latin typeface="Adobe Caslon Pro"/>
              </a:rPr>
              <a:t> </a:t>
            </a:r>
            <a:r>
              <a:rPr lang="en-US" dirty="0" err="1" smtClean="0">
                <a:latin typeface="Adobe Caslon Pro"/>
              </a:rPr>
              <a:t>dengan</a:t>
            </a:r>
            <a:r>
              <a:rPr lang="en-US" dirty="0" smtClean="0">
                <a:latin typeface="Adobe Caslon Pro"/>
              </a:rPr>
              <a:t> </a:t>
            </a:r>
            <a:r>
              <a:rPr lang="en-US" dirty="0" err="1" smtClean="0">
                <a:latin typeface="Adobe Caslon Pro"/>
              </a:rPr>
              <a:t>lereng</a:t>
            </a:r>
            <a:r>
              <a:rPr lang="en-US" dirty="0" smtClean="0">
                <a:latin typeface="Adobe Caslon Pro"/>
              </a:rPr>
              <a:t> yang </a:t>
            </a:r>
            <a:r>
              <a:rPr lang="en-US" dirty="0" err="1" smtClean="0">
                <a:latin typeface="Adobe Caslon Pro"/>
              </a:rPr>
              <a:t>sesungguhnya</a:t>
            </a:r>
            <a:r>
              <a:rPr lang="en-US" dirty="0" smtClean="0">
                <a:latin typeface="Adobe Caslon Pro"/>
              </a:rPr>
              <a:t> </a:t>
            </a: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Derivatif dari derifatif</a:t>
            </a:r>
          </a:p>
        </p:txBody>
      </p:sp>
      <p:sp>
        <p:nvSpPr>
          <p:cNvPr id="2052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828800" y="1143000"/>
            <a:ext cx="6934200" cy="2362200"/>
          </a:xfrm>
        </p:spPr>
        <p:txBody>
          <a:bodyPr/>
          <a:lstStyle/>
          <a:p>
            <a:r>
              <a:rPr lang="en-US" sz="2800" smtClean="0"/>
              <a:t>Setiap fungsi bisa diturunkan lebih dari 1 kali (tergantung derajatnya).</a:t>
            </a:r>
          </a:p>
          <a:p>
            <a:r>
              <a:rPr lang="en-US" sz="2800" smtClean="0"/>
              <a:t>Turunan pertama (turunan dari fungsi awal), turunan kedua (turunan dari fungsi pertama, dst.</a:t>
            </a:r>
          </a:p>
          <a:p>
            <a:endParaRPr lang="en-US" sz="2800" smtClean="0"/>
          </a:p>
        </p:txBody>
      </p:sp>
      <p:graphicFrame>
        <p:nvGraphicFramePr>
          <p:cNvPr id="2050" name="Object 4"/>
          <p:cNvGraphicFramePr>
            <a:graphicFrameLocks noChangeAspect="1"/>
          </p:cNvGraphicFramePr>
          <p:nvPr>
            <p:ph sz="half" idx="2"/>
          </p:nvPr>
        </p:nvGraphicFramePr>
        <p:xfrm>
          <a:off x="3125788" y="3703638"/>
          <a:ext cx="3271837" cy="2743200"/>
        </p:xfrm>
        <a:graphic>
          <a:graphicData uri="http://schemas.openxmlformats.org/presentationml/2006/ole">
            <p:oleObj spid="_x0000_s2050" name="Equation" r:id="rId3" imgW="1726920" imgH="144756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smtClean="0"/>
              <a:t>Hubungan antara fungsi dan Derivatifnya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Dengan mengetahui hub. antara fungsi dan derivatifnya </a:t>
            </a:r>
            <a:r>
              <a:rPr lang="en-US" smtClean="0">
                <a:sym typeface="Wingdings" pitchFamily="2" charset="2"/>
              </a:rPr>
              <a:t> besarnya turunan pertama dan turunan kedua  akan bisa dikenali bentuk gambar dari fungsi tersebut</a:t>
            </a:r>
          </a:p>
          <a:p>
            <a:r>
              <a:rPr lang="en-US" smtClean="0">
                <a:sym typeface="Wingdings" pitchFamily="2" charset="2"/>
              </a:rPr>
              <a:t>Kita akan mengetahui kurva menaik atau menurun, titik ekstrim dan juga titik beloknya.</a:t>
            </a: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074" name="Object 4"/>
          <p:cNvGraphicFramePr>
            <a:graphicFrameLocks noChangeAspect="1"/>
          </p:cNvGraphicFramePr>
          <p:nvPr>
            <p:ph/>
          </p:nvPr>
        </p:nvGraphicFramePr>
        <p:xfrm>
          <a:off x="1676400" y="669925"/>
          <a:ext cx="7315200" cy="3689350"/>
        </p:xfrm>
        <a:graphic>
          <a:graphicData uri="http://schemas.openxmlformats.org/presentationml/2006/ole">
            <p:oleObj spid="_x0000_s3074" name="Equation" r:id="rId3" imgW="2971800" imgH="1498320" progId="Equation.3">
              <p:embed/>
            </p:oleObj>
          </a:graphicData>
        </a:graphic>
      </p:graphicFrame>
      <p:sp>
        <p:nvSpPr>
          <p:cNvPr id="3075" name="Text Box 6"/>
          <p:cNvSpPr txBox="1">
            <a:spLocks noChangeArrowheads="1"/>
          </p:cNvSpPr>
          <p:nvPr/>
        </p:nvSpPr>
        <p:spPr bwMode="auto">
          <a:xfrm>
            <a:off x="1752600" y="4343400"/>
            <a:ext cx="6858000" cy="8318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>
                <a:latin typeface="Times New Roman" pitchFamily="18" charset="0"/>
              </a:rPr>
              <a:t>Perhatikan pengurangan derajat fungsi pada masing-masing turunannya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749</TotalTime>
  <Words>889</Words>
  <Application>Microsoft Office PowerPoint</Application>
  <PresentationFormat>On-screen Show (4:3)</PresentationFormat>
  <Paragraphs>164</Paragraphs>
  <Slides>21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3" baseType="lpstr">
      <vt:lpstr>Flow</vt:lpstr>
      <vt:lpstr>Equation</vt:lpstr>
      <vt:lpstr>DIFERENSIAL (fungsi sederhana)</vt:lpstr>
      <vt:lpstr>Hakekat Derivatif dan Diferensial</vt:lpstr>
      <vt:lpstr>Slide 3</vt:lpstr>
      <vt:lpstr>Slide 4</vt:lpstr>
      <vt:lpstr>Slide 5</vt:lpstr>
      <vt:lpstr>Contoh </vt:lpstr>
      <vt:lpstr>Derivatif dari derifatif</vt:lpstr>
      <vt:lpstr>Hubungan antara fungsi dan Derivatifnya</vt:lpstr>
      <vt:lpstr>Slide 9</vt:lpstr>
      <vt:lpstr>Fungsi Menaik dan Menurun</vt:lpstr>
      <vt:lpstr>Uji Tanda </vt:lpstr>
      <vt:lpstr>Contoh</vt:lpstr>
      <vt:lpstr>Titik ekstrim fungsi parabolik</vt:lpstr>
      <vt:lpstr>Slide 14</vt:lpstr>
      <vt:lpstr>Slide 15</vt:lpstr>
      <vt:lpstr>Titik Ekstrim dan Titik Belok Fungsi Kubik</vt:lpstr>
      <vt:lpstr>Slide 17</vt:lpstr>
      <vt:lpstr>Slide 18</vt:lpstr>
      <vt:lpstr>Slide 19</vt:lpstr>
      <vt:lpstr>Relationship between marginal-cost and average-cost functions</vt:lpstr>
      <vt:lpstr>Penerapan lain :</vt:lpstr>
    </vt:vector>
  </TitlesOfParts>
  <Company>brawijaya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DIFERENSIAL (fungsi sederhana)</dc:title>
  <dc:creator>rosihan</dc:creator>
  <cp:lastModifiedBy>dell</cp:lastModifiedBy>
  <cp:revision>32</cp:revision>
  <dcterms:created xsi:type="dcterms:W3CDTF">2007-08-29T14:07:55Z</dcterms:created>
  <dcterms:modified xsi:type="dcterms:W3CDTF">2015-06-11T15:55:21Z</dcterms:modified>
</cp:coreProperties>
</file>