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8" r:id="rId2"/>
    <p:sldId id="267" r:id="rId3"/>
    <p:sldId id="271" r:id="rId4"/>
    <p:sldId id="261" r:id="rId5"/>
    <p:sldId id="262" r:id="rId6"/>
    <p:sldId id="263" r:id="rId7"/>
    <p:sldId id="264" r:id="rId8"/>
    <p:sldId id="269" r:id="rId9"/>
    <p:sldId id="270" r:id="rId10"/>
    <p:sldId id="266" r:id="rId11"/>
    <p:sldId id="265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E801E4-5AB0-4D4F-A3D5-E8A233D8C389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404BBA-BDA7-4557-891C-C452D8638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00E13-388D-43D7-A01A-2CEF285C05AE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8F2AA-1228-48FC-91FC-BB56DA2F0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AFC9-8B62-431C-B89C-26B4888D32D8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2BF88-7FED-49A0-A188-E738D4930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CCBC3-29C9-4E3B-837A-3D310E3A4235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A7B1D-8228-4B88-B1AF-3D42D8D1A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607A5-B740-4EEA-A699-DC639A016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B48F2-D297-4FDF-8BEA-389D837828AC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D3AE5-6137-419D-9990-78B64954B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03F06-C9A5-4A34-83EE-9842F9640162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FCD1C-3FBC-4370-BC7C-9405B02D2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FE55F-5938-43BF-BFCF-7E6CB07190E8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7722F-041A-42C1-A3ED-81D7D3413D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C9D21-521E-459F-987D-676666FD329A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A8FA2-9C88-4F94-A23F-BC97F1A35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653AD-85F4-438D-AAB0-D1667232B09B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372BF-60AC-4AB8-9ED9-C4483CA29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F4EF-384E-4C5C-9070-331FA0EECB59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19B75-F1BF-4FA6-B631-08DB209D5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22C8-8458-42B7-921D-B5261D97FC17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73826-8027-403F-879E-760414DBF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D4184-7F65-4328-BAFB-1A26EFBA4693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6812-665D-493B-B0A7-E5B5AF79B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D6D8F2-6B07-450F-A0A7-11B941A75A0B}" type="datetimeFigureOut">
              <a:rPr lang="en-US"/>
              <a:pPr>
                <a:defRPr/>
              </a:pPr>
              <a:t>10/26/2011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2529E5-D710-4133-9181-6BDDBE0E0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07" r:id="rId2"/>
    <p:sldLayoutId id="2147483716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7" r:id="rId9"/>
    <p:sldLayoutId id="2147483713" r:id="rId10"/>
    <p:sldLayoutId id="2147483714" r:id="rId11"/>
    <p:sldLayoutId id="214748371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ctrTitle"/>
          </p:nvPr>
        </p:nvSpPr>
        <p:spPr>
          <a:xfrm>
            <a:off x="-3175" y="3103568"/>
            <a:ext cx="9147175" cy="11826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5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 Black" pitchFamily="34" charset="0"/>
              </a:rPr>
              <a:t>PROSES PRODUKSI </a:t>
            </a:r>
            <a:br>
              <a:rPr lang="en-US" sz="45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 Black" pitchFamily="34" charset="0"/>
              </a:rPr>
            </a:br>
            <a:r>
              <a:rPr lang="en-US" sz="4500" dirty="0" smtClean="0">
                <a:solidFill>
                  <a:schemeClr val="bg1">
                    <a:lumMod val="95000"/>
                    <a:lumOff val="5000"/>
                  </a:schemeClr>
                </a:solidFill>
                <a:effectLst/>
                <a:latin typeface="Arial Black" pitchFamily="34" charset="0"/>
              </a:rPr>
              <a:t>KOPI INSTAN</a:t>
            </a:r>
            <a:endParaRPr sz="4500" smtClean="0">
              <a:solidFill>
                <a:schemeClr val="bg1">
                  <a:lumMod val="95000"/>
                  <a:lumOff val="5000"/>
                </a:schemeClr>
              </a:solidFill>
              <a:effectLst/>
              <a:latin typeface="Arial Black" pitchFamily="34" charset="0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subTitle" idx="1"/>
          </p:nvPr>
        </p:nvSpPr>
        <p:spPr>
          <a:xfrm>
            <a:off x="1389063" y="4551363"/>
            <a:ext cx="6397625" cy="806450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Oleh: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2000" b="1" u="sng" smtClean="0">
                <a:latin typeface="Times New Roman" pitchFamily="18" charset="0"/>
                <a:cs typeface="Times New Roman" pitchFamily="18" charset="0"/>
              </a:rPr>
              <a:t>Dimas Rahadian AM, S.TP. M.Sc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US" sz="1600" b="1" smtClean="0">
                <a:latin typeface="Times New Roman" pitchFamily="18" charset="0"/>
                <a:cs typeface="Times New Roman" pitchFamily="18" charset="0"/>
              </a:rPr>
              <a:t>Email: rahadiandimas@yahoo.com</a:t>
            </a:r>
          </a:p>
          <a:p>
            <a:pPr marR="0" algn="ctr" eaLnBrk="1" hangingPunct="1">
              <a:lnSpc>
                <a:spcPct val="80000"/>
              </a:lnSpc>
            </a:pPr>
            <a:endParaRPr lang="en-US" sz="2000" b="1" smtClean="0">
              <a:solidFill>
                <a:srgbClr val="10CF9B"/>
              </a:solidFill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133600" y="5637213"/>
            <a:ext cx="48768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</a:pPr>
            <a:r>
              <a:rPr lang="en-US" sz="1500" b="1">
                <a:latin typeface="Constantia" pitchFamily="18" charset="0"/>
              </a:rPr>
              <a:t>JURUSAN ILMU DAN TEKNOLOGI PANGAN</a:t>
            </a:r>
          </a:p>
          <a:p>
            <a:pPr algn="ctr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</a:pPr>
            <a:r>
              <a:rPr lang="en-US" sz="1500" b="1">
                <a:latin typeface="Constantia" pitchFamily="18" charset="0"/>
              </a:rPr>
              <a:t>UNIVERSITAS SEBELAS MARET</a:t>
            </a:r>
          </a:p>
          <a:p>
            <a:pPr algn="ctr" eaLnBrk="0" hangingPunct="0">
              <a:spcBef>
                <a:spcPts val="600"/>
              </a:spcBef>
              <a:buClr>
                <a:schemeClr val="accent2"/>
              </a:buClr>
              <a:buSzPct val="85000"/>
              <a:buFont typeface="Wingdings 2" pitchFamily="18" charset="2"/>
              <a:buNone/>
            </a:pPr>
            <a:r>
              <a:rPr lang="en-US" sz="1500" b="1">
                <a:latin typeface="Constantia" pitchFamily="18" charset="0"/>
              </a:rPr>
              <a:t>SURAKARTA</a:t>
            </a:r>
          </a:p>
        </p:txBody>
      </p:sp>
      <p:pic>
        <p:nvPicPr>
          <p:cNvPr id="5125" name="Picture 5" descr="logo UNS Biru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743325" y="736593"/>
            <a:ext cx="1692275" cy="1692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accent4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7"/>
          <p:cNvSpPr>
            <a:spLocks noGrp="1" noChangeArrowheads="1"/>
          </p:cNvSpPr>
          <p:nvPr>
            <p:ph type="title"/>
          </p:nvPr>
        </p:nvSpPr>
        <p:spPr>
          <a:xfrm>
            <a:off x="228600" y="914400"/>
            <a:ext cx="8147050" cy="490538"/>
          </a:xfrm>
        </p:spPr>
        <p:txBody>
          <a:bodyPr/>
          <a:lstStyle/>
          <a:p>
            <a:pPr eaLnBrk="1" hangingPunct="1"/>
            <a:r>
              <a:rPr lang="en-US" sz="2400" b="1" dirty="0" smtClean="0"/>
              <a:t>Flavor kopi </a:t>
            </a:r>
            <a:r>
              <a:rPr lang="en-US" sz="2400" b="1" dirty="0" err="1" smtClean="0"/>
              <a:t>akibat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penggunaan</a:t>
            </a:r>
            <a:r>
              <a:rPr lang="en-US" sz="2400" b="1" dirty="0" smtClean="0"/>
              <a:t> Spray Dr</a:t>
            </a:r>
            <a:r>
              <a:rPr lang="id-ID" sz="2400" b="1" dirty="0" smtClean="0"/>
              <a:t>y</a:t>
            </a:r>
            <a:r>
              <a:rPr lang="en-US" sz="2400" b="1" dirty="0" err="1" smtClean="0"/>
              <a:t>er</a:t>
            </a:r>
            <a:endParaRPr lang="en-US" sz="2400" b="1" dirty="0" smtClean="0"/>
          </a:p>
        </p:txBody>
      </p:sp>
      <p:graphicFrame>
        <p:nvGraphicFramePr>
          <p:cNvPr id="7203" name="Group 35"/>
          <p:cNvGraphicFramePr>
            <a:graphicFrameLocks noGrp="1"/>
          </p:cNvGraphicFramePr>
          <p:nvPr>
            <p:ph idx="1"/>
          </p:nvPr>
        </p:nvGraphicFramePr>
        <p:xfrm>
          <a:off x="228600" y="1600200"/>
          <a:ext cx="8610600" cy="4937125"/>
        </p:xfrm>
        <a:graphic>
          <a:graphicData uri="http://schemas.openxmlformats.org/drawingml/2006/table">
            <a:tbl>
              <a:tblPr/>
              <a:tblGrid>
                <a:gridCol w="1931405"/>
                <a:gridCol w="6679195"/>
              </a:tblGrid>
              <a:tr h="3444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Flavor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Penyebab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2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Flavoriess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Burnt and caramelized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Heat treated, sickening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Dusty texture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Sulfurous, oily, heavy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Konsentrasi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ekstrak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rendah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(&lt;25%)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Kadar air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bubuk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yang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dihasilkan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terlalu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rendah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(1%)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Karena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suhu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udara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inlet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outlet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tinggi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Gosong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Bubuk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kontak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dengan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udara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panas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id-ID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terlalu lama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id-ID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Udara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terserap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permukaan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partikel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Instrinsik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dari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bubuk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kopi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Jarang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terjadi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pada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minuman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kopi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Pembakaran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pada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minyak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pembakar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tidak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sempurna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Udara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kontaminan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diserap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bubuk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6323012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tx1"/>
                </a:solidFill>
              </a:rPr>
              <a:t>                                    </a:t>
            </a:r>
            <a:r>
              <a:rPr lang="en-US" sz="2400" b="1" dirty="0" err="1" smtClean="0">
                <a:solidFill>
                  <a:schemeClr val="tx1"/>
                </a:solidFill>
              </a:rPr>
              <a:t>Syarat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Mutu</a:t>
            </a:r>
            <a:r>
              <a:rPr lang="en-US" sz="2400" b="1" dirty="0" smtClean="0">
                <a:solidFill>
                  <a:schemeClr val="tx1"/>
                </a:solidFill>
              </a:rPr>
              <a:t> Kopi </a:t>
            </a:r>
            <a:r>
              <a:rPr lang="en-US" sz="2400" b="1" dirty="0" err="1" smtClean="0">
                <a:solidFill>
                  <a:schemeClr val="tx1"/>
                </a:solidFill>
              </a:rPr>
              <a:t>Instan</a:t>
            </a:r>
            <a:r>
              <a:rPr lang="en-US" sz="2400" b="1" dirty="0" smtClean="0">
                <a:solidFill>
                  <a:schemeClr val="tx1"/>
                </a:solidFill>
              </a:rPr>
              <a:t/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----------------------------------------------------------------------------------------</a:t>
            </a:r>
            <a:br>
              <a:rPr lang="en-US" sz="24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No.    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Uraian</a:t>
            </a:r>
            <a:r>
              <a:rPr lang="en-US" sz="2000" b="1" dirty="0" smtClean="0">
                <a:solidFill>
                  <a:schemeClr val="tx1"/>
                </a:solidFill>
              </a:rPr>
              <a:t>                                                             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Persyaratan</a:t>
            </a:r>
            <a:r>
              <a:rPr lang="en-US" sz="2000" b="1" dirty="0" smtClean="0">
                <a:solidFill>
                  <a:schemeClr val="tx1"/>
                </a:solidFill>
              </a:rPr>
              <a:t/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----------------------------------------------------------------------------------------------------------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1. </a:t>
            </a:r>
            <a:r>
              <a:rPr lang="en-US" sz="2000" b="1" dirty="0" err="1" smtClean="0">
                <a:solidFill>
                  <a:schemeClr val="tx1"/>
                </a:solidFill>
              </a:rPr>
              <a:t>Keadaan</a:t>
            </a:r>
            <a:r>
              <a:rPr lang="en-US" sz="2000" b="1" dirty="0" smtClean="0">
                <a:solidFill>
                  <a:schemeClr val="tx1"/>
                </a:solidFill>
              </a:rPr>
              <a:t> :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        - </a:t>
            </a:r>
            <a:r>
              <a:rPr lang="en-US" sz="2000" b="1" dirty="0" err="1" smtClean="0">
                <a:solidFill>
                  <a:schemeClr val="tx1"/>
                </a:solidFill>
              </a:rPr>
              <a:t>Bau</a:t>
            </a:r>
            <a:r>
              <a:rPr lang="en-US" sz="2000" b="1" dirty="0" smtClean="0">
                <a:solidFill>
                  <a:schemeClr val="tx1"/>
                </a:solidFill>
              </a:rPr>
              <a:t>                                                                   	    	Normal 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        - Rasa                                                                 	    	Normal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2. Air                                                             	     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Maks</a:t>
            </a:r>
            <a:r>
              <a:rPr lang="en-US" sz="2000" b="1" dirty="0" smtClean="0">
                <a:solidFill>
                  <a:schemeClr val="tx1"/>
                </a:solidFill>
              </a:rPr>
              <a:t>. 4% (</a:t>
            </a:r>
            <a:r>
              <a:rPr lang="en-US" sz="2000" b="1" dirty="0" err="1" smtClean="0">
                <a:solidFill>
                  <a:schemeClr val="tx1"/>
                </a:solidFill>
              </a:rPr>
              <a:t>bobot</a:t>
            </a:r>
            <a:r>
              <a:rPr lang="en-US" sz="2000" b="1" dirty="0" smtClean="0">
                <a:solidFill>
                  <a:schemeClr val="tx1"/>
                </a:solidFill>
              </a:rPr>
              <a:t>/</a:t>
            </a:r>
            <a:r>
              <a:rPr lang="en-US" sz="2000" b="1" dirty="0" err="1" smtClean="0">
                <a:solidFill>
                  <a:schemeClr val="tx1"/>
                </a:solidFill>
              </a:rPr>
              <a:t>bobot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3. Abu                                                           	                   7 – 14%   (</a:t>
            </a:r>
            <a:r>
              <a:rPr lang="en-US" sz="2000" b="1" dirty="0" err="1" smtClean="0">
                <a:solidFill>
                  <a:schemeClr val="tx1"/>
                </a:solidFill>
              </a:rPr>
              <a:t>bobot</a:t>
            </a:r>
            <a:r>
              <a:rPr lang="en-US" sz="2000" b="1" dirty="0" smtClean="0">
                <a:solidFill>
                  <a:schemeClr val="tx1"/>
                </a:solidFill>
              </a:rPr>
              <a:t>/</a:t>
            </a:r>
            <a:r>
              <a:rPr lang="en-US" sz="2000" b="1" dirty="0" err="1" smtClean="0">
                <a:solidFill>
                  <a:schemeClr val="tx1"/>
                </a:solidFill>
              </a:rPr>
              <a:t>bobot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4. </a:t>
            </a:r>
            <a:r>
              <a:rPr lang="en-US" sz="2000" b="1" dirty="0" err="1" smtClean="0">
                <a:solidFill>
                  <a:schemeClr val="tx1"/>
                </a:solidFill>
              </a:rPr>
              <a:t>Kealkalian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dari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abu</a:t>
            </a:r>
            <a:r>
              <a:rPr lang="en-US" sz="2000" b="1" dirty="0" smtClean="0">
                <a:solidFill>
                  <a:schemeClr val="tx1"/>
                </a:solidFill>
              </a:rPr>
              <a:t>                                                         80 – 140 ml 1N </a:t>
            </a:r>
            <a:r>
              <a:rPr lang="en-US" sz="2000" b="1" dirty="0" err="1" smtClean="0">
                <a:solidFill>
                  <a:schemeClr val="tx1"/>
                </a:solidFill>
              </a:rPr>
              <a:t>NaOH</a:t>
            </a:r>
            <a:r>
              <a:rPr lang="en-US" sz="2000" b="1" dirty="0" smtClean="0">
                <a:solidFill>
                  <a:schemeClr val="tx1"/>
                </a:solidFill>
              </a:rPr>
              <a:t>/100g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5. </a:t>
            </a:r>
            <a:r>
              <a:rPr lang="en-US" sz="2000" b="1" dirty="0" err="1" smtClean="0">
                <a:solidFill>
                  <a:schemeClr val="tx1"/>
                </a:solidFill>
              </a:rPr>
              <a:t>Kafein</a:t>
            </a:r>
            <a:r>
              <a:rPr lang="en-US" sz="2000" b="1" dirty="0" smtClean="0">
                <a:solidFill>
                  <a:schemeClr val="tx1"/>
                </a:solidFill>
              </a:rPr>
              <a:t>                                                           	                    2 – 8%   (</a:t>
            </a:r>
            <a:r>
              <a:rPr lang="en-US" sz="2000" b="1" dirty="0" err="1" smtClean="0">
                <a:solidFill>
                  <a:schemeClr val="tx1"/>
                </a:solidFill>
              </a:rPr>
              <a:t>bobot</a:t>
            </a:r>
            <a:r>
              <a:rPr lang="en-US" sz="2000" b="1" dirty="0" smtClean="0">
                <a:solidFill>
                  <a:schemeClr val="tx1"/>
                </a:solidFill>
              </a:rPr>
              <a:t>/</a:t>
            </a:r>
            <a:r>
              <a:rPr lang="en-US" sz="2000" b="1" dirty="0" err="1" smtClean="0">
                <a:solidFill>
                  <a:schemeClr val="tx1"/>
                </a:solidFill>
              </a:rPr>
              <a:t>bobot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6. </a:t>
            </a:r>
            <a:r>
              <a:rPr lang="en-US" sz="2000" b="1" dirty="0" err="1" smtClean="0">
                <a:solidFill>
                  <a:schemeClr val="tx1"/>
                </a:solidFill>
              </a:rPr>
              <a:t>Jumlah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gula</a:t>
            </a:r>
            <a:r>
              <a:rPr lang="en-US" sz="2000" b="1" dirty="0" smtClean="0">
                <a:solidFill>
                  <a:schemeClr val="tx1"/>
                </a:solidFill>
              </a:rPr>
              <a:t> (</a:t>
            </a:r>
            <a:r>
              <a:rPr lang="en-US" sz="2000" b="1" dirty="0" err="1" smtClean="0">
                <a:solidFill>
                  <a:schemeClr val="tx1"/>
                </a:solidFill>
              </a:rPr>
              <a:t>dihitung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sebagai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gula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pereduksi</a:t>
            </a:r>
            <a:r>
              <a:rPr lang="en-US" sz="2000" b="1" dirty="0" smtClean="0">
                <a:solidFill>
                  <a:schemeClr val="tx1"/>
                </a:solidFill>
              </a:rPr>
              <a:t>)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Maks</a:t>
            </a:r>
            <a:r>
              <a:rPr lang="en-US" sz="2000" b="1" dirty="0" smtClean="0">
                <a:solidFill>
                  <a:schemeClr val="tx1"/>
                </a:solidFill>
              </a:rPr>
              <a:t>. 10% (</a:t>
            </a:r>
            <a:r>
              <a:rPr lang="en-US" sz="2000" b="1" dirty="0" err="1" smtClean="0">
                <a:solidFill>
                  <a:schemeClr val="tx1"/>
                </a:solidFill>
              </a:rPr>
              <a:t>bobot</a:t>
            </a:r>
            <a:r>
              <a:rPr lang="en-US" sz="2000" b="1" dirty="0" smtClean="0">
                <a:solidFill>
                  <a:schemeClr val="tx1"/>
                </a:solidFill>
              </a:rPr>
              <a:t>/</a:t>
            </a:r>
            <a:r>
              <a:rPr lang="en-US" sz="2000" b="1" dirty="0" err="1" smtClean="0">
                <a:solidFill>
                  <a:schemeClr val="tx1"/>
                </a:solidFill>
              </a:rPr>
              <a:t>bobot</a:t>
            </a:r>
            <a:r>
              <a:rPr lang="en-US" sz="2000" b="1" dirty="0" smtClean="0">
                <a:solidFill>
                  <a:schemeClr val="tx1"/>
                </a:solidFill>
              </a:rPr>
              <a:t>) 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7. </a:t>
            </a:r>
            <a:r>
              <a:rPr lang="en-US" sz="2000" b="1" dirty="0" err="1" smtClean="0">
                <a:solidFill>
                  <a:schemeClr val="tx1"/>
                </a:solidFill>
              </a:rPr>
              <a:t>Padatan</a:t>
            </a:r>
            <a:r>
              <a:rPr lang="en-US" sz="2000" b="1" dirty="0" smtClean="0">
                <a:solidFill>
                  <a:schemeClr val="tx1"/>
                </a:solidFill>
              </a:rPr>
              <a:t> yang </a:t>
            </a:r>
            <a:r>
              <a:rPr lang="en-US" sz="2000" b="1" dirty="0" err="1" smtClean="0">
                <a:solidFill>
                  <a:schemeClr val="tx1"/>
                </a:solidFill>
              </a:rPr>
              <a:t>tidak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larut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dalam</a:t>
            </a:r>
            <a:r>
              <a:rPr lang="en-US" sz="2000" b="1" dirty="0" smtClean="0">
                <a:solidFill>
                  <a:schemeClr val="tx1"/>
                </a:solidFill>
              </a:rPr>
              <a:t> air                 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Maks</a:t>
            </a:r>
            <a:r>
              <a:rPr lang="en-US" sz="2000" b="1" dirty="0" smtClean="0">
                <a:solidFill>
                  <a:schemeClr val="tx1"/>
                </a:solidFill>
              </a:rPr>
              <a:t>. 0,25% (</a:t>
            </a:r>
            <a:r>
              <a:rPr lang="en-US" sz="2000" b="1" dirty="0" err="1" smtClean="0">
                <a:solidFill>
                  <a:schemeClr val="tx1"/>
                </a:solidFill>
              </a:rPr>
              <a:t>bobot</a:t>
            </a:r>
            <a:r>
              <a:rPr lang="en-US" sz="2000" b="1" dirty="0" smtClean="0">
                <a:solidFill>
                  <a:schemeClr val="tx1"/>
                </a:solidFill>
              </a:rPr>
              <a:t>/</a:t>
            </a:r>
            <a:r>
              <a:rPr lang="en-US" sz="2000" b="1" dirty="0" err="1" smtClean="0">
                <a:solidFill>
                  <a:schemeClr val="tx1"/>
                </a:solidFill>
              </a:rPr>
              <a:t>bobot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8. </a:t>
            </a:r>
            <a:r>
              <a:rPr lang="en-US" sz="2000" b="1" dirty="0" err="1" smtClean="0">
                <a:solidFill>
                  <a:schemeClr val="tx1"/>
                </a:solidFill>
              </a:rPr>
              <a:t>Cemaran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logam</a:t>
            </a:r>
            <a:r>
              <a:rPr lang="en-US" sz="2000" b="1" dirty="0" smtClean="0">
                <a:solidFill>
                  <a:schemeClr val="tx1"/>
                </a:solidFill>
              </a:rPr>
              <a:t/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         - </a:t>
            </a:r>
            <a:r>
              <a:rPr lang="en-US" sz="2000" b="1" dirty="0" err="1" smtClean="0">
                <a:solidFill>
                  <a:schemeClr val="tx1"/>
                </a:solidFill>
              </a:rPr>
              <a:t>Timbal</a:t>
            </a:r>
            <a:r>
              <a:rPr lang="en-US" sz="2000" b="1" dirty="0" smtClean="0">
                <a:solidFill>
                  <a:schemeClr val="tx1"/>
                </a:solidFill>
              </a:rPr>
              <a:t> (</a:t>
            </a:r>
            <a:r>
              <a:rPr lang="en-US" sz="2000" b="1" dirty="0" err="1" smtClean="0">
                <a:solidFill>
                  <a:schemeClr val="tx1"/>
                </a:solidFill>
              </a:rPr>
              <a:t>Pb</a:t>
            </a:r>
            <a:r>
              <a:rPr lang="en-US" sz="2000" b="1" dirty="0" smtClean="0">
                <a:solidFill>
                  <a:schemeClr val="tx1"/>
                </a:solidFill>
              </a:rPr>
              <a:t>)                                                             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Maks</a:t>
            </a:r>
            <a:r>
              <a:rPr lang="en-US" sz="2000" b="1" dirty="0" smtClean="0">
                <a:solidFill>
                  <a:schemeClr val="tx1"/>
                </a:solidFill>
              </a:rPr>
              <a:t>. 2 mg/kg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         - </a:t>
            </a:r>
            <a:r>
              <a:rPr lang="en-US" sz="2000" b="1" dirty="0" err="1" smtClean="0">
                <a:solidFill>
                  <a:schemeClr val="tx1"/>
                </a:solidFill>
              </a:rPr>
              <a:t>Tembaga</a:t>
            </a:r>
            <a:r>
              <a:rPr lang="en-US" sz="2000" b="1" dirty="0" smtClean="0">
                <a:solidFill>
                  <a:schemeClr val="tx1"/>
                </a:solidFill>
              </a:rPr>
              <a:t> (Cu)                                                        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Maks</a:t>
            </a:r>
            <a:r>
              <a:rPr lang="en-US" sz="2000" b="1" dirty="0" smtClean="0">
                <a:solidFill>
                  <a:schemeClr val="tx1"/>
                </a:solidFill>
              </a:rPr>
              <a:t>. 30 mg/kg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9. </a:t>
            </a:r>
            <a:r>
              <a:rPr lang="en-US" sz="2000" b="1" dirty="0" err="1" smtClean="0">
                <a:solidFill>
                  <a:schemeClr val="tx1"/>
                </a:solidFill>
              </a:rPr>
              <a:t>Arsen</a:t>
            </a:r>
            <a:r>
              <a:rPr lang="en-US" sz="2000" b="1" dirty="0" smtClean="0">
                <a:solidFill>
                  <a:schemeClr val="tx1"/>
                </a:solidFill>
              </a:rPr>
              <a:t> (As)                                                                      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Maks</a:t>
            </a:r>
            <a:r>
              <a:rPr lang="en-US" sz="2000" b="1" dirty="0" smtClean="0">
                <a:solidFill>
                  <a:schemeClr val="tx1"/>
                </a:solidFill>
              </a:rPr>
              <a:t>. 1 mg/kg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10. </a:t>
            </a:r>
            <a:r>
              <a:rPr lang="en-US" sz="2000" b="1" dirty="0" err="1" smtClean="0">
                <a:solidFill>
                  <a:schemeClr val="tx1"/>
                </a:solidFill>
              </a:rPr>
              <a:t>Pemeriksaan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mikrobiologi</a:t>
            </a:r>
            <a:r>
              <a:rPr lang="en-US" sz="2000" b="1" dirty="0" smtClean="0">
                <a:solidFill>
                  <a:schemeClr val="tx1"/>
                </a:solidFill>
              </a:rPr>
              <a:t/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        - </a:t>
            </a:r>
            <a:r>
              <a:rPr lang="en-US" sz="2000" b="1" dirty="0" err="1" smtClean="0">
                <a:solidFill>
                  <a:schemeClr val="tx1"/>
                </a:solidFill>
              </a:rPr>
              <a:t>Kapang</a:t>
            </a:r>
            <a:r>
              <a:rPr lang="en-US" sz="2000" b="1" dirty="0" smtClean="0">
                <a:solidFill>
                  <a:schemeClr val="tx1"/>
                </a:solidFill>
              </a:rPr>
              <a:t>                                                                               </a:t>
            </a:r>
            <a:r>
              <a:rPr lang="en-US" sz="2000" b="1" dirty="0" err="1" smtClean="0">
                <a:solidFill>
                  <a:schemeClr val="tx1"/>
                </a:solidFill>
              </a:rPr>
              <a:t>Maks</a:t>
            </a:r>
            <a:r>
              <a:rPr lang="en-US" sz="2000" b="1" dirty="0" smtClean="0">
                <a:solidFill>
                  <a:schemeClr val="tx1"/>
                </a:solidFill>
              </a:rPr>
              <a:t>. 50 </a:t>
            </a:r>
            <a:r>
              <a:rPr lang="en-US" sz="2000" b="1" dirty="0" err="1" smtClean="0">
                <a:solidFill>
                  <a:schemeClr val="tx1"/>
                </a:solidFill>
              </a:rPr>
              <a:t>koloni</a:t>
            </a:r>
            <a:r>
              <a:rPr lang="en-US" sz="2000" b="1" dirty="0" smtClean="0">
                <a:solidFill>
                  <a:schemeClr val="tx1"/>
                </a:solidFill>
              </a:rPr>
              <a:t>/g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        - </a:t>
            </a:r>
            <a:r>
              <a:rPr lang="en-US" sz="2000" b="1" dirty="0" err="1" smtClean="0">
                <a:solidFill>
                  <a:schemeClr val="tx1"/>
                </a:solidFill>
              </a:rPr>
              <a:t>Jumlah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bakteri</a:t>
            </a:r>
            <a:r>
              <a:rPr lang="en-US" sz="2000" b="1" dirty="0" smtClean="0">
                <a:solidFill>
                  <a:schemeClr val="tx1"/>
                </a:solidFill>
              </a:rPr>
              <a:t>                                                                     &lt; 300 </a:t>
            </a:r>
            <a:r>
              <a:rPr lang="en-US" sz="2000" b="1" dirty="0" err="1" smtClean="0">
                <a:solidFill>
                  <a:schemeClr val="tx1"/>
                </a:solidFill>
              </a:rPr>
              <a:t>koloni</a:t>
            </a:r>
            <a:r>
              <a:rPr lang="en-US" sz="2000" b="1" dirty="0" smtClean="0">
                <a:solidFill>
                  <a:schemeClr val="tx1"/>
                </a:solidFill>
              </a:rPr>
              <a:t>/g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8229600" cy="1139825"/>
          </a:xfrm>
        </p:spPr>
        <p:txBody>
          <a:bodyPr/>
          <a:lstStyle/>
          <a:p>
            <a:pPr algn="ctr" eaLnBrk="1" hangingPunct="1"/>
            <a:r>
              <a:rPr lang="en-US" sz="9600" b="1" smtClean="0"/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18488" cy="630238"/>
          </a:xfrm>
        </p:spPr>
        <p:txBody>
          <a:bodyPr/>
          <a:lstStyle/>
          <a:p>
            <a:pPr algn="ctr" eaLnBrk="1" hangingPunct="1"/>
            <a:r>
              <a:rPr lang="en-US" sz="3600" b="1" smtClean="0">
                <a:solidFill>
                  <a:schemeClr val="tx1"/>
                </a:solidFill>
              </a:rPr>
              <a:t>KOPI INSTAN (</a:t>
            </a:r>
            <a:r>
              <a:rPr lang="en-US" sz="3600" b="1" i="1" smtClean="0">
                <a:solidFill>
                  <a:schemeClr val="tx1"/>
                </a:solidFill>
              </a:rPr>
              <a:t>SOLUBLE COFFEE)</a:t>
            </a:r>
            <a:endParaRPr lang="en-US" sz="3800" b="1" smtClean="0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87575"/>
            <a:ext cx="8001000" cy="39084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smtClean="0"/>
              <a:t>Produk kering yang mudah larut dalam air,  diperoleh dengan cara mengekstrak biji  tanaman kopi (</a:t>
            </a:r>
            <a:r>
              <a:rPr lang="en-US" sz="2400" i="1" smtClean="0"/>
              <a:t>Coffee</a:t>
            </a:r>
            <a:r>
              <a:rPr lang="en-US" sz="2400" smtClean="0"/>
              <a:t> sp.) yang telah  disangrai, hanya dengan menggunakan air</a:t>
            </a:r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400" smtClean="0"/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smtClean="0"/>
              <a:t>Kopi instan diciptakan pada tahun 1901 oleh Satori Kato, ilmuwan dari Jepang yang bekerja di Chicago, namun belum  dipasarkan kemudian dipasarkannya Nescafe pada tahun 1938.</a:t>
            </a:r>
          </a:p>
          <a:p>
            <a:pPr algn="ctr" eaLnBrk="1" hangingPunct="1">
              <a:lnSpc>
                <a:spcPct val="80000"/>
              </a:lnSpc>
            </a:pPr>
            <a:endParaRPr lang="en-US" sz="2400" smtClean="0"/>
          </a:p>
          <a:p>
            <a:pPr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smtClean="0"/>
              <a:t>Kopi ini persiapannya lebih sederhana dibanding bentuk kopi yang lain. Kopi instan dapat dibuat dalam bentuk tepung atau granula 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1143000"/>
          </a:xfrm>
        </p:spPr>
        <p:txBody>
          <a:bodyPr/>
          <a:lstStyle/>
          <a:p>
            <a:r>
              <a:rPr lang="id-ID" sz="4000" b="1" dirty="0" smtClean="0"/>
              <a:t>STANDAR PERDAGANGAN KOPI INSTAN DI </a:t>
            </a:r>
            <a:r>
              <a:rPr lang="id-ID" sz="4000" b="1" dirty="0" smtClean="0"/>
              <a:t>BEBERAPA NEGARA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382000" cy="3733800"/>
          </a:xfrm>
        </p:spPr>
        <p:txBody>
          <a:bodyPr/>
          <a:lstStyle/>
          <a:p>
            <a:r>
              <a:rPr lang="id-ID" b="1" dirty="0" smtClean="0"/>
              <a:t>Singapura</a:t>
            </a:r>
          </a:p>
          <a:p>
            <a:pPr>
              <a:buNone/>
            </a:pPr>
            <a:r>
              <a:rPr lang="id-ID" sz="2000" dirty="0" smtClean="0"/>
              <a:t>	</a:t>
            </a:r>
            <a:r>
              <a:rPr lang="id-ID" sz="2000" dirty="0" smtClean="0"/>
              <a:t>bebas </a:t>
            </a:r>
            <a:r>
              <a:rPr lang="id-ID" sz="2000" dirty="0" smtClean="0"/>
              <a:t>dari bubuk </a:t>
            </a:r>
            <a:r>
              <a:rPr lang="id-ID" sz="2000" dirty="0" smtClean="0"/>
              <a:t>mengambang; kadar </a:t>
            </a:r>
            <a:r>
              <a:rPr lang="id-ID" sz="2000" dirty="0" smtClean="0"/>
              <a:t>air ≤4%, kadar abu ≤12%;  kafein anhidrat ≥2,8%. Harus larut dalam air mendidih dalam waktu 30 menit. </a:t>
            </a:r>
          </a:p>
          <a:p>
            <a:r>
              <a:rPr lang="id-ID" b="1" dirty="0" smtClean="0"/>
              <a:t>Australia</a:t>
            </a:r>
          </a:p>
          <a:p>
            <a:pPr>
              <a:buNone/>
            </a:pPr>
            <a:r>
              <a:rPr lang="id-ID" b="1" dirty="0" smtClean="0"/>
              <a:t>	</a:t>
            </a:r>
            <a:r>
              <a:rPr lang="id-ID" sz="2000" dirty="0" smtClean="0"/>
              <a:t>Residu yang tidak larut air mendidih ≤3 g/kg. Kadar dimetilpolisiloksan ≤ 10 mg/kg</a:t>
            </a:r>
            <a:endParaRPr lang="id-ID" sz="2000" b="1" dirty="0" smtClean="0"/>
          </a:p>
          <a:p>
            <a:r>
              <a:rPr lang="id-ID" b="1" dirty="0" smtClean="0"/>
              <a:t>Malaysia</a:t>
            </a:r>
          </a:p>
          <a:p>
            <a:pPr>
              <a:buNone/>
            </a:pPr>
            <a:r>
              <a:rPr lang="id-ID" sz="2000" b="1" dirty="0" smtClean="0"/>
              <a:t>	</a:t>
            </a:r>
            <a:r>
              <a:rPr lang="id-ID" sz="2000" dirty="0" smtClean="0"/>
              <a:t> kafein anhidrat </a:t>
            </a:r>
            <a:r>
              <a:rPr lang="id-ID" sz="2000" dirty="0" smtClean="0"/>
              <a:t>yang berasal dari kopi ≥2,25%; tidak mengandung bahan tambahan; larut dalam air mendidih selama 30 menit </a:t>
            </a:r>
            <a:r>
              <a:rPr lang="id-ID" sz="2000" b="1" dirty="0" smtClean="0"/>
              <a:t>	</a:t>
            </a:r>
            <a:endParaRPr lang="id-ID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050213" cy="6858000"/>
          </a:xfrm>
        </p:spPr>
        <p:txBody>
          <a:bodyPr/>
          <a:lstStyle/>
          <a:p>
            <a:pPr algn="ctr" eaLnBrk="1" hangingPunct="1">
              <a:defRPr/>
            </a:pPr>
            <a:r>
              <a:rPr lang="id-ID" sz="3200" u="sng" dirty="0" smtClean="0"/>
              <a:t>k</a:t>
            </a:r>
            <a:r>
              <a:rPr lang="en-US" sz="3200" u="sng" dirty="0" err="1" smtClean="0"/>
              <a:t>opi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bubuk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id-ID" sz="3200" u="sng" dirty="0" smtClean="0"/>
              <a:t>a</a:t>
            </a:r>
            <a:r>
              <a:rPr lang="en-US" sz="3200" u="sng" dirty="0" err="1" smtClean="0"/>
              <a:t>ir</a:t>
            </a:r>
            <a:r>
              <a:rPr lang="en-US" sz="3200" dirty="0" smtClean="0"/>
              <a:t> </a:t>
            </a:r>
            <a:r>
              <a:rPr lang="id-ID" sz="3200" dirty="0" smtClean="0"/>
              <a:t> </a:t>
            </a:r>
            <a:r>
              <a:rPr lang="en-US" sz="3200" dirty="0" smtClean="0"/>
              <a:t>          </a:t>
            </a:r>
            <a:r>
              <a:rPr lang="id-ID" sz="3200" dirty="0" smtClean="0"/>
              <a:t>      EKSTRAKSI           </a:t>
            </a:r>
            <a:r>
              <a:rPr lang="en-US" sz="3200" dirty="0" smtClean="0"/>
              <a:t> </a:t>
            </a:r>
            <a:r>
              <a:rPr lang="en-US" sz="3200" u="sng" dirty="0" err="1" smtClean="0"/>
              <a:t>ampas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</a:t>
            </a:r>
            <a:r>
              <a:rPr lang="en-US" sz="3200" dirty="0" err="1" smtClean="0"/>
              <a:t>Ekstrak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id-ID" sz="3200" u="sng" dirty="0" smtClean="0"/>
              <a:t>PENGERINGAN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i="1" dirty="0" smtClean="0"/>
              <a:t>1. Spray drier</a:t>
            </a:r>
            <a:br>
              <a:rPr lang="en-US" sz="2800" i="1" dirty="0" smtClean="0"/>
            </a:br>
            <a:r>
              <a:rPr lang="en-US" sz="2800" i="1" dirty="0" smtClean="0"/>
              <a:t>2. Vacuum drier</a:t>
            </a:r>
            <a:br>
              <a:rPr lang="en-US" sz="2800" i="1" dirty="0" smtClean="0"/>
            </a:br>
            <a:r>
              <a:rPr lang="en-US" sz="2800" i="1" dirty="0" smtClean="0"/>
              <a:t>3. Freeze drier                                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id-ID" sz="3200" dirty="0" smtClean="0"/>
              <a:t>k</a:t>
            </a:r>
            <a:r>
              <a:rPr lang="en-US" sz="3200" dirty="0" err="1" smtClean="0"/>
              <a:t>opi</a:t>
            </a:r>
            <a:r>
              <a:rPr lang="en-US" sz="3200" dirty="0" smtClean="0"/>
              <a:t> </a:t>
            </a:r>
            <a:r>
              <a:rPr lang="en-US" sz="3200" dirty="0" err="1" smtClean="0"/>
              <a:t>instan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pic>
        <p:nvPicPr>
          <p:cNvPr id="9" name="Picture 5" descr="img_nescafe_5_in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2895600"/>
            <a:ext cx="2821706" cy="43100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Down Arrow 11"/>
          <p:cNvSpPr/>
          <p:nvPr/>
        </p:nvSpPr>
        <p:spPr>
          <a:xfrm>
            <a:off x="3886200" y="1219200"/>
            <a:ext cx="228600" cy="45720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7" name="Down Arrow 16"/>
          <p:cNvSpPr/>
          <p:nvPr/>
        </p:nvSpPr>
        <p:spPr>
          <a:xfrm>
            <a:off x="3886200" y="2209800"/>
            <a:ext cx="228600" cy="45720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8" name="Down Arrow 17"/>
          <p:cNvSpPr/>
          <p:nvPr/>
        </p:nvSpPr>
        <p:spPr>
          <a:xfrm>
            <a:off x="3962400" y="5486400"/>
            <a:ext cx="228600" cy="45720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19" name="Down Arrow 18"/>
          <p:cNvSpPr/>
          <p:nvPr/>
        </p:nvSpPr>
        <p:spPr>
          <a:xfrm>
            <a:off x="3886200" y="3124200"/>
            <a:ext cx="228600" cy="457200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0" name="Right Arrow 19"/>
          <p:cNvSpPr/>
          <p:nvPr/>
        </p:nvSpPr>
        <p:spPr>
          <a:xfrm>
            <a:off x="1752600" y="1828800"/>
            <a:ext cx="11430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  <p:sp>
        <p:nvSpPr>
          <p:cNvPr id="21" name="Right Arrow 20"/>
          <p:cNvSpPr/>
          <p:nvPr/>
        </p:nvSpPr>
        <p:spPr>
          <a:xfrm>
            <a:off x="4953000" y="1828800"/>
            <a:ext cx="914400" cy="2286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8218488" cy="630238"/>
          </a:xfrm>
        </p:spPr>
        <p:txBody>
          <a:bodyPr/>
          <a:lstStyle/>
          <a:p>
            <a:pPr eaLnBrk="1" hangingPunct="1"/>
            <a:r>
              <a:rPr lang="en-US" sz="3800" b="1" smtClean="0"/>
              <a:t>EKSTRAKSI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382000" cy="45942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Menggunakan air, yang bertujuan untuk mendapatkan ekstrak kopi dalam bentuk cairan/liquid</a:t>
            </a:r>
          </a:p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Ekstrak kopi yang dihasilkan harus disaring untuk mengurangi partikel-partikel besar yang tidak larut air. Kadar solid yang diinginkan 40 % dengan cara dilakukan sentrifugasi atau evaporasi</a:t>
            </a:r>
          </a:p>
          <a:p>
            <a:pPr marL="609600" indent="-609600"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400" smtClean="0"/>
          </a:p>
          <a:p>
            <a:pPr marL="609600" indent="-609600" eaLnBrk="1" hangingPunct="1">
              <a:lnSpc>
                <a:spcPct val="90000"/>
              </a:lnSpc>
            </a:pPr>
            <a:r>
              <a:rPr lang="en-US" sz="2400" smtClean="0"/>
              <a:t>Ada 3 cara ekstraksi</a:t>
            </a:r>
          </a:p>
          <a:p>
            <a:pPr marL="976313" lvl="1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200" b="1" smtClean="0"/>
              <a:t>Percolation batteries extraction</a:t>
            </a:r>
          </a:p>
          <a:p>
            <a:pPr marL="976313" lvl="1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200" b="1" smtClean="0"/>
              <a:t>Counter-current extraction</a:t>
            </a:r>
          </a:p>
          <a:p>
            <a:pPr marL="976313" lvl="1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200" b="1" smtClean="0"/>
              <a:t>Slurry extraction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219200"/>
            <a:ext cx="8218488" cy="487363"/>
          </a:xfrm>
        </p:spPr>
        <p:txBody>
          <a:bodyPr/>
          <a:lstStyle/>
          <a:p>
            <a:pPr eaLnBrk="1" hangingPunct="1"/>
            <a:r>
              <a:rPr lang="en-US" sz="3800" b="1" smtClean="0"/>
              <a:t>EKSTRAKSI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713788" cy="47386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 smtClean="0"/>
              <a:t>Percolation batteries extraction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Kopi ditempatkan pada bejana kemudian air panas dilewatkan dalam bejana tersebut, dan ada baterai yang berfungsi sebagai pengisolasi ekstrak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2.  </a:t>
            </a:r>
            <a:r>
              <a:rPr lang="en-US" sz="2800" b="1" smtClean="0"/>
              <a:t>Counter-current extraction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Kopi diletakkan dalam sebuah silinder yang berotasi, kemudian disemburkan air panas dari atas silinder untuk ekstraksi kafein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3.  </a:t>
            </a:r>
            <a:r>
              <a:rPr lang="en-US" sz="2800" b="1" smtClean="0"/>
              <a:t>Slurry extraction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     Air dan kopi diaduk bersama-sama dan akan dipisahkan dengan menggunakan sentrifuse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295400"/>
            <a:ext cx="8218488" cy="630238"/>
          </a:xfrm>
        </p:spPr>
        <p:txBody>
          <a:bodyPr/>
          <a:lstStyle/>
          <a:p>
            <a:pPr eaLnBrk="1" hangingPunct="1"/>
            <a:r>
              <a:rPr lang="en-US" sz="3800" b="1" smtClean="0"/>
              <a:t>PENGERINGAN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8785225" cy="44053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500" smtClean="0"/>
              <a:t>Tujuannya : mengurangi kadar air, membentuk tekstur yang berporus dan memudahkan dalam pelarutan kopi dalam air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500" smtClean="0"/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Freeze drying : konsentrat didinginkan pada suhu -40°C sehingga menjadi kristal es, kemudian dikeringkan dengan freeze dryer. Air hilang secara sublimasi, menghasilkan kopi dengan aroma lebih baik.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500" smtClean="0"/>
          </a:p>
          <a:p>
            <a:pPr eaLnBrk="1" hangingPunct="1">
              <a:lnSpc>
                <a:spcPct val="80000"/>
              </a:lnSpc>
            </a:pPr>
            <a:r>
              <a:rPr lang="en-US" sz="2500" smtClean="0"/>
              <a:t>Spray drying : ekstrak kopi disemprotkan melalui nozzle agar turun ke bawah, kemudian udara panas (250°C) disemprotkan berlawanan dengan arah ekstrak kopi. Bubuk kopi kering yang dihasilkan harus mengalami agglomerasi. Cara ini dapat menyebabkan bubuk kopi kehilangan flavor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447800"/>
            <a:ext cx="5562600" cy="394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124200" y="5638800"/>
            <a:ext cx="2942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/>
              <a:t>FREEZE DRYER</a:t>
            </a:r>
            <a:endParaRPr lang="id-ID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219200"/>
            <a:ext cx="3267075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1295400"/>
            <a:ext cx="3310434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971800" y="5867400"/>
            <a:ext cx="2723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dirty="0" smtClean="0"/>
              <a:t>SPRAY DRYER</a:t>
            </a:r>
            <a:endParaRPr lang="id-ID" sz="28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167</TotalTime>
  <Words>413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PROSES PRODUKSI  KOPI INSTAN</vt:lpstr>
      <vt:lpstr>KOPI INSTAN (SOLUBLE COFFEE)</vt:lpstr>
      <vt:lpstr>STANDAR PERDAGANGAN KOPI INSTAN DI BEBERAPA NEGARA</vt:lpstr>
      <vt:lpstr>kopi bubuk  air                  EKSTRAKSI            ampas   Ekstrak  PENGERINGAN 1. Spray drier 2. Vacuum drier 3. Freeze drier                                   kopi instan </vt:lpstr>
      <vt:lpstr>EKSTRAKSI</vt:lpstr>
      <vt:lpstr>EKSTRAKSI</vt:lpstr>
      <vt:lpstr>PENGERINGAN</vt:lpstr>
      <vt:lpstr>Slide 8</vt:lpstr>
      <vt:lpstr>Slide 9</vt:lpstr>
      <vt:lpstr>Flavor kopi akibat penggunaan Spray Dryer</vt:lpstr>
      <vt:lpstr>                                    Syarat Mutu Kopi Instan ---------------------------------------------------------------------------------------- No.                Uraian                                                                         Persyaratan ---------------------------------------------------------------------------------------------------------- 1. Keadaan :         - Bau                                                                         Normal          - Rasa                                                                       Normal 2. Air                                                                               Maks. 4% (bobot/bobot) 3. Abu                                                                               7 – 14%   (bobot/bobot) 4. Kealkalian dari abu                                                         80 – 140 ml 1N NaOH/100g 5. Kafein                                                                                2 – 8%   (bobot/bobot) 6. Jumlah gula (dihitung sebagai gula pereduksi)         Maks. 10% (bobot/bobot)  7. Padatan yang tidak larut dalam air                             Maks. 0,25% (bobot/bobot) 8. Cemaran logam          - Timbal (Pb)                                                                         Maks. 2 mg/kg          - Tembaga (Cu)                                                                    Maks. 30 mg/kg 9. Arsen (As)                                                                                  Maks. 1 mg/kg 10. Pemeriksaan mikrobiologi         - Kapang                                                                               Maks. 50 koloni/g         - Jumlah bakteri                                                                     &lt; 300 koloni/g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laptop</dc:creator>
  <cp:lastModifiedBy>Dwi</cp:lastModifiedBy>
  <cp:revision>20</cp:revision>
  <dcterms:created xsi:type="dcterms:W3CDTF">2011-04-11T04:59:37Z</dcterms:created>
  <dcterms:modified xsi:type="dcterms:W3CDTF">2011-10-26T04:27:01Z</dcterms:modified>
</cp:coreProperties>
</file>