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8" r:id="rId3"/>
    <p:sldId id="280" r:id="rId4"/>
    <p:sldId id="263" r:id="rId5"/>
    <p:sldId id="275" r:id="rId6"/>
    <p:sldId id="264" r:id="rId7"/>
    <p:sldId id="265" r:id="rId8"/>
    <p:sldId id="277" r:id="rId9"/>
    <p:sldId id="270" r:id="rId10"/>
    <p:sldId id="271" r:id="rId11"/>
    <p:sldId id="272" r:id="rId12"/>
    <p:sldId id="273" r:id="rId13"/>
    <p:sldId id="278" r:id="rId14"/>
    <p:sldId id="281" r:id="rId15"/>
    <p:sldId id="282" r:id="rId16"/>
    <p:sldId id="283" r:id="rId17"/>
    <p:sldId id="284" r:id="rId18"/>
    <p:sldId id="285" r:id="rId19"/>
    <p:sldId id="287" r:id="rId20"/>
    <p:sldId id="288" r:id="rId21"/>
    <p:sldId id="294" r:id="rId22"/>
    <p:sldId id="289" r:id="rId23"/>
    <p:sldId id="290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Relationship Id="rId4" Type="http://schemas.microsoft.com/office/2006/relationships/legacyDiagramText" Target="legacyDiagramText7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6AE55-D743-4FA0-AF9D-554FCD1A03A2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4B764-BD32-4B38-9CF4-337B58A3DF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 txBox="1">
            <a:spLocks noGrp="1"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5" tIns="45702" rIns="91405" bIns="45702" anchor="b"/>
          <a:lstStyle/>
          <a:p>
            <a:pPr algn="r" defTabSz="878446"/>
            <a:fld id="{8E302688-99D9-4EE6-94E9-56FD05EB6C9E}" type="slidenum">
              <a:rPr lang="en-US" sz="1200"/>
              <a:pPr algn="r" defTabSz="878446"/>
              <a:t>19</a:t>
            </a:fld>
            <a:endParaRPr lang="en-US" sz="1200" dirty="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5214"/>
            <a:ext cx="5485805" cy="4112381"/>
          </a:xfrm>
          <a:noFill/>
          <a:ln/>
        </p:spPr>
        <p:txBody>
          <a:bodyPr lIns="91405" tIns="45702" rIns="91405" bIns="45702"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D4C769F7-CA15-4E1E-8C20-D69386082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B1D4D5-684C-4355-82FB-F17F32775B14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444C1F-F4D6-473F-8735-295E19B1B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uli_mf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lifeboat.com/ex/screw.sustainabilit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eggsafety.org/fslinks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ontunderestimateautism.blogspot.com/2007/07/bigtime-rant-moldy-food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extension.oregonstate.edu/fcd/nutrition/ewfl/spanish/module_02/spoiled.php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57200"/>
            <a:ext cx="6172200" cy="1894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200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Minggu</a:t>
            </a:r>
            <a:r>
              <a:rPr lang="en-US" sz="22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200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ke</a:t>
            </a:r>
            <a:r>
              <a:rPr lang="en-US" sz="22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3</a:t>
            </a:r>
            <a:br>
              <a:rPr lang="en-US" sz="22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sz="40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Keamanan</a:t>
            </a:r>
            <a:r>
              <a:rPr lang="en-US" sz="40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dan</a:t>
            </a:r>
            <a:r>
              <a:rPr lang="en-US" sz="40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sanitasi</a:t>
            </a:r>
            <a:r>
              <a:rPr lang="en-US" sz="40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hasil</a:t>
            </a:r>
            <a:r>
              <a:rPr lang="en-US" sz="40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ternak</a:t>
            </a:r>
            <a:endParaRPr lang="en-US" sz="40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err="1" smtClean="0"/>
              <a:t>Yuli</a:t>
            </a:r>
            <a:r>
              <a:rPr lang="en-US" dirty="0" smtClean="0"/>
              <a:t> </a:t>
            </a:r>
            <a:r>
              <a:rPr lang="en-US" dirty="0" err="1" smtClean="0"/>
              <a:t>Yanti</a:t>
            </a:r>
            <a:r>
              <a:rPr lang="en-US" dirty="0" smtClean="0"/>
              <a:t>, </a:t>
            </a:r>
            <a:r>
              <a:rPr lang="en-US" dirty="0" err="1" smtClean="0"/>
              <a:t>S.Pt</a:t>
            </a:r>
            <a:r>
              <a:rPr lang="en-US" dirty="0" smtClean="0"/>
              <a:t>., </a:t>
            </a:r>
            <a:r>
              <a:rPr lang="en-US" dirty="0" err="1" smtClean="0"/>
              <a:t>M.Si</a:t>
            </a:r>
            <a:endParaRPr lang="en-US" dirty="0" smtClean="0"/>
          </a:p>
          <a:p>
            <a:pPr algn="ctr"/>
            <a:r>
              <a:rPr lang="en-US" dirty="0" smtClean="0">
                <a:hlinkClick r:id="rId2"/>
              </a:rPr>
              <a:t>yuli_mf@yahoo.com</a:t>
            </a:r>
            <a:endParaRPr lang="en-US" dirty="0" smtClean="0"/>
          </a:p>
          <a:p>
            <a:pPr algn="ctr"/>
            <a:r>
              <a:rPr lang="en-US" dirty="0" smtClean="0"/>
              <a:t>yyanti12.staff.uns.ac.id</a:t>
            </a:r>
          </a:p>
          <a:p>
            <a:pPr algn="ctr"/>
            <a:r>
              <a:rPr lang="en-US" dirty="0" smtClean="0"/>
              <a:t>LAB. IPHT FP-UNS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FOOD SANITATION:</a:t>
            </a:r>
            <a:br>
              <a:rPr lang="en-US" sz="3200"/>
            </a:br>
            <a:r>
              <a:rPr lang="en-US" sz="3200"/>
              <a:t>FOOD BORNE DISASE</a:t>
            </a:r>
          </a:p>
        </p:txBody>
      </p:sp>
      <p:graphicFrame>
        <p:nvGraphicFramePr>
          <p:cNvPr id="23558" name="Organization Chart 6"/>
          <p:cNvGraphicFramePr>
            <a:graphicFrameLocks/>
          </p:cNvGraphicFramePr>
          <p:nvPr>
            <p:ph type="dgm" idx="1"/>
          </p:nvPr>
        </p:nvGraphicFramePr>
        <p:xfrm>
          <a:off x="914400" y="2209800"/>
          <a:ext cx="7620000" cy="3657600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MILK SANITATION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STERILIZATION- The application of high temperature for the purpose of destroying all types of microorganisms. </a:t>
            </a:r>
          </a:p>
          <a:p>
            <a:r>
              <a:rPr lang="en-US"/>
              <a:t>PASTEURIZATION- </a:t>
            </a:r>
            <a:r>
              <a:rPr lang="en-US" sz="3200"/>
              <a:t>The application of heat to milk for the purpose of destroying pathogenic microorganisms with minimum injury to the substance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MILK SANITATION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TYPES OF PASTEURIZATION:</a:t>
            </a:r>
          </a:p>
          <a:p>
            <a:pPr lvl="1"/>
            <a:r>
              <a:rPr lang="en-US"/>
              <a:t>HOLDING OR VAT PASTEURIZATION: 142—143 F FOR 30 MINS.</a:t>
            </a:r>
          </a:p>
          <a:p>
            <a:pPr lvl="1"/>
            <a:r>
              <a:rPr lang="en-US"/>
              <a:t>HIGH TEMPERATURE, SHORT TIME [HTST]- 160-162 F FOR 15 MINS.</a:t>
            </a:r>
          </a:p>
          <a:p>
            <a:pPr lvl="1"/>
            <a:r>
              <a:rPr lang="en-US"/>
              <a:t>FLASH PASTEURIZATION- 190 F FOR FEW SECONDS.</a:t>
            </a:r>
          </a:p>
        </p:txBody>
      </p:sp>
      <p:pic>
        <p:nvPicPr>
          <p:cNvPr id="4" name="Picture 2" descr="http://portal.fightbac.org/pfse/bacGer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267200"/>
            <a:ext cx="21336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Cross-Contamination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543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Kristen ITC" pitchFamily="66" charset="0"/>
              </a:rPr>
              <a:t>Definition: The spread of harmful germs from one surface to another, or to food</a:t>
            </a:r>
          </a:p>
          <a:p>
            <a:pPr>
              <a:lnSpc>
                <a:spcPct val="80000"/>
              </a:lnSpc>
            </a:pPr>
            <a:endParaRPr lang="en-US" sz="2800">
              <a:latin typeface="Kristen ITC" pitchFamily="66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Kristen ITC" pitchFamily="66" charset="0"/>
              </a:rPr>
              <a:t>Can be prevented by 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Kristen ITC" pitchFamily="66" charset="0"/>
              </a:rPr>
              <a:t>proper sanitary practices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Kristen ITC" pitchFamily="66" charset="0"/>
              </a:rPr>
              <a:t>Proper Hand washing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Kristen ITC" pitchFamily="66" charset="0"/>
              </a:rPr>
              <a:t>Using clean utensils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Kristen ITC" pitchFamily="66" charset="0"/>
              </a:rPr>
              <a:t>Sanitizing between tasks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Kristen ITC" pitchFamily="66" charset="0"/>
              </a:rPr>
              <a:t>Isolation of workstations is important when preparing potentially hazardous food</a:t>
            </a:r>
          </a:p>
          <a:p>
            <a:pPr>
              <a:lnSpc>
                <a:spcPct val="80000"/>
              </a:lnSpc>
            </a:pPr>
            <a:endParaRPr lang="en-US" sz="2800">
              <a:latin typeface="Kristen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Food Hazards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Kristen ITC" pitchFamily="66" charset="0"/>
              </a:rPr>
              <a:t>Biological Hazards - Danger to food safety caused by disease-causing micro-organisms</a:t>
            </a:r>
          </a:p>
          <a:p>
            <a:r>
              <a:rPr lang="en-US" sz="2800">
                <a:latin typeface="Kristen ITC" pitchFamily="66" charset="0"/>
              </a:rPr>
              <a:t>Chemical Hazards – Danger to food safety caused by cleaners, pesticides and other chemicals</a:t>
            </a:r>
          </a:p>
          <a:p>
            <a:r>
              <a:rPr lang="en-US" sz="2800">
                <a:latin typeface="Kristen ITC" pitchFamily="66" charset="0"/>
              </a:rPr>
              <a:t>Physical Hazards – Danger to food safety caused by glass, metal &amp; other physical particles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Bacteria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Kristen ITC" pitchFamily="66" charset="0"/>
              </a:rPr>
              <a:t>Can multiply rapidly  to disease-causing levels at favorable </a:t>
            </a:r>
            <a:r>
              <a:rPr lang="en-US" dirty="0" smtClean="0">
                <a:latin typeface="Kristen ITC" pitchFamily="66" charset="0"/>
              </a:rPr>
              <a:t>temps</a:t>
            </a:r>
            <a:endParaRPr lang="en-US" dirty="0">
              <a:latin typeface="Kristen ITC" pitchFamily="66" charset="0"/>
            </a:endParaRPr>
          </a:p>
          <a:p>
            <a:r>
              <a:rPr lang="en-US" dirty="0">
                <a:latin typeface="Kristen ITC" pitchFamily="66" charset="0"/>
              </a:rPr>
              <a:t>Can produce toxins in food that can poison humans when the food is eaten</a:t>
            </a:r>
          </a:p>
          <a:p>
            <a:r>
              <a:rPr lang="en-US" dirty="0">
                <a:latin typeface="Kristen ITC" pitchFamily="66" charset="0"/>
              </a:rPr>
              <a:t>Cause most food borne illnesses</a:t>
            </a:r>
          </a:p>
        </p:txBody>
      </p:sp>
      <p:pic>
        <p:nvPicPr>
          <p:cNvPr id="9221" name="Picture 5" descr="bacteria.jpg">
            <a:hlinkClick r:id="rId2" tooltip="bacteria.jp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4114800"/>
            <a:ext cx="1676400" cy="132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Viruses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Do not grow in food, but can be transported by food items.</a:t>
            </a:r>
          </a:p>
          <a:p>
            <a:r>
              <a:rPr lang="en-US">
                <a:latin typeface="Kristen ITC" pitchFamily="66" charset="0"/>
              </a:rPr>
              <a:t>Transported by many food items, including ice &amp; water.</a:t>
            </a:r>
          </a:p>
        </p:txBody>
      </p:sp>
      <p:pic>
        <p:nvPicPr>
          <p:cNvPr id="10245" name="Picture 5" descr="homepage.jpg">
            <a:hlinkClick r:id="rId2" tooltip="homepage.jp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038600"/>
            <a:ext cx="2209800" cy="204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Parasites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Live inside a host to survive</a:t>
            </a:r>
          </a:p>
          <a:p>
            <a:r>
              <a:rPr lang="en-US">
                <a:latin typeface="Kristen ITC" pitchFamily="66" charset="0"/>
              </a:rPr>
              <a:t>Can cause people to become infected if they eat raw or undercooked meat.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Fungi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Molds:  Cause illnesses, infections, and allergies</a:t>
            </a:r>
          </a:p>
          <a:p>
            <a:r>
              <a:rPr lang="en-US">
                <a:latin typeface="Kristen ITC" pitchFamily="66" charset="0"/>
              </a:rPr>
              <a:t>Yeast: spoils food</a:t>
            </a:r>
          </a:p>
        </p:txBody>
      </p:sp>
      <p:pic>
        <p:nvPicPr>
          <p:cNvPr id="12293" name="Picture 5" descr="200px-Mouldy_bread.jpg">
            <a:hlinkClick r:id="rId2" tooltip="200px-Mouldy_bread.jp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429000"/>
            <a:ext cx="2063750" cy="2209800"/>
          </a:xfrm>
          <a:prstGeom prst="rect">
            <a:avLst/>
          </a:prstGeom>
          <a:noFill/>
        </p:spPr>
      </p:pic>
      <p:pic>
        <p:nvPicPr>
          <p:cNvPr id="12295" name="Picture 7" descr="mold.jpg">
            <a:hlinkClick r:id="rId4" tooltip="mold.jpg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3608388"/>
            <a:ext cx="1371600" cy="1001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Factors that Contribute to a Sanitary Facility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Facility design</a:t>
            </a:r>
          </a:p>
          <a:p>
            <a:r>
              <a:rPr lang="en-US" dirty="0" smtClean="0"/>
              <a:t>Equipment design</a:t>
            </a:r>
          </a:p>
          <a:p>
            <a:r>
              <a:rPr lang="en-US" dirty="0" smtClean="0"/>
              <a:t>Good cleaning and sanitizing procedures</a:t>
            </a:r>
          </a:p>
          <a:p>
            <a:r>
              <a:rPr lang="en-US" dirty="0" smtClean="0"/>
              <a:t>Good written sanitation programs and monitoring procedures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04800" y="6248400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F1DF7F9-1F36-466D-AFB9-A815EA466231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457200" y="914400"/>
            <a:ext cx="2819400" cy="1219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/>
              <a:t>Sanitasi</a:t>
            </a:r>
            <a:endParaRPr lang="en-US" sz="4800" dirty="0"/>
          </a:p>
        </p:txBody>
      </p:sp>
      <p:sp>
        <p:nvSpPr>
          <p:cNvPr id="7" name="Snip Diagonal Corner Rectangle 6"/>
          <p:cNvSpPr/>
          <p:nvPr/>
        </p:nvSpPr>
        <p:spPr>
          <a:xfrm>
            <a:off x="685800" y="2667000"/>
            <a:ext cx="3048000" cy="12192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Yunani</a:t>
            </a:r>
            <a:r>
              <a:rPr lang="en-US" sz="2400" dirty="0" smtClean="0"/>
              <a:t>: </a:t>
            </a:r>
            <a:r>
              <a:rPr lang="en-US" sz="2400" dirty="0" err="1" smtClean="0"/>
              <a:t>Sanitas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Health</a:t>
            </a:r>
          </a:p>
          <a:p>
            <a:endParaRPr lang="en-US" sz="2400" dirty="0"/>
          </a:p>
        </p:txBody>
      </p:sp>
      <p:sp>
        <p:nvSpPr>
          <p:cNvPr id="9" name="Round Single Corner Rectangle 8"/>
          <p:cNvSpPr/>
          <p:nvPr/>
        </p:nvSpPr>
        <p:spPr>
          <a:xfrm>
            <a:off x="914400" y="4114800"/>
            <a:ext cx="6705600" cy="24384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industri</a:t>
            </a:r>
            <a:r>
              <a:rPr lang="en-US" sz="2800" dirty="0" smtClean="0"/>
              <a:t> </a:t>
            </a:r>
            <a:r>
              <a:rPr lang="en-US" sz="2800" dirty="0" err="1" smtClean="0"/>
              <a:t>pangan</a:t>
            </a:r>
            <a:r>
              <a:rPr lang="en-US" sz="2800" dirty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/>
              <a:t>sanitation means creating and maintaining hygienic and healthful conditions</a:t>
            </a:r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800600" y="685800"/>
            <a:ext cx="34290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05400" y="990600"/>
            <a:ext cx="297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Clean</a:t>
            </a:r>
            <a:r>
              <a:rPr lang="en-US" dirty="0" smtClean="0"/>
              <a:t>—free of visible soil</a:t>
            </a:r>
          </a:p>
          <a:p>
            <a:r>
              <a:rPr lang="en-US" u="sng" dirty="0" smtClean="0"/>
              <a:t>Sanitize</a:t>
            </a:r>
            <a:r>
              <a:rPr lang="en-US" dirty="0" smtClean="0"/>
              <a:t>—reduce the number of bacteria to a safe level</a:t>
            </a:r>
          </a:p>
          <a:p>
            <a:r>
              <a:rPr lang="en-US" u="sng" dirty="0" smtClean="0"/>
              <a:t>Sterilize</a:t>
            </a:r>
            <a:r>
              <a:rPr lang="en-US" dirty="0" smtClean="0"/>
              <a:t>—to make free of bacteria</a:t>
            </a:r>
          </a:p>
          <a:p>
            <a:r>
              <a:rPr lang="en-US" u="sng" dirty="0" smtClean="0"/>
              <a:t>Contamination</a:t>
            </a:r>
            <a:r>
              <a:rPr lang="en-US" dirty="0" smtClean="0"/>
              <a:t>—the presence of harmful substances in food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/>
          <p:cNvSpPr/>
          <p:nvPr/>
        </p:nvSpPr>
        <p:spPr>
          <a:xfrm>
            <a:off x="4648200" y="2514600"/>
            <a:ext cx="4114800" cy="3581400"/>
          </a:xfrm>
          <a:prstGeom prst="parallelogram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FF00"/>
                </a:solidFill>
              </a:rPr>
              <a:t>Clean</a:t>
            </a:r>
            <a:r>
              <a:rPr lang="en-US" dirty="0" smtClean="0"/>
              <a:t>: Wash hand and surfaces often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FF00"/>
                </a:solidFill>
              </a:rPr>
              <a:t>Separate</a:t>
            </a:r>
            <a:r>
              <a:rPr lang="en-US" dirty="0" smtClean="0"/>
              <a:t>: Don’t cross-contaminate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FF00"/>
                </a:solidFill>
              </a:rPr>
              <a:t>Cook</a:t>
            </a:r>
            <a:r>
              <a:rPr lang="en-US" dirty="0" smtClean="0"/>
              <a:t>: Cook to proper temperatures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FF00"/>
                </a:solidFill>
              </a:rPr>
              <a:t>Chill</a:t>
            </a:r>
            <a:r>
              <a:rPr lang="en-US" dirty="0" smtClean="0"/>
              <a:t>: Refrigerate promptly</a:t>
            </a:r>
          </a:p>
          <a:p>
            <a:pPr marL="342900" indent="-342900" algn="ctr">
              <a:buAutoNum type="arabicParenR"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463376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133600"/>
            <a:ext cx="249555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washing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62000" y="2209800"/>
            <a:ext cx="3429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After---------------------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MILK SANITATION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62400" cy="4873752"/>
          </a:xfrm>
        </p:spPr>
        <p:txBody>
          <a:bodyPr/>
          <a:lstStyle/>
          <a:p>
            <a:r>
              <a:rPr lang="en-US" sz="3600" dirty="0"/>
              <a:t>The GOLDEN RULE of food sanitation is:</a:t>
            </a:r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r>
              <a:rPr lang="en-US" sz="3600" dirty="0"/>
              <a:t>        </a:t>
            </a:r>
            <a:r>
              <a:rPr lang="en-US" sz="3600" b="1" dirty="0"/>
              <a:t>“Keep it cold or hot, and keep it covered”</a:t>
            </a:r>
          </a:p>
        </p:txBody>
      </p:sp>
      <p:pic>
        <p:nvPicPr>
          <p:cNvPr id="4" name="Picture 4" descr="C:\Documents and Settings\Owner\Application Data\Microsoft\Media Catalog\Downloaded Clips\cl61\j024415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5462" y="3135312"/>
            <a:ext cx="4808538" cy="372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 Zone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371600"/>
            <a:ext cx="42767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38237" y="1951037"/>
            <a:ext cx="6105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Cooking </a:t>
            </a:r>
            <a:br>
              <a:rPr lang="en-US" dirty="0" smtClean="0"/>
            </a:br>
            <a:r>
              <a:rPr lang="en-US" dirty="0" smtClean="0"/>
              <a:t>temperature guide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67200" y="0"/>
            <a:ext cx="4231941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Kristen ITC" pitchFamily="66" charset="0"/>
              </a:rPr>
              <a:t>Cleaning vs. Sanitizing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3702050" cy="4114800"/>
          </a:xfrm>
        </p:spPr>
        <p:txBody>
          <a:bodyPr/>
          <a:lstStyle/>
          <a:p>
            <a:r>
              <a:rPr lang="en-US">
                <a:latin typeface="Kristen ITC" pitchFamily="66" charset="0"/>
              </a:rPr>
              <a:t>Cleaning</a:t>
            </a:r>
          </a:p>
          <a:p>
            <a:pPr lvl="1"/>
            <a:r>
              <a:rPr lang="en-US">
                <a:latin typeface="Kristen ITC" pitchFamily="66" charset="0"/>
              </a:rPr>
              <a:t>Free of visible soil, dirt, dust or food waste</a:t>
            </a:r>
          </a:p>
          <a:p>
            <a:pPr lvl="1">
              <a:buFontTx/>
              <a:buNone/>
            </a:pPr>
            <a:endParaRPr lang="en-US">
              <a:latin typeface="Kristen ITC" pitchFamily="66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08550" y="1981200"/>
            <a:ext cx="3702050" cy="4114800"/>
          </a:xfrm>
        </p:spPr>
        <p:txBody>
          <a:bodyPr/>
          <a:lstStyle/>
          <a:p>
            <a:r>
              <a:rPr lang="en-US">
                <a:latin typeface="Kristen ITC" pitchFamily="66" charset="0"/>
              </a:rPr>
              <a:t>Sanitizing</a:t>
            </a:r>
          </a:p>
          <a:p>
            <a:pPr lvl="1"/>
            <a:r>
              <a:rPr lang="en-US">
                <a:latin typeface="Kristen ITC" pitchFamily="66" charset="0"/>
              </a:rPr>
              <a:t>Process of reducing the number of microorganisms, bacteria on a clean surface to safe levels</a:t>
            </a:r>
          </a:p>
          <a:p>
            <a:pPr lvl="1"/>
            <a:r>
              <a:rPr lang="en-US">
                <a:latin typeface="Kristen ITC" pitchFamily="66" charset="0"/>
              </a:rPr>
              <a:t>Some type of cleaning solution</a:t>
            </a:r>
          </a:p>
          <a:p>
            <a:endParaRPr lang="en-US">
              <a:latin typeface="Kristen ITC" pitchFamily="66" charset="0"/>
            </a:endParaRPr>
          </a:p>
        </p:txBody>
      </p:sp>
      <p:pic>
        <p:nvPicPr>
          <p:cNvPr id="4102" name="Picture 6" descr="j01500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886200"/>
            <a:ext cx="2322513" cy="231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WHY SANITATION ?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09600" y="2438400"/>
            <a:ext cx="8001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dirty="0" err="1" smtClean="0"/>
              <a:t>Masih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banyak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kasus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keracunan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makanan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laporkan</a:t>
            </a:r>
            <a:endParaRPr lang="en-US" sz="3200" b="1" dirty="0" smtClean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i="1" dirty="0"/>
              <a:t> </a:t>
            </a:r>
            <a:r>
              <a:rPr lang="en-US" sz="3200" b="1" dirty="0" err="1" smtClean="0"/>
              <a:t>Masih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banyak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kasus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diare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berujung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kematian</a:t>
            </a:r>
            <a:endParaRPr lang="en-US" sz="3200" b="1" dirty="0" smtClean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i="1" dirty="0"/>
              <a:t> </a:t>
            </a:r>
            <a:r>
              <a:rPr lang="en-US" sz="3200" b="1" i="1" dirty="0" err="1" smtClean="0"/>
              <a:t>dll</a:t>
            </a:r>
            <a:endParaRPr lang="en-US" sz="3200" b="1" i="1" dirty="0" smtClean="0"/>
          </a:p>
          <a:p>
            <a:pPr>
              <a:spcBef>
                <a:spcPct val="50000"/>
              </a:spcBef>
            </a:pP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Kristen ITC" pitchFamily="66" charset="0"/>
              </a:rPr>
              <a:t>FOOD SAFETY &amp; SANITATION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>
                <a:latin typeface="Kristen ITC" pitchFamily="66" charset="0"/>
              </a:rPr>
              <a:t>	This is what happens when a fly lands on your food.</a:t>
            </a:r>
          </a:p>
          <a:p>
            <a:pPr algn="ctr">
              <a:lnSpc>
                <a:spcPct val="90000"/>
              </a:lnSpc>
            </a:pPr>
            <a:endParaRPr lang="en-US" sz="2400" i="1" dirty="0">
              <a:latin typeface="Kristen ITC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400" i="1" dirty="0">
              <a:latin typeface="Kristen ITC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400" i="1" dirty="0">
              <a:latin typeface="Kristen ITC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Kristen ITC" pitchFamily="66" charset="0"/>
              </a:rPr>
              <a:t>	Flies can not eat solid food, so to soften it up they vomit on it.  Then they stamp the vomit until it’s a liquid.  When its good and runny, they suck it all back again, probably dropping some excrement at the same time.</a:t>
            </a:r>
          </a:p>
        </p:txBody>
      </p:sp>
      <p:pic>
        <p:nvPicPr>
          <p:cNvPr id="2053" name="Picture 5" descr="j03364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590800"/>
            <a:ext cx="1676400" cy="1295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61950"/>
            <a:ext cx="7772400" cy="1066800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WATER SUPPLY AND SANITATION COVERAGE 2000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686800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                                  </a:t>
            </a:r>
            <a:r>
              <a:rPr lang="en-US" dirty="0">
                <a:solidFill>
                  <a:schemeClr val="tx2"/>
                </a:solidFill>
              </a:rPr>
              <a:t>% </a:t>
            </a:r>
            <a:r>
              <a:rPr lang="en-US" sz="1800" dirty="0">
                <a:solidFill>
                  <a:schemeClr val="tx2"/>
                </a:solidFill>
              </a:rPr>
              <a:t>TOTAL WATER SUPPLY      % TOTAL SANITATION</a:t>
            </a:r>
            <a:r>
              <a:rPr lang="en-US" dirty="0"/>
              <a:t>                   </a:t>
            </a:r>
          </a:p>
          <a:p>
            <a:pPr>
              <a:spcBef>
                <a:spcPct val="50000"/>
              </a:spcBef>
            </a:pPr>
            <a:r>
              <a:rPr lang="en-US" dirty="0"/>
              <a:t>India                                            88%                              31%</a:t>
            </a:r>
          </a:p>
          <a:p>
            <a:pPr>
              <a:spcBef>
                <a:spcPct val="50000"/>
              </a:spcBef>
            </a:pPr>
            <a:r>
              <a:rPr lang="en-US" dirty="0"/>
              <a:t>Bangladesh                                  97%                              53%</a:t>
            </a:r>
          </a:p>
          <a:p>
            <a:pPr>
              <a:spcBef>
                <a:spcPct val="50000"/>
              </a:spcBef>
            </a:pPr>
            <a:r>
              <a:rPr lang="en-US" dirty="0"/>
              <a:t>Indonesia                                     76%                               66%</a:t>
            </a:r>
          </a:p>
          <a:p>
            <a:pPr>
              <a:spcBef>
                <a:spcPct val="50000"/>
              </a:spcBef>
            </a:pPr>
            <a:r>
              <a:rPr lang="en-US" dirty="0"/>
              <a:t>Thailand                                        80%                              96%</a:t>
            </a:r>
          </a:p>
          <a:p>
            <a:pPr>
              <a:spcBef>
                <a:spcPct val="50000"/>
              </a:spcBef>
            </a:pPr>
            <a:r>
              <a:rPr lang="en-US" dirty="0"/>
              <a:t>Myanmar                                       68%                              46</a:t>
            </a:r>
            <a:r>
              <a:rPr lang="en-US" dirty="0" smtClean="0"/>
              <a:t>%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838200" y="8382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373063" y="373063"/>
          <a:ext cx="7788275" cy="5491162"/>
        </p:xfrm>
        <a:graphic>
          <a:graphicData uri="http://schemas.openxmlformats.org/presentationml/2006/ole">
            <p:oleObj spid="_x0000_s2050" name="Chart" r:id="rId3" imgW="3503520" imgH="246492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latin typeface="Kristen ITC" pitchFamily="66" charset="0"/>
              </a:rPr>
              <a:t>Importance of Food Safety &amp; Sanitation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Kristen ITC" pitchFamily="66" charset="0"/>
              </a:rPr>
              <a:t>Lack of proper food safety &amp; sanitation can cause:</a:t>
            </a:r>
          </a:p>
          <a:p>
            <a:pPr lvl="1"/>
            <a:r>
              <a:rPr lang="en-US" sz="2400">
                <a:latin typeface="Kristen ITC" pitchFamily="66" charset="0"/>
              </a:rPr>
              <a:t>Loss of customers &amp; sales</a:t>
            </a:r>
          </a:p>
          <a:p>
            <a:pPr lvl="1"/>
            <a:r>
              <a:rPr lang="en-US" sz="2400">
                <a:latin typeface="Kristen ITC" pitchFamily="66" charset="0"/>
              </a:rPr>
              <a:t>Loss of prestige &amp; reputation</a:t>
            </a:r>
          </a:p>
          <a:p>
            <a:pPr lvl="1"/>
            <a:r>
              <a:rPr lang="en-US" sz="2400">
                <a:latin typeface="Kristen ITC" pitchFamily="66" charset="0"/>
              </a:rPr>
              <a:t>Lawsuits – resulting in court fees</a:t>
            </a:r>
          </a:p>
          <a:p>
            <a:pPr lvl="1"/>
            <a:r>
              <a:rPr lang="en-US" sz="2400">
                <a:latin typeface="Kristen ITC" pitchFamily="66" charset="0"/>
              </a:rPr>
              <a:t>Increased insurance premiums</a:t>
            </a:r>
          </a:p>
          <a:p>
            <a:pPr lvl="1"/>
            <a:r>
              <a:rPr lang="en-US" sz="2400">
                <a:latin typeface="Kristen ITC" pitchFamily="66" charset="0"/>
              </a:rPr>
              <a:t>Lowered employee morale / absenteeism</a:t>
            </a:r>
          </a:p>
          <a:p>
            <a:pPr lvl="1"/>
            <a:r>
              <a:rPr lang="en-US" sz="2400">
                <a:latin typeface="Kristen ITC" pitchFamily="66" charset="0"/>
              </a:rPr>
              <a:t>Need for retraining</a:t>
            </a:r>
          </a:p>
        </p:txBody>
      </p:sp>
      <p:pic>
        <p:nvPicPr>
          <p:cNvPr id="3076" name="Picture 4" descr="j04316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435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FOOD SANITATION:</a:t>
            </a:r>
            <a:br>
              <a:rPr lang="en-US" sz="3200"/>
            </a:br>
            <a:r>
              <a:rPr lang="en-US" sz="3200"/>
              <a:t>FOOD BORNE DISEASES</a:t>
            </a:r>
          </a:p>
        </p:txBody>
      </p:sp>
      <p:graphicFrame>
        <p:nvGraphicFramePr>
          <p:cNvPr id="21511" name="Organization Chart 7"/>
          <p:cNvGraphicFramePr>
            <a:graphicFrameLocks/>
          </p:cNvGraphicFramePr>
          <p:nvPr>
            <p:ph type="dgm" idx="1"/>
          </p:nvPr>
        </p:nvGraphicFramePr>
        <p:xfrm>
          <a:off x="874713" y="2395538"/>
          <a:ext cx="7620000" cy="365760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265</TotalTime>
  <Words>595</Words>
  <Application>Microsoft Office PowerPoint</Application>
  <PresentationFormat>On-screen Show (4:3)</PresentationFormat>
  <Paragraphs>124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Oriel</vt:lpstr>
      <vt:lpstr>Chart</vt:lpstr>
      <vt:lpstr>Minggu ke 3 Keamanan dan sanitasi hasil ternak</vt:lpstr>
      <vt:lpstr>Slide 2</vt:lpstr>
      <vt:lpstr>Cleaning vs. Sanitizing</vt:lpstr>
      <vt:lpstr>WHY SANITATION ?</vt:lpstr>
      <vt:lpstr>FOOD SAFETY &amp; SANITATION</vt:lpstr>
      <vt:lpstr>WATER SUPPLY AND SANITATION COVERAGE 2000</vt:lpstr>
      <vt:lpstr>Slide 7</vt:lpstr>
      <vt:lpstr>Importance of Food Safety &amp; Sanitation</vt:lpstr>
      <vt:lpstr>FOOD SANITATION: FOOD BORNE DISEASES</vt:lpstr>
      <vt:lpstr>FOOD SANITATION: FOOD BORNE DISASE</vt:lpstr>
      <vt:lpstr>MILK SANITATION</vt:lpstr>
      <vt:lpstr>MILK SANITATION</vt:lpstr>
      <vt:lpstr>Cross-Contamination</vt:lpstr>
      <vt:lpstr>Food Hazards</vt:lpstr>
      <vt:lpstr>Bacteria</vt:lpstr>
      <vt:lpstr>Viruses</vt:lpstr>
      <vt:lpstr>Parasites</vt:lpstr>
      <vt:lpstr>Fungi</vt:lpstr>
      <vt:lpstr>Factors that Contribute to a Sanitary Facility</vt:lpstr>
      <vt:lpstr>Slide 20</vt:lpstr>
      <vt:lpstr>Hand washing</vt:lpstr>
      <vt:lpstr>FOOD AND MILK SANITATION</vt:lpstr>
      <vt:lpstr>Danger Zone</vt:lpstr>
      <vt:lpstr>Slide 24</vt:lpstr>
      <vt:lpstr>Cooking  temperature guide</vt:lpstr>
      <vt:lpstr>Slide 26</vt:lpstr>
    </vt:vector>
  </TitlesOfParts>
  <Company>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Minggu ke 3 Keamanan dan sanitasi hasil ternak</dc:title>
  <dc:creator>Admin</dc:creator>
  <cp:lastModifiedBy>Admin</cp:lastModifiedBy>
  <cp:revision>27</cp:revision>
  <dcterms:created xsi:type="dcterms:W3CDTF">2012-03-01T02:43:34Z</dcterms:created>
  <dcterms:modified xsi:type="dcterms:W3CDTF">2012-03-01T07:44:53Z</dcterms:modified>
</cp:coreProperties>
</file>