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256" r:id="rId2"/>
    <p:sldId id="260" r:id="rId3"/>
    <p:sldId id="259" r:id="rId4"/>
    <p:sldId id="258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3B218-7522-44DC-B6F4-938A3C9DA2B8}" type="datetimeFigureOut">
              <a:rPr lang="en-US" smtClean="0"/>
              <a:pPr/>
              <a:t>2/19/2012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BCDA3-0E34-4F2D-BD92-D62DE7603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BCDA3-0E34-4F2D-BD92-D62DE76030F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BCDA3-0E34-4F2D-BD92-D62DE76030F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BCDA3-0E34-4F2D-BD92-D62DE76030F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BCDA3-0E34-4F2D-BD92-D62DE76030F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BCDA3-0E34-4F2D-BD92-D62DE76030F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2/17/2011</a:t>
            </a:r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8B589-48A2-49F5-99C3-CFE4E030B1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2/17/2011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8B589-48A2-49F5-99C3-CFE4E030B1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2/17/2011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8B589-48A2-49F5-99C3-CFE4E030B1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2/17/2011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8B589-48A2-49F5-99C3-CFE4E030B1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2/17/2011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8B589-48A2-49F5-99C3-CFE4E030B1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2/17/2011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8B589-48A2-49F5-99C3-CFE4E030B1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2/17/2011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8B589-48A2-49F5-99C3-CFE4E030B1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2/17/2011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8B589-48A2-49F5-99C3-CFE4E030B1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2/17/2011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8B589-48A2-49F5-99C3-CFE4E030B1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2/17/2011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8B589-48A2-49F5-99C3-CFE4E030B1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2/17/2011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78B589-48A2-49F5-99C3-CFE4E030B1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r>
              <a:rPr lang="en-US" smtClean="0"/>
              <a:t>2/17/2011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778B589-48A2-49F5-99C3-CFE4E030B1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3048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219200"/>
            <a:ext cx="7010400" cy="1472184"/>
          </a:xfrm>
        </p:spPr>
        <p:txBody>
          <a:bodyPr>
            <a:normAutofit fontScale="90000"/>
          </a:bodyPr>
          <a:lstStyle/>
          <a:p>
            <a:pPr algn="r"/>
            <a:r>
              <a:rPr lang="en-US" sz="3100" dirty="0" smtClean="0"/>
              <a:t>Mata </a:t>
            </a:r>
            <a:r>
              <a:rPr lang="en-US" sz="3100" dirty="0" err="1" smtClean="0"/>
              <a:t>Kuliah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err="1" smtClean="0"/>
              <a:t>Ilmu</a:t>
            </a:r>
            <a:r>
              <a:rPr lang="en-US" sz="4400" dirty="0" smtClean="0"/>
              <a:t> </a:t>
            </a:r>
            <a:r>
              <a:rPr lang="en-US" sz="4400" dirty="0" err="1" smtClean="0"/>
              <a:t>dan</a:t>
            </a:r>
            <a:r>
              <a:rPr lang="en-US" sz="4400" dirty="0" smtClean="0"/>
              <a:t> </a:t>
            </a:r>
            <a:r>
              <a:rPr lang="en-US" sz="4400" dirty="0" err="1" smtClean="0"/>
              <a:t>Teknologi</a:t>
            </a:r>
            <a:r>
              <a:rPr lang="en-US" sz="4400" dirty="0" smtClean="0"/>
              <a:t> </a:t>
            </a:r>
            <a:r>
              <a:rPr lang="en-US" sz="4400" dirty="0" err="1" smtClean="0"/>
              <a:t>Pengolahan</a:t>
            </a:r>
            <a:r>
              <a:rPr lang="en-US" sz="4400" dirty="0" smtClean="0"/>
              <a:t>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err="1" smtClean="0"/>
              <a:t>Hasil</a:t>
            </a:r>
            <a:r>
              <a:rPr lang="en-US" sz="4400" dirty="0" smtClean="0"/>
              <a:t> </a:t>
            </a:r>
            <a:r>
              <a:rPr lang="en-US" sz="4400" dirty="0" err="1" smtClean="0"/>
              <a:t>Ikutan</a:t>
            </a:r>
            <a:r>
              <a:rPr lang="en-US" sz="4400" dirty="0" smtClean="0"/>
              <a:t> </a:t>
            </a:r>
            <a:r>
              <a:rPr lang="en-US" sz="4400" dirty="0" err="1" smtClean="0"/>
              <a:t>Ternak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40664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Yuli</a:t>
            </a:r>
            <a:r>
              <a:rPr lang="en-US" dirty="0" smtClean="0"/>
              <a:t> </a:t>
            </a:r>
            <a:r>
              <a:rPr lang="en-US" dirty="0" err="1" smtClean="0"/>
              <a:t>Yanti</a:t>
            </a:r>
            <a:r>
              <a:rPr lang="en-US" dirty="0" smtClean="0"/>
              <a:t>, S. Pt, M. Si</a:t>
            </a:r>
          </a:p>
          <a:p>
            <a:r>
              <a:rPr lang="en-US" dirty="0" err="1" smtClean="0"/>
              <a:t>Laboratorium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Pengolahan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Ternak</a:t>
            </a:r>
            <a:endParaRPr lang="en-US" dirty="0" smtClean="0"/>
          </a:p>
          <a:p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Sebelas</a:t>
            </a:r>
            <a:r>
              <a:rPr lang="en-US" dirty="0" smtClean="0"/>
              <a:t> </a:t>
            </a:r>
            <a:r>
              <a:rPr lang="en-US" dirty="0" err="1" smtClean="0"/>
              <a:t>Maret</a:t>
            </a:r>
            <a:r>
              <a:rPr lang="en-US" dirty="0" smtClean="0"/>
              <a:t> </a:t>
            </a:r>
          </a:p>
          <a:p>
            <a:r>
              <a:rPr lang="en-US" dirty="0" smtClean="0"/>
              <a:t>Surakarta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2/17/2011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Animal Feeds and Fertilizers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Dried blood (blood meal) -- made by coagulating fresh blood with steam, draining off the liquid, and drying the coagulum. Meat meal -- made from the </a:t>
            </a:r>
            <a:r>
              <a:rPr lang="en-US" dirty="0" err="1" smtClean="0"/>
              <a:t>proteinaceous</a:t>
            </a:r>
            <a:r>
              <a:rPr lang="en-US" dirty="0" smtClean="0"/>
              <a:t> materials from the inedible rendering process. </a:t>
            </a:r>
          </a:p>
          <a:p>
            <a:r>
              <a:rPr lang="en-US" dirty="0" smtClean="0"/>
              <a:t>Steamed bone meal -- made by cooking bones with steam, under a high pressure, in order to remove any fat and meat that may be left on them.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2/17/2011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Gelatin and Glue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Gelatin -- made from skins or hides, connective tissues, cartilage, and bones of cattle and calves. Cooking in water converts the collagen in these materials to gelatin</a:t>
            </a:r>
          </a:p>
          <a:p>
            <a:r>
              <a:rPr lang="en-US" dirty="0" smtClean="0"/>
              <a:t>Glue -- made from the same items as gelatin, but is extracted from these materials by successive </a:t>
            </a:r>
            <a:r>
              <a:rPr lang="en-US" dirty="0" err="1" smtClean="0"/>
              <a:t>heatings</a:t>
            </a:r>
            <a:r>
              <a:rPr lang="en-US" dirty="0" smtClean="0"/>
              <a:t> in water under specific temperature conditions.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2/17/2011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533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Pharmaceuticals</a:t>
            </a:r>
            <a:br>
              <a:rPr lang="en-US" b="1" dirty="0" smtClean="0"/>
            </a:br>
            <a:r>
              <a:rPr lang="en-US" b="1" dirty="0" smtClean="0"/>
              <a:t>1. Glands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749808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Adrenal -- epinephrine is extracted from the adrenal medulla and </a:t>
            </a:r>
            <a:r>
              <a:rPr lang="en-US" dirty="0" err="1" smtClean="0"/>
              <a:t>adrinocortical</a:t>
            </a:r>
            <a:r>
              <a:rPr lang="en-US" dirty="0" smtClean="0"/>
              <a:t> extract from the adrenal cortex. </a:t>
            </a:r>
          </a:p>
          <a:p>
            <a:r>
              <a:rPr lang="en-US" dirty="0" smtClean="0"/>
              <a:t>Ovaries -- used as a source of estrogens and progesterone. </a:t>
            </a:r>
          </a:p>
          <a:p>
            <a:r>
              <a:rPr lang="en-US" dirty="0" smtClean="0"/>
              <a:t>Pancreas -- yields insulin and </a:t>
            </a:r>
            <a:r>
              <a:rPr lang="en-US" dirty="0" err="1" smtClean="0"/>
              <a:t>trypsin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Parathyroid -- parathyroid hormone extract is used to prevent large scale muscular rigidity. </a:t>
            </a:r>
          </a:p>
          <a:p>
            <a:r>
              <a:rPr lang="en-US" dirty="0" smtClean="0"/>
              <a:t>Pituitary -- source of ACTH (</a:t>
            </a:r>
            <a:r>
              <a:rPr lang="en-US" dirty="0" err="1" smtClean="0"/>
              <a:t>adrenocorticotropic</a:t>
            </a:r>
            <a:r>
              <a:rPr lang="en-US" dirty="0" smtClean="0"/>
              <a:t> hormone). </a:t>
            </a:r>
          </a:p>
          <a:p>
            <a:r>
              <a:rPr lang="en-US" dirty="0" smtClean="0"/>
              <a:t>Testes -- source of </a:t>
            </a:r>
            <a:r>
              <a:rPr lang="en-US" dirty="0" err="1" smtClean="0"/>
              <a:t>hyaluronidase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Thyroid -- source of </a:t>
            </a:r>
            <a:r>
              <a:rPr lang="en-US" dirty="0" err="1" smtClean="0"/>
              <a:t>thyroxine</a:t>
            </a:r>
            <a:r>
              <a:rPr lang="en-US" dirty="0" smtClean="0"/>
              <a:t> and </a:t>
            </a:r>
            <a:r>
              <a:rPr lang="en-US" dirty="0" err="1" smtClean="0"/>
              <a:t>calcitonin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2/17/2011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2. Tissues and Organs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Blood -- source of albumin and amino acids. Bone -- source of calcium and phosphorous. </a:t>
            </a:r>
          </a:p>
          <a:p>
            <a:r>
              <a:rPr lang="en-US" dirty="0" smtClean="0"/>
              <a:t>Intestines -- surgical sutures and condoms. </a:t>
            </a:r>
          </a:p>
          <a:p>
            <a:r>
              <a:rPr lang="en-US" dirty="0" smtClean="0"/>
              <a:t>Liver -- liver extracts and bile extract, which can be used to make cortisone. </a:t>
            </a:r>
          </a:p>
          <a:p>
            <a:r>
              <a:rPr lang="en-US" dirty="0" smtClean="0"/>
              <a:t>Lungs -- heparin </a:t>
            </a:r>
          </a:p>
          <a:p>
            <a:r>
              <a:rPr lang="en-US" dirty="0" smtClean="0"/>
              <a:t>Spinal cord -- source of cholesterol, which is used to manufacture vitamin D. </a:t>
            </a:r>
          </a:p>
          <a:p>
            <a:r>
              <a:rPr lang="en-US" dirty="0" smtClean="0"/>
              <a:t>Stomach -- rennet (from calves), </a:t>
            </a:r>
            <a:r>
              <a:rPr lang="en-US" dirty="0" err="1" smtClean="0"/>
              <a:t>mucin</a:t>
            </a:r>
            <a:r>
              <a:rPr lang="en-US" dirty="0" smtClean="0"/>
              <a:t> (from pigs), and pepsin (from pigs).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2/17/2011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Other by-products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Fetal calf blood -- used for cancer and AIDS research. </a:t>
            </a:r>
          </a:p>
          <a:p>
            <a:r>
              <a:rPr lang="en-US" dirty="0" smtClean="0"/>
              <a:t>Aorta values -- for replacement of defective human heart values. </a:t>
            </a:r>
          </a:p>
          <a:p>
            <a:r>
              <a:rPr lang="en-US" dirty="0" smtClean="0"/>
              <a:t>Fetal pigs -- used for biology teaching. </a:t>
            </a:r>
          </a:p>
          <a:p>
            <a:r>
              <a:rPr lang="en-US" dirty="0" smtClean="0"/>
              <a:t>Gall stones -- sold as aphrodisiacs in the Far East.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2/17/2011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sekian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2/17/2011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ikutan</a:t>
            </a:r>
            <a:r>
              <a:rPr lang="en-US" dirty="0" smtClean="0"/>
              <a:t> (by-product)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ikutan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peternakan</a:t>
            </a:r>
            <a:r>
              <a:rPr lang="en-US" dirty="0" smtClean="0"/>
              <a:t> yang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(</a:t>
            </a:r>
            <a:r>
              <a:rPr lang="en-US" dirty="0" err="1" smtClean="0"/>
              <a:t>produk</a:t>
            </a:r>
            <a:r>
              <a:rPr lang="en-US" dirty="0" smtClean="0"/>
              <a:t>)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</a:p>
          <a:p>
            <a:r>
              <a:rPr lang="en-US" dirty="0" smtClean="0"/>
              <a:t>By-product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tambah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pengolahan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2/17/2011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2/17/2011</a:t>
            </a: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447800" y="3124200"/>
            <a:ext cx="2743200" cy="8382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Edible by-product:</a:t>
            </a:r>
          </a:p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334000" y="3124200"/>
            <a:ext cx="27432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inedible by-product:</a:t>
            </a:r>
          </a:p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581400" y="9906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By-product</a:t>
            </a:r>
            <a:endParaRPr lang="en-US" sz="2800" dirty="0"/>
          </a:p>
        </p:txBody>
      </p:sp>
      <p:sp>
        <p:nvSpPr>
          <p:cNvPr id="8" name="Down Arrow 7"/>
          <p:cNvSpPr/>
          <p:nvPr/>
        </p:nvSpPr>
        <p:spPr>
          <a:xfrm>
            <a:off x="3505200" y="2286000"/>
            <a:ext cx="9906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5410200" y="2286000"/>
            <a:ext cx="9906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Edible product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371600" y="1524000"/>
          <a:ext cx="59563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8150"/>
                <a:gridCol w="29781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Raw by-product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Principal use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Brains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Variety meat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Liver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Variety meat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Heart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Variety meat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Kidneys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Variety meat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Spleen (melt)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Variety meat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Sweetbreads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Variety meat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Tongue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Variety meat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Oxtails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Variety meat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Cheek and head trimmings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Sausage ingredient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Beef extract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Soups and bouillon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blood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Sausage component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498080" cy="1143000"/>
          </a:xfrm>
        </p:spPr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914400" y="990600"/>
          <a:ext cx="7499350" cy="561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49085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Raw by-product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Principal use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stomach</a:t>
                      </a:r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(a) Suckling calves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Rennet for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cheesemaking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(b) Pork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Sausage container, ingredient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(c) Beef (1st and 2nd)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Sausage ingredient, tripe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Bones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Gelatin for confectioneries, ice cream, and jellied food products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Fats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(a) Cattle, calves, lambs &amp; sheep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Shortening, candies, chewing gum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(b) Pork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Shortening (lard)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Intestines, small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Sausage casings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Intestines, large (pork)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Chitterlings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Intestines, large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Sausage casings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Esophagus (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weasand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Sausage ingredient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Pork skins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Gelatin for confectioneries, ice cream and jellied food products;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french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fried pork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Calf skin trimmings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Gelatin for confectioneries, ice cream, and jellied food products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2/17/2011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inedible by-product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49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783"/>
                <a:gridCol w="2499783"/>
                <a:gridCol w="2499783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Hide</a:t>
                      </a:r>
                      <a:b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(cattle and calves)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Leather and glue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numerous leather goods</a:t>
                      </a:r>
                      <a:b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paper boxes</a:t>
                      </a:r>
                      <a:b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sandpaper</a:t>
                      </a:r>
                      <a:b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plywood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Hair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felts</a:t>
                      </a:r>
                      <a:b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plaster binder</a:t>
                      </a:r>
                      <a:b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uphostery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Pork skins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Tanned skin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leather goods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Pelts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Wool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textiles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Skin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leather goods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Lanolin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ointments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Fats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Inedible tallow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industrial oils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lubricants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glycerin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2/17/2011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49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783"/>
                <a:gridCol w="2499783"/>
                <a:gridCol w="249978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Tankage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livestock and poultry feeds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Cracklings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Stick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Grease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industrial oils</a:t>
                      </a:r>
                      <a:b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animal feeds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Bones </a:t>
                      </a:r>
                      <a:b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Dry bone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glue</a:t>
                      </a:r>
                      <a:b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hardening steel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Bone meal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animal feed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fertilizer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Blood albumen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leather preparations</a:t>
                      </a:r>
                      <a:b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textile sizing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Cattle feet 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Neatsfoot stock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fine lubricants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Neatsfoot oil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leather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preparatio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Glands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Pharmaceuticals medicines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Enzyme preparations 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Enzyme preparations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industrial uses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Lungs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pet foods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2/17/2011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Skin, hide, pelts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Skin: calf</a:t>
            </a:r>
          </a:p>
          <a:p>
            <a:r>
              <a:rPr lang="en-US" dirty="0" smtClean="0"/>
              <a:t>Hide: cow, steer, bull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2/17/2011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Tallow: congealing point above 40</a:t>
            </a:r>
            <a:r>
              <a:rPr lang="en-US" baseline="30000" dirty="0" smtClean="0"/>
              <a:t>o</a:t>
            </a:r>
            <a:r>
              <a:rPr lang="en-US" dirty="0" smtClean="0"/>
              <a:t> C</a:t>
            </a:r>
          </a:p>
          <a:p>
            <a:r>
              <a:rPr lang="en-US" dirty="0" smtClean="0"/>
              <a:t>Greases: under 40</a:t>
            </a:r>
            <a:r>
              <a:rPr lang="en-US" baseline="30000" dirty="0" smtClean="0"/>
              <a:t>o</a:t>
            </a:r>
            <a:r>
              <a:rPr lang="en-US" dirty="0" smtClean="0"/>
              <a:t> 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2/17/2011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556</TotalTime>
  <Words>696</Words>
  <Application>Microsoft Office PowerPoint</Application>
  <PresentationFormat>On-screen Show (4:3)</PresentationFormat>
  <Paragraphs>167</Paragraphs>
  <Slides>15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Mata Kuliah  Ilmu dan Teknologi Pengolahan  Hasil Ikutan Ternak</vt:lpstr>
      <vt:lpstr>Pengertian hasil ikutan (by-product)</vt:lpstr>
      <vt:lpstr>Slide 3</vt:lpstr>
      <vt:lpstr>Edible product</vt:lpstr>
      <vt:lpstr>Cont.</vt:lpstr>
      <vt:lpstr>inedible by-product</vt:lpstr>
      <vt:lpstr>Cont.</vt:lpstr>
      <vt:lpstr>Skin, hide, pelts</vt:lpstr>
      <vt:lpstr>fat</vt:lpstr>
      <vt:lpstr>Animal Feeds and Fertilizers</vt:lpstr>
      <vt:lpstr>Gelatin and Glue</vt:lpstr>
      <vt:lpstr>Pharmaceuticals 1. Glands </vt:lpstr>
      <vt:lpstr>2. Tissues and Organs</vt:lpstr>
      <vt:lpstr>Other by-products</vt:lpstr>
      <vt:lpstr>sekian</vt:lpstr>
    </vt:vector>
  </TitlesOfParts>
  <Company>semarang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mbax YULI</dc:creator>
  <cp:lastModifiedBy>Admin</cp:lastModifiedBy>
  <cp:revision>56</cp:revision>
  <dcterms:created xsi:type="dcterms:W3CDTF">2011-02-17T18:29:41Z</dcterms:created>
  <dcterms:modified xsi:type="dcterms:W3CDTF">2012-02-19T15:32:55Z</dcterms:modified>
</cp:coreProperties>
</file>