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60" r:id="rId4"/>
    <p:sldId id="261" r:id="rId5"/>
    <p:sldId id="266" r:id="rId6"/>
    <p:sldId id="267" r:id="rId7"/>
    <p:sldId id="265" r:id="rId8"/>
    <p:sldId id="263" r:id="rId9"/>
    <p:sldId id="264" r:id="rId10"/>
    <p:sldId id="257" r:id="rId11"/>
    <p:sldId id="268" r:id="rId12"/>
    <p:sldId id="272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1BFE-CAB3-441A-BE19-9BDA4E008998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83EB1-DEA5-4204-AE2E-A225EB952B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1BFE-CAB3-441A-BE19-9BDA4E008998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83EB1-DEA5-4204-AE2E-A225EB952B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1BFE-CAB3-441A-BE19-9BDA4E008998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83EB1-DEA5-4204-AE2E-A225EB952B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1BFE-CAB3-441A-BE19-9BDA4E008998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83EB1-DEA5-4204-AE2E-A225EB952B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1BFE-CAB3-441A-BE19-9BDA4E008998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83EB1-DEA5-4204-AE2E-A225EB952B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1BFE-CAB3-441A-BE19-9BDA4E008998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83EB1-DEA5-4204-AE2E-A225EB952B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1BFE-CAB3-441A-BE19-9BDA4E008998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83EB1-DEA5-4204-AE2E-A225EB952B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1BFE-CAB3-441A-BE19-9BDA4E008998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83EB1-DEA5-4204-AE2E-A225EB952B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1BFE-CAB3-441A-BE19-9BDA4E008998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83EB1-DEA5-4204-AE2E-A225EB952B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1BFE-CAB3-441A-BE19-9BDA4E008998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83EB1-DEA5-4204-AE2E-A225EB952B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1BFE-CAB3-441A-BE19-9BDA4E008998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83EB1-DEA5-4204-AE2E-A225EB952B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81BFE-CAB3-441A-BE19-9BDA4E008998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83EB1-DEA5-4204-AE2E-A225EB952B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yuli_mf@yahoo.com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dirty="0" smtClean="0"/>
              <a:t>ILMU DAN TEKNOLOGI PENGOLAHAN HASIL </a:t>
            </a:r>
            <a:r>
              <a:rPr lang="en-US" dirty="0" smtClean="0"/>
              <a:t>IKUTAN </a:t>
            </a:r>
            <a:r>
              <a:rPr lang="en-US" dirty="0" smtClean="0"/>
              <a:t>TERNAK</a:t>
            </a:r>
            <a:br>
              <a:rPr lang="en-US" dirty="0" smtClean="0"/>
            </a:br>
            <a:r>
              <a:rPr lang="en-US" dirty="0" smtClean="0">
                <a:solidFill>
                  <a:srgbClr val="FFFF00"/>
                </a:solidFill>
              </a:rPr>
              <a:t>“RENDERING”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body" idx="1"/>
          </p:nvPr>
        </p:nvSpPr>
        <p:spPr>
          <a:xfrm>
            <a:off x="2286000" y="3810000"/>
            <a:ext cx="5105400" cy="259080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err="1" smtClean="0">
                <a:solidFill>
                  <a:srgbClr val="002060"/>
                </a:solidFill>
              </a:rPr>
              <a:t>Yuli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Yanti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S.Pt</a:t>
            </a:r>
            <a:r>
              <a:rPr lang="en-US" dirty="0" smtClean="0">
                <a:solidFill>
                  <a:srgbClr val="002060"/>
                </a:solidFill>
              </a:rPr>
              <a:t>., </a:t>
            </a:r>
            <a:r>
              <a:rPr lang="en-US" dirty="0" err="1" smtClean="0">
                <a:solidFill>
                  <a:srgbClr val="002060"/>
                </a:solidFill>
              </a:rPr>
              <a:t>M.Si</a:t>
            </a:r>
            <a:endParaRPr lang="en-US" dirty="0" smtClean="0">
              <a:solidFill>
                <a:srgbClr val="002060"/>
              </a:solidFill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>
                <a:hlinkClick r:id="rId2"/>
              </a:rPr>
              <a:t>y</a:t>
            </a:r>
            <a:r>
              <a:rPr lang="en-US" dirty="0" smtClean="0">
                <a:hlinkClick r:id="rId2"/>
              </a:rPr>
              <a:t>uli_mf@yahoo.com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solidFill>
                  <a:srgbClr val="002060"/>
                </a:solidFill>
              </a:rPr>
              <a:t>yyanti12.staff.uns.ac.id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solidFill>
                  <a:srgbClr val="002060"/>
                </a:solidFill>
              </a:rPr>
              <a:t>LAB. IPHT FP-UNS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57600" y="2362200"/>
            <a:ext cx="18605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ea typeface="+mj-ea"/>
                <a:cs typeface="+mj-cs"/>
              </a:rPr>
              <a:t>(</a:t>
            </a:r>
            <a:r>
              <a:rPr lang="en-US" b="1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ea typeface="+mj-ea"/>
                <a:cs typeface="+mj-cs"/>
              </a:rPr>
              <a:t>minggu</a:t>
            </a:r>
            <a:r>
              <a:rPr lang="en-US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ea typeface="+mj-ea"/>
                <a:cs typeface="+mj-cs"/>
              </a:rPr>
              <a:t> ke-4)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process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1676400"/>
            <a:ext cx="4495800" cy="4327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ounded Rectangle 4"/>
          <p:cNvSpPr/>
          <p:nvPr/>
        </p:nvSpPr>
        <p:spPr>
          <a:xfrm>
            <a:off x="5638800" y="1143000"/>
            <a:ext cx="3505200" cy="2743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en-US" dirty="0" err="1" smtClean="0"/>
              <a:t>Pemanasan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suhu</a:t>
            </a:r>
            <a:r>
              <a:rPr lang="en-US" dirty="0" smtClean="0"/>
              <a:t> 118</a:t>
            </a:r>
            <a:r>
              <a:rPr lang="en-US" baseline="30000" dirty="0" smtClean="0"/>
              <a:t>o</a:t>
            </a:r>
            <a:r>
              <a:rPr lang="en-US" dirty="0" smtClean="0"/>
              <a:t>C – 143</a:t>
            </a:r>
            <a:r>
              <a:rPr lang="en-US" baseline="30000" dirty="0" smtClean="0"/>
              <a:t>o</a:t>
            </a:r>
            <a:r>
              <a:rPr lang="en-US" dirty="0" smtClean="0"/>
              <a:t>C</a:t>
            </a:r>
            <a:r>
              <a:rPr lang="en-US" dirty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40 – 90 </a:t>
            </a:r>
            <a:r>
              <a:rPr lang="en-US" dirty="0" err="1" smtClean="0"/>
              <a:t>menit</a:t>
            </a:r>
            <a:r>
              <a:rPr lang="en-US" baseline="30000" dirty="0"/>
              <a:t> </a:t>
            </a:r>
            <a:endParaRPr lang="en-US" baseline="30000" dirty="0" smtClean="0"/>
          </a:p>
          <a:p>
            <a:pPr>
              <a:buFontTx/>
              <a:buChar char="-"/>
            </a:pPr>
            <a:endParaRPr lang="en-US" baseline="30000" dirty="0"/>
          </a:p>
          <a:p>
            <a:pPr>
              <a:buFontTx/>
              <a:buChar char="-"/>
            </a:pP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samping</a:t>
            </a:r>
            <a:r>
              <a:rPr lang="en-US" dirty="0" smtClean="0"/>
              <a:t> rendering </a:t>
            </a:r>
            <a:r>
              <a:rPr lang="en-US" dirty="0" err="1" smtClean="0"/>
              <a:t>adalah</a:t>
            </a:r>
            <a:r>
              <a:rPr lang="en-US" dirty="0" smtClean="0"/>
              <a:t> Crackling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crax</a:t>
            </a:r>
            <a:r>
              <a:rPr lang="en-US" dirty="0" smtClean="0"/>
              <a:t> yang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protein, mineral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lemak</a:t>
            </a:r>
            <a:r>
              <a:rPr lang="en-US" dirty="0" smtClean="0"/>
              <a:t> </a:t>
            </a:r>
          </a:p>
          <a:p>
            <a:pPr>
              <a:buFontTx/>
              <a:buChar char="-"/>
            </a:pPr>
            <a:r>
              <a:rPr lang="en-US" dirty="0"/>
              <a:t> </a:t>
            </a:r>
            <a:r>
              <a:rPr lang="en-US" dirty="0" err="1" smtClean="0"/>
              <a:t>diangkut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 </a:t>
            </a:r>
            <a:r>
              <a:rPr lang="en-US" dirty="0" err="1" smtClean="0"/>
              <a:t>tangki</a:t>
            </a:r>
            <a:endParaRPr lang="en-US" dirty="0" smtClean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4114800"/>
            <a:ext cx="3200400" cy="2469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Keterangan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mentah</a:t>
            </a:r>
            <a:r>
              <a:rPr lang="en-US" dirty="0" smtClean="0"/>
              <a:t>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kandungan</a:t>
            </a:r>
            <a:r>
              <a:rPr lang="en-US" dirty="0" smtClean="0"/>
              <a:t> air 60%, protein 20%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lemak</a:t>
            </a:r>
            <a:r>
              <a:rPr lang="en-US" dirty="0" smtClean="0"/>
              <a:t> 20%</a:t>
            </a:r>
          </a:p>
          <a:p>
            <a:r>
              <a:rPr lang="en-US" dirty="0" err="1" smtClean="0"/>
              <a:t>Sebanyak</a:t>
            </a:r>
            <a:r>
              <a:rPr lang="en-US" dirty="0" smtClean="0"/>
              <a:t> 500 g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mentah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dihasilkan</a:t>
            </a:r>
            <a:r>
              <a:rPr lang="en-US" dirty="0" smtClean="0"/>
              <a:t> 2,25 </a:t>
            </a:r>
            <a:r>
              <a:rPr lang="en-US" dirty="0" err="1" smtClean="0"/>
              <a:t>cangkir</a:t>
            </a:r>
            <a:r>
              <a:rPr lang="en-US" dirty="0" smtClean="0"/>
              <a:t> grease.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3733800"/>
            <a:ext cx="3886200" cy="2873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4419600"/>
            <a:ext cx="32861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rendering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Rendering </a:t>
            </a:r>
            <a:r>
              <a:rPr lang="en-US" dirty="0" err="1" smtClean="0"/>
              <a:t>basah</a:t>
            </a:r>
            <a:r>
              <a:rPr lang="en-US" dirty="0" smtClean="0"/>
              <a:t> (old method)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r>
              <a:rPr lang="en-US" dirty="0" smtClean="0"/>
              <a:t> </a:t>
            </a:r>
            <a:r>
              <a:rPr lang="en-US" dirty="0" err="1" smtClean="0"/>
              <a:t>hewan</a:t>
            </a:r>
            <a:r>
              <a:rPr lang="en-US" dirty="0" smtClean="0"/>
              <a:t> </a:t>
            </a:r>
            <a:r>
              <a:rPr lang="en-US" dirty="0" err="1" smtClean="0"/>
              <a:t>ditempatkan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tertutup</a:t>
            </a:r>
            <a:r>
              <a:rPr lang="en-US" dirty="0" smtClean="0"/>
              <a:t> </a:t>
            </a:r>
            <a:r>
              <a:rPr lang="en-US" dirty="0" err="1" smtClean="0"/>
              <a:t>bertekanan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uap</a:t>
            </a:r>
            <a:r>
              <a:rPr lang="en-US" dirty="0" smtClean="0"/>
              <a:t> </a:t>
            </a:r>
            <a:r>
              <a:rPr lang="en-US" dirty="0" err="1" smtClean="0"/>
              <a:t>panas</a:t>
            </a:r>
            <a:r>
              <a:rPr lang="en-US" dirty="0" smtClean="0"/>
              <a:t> </a:t>
            </a:r>
            <a:r>
              <a:rPr lang="en-US" dirty="0" err="1" smtClean="0"/>
              <a:t>suhu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dipanaskan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digoyangkan</a:t>
            </a:r>
            <a:r>
              <a:rPr lang="en-US" dirty="0" smtClean="0"/>
              <a:t> (110-120</a:t>
            </a:r>
            <a:r>
              <a:rPr lang="en-US" baseline="30000" dirty="0" smtClean="0"/>
              <a:t>o</a:t>
            </a:r>
            <a:r>
              <a:rPr lang="en-US" dirty="0" smtClean="0"/>
              <a:t>C)</a:t>
            </a:r>
          </a:p>
          <a:p>
            <a:r>
              <a:rPr lang="en-US" dirty="0" smtClean="0"/>
              <a:t>3-6 jam</a:t>
            </a:r>
          </a:p>
          <a:p>
            <a:r>
              <a:rPr lang="en-US" dirty="0" err="1" smtClean="0"/>
              <a:t>Terbentuk</a:t>
            </a:r>
            <a:r>
              <a:rPr lang="en-US" dirty="0" smtClean="0"/>
              <a:t> 3 </a:t>
            </a:r>
            <a:r>
              <a:rPr lang="en-US" dirty="0" err="1" smtClean="0"/>
              <a:t>lapisan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lemak</a:t>
            </a:r>
            <a:r>
              <a:rPr lang="en-US" dirty="0" smtClean="0"/>
              <a:t>, air </a:t>
            </a:r>
            <a:r>
              <a:rPr lang="en-US" dirty="0" err="1" smtClean="0"/>
              <a:t>dan</a:t>
            </a:r>
            <a:r>
              <a:rPr lang="en-US" dirty="0" smtClean="0"/>
              <a:t> protein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Proses</a:t>
            </a:r>
            <a:r>
              <a:rPr lang="en-US" dirty="0" smtClean="0"/>
              <a:t> rendering </a:t>
            </a:r>
            <a:r>
              <a:rPr lang="en-US" dirty="0" err="1" smtClean="0"/>
              <a:t>kering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lemak</a:t>
            </a:r>
            <a:r>
              <a:rPr lang="en-US" dirty="0" smtClean="0"/>
              <a:t> </a:t>
            </a:r>
            <a:r>
              <a:rPr lang="en-US" dirty="0" err="1" smtClean="0"/>
              <a:t>dipanaskan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kontainer</a:t>
            </a:r>
            <a:r>
              <a:rPr lang="en-US" dirty="0" smtClean="0"/>
              <a:t> yang </a:t>
            </a:r>
            <a:r>
              <a:rPr lang="en-US" dirty="0" err="1" smtClean="0"/>
              <a:t>dilengkapi</a:t>
            </a:r>
            <a:r>
              <a:rPr lang="en-US" dirty="0" smtClean="0"/>
              <a:t> </a:t>
            </a:r>
            <a:r>
              <a:rPr lang="en-US" dirty="0" err="1" smtClean="0"/>
              <a:t>pengocok</a:t>
            </a:r>
            <a:r>
              <a:rPr lang="en-US" dirty="0" smtClean="0"/>
              <a:t> </a:t>
            </a:r>
            <a:r>
              <a:rPr lang="en-US" dirty="0" err="1" smtClean="0"/>
              <a:t>mekanik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air </a:t>
            </a:r>
            <a:r>
              <a:rPr lang="en-US" dirty="0" err="1" smtClean="0"/>
              <a:t>diuapkan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tekanan</a:t>
            </a:r>
            <a:r>
              <a:rPr lang="en-US" dirty="0" smtClean="0"/>
              <a:t> </a:t>
            </a:r>
            <a:r>
              <a:rPr lang="en-US" dirty="0" err="1" smtClean="0"/>
              <a:t>atmosfir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tekanan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.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yang </a:t>
            </a:r>
            <a:r>
              <a:rPr lang="en-US" dirty="0" err="1" smtClean="0"/>
              <a:t>otomatik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moderen</a:t>
            </a:r>
            <a:r>
              <a:rPr lang="en-US" dirty="0" smtClean="0"/>
              <a:t> yang </a:t>
            </a:r>
            <a:r>
              <a:rPr lang="en-US" dirty="0" err="1" smtClean="0"/>
              <a:t>melindungi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pencemarran</a:t>
            </a:r>
            <a:r>
              <a:rPr lang="en-US" dirty="0" smtClean="0"/>
              <a:t> air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udara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ditentukan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suhu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pemanasan</a:t>
            </a:r>
            <a:endParaRPr lang="en-US" dirty="0" smtClean="0"/>
          </a:p>
          <a:p>
            <a:r>
              <a:rPr lang="en-US" dirty="0" err="1" smtClean="0"/>
              <a:t>Prosesnya</a:t>
            </a:r>
            <a:r>
              <a:rPr lang="en-US" dirty="0" smtClean="0"/>
              <a:t> </a:t>
            </a:r>
            <a:r>
              <a:rPr lang="en-US" dirty="0" err="1" smtClean="0"/>
              <a:t>bervariasi</a:t>
            </a:r>
            <a:r>
              <a:rPr lang="en-US" dirty="0" smtClean="0"/>
              <a:t> </a:t>
            </a:r>
            <a:r>
              <a:rPr lang="en-US" dirty="0" err="1" smtClean="0"/>
              <a:t>tergantung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mentah</a:t>
            </a:r>
            <a:endParaRPr lang="en-US" dirty="0" smtClean="0"/>
          </a:p>
          <a:p>
            <a:r>
              <a:rPr lang="en-US" dirty="0" smtClean="0"/>
              <a:t>Dari </a:t>
            </a:r>
            <a:r>
              <a:rPr lang="en-US" dirty="0" err="1" smtClean="0"/>
              <a:t>proses</a:t>
            </a:r>
            <a:r>
              <a:rPr lang="en-US" dirty="0" smtClean="0"/>
              <a:t> rendering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dihasilkan</a:t>
            </a:r>
            <a:r>
              <a:rPr lang="en-US" dirty="0" smtClean="0"/>
              <a:t> </a:t>
            </a:r>
            <a:r>
              <a:rPr lang="en-US" dirty="0" err="1" smtClean="0"/>
              <a:t>tepung</a:t>
            </a:r>
            <a:r>
              <a:rPr lang="en-US" dirty="0" smtClean="0"/>
              <a:t> </a:t>
            </a:r>
            <a:r>
              <a:rPr lang="en-US" dirty="0" err="1" smtClean="0"/>
              <a:t>daging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tulang</a:t>
            </a:r>
            <a:r>
              <a:rPr lang="en-US" dirty="0" smtClean="0"/>
              <a:t>, </a:t>
            </a:r>
            <a:r>
              <a:rPr lang="en-US" dirty="0" err="1" smtClean="0"/>
              <a:t>tepung</a:t>
            </a:r>
            <a:r>
              <a:rPr lang="en-US" dirty="0" smtClean="0"/>
              <a:t> </a:t>
            </a:r>
            <a:r>
              <a:rPr lang="en-US" dirty="0" err="1" smtClean="0"/>
              <a:t>bulu</a:t>
            </a:r>
            <a:r>
              <a:rPr lang="en-US" dirty="0" smtClean="0"/>
              <a:t>, </a:t>
            </a:r>
            <a:r>
              <a:rPr lang="en-US" dirty="0" err="1" smtClean="0"/>
              <a:t>tepung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endParaRPr lang="en-US" dirty="0" smtClean="0"/>
          </a:p>
          <a:p>
            <a:r>
              <a:rPr lang="en-US" dirty="0" err="1" smtClean="0"/>
              <a:t>Proses</a:t>
            </a:r>
            <a:r>
              <a:rPr lang="en-US" dirty="0" smtClean="0"/>
              <a:t> rendering bias </a:t>
            </a:r>
            <a:r>
              <a:rPr lang="en-US" dirty="0" err="1" smtClean="0"/>
              <a:t>mengnonaktifkan</a:t>
            </a:r>
            <a:r>
              <a:rPr lang="en-US" dirty="0" smtClean="0"/>
              <a:t> </a:t>
            </a:r>
            <a:r>
              <a:rPr lang="en-US" dirty="0" err="1" smtClean="0"/>
              <a:t>bakteri</a:t>
            </a:r>
            <a:r>
              <a:rPr lang="en-US" dirty="0" smtClean="0"/>
              <a:t> </a:t>
            </a:r>
            <a:r>
              <a:rPr lang="en-US" dirty="0" err="1" smtClean="0"/>
              <a:t>patogen,virus</a:t>
            </a:r>
            <a:r>
              <a:rPr lang="en-US" dirty="0" smtClean="0"/>
              <a:t>, protozoa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parasit</a:t>
            </a:r>
            <a:r>
              <a:rPr lang="en-US" dirty="0" smtClean="0"/>
              <a:t>. </a:t>
            </a:r>
          </a:p>
          <a:p>
            <a:r>
              <a:rPr lang="en-US" dirty="0" smtClean="0"/>
              <a:t>Clostridium </a:t>
            </a:r>
            <a:r>
              <a:rPr lang="en-US" dirty="0" err="1" smtClean="0"/>
              <a:t>perfringens</a:t>
            </a:r>
            <a:r>
              <a:rPr lang="en-US" dirty="0" smtClean="0"/>
              <a:t>, </a:t>
            </a:r>
            <a:r>
              <a:rPr lang="en-US" dirty="0" err="1" smtClean="0"/>
              <a:t>listeria</a:t>
            </a:r>
            <a:r>
              <a:rPr lang="en-US" dirty="0" smtClean="0"/>
              <a:t>, </a:t>
            </a:r>
            <a:r>
              <a:rPr lang="en-US" dirty="0" err="1" smtClean="0"/>
              <a:t>monocytogenes</a:t>
            </a:r>
            <a:r>
              <a:rPr lang="en-US" dirty="0" smtClean="0"/>
              <a:t>, c. </a:t>
            </a:r>
            <a:r>
              <a:rPr lang="en-US" dirty="0" err="1" smtClean="0"/>
              <a:t>jejuni</a:t>
            </a:r>
            <a:r>
              <a:rPr lang="en-US" dirty="0" smtClean="0"/>
              <a:t>, </a:t>
            </a:r>
            <a:r>
              <a:rPr lang="en-US" dirty="0" err="1" smtClean="0"/>
              <a:t>salmonela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 </a:t>
            </a:r>
            <a:r>
              <a:rPr lang="en-US" dirty="0" err="1" smtClean="0"/>
              <a:t>sektor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pemanfaatan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rendering: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ransum</a:t>
            </a:r>
            <a:r>
              <a:rPr lang="en-US" dirty="0" smtClean="0"/>
              <a:t> </a:t>
            </a:r>
            <a:r>
              <a:rPr lang="en-US" dirty="0" err="1" smtClean="0"/>
              <a:t>efisien</a:t>
            </a:r>
            <a:r>
              <a:rPr lang="en-US" dirty="0" smtClean="0"/>
              <a:t> </a:t>
            </a:r>
            <a:r>
              <a:rPr lang="en-US" dirty="0" err="1" smtClean="0"/>
              <a:t>berenergi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ternak</a:t>
            </a:r>
            <a:r>
              <a:rPr lang="en-US" dirty="0" smtClean="0"/>
              <a:t> </a:t>
            </a:r>
            <a:r>
              <a:rPr lang="en-US" dirty="0" err="1" smtClean="0"/>
              <a:t>unggas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ikan</a:t>
            </a:r>
            <a:endParaRPr lang="en-US" dirty="0" smtClean="0"/>
          </a:p>
          <a:p>
            <a:r>
              <a:rPr lang="en-US" dirty="0" smtClean="0"/>
              <a:t>2. </a:t>
            </a:r>
            <a:r>
              <a:rPr lang="en-US" dirty="0" err="1" smtClean="0"/>
              <a:t>Industri</a:t>
            </a:r>
            <a:r>
              <a:rPr lang="en-US" dirty="0" smtClean="0"/>
              <a:t> </a:t>
            </a:r>
            <a:r>
              <a:rPr lang="en-US" dirty="0" err="1" smtClean="0"/>
              <a:t>kimia</a:t>
            </a:r>
            <a:r>
              <a:rPr lang="en-US" dirty="0" smtClean="0"/>
              <a:t> </a:t>
            </a:r>
            <a:r>
              <a:rPr lang="en-US" dirty="0" err="1" smtClean="0"/>
              <a:t>metalurgi</a:t>
            </a:r>
            <a:r>
              <a:rPr lang="en-US" dirty="0" smtClean="0"/>
              <a:t>, </a:t>
            </a:r>
            <a:r>
              <a:rPr lang="en-US" dirty="0" err="1" smtClean="0"/>
              <a:t>karet</a:t>
            </a:r>
            <a:r>
              <a:rPr lang="en-US" dirty="0" smtClean="0"/>
              <a:t>, pupuk.dll</a:t>
            </a:r>
          </a:p>
          <a:p>
            <a:r>
              <a:rPr lang="en-US" dirty="0" smtClean="0"/>
              <a:t>3. </a:t>
            </a:r>
            <a:r>
              <a:rPr lang="en-US" dirty="0" err="1" smtClean="0"/>
              <a:t>pabrik</a:t>
            </a:r>
            <a:r>
              <a:rPr lang="en-US" dirty="0" smtClean="0"/>
              <a:t> </a:t>
            </a:r>
            <a:r>
              <a:rPr lang="en-US" dirty="0" err="1" smtClean="0"/>
              <a:t>sabun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perawatan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r>
              <a:rPr lang="en-US" dirty="0" smtClean="0"/>
              <a:t>, </a:t>
            </a:r>
            <a:r>
              <a:rPr lang="en-US" dirty="0" err="1" smtClean="0"/>
              <a:t>sabun</a:t>
            </a:r>
            <a:r>
              <a:rPr lang="en-US" dirty="0" smtClean="0"/>
              <a:t> </a:t>
            </a:r>
            <a:r>
              <a:rPr lang="en-US" dirty="0" err="1" smtClean="0"/>
              <a:t>mandi</a:t>
            </a:r>
            <a:r>
              <a:rPr lang="en-US" dirty="0" smtClean="0"/>
              <a:t>, </a:t>
            </a:r>
            <a:r>
              <a:rPr lang="en-US" dirty="0" err="1" smtClean="0"/>
              <a:t>sabun</a:t>
            </a:r>
            <a:r>
              <a:rPr lang="en-US" dirty="0" smtClean="0"/>
              <a:t> </a:t>
            </a:r>
            <a:r>
              <a:rPr lang="en-US" dirty="0" err="1" smtClean="0"/>
              <a:t>cuci</a:t>
            </a:r>
            <a:r>
              <a:rPr lang="en-US" dirty="0" smtClean="0"/>
              <a:t> </a:t>
            </a:r>
            <a:r>
              <a:rPr lang="en-US" dirty="0" err="1" smtClean="0"/>
              <a:t>pakaian</a:t>
            </a:r>
            <a:endParaRPr lang="en-US" dirty="0" smtClean="0"/>
          </a:p>
          <a:p>
            <a:r>
              <a:rPr lang="en-US" dirty="0" smtClean="0"/>
              <a:t>4. </a:t>
            </a:r>
            <a:r>
              <a:rPr lang="en-US" dirty="0" err="1" smtClean="0"/>
              <a:t>industri</a:t>
            </a:r>
            <a:r>
              <a:rPr lang="en-US" dirty="0" smtClean="0"/>
              <a:t> </a:t>
            </a:r>
            <a:r>
              <a:rPr lang="en-US" dirty="0" err="1" smtClean="0"/>
              <a:t>makanan</a:t>
            </a:r>
            <a:r>
              <a:rPr lang="en-US" dirty="0" smtClean="0"/>
              <a:t> </a:t>
            </a:r>
          </a:p>
          <a:p>
            <a:r>
              <a:rPr lang="en-US" dirty="0" smtClean="0"/>
              <a:t>5. biodiesel, </a:t>
            </a:r>
            <a:r>
              <a:rPr lang="en-US" dirty="0" err="1" smtClean="0"/>
              <a:t>keuntungannya</a:t>
            </a:r>
            <a:r>
              <a:rPr lang="en-US" dirty="0" smtClean="0"/>
              <a:t> </a:t>
            </a:r>
            <a:r>
              <a:rPr lang="en-US" dirty="0" err="1" smtClean="0"/>
              <a:t>penyelamatan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National Renderers Association</a:t>
            </a:r>
          </a:p>
          <a:p>
            <a:r>
              <a:rPr lang="en-US" dirty="0" err="1" smtClean="0"/>
              <a:t>Bangga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berperan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, </a:t>
            </a:r>
            <a:r>
              <a:rPr lang="en-US" dirty="0" err="1" smtClean="0"/>
              <a:t>perlindungan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hewan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penyelamatan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>
            <a:off x="3276600" y="381000"/>
            <a:ext cx="2209800" cy="9906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LEMAK</a:t>
            </a:r>
            <a:endParaRPr lang="en-US" sz="4800" dirty="0"/>
          </a:p>
        </p:txBody>
      </p:sp>
      <p:sp>
        <p:nvSpPr>
          <p:cNvPr id="6" name="Rounded Rectangle 5"/>
          <p:cNvSpPr/>
          <p:nvPr/>
        </p:nvSpPr>
        <p:spPr>
          <a:xfrm>
            <a:off x="1143000" y="4267200"/>
            <a:ext cx="2286000" cy="175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 smtClean="0"/>
              <a:t>gliserol</a:t>
            </a:r>
            <a:endParaRPr lang="en-US" sz="4800" dirty="0"/>
          </a:p>
        </p:txBody>
      </p:sp>
      <p:sp>
        <p:nvSpPr>
          <p:cNvPr id="7" name="Rounded Rectangle 6"/>
          <p:cNvSpPr/>
          <p:nvPr/>
        </p:nvSpPr>
        <p:spPr>
          <a:xfrm>
            <a:off x="5791200" y="4343400"/>
            <a:ext cx="2971800" cy="1676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 smtClean="0"/>
              <a:t>Asam</a:t>
            </a:r>
            <a:r>
              <a:rPr lang="en-US" sz="4800" dirty="0" smtClean="0"/>
              <a:t> </a:t>
            </a:r>
            <a:r>
              <a:rPr lang="en-US" sz="4800" dirty="0" err="1" smtClean="0"/>
              <a:t>lemak</a:t>
            </a:r>
            <a:endParaRPr lang="en-US" sz="4800" dirty="0"/>
          </a:p>
        </p:txBody>
      </p:sp>
      <p:sp>
        <p:nvSpPr>
          <p:cNvPr id="8" name="Cross 7"/>
          <p:cNvSpPr/>
          <p:nvPr/>
        </p:nvSpPr>
        <p:spPr>
          <a:xfrm>
            <a:off x="4114800" y="4876800"/>
            <a:ext cx="533400" cy="533400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-Down Arrow 9"/>
          <p:cNvSpPr/>
          <p:nvPr/>
        </p:nvSpPr>
        <p:spPr>
          <a:xfrm>
            <a:off x="4038600" y="2362200"/>
            <a:ext cx="685800" cy="14478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248400" y="609600"/>
            <a:ext cx="24384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en-US" dirty="0" err="1" smtClean="0"/>
              <a:t>Sapi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/>
              <a:t> </a:t>
            </a:r>
            <a:r>
              <a:rPr lang="en-US" dirty="0" err="1" smtClean="0"/>
              <a:t>babi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/>
              <a:t> </a:t>
            </a:r>
            <a:r>
              <a:rPr lang="en-US" dirty="0" err="1" smtClean="0"/>
              <a:t>unggas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/>
              <a:t> </a:t>
            </a:r>
            <a:r>
              <a:rPr lang="en-US" dirty="0" err="1" smtClean="0"/>
              <a:t>binatang</a:t>
            </a:r>
            <a:r>
              <a:rPr lang="en-US" dirty="0" smtClean="0"/>
              <a:t> </a:t>
            </a:r>
            <a:r>
              <a:rPr lang="en-US" dirty="0" err="1" smtClean="0"/>
              <a:t>buas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638800" y="1295400"/>
            <a:ext cx="5334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371600"/>
            <a:ext cx="3153659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lemak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Lemak</a:t>
            </a:r>
            <a:r>
              <a:rPr lang="en-US" dirty="0" smtClean="0"/>
              <a:t> </a:t>
            </a:r>
            <a:r>
              <a:rPr lang="en-US" dirty="0" err="1" smtClean="0"/>
              <a:t>binatang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trigliserida</a:t>
            </a:r>
            <a:r>
              <a:rPr lang="en-US" dirty="0" smtClean="0"/>
              <a:t>; a molecule of glycerol (C</a:t>
            </a:r>
            <a:r>
              <a:rPr lang="en-US" baseline="-25000" dirty="0" smtClean="0"/>
              <a:t>3</a:t>
            </a:r>
            <a:r>
              <a:rPr lang="en-US" dirty="0" smtClean="0"/>
              <a:t>O</a:t>
            </a:r>
            <a:r>
              <a:rPr lang="en-US" baseline="-25000" dirty="0" smtClean="0"/>
              <a:t>3</a:t>
            </a:r>
            <a:r>
              <a:rPr lang="en-US" dirty="0" smtClean="0"/>
              <a:t>H</a:t>
            </a:r>
            <a:r>
              <a:rPr lang="en-US" baseline="-25000" dirty="0" smtClean="0"/>
              <a:t>8</a:t>
            </a:r>
            <a:r>
              <a:rPr lang="en-US" dirty="0" smtClean="0"/>
              <a:t>) bonded to three fatty acids with ester linkages</a:t>
            </a:r>
          </a:p>
          <a:p>
            <a:r>
              <a:rPr lang="en-US" dirty="0"/>
              <a:t>Animal fat is not a waste product, it has </a:t>
            </a:r>
            <a:r>
              <a:rPr lang="en-US" dirty="0" smtClean="0"/>
              <a:t>multiple applications </a:t>
            </a:r>
            <a:r>
              <a:rPr lang="en-US" dirty="0"/>
              <a:t>and is a valuable </a:t>
            </a:r>
            <a:r>
              <a:rPr lang="en-US" dirty="0" smtClean="0"/>
              <a:t>resource</a:t>
            </a:r>
          </a:p>
          <a:p>
            <a:r>
              <a:rPr lang="en-US" dirty="0" err="1" smtClean="0"/>
              <a:t>Penilaian</a:t>
            </a:r>
            <a:r>
              <a:rPr lang="en-US" dirty="0" smtClean="0"/>
              <a:t> </a:t>
            </a:r>
            <a:r>
              <a:rPr lang="en-US" dirty="0" err="1" smtClean="0"/>
              <a:t>lemak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Titre</a:t>
            </a:r>
            <a:r>
              <a:rPr lang="en-US" dirty="0" smtClean="0"/>
              <a:t>: </a:t>
            </a:r>
          </a:p>
          <a:p>
            <a:r>
              <a:rPr lang="en-US" dirty="0" err="1" smtClean="0"/>
              <a:t>Titre</a:t>
            </a:r>
            <a:r>
              <a:rPr lang="en-US" dirty="0" smtClean="0"/>
              <a:t>: This refers to the softness or hardness of a tallow or the temperature at which fats solidify. Fat of different species of animals, such as cattle, sheep (higher), and pigs (lower) have different </a:t>
            </a:r>
            <a:r>
              <a:rPr lang="en-US" dirty="0" err="1" smtClean="0"/>
              <a:t>titres</a:t>
            </a:r>
            <a:r>
              <a:rPr lang="en-US" dirty="0" smtClean="0"/>
              <a:t>. Within each particular animal, fats have different </a:t>
            </a:r>
            <a:r>
              <a:rPr lang="en-US" dirty="0" err="1" smtClean="0"/>
              <a:t>titres</a:t>
            </a:r>
            <a:r>
              <a:rPr lang="en-US" dirty="0" smtClean="0"/>
              <a:t> depending on location. For example, the </a:t>
            </a:r>
            <a:r>
              <a:rPr lang="en-US" dirty="0" err="1" smtClean="0"/>
              <a:t>titre</a:t>
            </a:r>
            <a:r>
              <a:rPr lang="en-US" dirty="0" smtClean="0"/>
              <a:t> of fat trimmed from the loin is different from kidney fat (higher).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229600" cy="1371600"/>
          </a:xfrm>
        </p:spPr>
        <p:txBody>
          <a:bodyPr/>
          <a:lstStyle/>
          <a:p>
            <a:r>
              <a:rPr lang="en-US" dirty="0" smtClean="0"/>
              <a:t>Solidification points of animal fats, or </a:t>
            </a:r>
            <a:r>
              <a:rPr lang="en-US" dirty="0" err="1" smtClean="0"/>
              <a:t>titres</a:t>
            </a:r>
            <a:r>
              <a:rPr lang="en-US" dirty="0" smtClean="0"/>
              <a:t>, are as follows: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1447800"/>
            <a:ext cx="5715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Pig  		36-40°C (96.8-104°F)</a:t>
            </a:r>
          </a:p>
          <a:p>
            <a:r>
              <a:rPr lang="en-US" sz="2800" dirty="0" smtClean="0"/>
              <a:t>Cattle  	42-45° C (107.6-113° F)</a:t>
            </a:r>
          </a:p>
          <a:p>
            <a:r>
              <a:rPr lang="en-US" sz="2800" dirty="0" smtClean="0"/>
              <a:t>Sheep  	44-48° C (111.2-118.4° F)</a:t>
            </a:r>
            <a:endParaRPr lang="en-US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3429000"/>
            <a:ext cx="4170968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8811802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990600"/>
            <a:ext cx="6904338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rendering?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Raw animal fat can quickly become rancid. Therefore raw animal fat should </a:t>
            </a:r>
            <a:r>
              <a:rPr lang="en-US" b="1" dirty="0"/>
              <a:t>not be saved and </a:t>
            </a:r>
            <a:r>
              <a:rPr lang="en-US" b="1" dirty="0" smtClean="0"/>
              <a:t>then </a:t>
            </a:r>
            <a:r>
              <a:rPr lang="en-US" dirty="0" smtClean="0"/>
              <a:t>converted </a:t>
            </a:r>
            <a:r>
              <a:rPr lang="en-US" dirty="0"/>
              <a:t>into grease at some future date. The best procedure is to render animal fat into grease while the </a:t>
            </a:r>
            <a:r>
              <a:rPr lang="en-US" dirty="0" smtClean="0"/>
              <a:t>fat is </a:t>
            </a:r>
            <a:r>
              <a:rPr lang="en-US" dirty="0"/>
              <a:t>still fresh. Rendered animal fat has a much longer storage life than raw animal fat.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Rendering: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yang </a:t>
            </a: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ampas</a:t>
            </a:r>
            <a:r>
              <a:rPr lang="en-US" dirty="0" smtClean="0"/>
              <a:t> (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berguna</a:t>
            </a:r>
            <a:r>
              <a:rPr lang="en-US" dirty="0" smtClean="0"/>
              <a:t>) </a:t>
            </a:r>
            <a:r>
              <a:rPr lang="en-US" dirty="0" err="1" smtClean="0"/>
              <a:t>hewan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materi</a:t>
            </a:r>
            <a:r>
              <a:rPr lang="en-US" dirty="0" smtClean="0"/>
              <a:t> yang </a:t>
            </a:r>
            <a:r>
              <a:rPr lang="en-US" dirty="0" err="1" smtClean="0"/>
              <a:t>stabil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berguna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yang </a:t>
            </a:r>
            <a:r>
              <a:rPr lang="en-US" dirty="0" err="1" smtClean="0"/>
              <a:t>berguna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Atau</a:t>
            </a:r>
            <a:r>
              <a:rPr lang="en-US" dirty="0" smtClean="0"/>
              <a:t> melting animal fat</a:t>
            </a:r>
          </a:p>
          <a:p>
            <a:r>
              <a:rPr lang="en-US" dirty="0" err="1" smtClean="0"/>
              <a:t>Penggunaan</a:t>
            </a:r>
            <a:r>
              <a:rPr lang="en-US" dirty="0" smtClean="0"/>
              <a:t>:</a:t>
            </a:r>
          </a:p>
          <a:p>
            <a:r>
              <a:rPr lang="en-US" dirty="0" smtClean="0"/>
              <a:t>-</a:t>
            </a:r>
            <a:r>
              <a:rPr lang="en-US" dirty="0" err="1" smtClean="0"/>
              <a:t>sabun</a:t>
            </a:r>
            <a:endParaRPr lang="en-US" dirty="0" smtClean="0"/>
          </a:p>
          <a:p>
            <a:r>
              <a:rPr lang="en-US" dirty="0" smtClean="0"/>
              <a:t>-</a:t>
            </a:r>
            <a:r>
              <a:rPr lang="en-US" dirty="0" err="1" smtClean="0"/>
              <a:t>lilin</a:t>
            </a:r>
            <a:endParaRPr lang="en-US" dirty="0" smtClean="0"/>
          </a:p>
          <a:p>
            <a:r>
              <a:rPr lang="en-US" dirty="0" smtClean="0"/>
              <a:t>-</a:t>
            </a:r>
            <a:r>
              <a:rPr lang="en-US" dirty="0" err="1" smtClean="0"/>
              <a:t>pelembut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pencerah</a:t>
            </a:r>
            <a:r>
              <a:rPr lang="en-US" dirty="0" smtClean="0"/>
              <a:t> </a:t>
            </a:r>
            <a:r>
              <a:rPr lang="en-US" dirty="0" err="1" smtClean="0"/>
              <a:t>pakaian</a:t>
            </a:r>
            <a:endParaRPr lang="en-US" dirty="0" smtClean="0"/>
          </a:p>
          <a:p>
            <a:r>
              <a:rPr lang="en-US" dirty="0" smtClean="0"/>
              <a:t>- </a:t>
            </a:r>
            <a:r>
              <a:rPr lang="en-US" dirty="0" err="1" smtClean="0"/>
              <a:t>waterproffing</a:t>
            </a:r>
            <a:r>
              <a:rPr lang="en-US" dirty="0" smtClean="0"/>
              <a:t> garment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Produk</a:t>
            </a:r>
            <a:r>
              <a:rPr lang="en-US" dirty="0" smtClean="0"/>
              <a:t> rendering: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Generally: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Tallow:rendered</a:t>
            </a:r>
            <a:r>
              <a:rPr lang="en-US" dirty="0" smtClean="0"/>
              <a:t> fat of cattle and sheep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Lard:rendered</a:t>
            </a:r>
            <a:r>
              <a:rPr lang="en-US" dirty="0" smtClean="0"/>
              <a:t> fat of the hog</a:t>
            </a:r>
          </a:p>
          <a:p>
            <a:endParaRPr lang="en-US" dirty="0"/>
          </a:p>
          <a:p>
            <a:r>
              <a:rPr lang="en-US" dirty="0" err="1" smtClean="0"/>
              <a:t>Penggunaan</a:t>
            </a:r>
            <a:r>
              <a:rPr lang="en-US" dirty="0" smtClean="0"/>
              <a:t>:</a:t>
            </a:r>
          </a:p>
          <a:p>
            <a:r>
              <a:rPr lang="en-US" dirty="0" smtClean="0"/>
              <a:t>Animal fats add energy to livestock, poultry, and pet foods; improve color and texture, enhance palatability, increase </a:t>
            </a:r>
            <a:r>
              <a:rPr lang="en-US" dirty="0" err="1" smtClean="0"/>
              <a:t>pelleting</a:t>
            </a:r>
            <a:r>
              <a:rPr lang="en-US" dirty="0" smtClean="0"/>
              <a:t> efficiency, and reduce machinery wear in animal feed production.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600</Words>
  <Application>Microsoft Office PowerPoint</Application>
  <PresentationFormat>On-screen Show (4:3)</PresentationFormat>
  <Paragraphs>69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ILMU DAN TEKNOLOGI PENGOLAHAN HASIL IKUTAN TERNAK “RENDERING”</vt:lpstr>
      <vt:lpstr>Slide 2</vt:lpstr>
      <vt:lpstr>lemak</vt:lpstr>
      <vt:lpstr> </vt:lpstr>
      <vt:lpstr>Slide 5</vt:lpstr>
      <vt:lpstr>Slide 6</vt:lpstr>
      <vt:lpstr>Why rendering?</vt:lpstr>
      <vt:lpstr>Rendering: </vt:lpstr>
      <vt:lpstr>Produk rendering:</vt:lpstr>
      <vt:lpstr>Simple process</vt:lpstr>
      <vt:lpstr>Keterangan:</vt:lpstr>
      <vt:lpstr>Dua metode rendering</vt:lpstr>
      <vt:lpstr>Slide 13</vt:lpstr>
      <vt:lpstr>5 sektor utama pemanfaatan hasil rendering:</vt:lpstr>
      <vt:lpstr>NRA</vt:lpstr>
    </vt:vector>
  </TitlesOfParts>
  <Company>TP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20</cp:revision>
  <dcterms:created xsi:type="dcterms:W3CDTF">2012-03-04T13:47:25Z</dcterms:created>
  <dcterms:modified xsi:type="dcterms:W3CDTF">2012-03-05T07:12:16Z</dcterms:modified>
</cp:coreProperties>
</file>