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0" r:id="rId10"/>
    <p:sldId id="274" r:id="rId11"/>
    <p:sldId id="275" r:id="rId12"/>
    <p:sldId id="265" r:id="rId13"/>
    <p:sldId id="266" r:id="rId14"/>
    <p:sldId id="267" r:id="rId15"/>
    <p:sldId id="268" r:id="rId16"/>
    <p:sldId id="271" r:id="rId17"/>
    <p:sldId id="272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C8D09-C9AA-42F3-8705-F3FB34474918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205BF-D9D7-4962-B944-42FFC9F063E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2DA0C3-B50D-4A84-865A-2188FF4906F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0104CA-B435-430D-B34B-691445313D6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B5B4E8-E583-49F3-ACE0-E5645A102DF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EF7144-385A-4976-84FE-30695777B07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405E80C-C50A-41E4-8EE0-4B8F29073AB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259012-BDE9-444D-B1AA-719F9AA6AA4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AF27-7300-4287-B113-4A66C63A7E6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DE9A-A34D-459B-9B53-4F46FCF24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AF27-7300-4287-B113-4A66C63A7E6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DE9A-A34D-459B-9B53-4F46FCF24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AF27-7300-4287-B113-4A66C63A7E6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DE9A-A34D-459B-9B53-4F46FCF24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AF27-7300-4287-B113-4A66C63A7E6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DE9A-A34D-459B-9B53-4F46FCF24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AF27-7300-4287-B113-4A66C63A7E6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DE9A-A34D-459B-9B53-4F46FCF24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AF27-7300-4287-B113-4A66C63A7E6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DE9A-A34D-459B-9B53-4F46FCF24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AF27-7300-4287-B113-4A66C63A7E6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DE9A-A34D-459B-9B53-4F46FCF24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AF27-7300-4287-B113-4A66C63A7E6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DE9A-A34D-459B-9B53-4F46FCF24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AF27-7300-4287-B113-4A66C63A7E6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DE9A-A34D-459B-9B53-4F46FCF24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AF27-7300-4287-B113-4A66C63A7E6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DE9A-A34D-459B-9B53-4F46FCF24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AF27-7300-4287-B113-4A66C63A7E6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DE9A-A34D-459B-9B53-4F46FCF24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4AF27-7300-4287-B113-4A66C63A7E6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EDE9A-A34D-459B-9B53-4F46FCF24E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yuli_mf@yahoo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3)</a:t>
            </a:r>
            <a:br>
              <a:rPr lang="en-US" dirty="0" smtClean="0"/>
            </a:br>
            <a:r>
              <a:rPr lang="en-US" dirty="0" err="1" smtClean="0"/>
              <a:t>Pengawasan</a:t>
            </a:r>
            <a:r>
              <a:rPr lang="en-US" dirty="0" smtClean="0"/>
              <a:t> </a:t>
            </a:r>
            <a:r>
              <a:rPr lang="en-US" dirty="0" err="1" smtClean="0"/>
              <a:t>Mutu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Ternak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FF66CC"/>
                </a:solidFill>
              </a:rPr>
              <a:t>Yuli</a:t>
            </a:r>
            <a:r>
              <a:rPr lang="en-US" dirty="0" smtClean="0">
                <a:solidFill>
                  <a:srgbClr val="FF66CC"/>
                </a:solidFill>
              </a:rPr>
              <a:t> </a:t>
            </a:r>
            <a:r>
              <a:rPr lang="en-US" dirty="0" err="1" smtClean="0">
                <a:solidFill>
                  <a:srgbClr val="FF66CC"/>
                </a:solidFill>
              </a:rPr>
              <a:t>Yanti</a:t>
            </a:r>
            <a:r>
              <a:rPr lang="en-US" dirty="0" smtClean="0">
                <a:solidFill>
                  <a:srgbClr val="FF66CC"/>
                </a:solidFill>
              </a:rPr>
              <a:t>, </a:t>
            </a:r>
            <a:r>
              <a:rPr lang="en-US" dirty="0" err="1" smtClean="0">
                <a:solidFill>
                  <a:srgbClr val="FF66CC"/>
                </a:solidFill>
              </a:rPr>
              <a:t>S.Pt</a:t>
            </a:r>
            <a:r>
              <a:rPr lang="en-US" dirty="0" smtClean="0">
                <a:solidFill>
                  <a:srgbClr val="FF66CC"/>
                </a:solidFill>
              </a:rPr>
              <a:t>., </a:t>
            </a:r>
            <a:r>
              <a:rPr lang="en-US" dirty="0" err="1" smtClean="0">
                <a:solidFill>
                  <a:srgbClr val="FF66CC"/>
                </a:solidFill>
              </a:rPr>
              <a:t>M.Si</a:t>
            </a:r>
            <a:r>
              <a:rPr lang="en-US" dirty="0" smtClean="0">
                <a:solidFill>
                  <a:srgbClr val="FF66CC"/>
                </a:solidFill>
              </a:rPr>
              <a:t>.</a:t>
            </a:r>
          </a:p>
          <a:p>
            <a:r>
              <a:rPr lang="en-US" dirty="0" smtClean="0">
                <a:solidFill>
                  <a:srgbClr val="FF66CC"/>
                </a:solidFill>
              </a:rPr>
              <a:t>(</a:t>
            </a:r>
            <a:r>
              <a:rPr lang="en-US" dirty="0" smtClean="0">
                <a:solidFill>
                  <a:srgbClr val="FF66CC"/>
                </a:solidFill>
                <a:hlinkClick r:id="rId2"/>
              </a:rPr>
              <a:t>yuli_mf@yahoo.com</a:t>
            </a:r>
            <a:r>
              <a:rPr lang="en-US" dirty="0" smtClean="0">
                <a:solidFill>
                  <a:srgbClr val="FF66CC"/>
                </a:solidFill>
              </a:rPr>
              <a:t>)</a:t>
            </a:r>
          </a:p>
          <a:p>
            <a:r>
              <a:rPr lang="en-US" dirty="0" smtClean="0"/>
              <a:t>(yyanti12.staff.uns.ac.id</a:t>
            </a:r>
          </a:p>
          <a:p>
            <a:r>
              <a:rPr lang="en-US" dirty="0" smtClean="0"/>
              <a:t>Lab IPHT FP UNS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260350" y="2057400"/>
            <a:ext cx="3581400" cy="4572000"/>
          </a:xfrm>
          <a:prstGeom prst="rect">
            <a:avLst/>
          </a:prstGeom>
          <a:solidFill>
            <a:srgbClr val="99DBFF"/>
          </a:solidFill>
          <a:ln w="9525">
            <a:solidFill>
              <a:srgbClr val="99DB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609600"/>
            <a:ext cx="7267575" cy="1068388"/>
          </a:xfrm>
        </p:spPr>
        <p:txBody>
          <a:bodyPr/>
          <a:lstStyle/>
          <a:p>
            <a:pPr defTabSz="784225" eaLnBrk="1" hangingPunct="1"/>
            <a:r>
              <a:rPr lang="en-US" sz="3200" b="1" smtClean="0">
                <a:latin typeface="Tempus Sans ITC" pitchFamily="82" charset="0"/>
              </a:rPr>
              <a:t>SISTEM PENGAWASAN </a:t>
            </a:r>
            <a:br>
              <a:rPr lang="en-US" sz="3200" b="1" smtClean="0">
                <a:latin typeface="Tempus Sans ITC" pitchFamily="82" charset="0"/>
              </a:rPr>
            </a:br>
            <a:r>
              <a:rPr lang="en-US" sz="3200" b="1" smtClean="0">
                <a:latin typeface="Tempus Sans ITC" pitchFamily="82" charset="0"/>
              </a:rPr>
              <a:t>OBAT DAN MAKANAN</a:t>
            </a:r>
            <a:endParaRPr lang="en-GB" sz="3200" b="1" smtClean="0">
              <a:latin typeface="Tempus Sans ITC" pitchFamily="82" charset="0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571500" y="2163763"/>
            <a:ext cx="952500" cy="2174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8365" tIns="39183" rIns="78365" bIns="39183">
            <a:spAutoFit/>
          </a:bodyPr>
          <a:lstStyle/>
          <a:p>
            <a:pPr algn="ctr" defTabSz="784225"/>
            <a:r>
              <a:rPr lang="en-US" sz="1000" b="1">
                <a:latin typeface="Arial" charset="0"/>
              </a:rPr>
              <a:t>IMPOR</a:t>
            </a:r>
            <a:endParaRPr lang="en-GB" sz="1000" b="1">
              <a:latin typeface="Arial" charset="0"/>
            </a:endParaRP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3856038" y="2057400"/>
            <a:ext cx="1447800" cy="4572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33FFCA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5303838" y="2057400"/>
            <a:ext cx="3581400" cy="4572000"/>
          </a:xfrm>
          <a:prstGeom prst="rect">
            <a:avLst/>
          </a:prstGeom>
          <a:solidFill>
            <a:srgbClr val="FFB3B3"/>
          </a:solidFill>
          <a:ln w="9525">
            <a:solidFill>
              <a:srgbClr val="FFB3B3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457200" y="2674938"/>
            <a:ext cx="1066800" cy="2174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8365" tIns="39183" rIns="78365" bIns="39183">
            <a:spAutoFit/>
          </a:bodyPr>
          <a:lstStyle/>
          <a:p>
            <a:pPr algn="ctr" defTabSz="784225"/>
            <a:r>
              <a:rPr lang="en-US" sz="1000" b="1">
                <a:latin typeface="Arial" charset="0"/>
              </a:rPr>
              <a:t>EKSPOR</a:t>
            </a:r>
            <a:endParaRPr lang="en-GB" sz="1000" b="1">
              <a:latin typeface="Arial" charset="0"/>
            </a:endParaRP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571500" y="3122613"/>
            <a:ext cx="952500" cy="2174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8365" tIns="39183" rIns="78365" bIns="39183">
            <a:spAutoFit/>
          </a:bodyPr>
          <a:lstStyle/>
          <a:p>
            <a:pPr algn="ctr" defTabSz="784225"/>
            <a:r>
              <a:rPr lang="en-US" sz="1000" b="1">
                <a:latin typeface="Arial" charset="0"/>
              </a:rPr>
              <a:t>BB  DN</a:t>
            </a:r>
            <a:endParaRPr lang="en-GB" sz="1000" b="1">
              <a:latin typeface="Arial" charset="0"/>
            </a:endParaRP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1905000" y="2665413"/>
            <a:ext cx="762000" cy="284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8365" tIns="39183" rIns="78365" bIns="39183">
            <a:spAutoFit/>
          </a:bodyPr>
          <a:lstStyle/>
          <a:p>
            <a:pPr algn="ctr" defTabSz="784225"/>
            <a:r>
              <a:rPr lang="en-US" sz="1000" b="1">
                <a:latin typeface="Arial" charset="0"/>
              </a:rPr>
              <a:t>EXIM</a:t>
            </a:r>
            <a:endParaRPr lang="en-GB" sz="1000" b="1">
              <a:latin typeface="Arial" charset="0"/>
            </a:endParaRP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2971800" y="2665413"/>
            <a:ext cx="762000" cy="284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8365" tIns="39183" rIns="78365" bIns="39183">
            <a:spAutoFit/>
          </a:bodyPr>
          <a:lstStyle/>
          <a:p>
            <a:pPr algn="ctr" defTabSz="784225"/>
            <a:r>
              <a:rPr lang="en-US" sz="1000" b="1">
                <a:latin typeface="Arial" charset="0"/>
              </a:rPr>
              <a:t>INDUST</a:t>
            </a:r>
            <a:endParaRPr lang="en-GB" sz="1000" b="1">
              <a:latin typeface="Arial" charset="0"/>
            </a:endParaRP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4000500" y="2674938"/>
            <a:ext cx="1143000" cy="2174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8365" tIns="39183" rIns="78365" bIns="39183">
            <a:spAutoFit/>
          </a:bodyPr>
          <a:lstStyle/>
          <a:p>
            <a:pPr algn="ctr" defTabSz="784225"/>
            <a:r>
              <a:rPr lang="en-US" sz="1000" b="1">
                <a:latin typeface="Arial" charset="0"/>
              </a:rPr>
              <a:t>PRODUK</a:t>
            </a:r>
            <a:endParaRPr lang="en-GB" sz="1000" b="1">
              <a:latin typeface="Arial" charset="0"/>
            </a:endParaRP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5372100" y="2665413"/>
            <a:ext cx="1257300" cy="355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8365" tIns="39183" rIns="78365" bIns="39183">
            <a:spAutoFit/>
          </a:bodyPr>
          <a:lstStyle/>
          <a:p>
            <a:pPr algn="ctr" defTabSz="784225"/>
            <a:r>
              <a:rPr lang="en-US" sz="1000" b="1">
                <a:latin typeface="Arial" charset="0"/>
              </a:rPr>
              <a:t>DISTRIBUSI</a:t>
            </a:r>
            <a:endParaRPr lang="en-GB" sz="1000" b="1">
              <a:latin typeface="Arial" charset="0"/>
            </a:endParaRP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6858000" y="2665413"/>
            <a:ext cx="800100" cy="2174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8365" tIns="39183" rIns="78365" bIns="39183">
            <a:spAutoFit/>
          </a:bodyPr>
          <a:lstStyle/>
          <a:p>
            <a:pPr algn="ctr" defTabSz="784225"/>
            <a:r>
              <a:rPr lang="en-US" sz="1000" b="1">
                <a:latin typeface="Arial" charset="0"/>
              </a:rPr>
              <a:t>RITEL</a:t>
            </a:r>
            <a:endParaRPr lang="en-GB" sz="1000" b="1">
              <a:latin typeface="Arial" charset="0"/>
            </a:endParaRP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7848600" y="2665413"/>
            <a:ext cx="838200" cy="2174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39183" rIns="0" bIns="39183">
            <a:spAutoFit/>
          </a:bodyPr>
          <a:lstStyle/>
          <a:p>
            <a:pPr algn="ctr" defTabSz="784225"/>
            <a:r>
              <a:rPr lang="en-US" sz="1000" b="1">
                <a:latin typeface="Arial" charset="0"/>
              </a:rPr>
              <a:t>MASY</a:t>
            </a:r>
            <a:endParaRPr lang="en-GB" sz="1000" b="1">
              <a:latin typeface="Arial" charset="0"/>
            </a:endParaRPr>
          </a:p>
        </p:txBody>
      </p:sp>
      <p:cxnSp>
        <p:nvCxnSpPr>
          <p:cNvPr id="53263" name="AutoShape 15"/>
          <p:cNvCxnSpPr>
            <a:cxnSpLocks noChangeShapeType="1"/>
            <a:stCxn id="53252" idx="3"/>
            <a:endCxn id="53257" idx="0"/>
          </p:cNvCxnSpPr>
          <p:nvPr/>
        </p:nvCxnSpPr>
        <p:spPr bwMode="auto">
          <a:xfrm>
            <a:off x="1524000" y="2273300"/>
            <a:ext cx="762000" cy="392113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53264" name="AutoShape 16"/>
          <p:cNvCxnSpPr>
            <a:cxnSpLocks noChangeShapeType="1"/>
            <a:stCxn id="53252" idx="3"/>
            <a:endCxn id="53258" idx="0"/>
          </p:cNvCxnSpPr>
          <p:nvPr/>
        </p:nvCxnSpPr>
        <p:spPr bwMode="auto">
          <a:xfrm>
            <a:off x="1524000" y="2273300"/>
            <a:ext cx="1828800" cy="392113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53265" name="AutoShape 17"/>
          <p:cNvCxnSpPr>
            <a:cxnSpLocks noChangeShapeType="1"/>
            <a:stCxn id="53256" idx="3"/>
            <a:endCxn id="53257" idx="2"/>
          </p:cNvCxnSpPr>
          <p:nvPr/>
        </p:nvCxnSpPr>
        <p:spPr bwMode="auto">
          <a:xfrm flipV="1">
            <a:off x="1524000" y="2949575"/>
            <a:ext cx="762000" cy="282575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53266" name="AutoShape 18"/>
          <p:cNvCxnSpPr>
            <a:cxnSpLocks noChangeShapeType="1"/>
            <a:stCxn id="53256" idx="3"/>
            <a:endCxn id="53258" idx="2"/>
          </p:cNvCxnSpPr>
          <p:nvPr/>
        </p:nvCxnSpPr>
        <p:spPr bwMode="auto">
          <a:xfrm flipV="1">
            <a:off x="1524000" y="2949575"/>
            <a:ext cx="1828800" cy="282575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53267" name="AutoShape 19"/>
          <p:cNvCxnSpPr>
            <a:cxnSpLocks noChangeShapeType="1"/>
            <a:stCxn id="53257" idx="1"/>
            <a:endCxn id="53255" idx="3"/>
          </p:cNvCxnSpPr>
          <p:nvPr/>
        </p:nvCxnSpPr>
        <p:spPr bwMode="auto">
          <a:xfrm flipH="1" flipV="1">
            <a:off x="1524000" y="2784475"/>
            <a:ext cx="381000" cy="238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53268" name="AutoShape 20"/>
          <p:cNvCxnSpPr>
            <a:cxnSpLocks noChangeShapeType="1"/>
            <a:stCxn id="53257" idx="3"/>
            <a:endCxn id="53258" idx="1"/>
          </p:cNvCxnSpPr>
          <p:nvPr/>
        </p:nvCxnSpPr>
        <p:spPr bwMode="auto">
          <a:xfrm>
            <a:off x="2667000" y="2808288"/>
            <a:ext cx="3048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3269" name="AutoShape 21"/>
          <p:cNvCxnSpPr>
            <a:cxnSpLocks noChangeShapeType="1"/>
            <a:stCxn id="53258" idx="3"/>
            <a:endCxn id="53259" idx="1"/>
          </p:cNvCxnSpPr>
          <p:nvPr/>
        </p:nvCxnSpPr>
        <p:spPr bwMode="auto">
          <a:xfrm flipV="1">
            <a:off x="3733800" y="2784475"/>
            <a:ext cx="266700" cy="238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53270" name="AutoShape 22"/>
          <p:cNvCxnSpPr>
            <a:cxnSpLocks noChangeShapeType="1"/>
            <a:stCxn id="53259" idx="3"/>
            <a:endCxn id="53260" idx="1"/>
          </p:cNvCxnSpPr>
          <p:nvPr/>
        </p:nvCxnSpPr>
        <p:spPr bwMode="auto">
          <a:xfrm>
            <a:off x="5143500" y="2784475"/>
            <a:ext cx="228600" cy="587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53271" name="AutoShape 23"/>
          <p:cNvCxnSpPr>
            <a:cxnSpLocks noChangeShapeType="1"/>
            <a:stCxn id="53260" idx="3"/>
            <a:endCxn id="53261" idx="1"/>
          </p:cNvCxnSpPr>
          <p:nvPr/>
        </p:nvCxnSpPr>
        <p:spPr bwMode="auto">
          <a:xfrm flipV="1">
            <a:off x="6629400" y="2774950"/>
            <a:ext cx="228600" cy="682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53272" name="AutoShape 24"/>
          <p:cNvCxnSpPr>
            <a:cxnSpLocks noChangeShapeType="1"/>
            <a:stCxn id="53261" idx="3"/>
            <a:endCxn id="53262" idx="1"/>
          </p:cNvCxnSpPr>
          <p:nvPr/>
        </p:nvCxnSpPr>
        <p:spPr bwMode="auto">
          <a:xfrm>
            <a:off x="7658100" y="2774950"/>
            <a:ext cx="1905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1143000" y="3649663"/>
            <a:ext cx="2133600" cy="465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8365" tIns="39183" rIns="78365" bIns="39183">
            <a:spAutoFit/>
          </a:bodyPr>
          <a:lstStyle/>
          <a:p>
            <a:pPr algn="ctr" defTabSz="784225"/>
            <a:r>
              <a:rPr lang="en-US" sz="1000" b="1">
                <a:latin typeface="Arial" charset="0"/>
              </a:rPr>
              <a:t>INSPEKSI</a:t>
            </a:r>
          </a:p>
          <a:p>
            <a:pPr algn="ctr" defTabSz="784225"/>
            <a:r>
              <a:rPr lang="en-US" sz="1000" b="1">
                <a:latin typeface="Arial" charset="0"/>
              </a:rPr>
              <a:t>STANDARISASI &amp; GMP</a:t>
            </a:r>
            <a:endParaRPr lang="en-GB" sz="1000" b="1">
              <a:latin typeface="Arial" charset="0"/>
            </a:endParaRPr>
          </a:p>
        </p:txBody>
      </p:sp>
      <p:sp>
        <p:nvSpPr>
          <p:cNvPr id="53274" name="Text Box 26"/>
          <p:cNvSpPr txBox="1">
            <a:spLocks noChangeArrowheads="1"/>
          </p:cNvSpPr>
          <p:nvPr/>
        </p:nvSpPr>
        <p:spPr bwMode="auto">
          <a:xfrm>
            <a:off x="3886200" y="3657600"/>
            <a:ext cx="1295400" cy="465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8365" tIns="39183" rIns="78365" bIns="39183">
            <a:spAutoFit/>
          </a:bodyPr>
          <a:lstStyle/>
          <a:p>
            <a:pPr algn="ctr" defTabSz="784225"/>
            <a:r>
              <a:rPr lang="en-US" sz="1000" b="1">
                <a:latin typeface="Arial" charset="0"/>
              </a:rPr>
              <a:t>EVALUASI</a:t>
            </a:r>
          </a:p>
          <a:p>
            <a:pPr algn="ctr" defTabSz="784225"/>
            <a:r>
              <a:rPr lang="en-US" sz="1000" b="1">
                <a:latin typeface="Arial" charset="0"/>
              </a:rPr>
              <a:t>REGISTRASI</a:t>
            </a:r>
            <a:endParaRPr lang="en-GB" sz="1000" b="1">
              <a:latin typeface="Arial" charset="0"/>
            </a:endParaRPr>
          </a:p>
        </p:txBody>
      </p:sp>
      <p:sp>
        <p:nvSpPr>
          <p:cNvPr id="53275" name="Text Box 27"/>
          <p:cNvSpPr txBox="1">
            <a:spLocks noChangeArrowheads="1"/>
          </p:cNvSpPr>
          <p:nvPr/>
        </p:nvSpPr>
        <p:spPr bwMode="auto">
          <a:xfrm>
            <a:off x="5334000" y="3497263"/>
            <a:ext cx="1066800" cy="7667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8365" tIns="39183" rIns="78365" bIns="39183">
            <a:spAutoFit/>
          </a:bodyPr>
          <a:lstStyle/>
          <a:p>
            <a:pPr algn="ctr" defTabSz="784225"/>
            <a:r>
              <a:rPr lang="en-US" sz="1000" b="1">
                <a:latin typeface="Arial" charset="0"/>
              </a:rPr>
              <a:t>INSPEKSI</a:t>
            </a:r>
          </a:p>
          <a:p>
            <a:pPr algn="ctr" defTabSz="784225"/>
            <a:r>
              <a:rPr lang="en-US" sz="1000" b="1">
                <a:latin typeface="Arial" charset="0"/>
              </a:rPr>
              <a:t>SAMPLING</a:t>
            </a:r>
          </a:p>
          <a:p>
            <a:pPr algn="ctr" defTabSz="784225"/>
            <a:r>
              <a:rPr lang="en-US" sz="1000" b="1">
                <a:latin typeface="Arial" charset="0"/>
              </a:rPr>
              <a:t>UJI LAB</a:t>
            </a:r>
            <a:endParaRPr lang="en-GB" sz="1000" b="1">
              <a:latin typeface="Arial" charset="0"/>
            </a:endParaRPr>
          </a:p>
        </p:txBody>
      </p:sp>
      <p:sp>
        <p:nvSpPr>
          <p:cNvPr id="53276" name="Text Box 28"/>
          <p:cNvSpPr txBox="1">
            <a:spLocks noChangeArrowheads="1"/>
          </p:cNvSpPr>
          <p:nvPr/>
        </p:nvSpPr>
        <p:spPr bwMode="auto">
          <a:xfrm>
            <a:off x="6629400" y="3497263"/>
            <a:ext cx="1066800" cy="7667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8365" tIns="39183" rIns="78365" bIns="39183">
            <a:spAutoFit/>
          </a:bodyPr>
          <a:lstStyle/>
          <a:p>
            <a:pPr algn="ctr" defTabSz="784225"/>
            <a:r>
              <a:rPr lang="en-US" sz="1000" b="1">
                <a:latin typeface="Arial" charset="0"/>
              </a:rPr>
              <a:t>INSPEKSI</a:t>
            </a:r>
          </a:p>
          <a:p>
            <a:pPr algn="ctr" defTabSz="784225"/>
            <a:r>
              <a:rPr lang="en-US" sz="1000" b="1">
                <a:latin typeface="Arial" charset="0"/>
              </a:rPr>
              <a:t>SAMPLING</a:t>
            </a:r>
          </a:p>
          <a:p>
            <a:pPr algn="ctr" defTabSz="784225"/>
            <a:r>
              <a:rPr lang="en-US" sz="1000" b="1">
                <a:latin typeface="Arial" charset="0"/>
              </a:rPr>
              <a:t>UJI LAB</a:t>
            </a:r>
            <a:endParaRPr lang="en-GB" sz="1000" b="1">
              <a:latin typeface="Arial" charset="0"/>
            </a:endParaRPr>
          </a:p>
        </p:txBody>
      </p:sp>
      <p:sp>
        <p:nvSpPr>
          <p:cNvPr id="53277" name="Text Box 29"/>
          <p:cNvSpPr txBox="1">
            <a:spLocks noChangeArrowheads="1"/>
          </p:cNvSpPr>
          <p:nvPr/>
        </p:nvSpPr>
        <p:spPr bwMode="auto">
          <a:xfrm>
            <a:off x="7924800" y="3657600"/>
            <a:ext cx="838200" cy="465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8365" tIns="39183" rIns="78365" bIns="39183">
            <a:spAutoFit/>
          </a:bodyPr>
          <a:lstStyle/>
          <a:p>
            <a:pPr algn="ctr" defTabSz="784225"/>
            <a:r>
              <a:rPr lang="en-US" sz="1000" b="1">
                <a:latin typeface="Arial" charset="0"/>
              </a:rPr>
              <a:t>MON. ES</a:t>
            </a:r>
          </a:p>
          <a:p>
            <a:pPr algn="ctr" defTabSz="784225"/>
            <a:r>
              <a:rPr lang="en-US" sz="1000" b="1">
                <a:latin typeface="Arial" charset="0"/>
              </a:rPr>
              <a:t>SURV</a:t>
            </a:r>
            <a:endParaRPr lang="en-GB" sz="1000" b="1">
              <a:latin typeface="Arial" charset="0"/>
            </a:endParaRPr>
          </a:p>
        </p:txBody>
      </p:sp>
      <p:cxnSp>
        <p:nvCxnSpPr>
          <p:cNvPr id="53278" name="AutoShape 30"/>
          <p:cNvCxnSpPr>
            <a:cxnSpLocks noChangeShapeType="1"/>
            <a:stCxn id="53277" idx="2"/>
            <a:endCxn id="53273" idx="1"/>
          </p:cNvCxnSpPr>
          <p:nvPr/>
        </p:nvCxnSpPr>
        <p:spPr bwMode="auto">
          <a:xfrm rot="16200000" flipV="1">
            <a:off x="4623593" y="402432"/>
            <a:ext cx="239713" cy="7200900"/>
          </a:xfrm>
          <a:prstGeom prst="bentConnector4">
            <a:avLst>
              <a:gd name="adj1" fmla="val -95366"/>
              <a:gd name="adj2" fmla="val 103176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53279" name="AutoShape 31"/>
          <p:cNvCxnSpPr>
            <a:cxnSpLocks noChangeShapeType="1"/>
            <a:stCxn id="53277" idx="2"/>
            <a:endCxn id="53274" idx="2"/>
          </p:cNvCxnSpPr>
          <p:nvPr/>
        </p:nvCxnSpPr>
        <p:spPr bwMode="auto">
          <a:xfrm rot="5400000">
            <a:off x="6438106" y="2218532"/>
            <a:ext cx="1587" cy="3810000"/>
          </a:xfrm>
          <a:prstGeom prst="bentConnector3">
            <a:avLst>
              <a:gd name="adj1" fmla="val 14400005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53280" name="AutoShape 32"/>
          <p:cNvCxnSpPr>
            <a:cxnSpLocks noChangeShapeType="1"/>
            <a:stCxn id="53277" idx="2"/>
            <a:endCxn id="53273" idx="2"/>
          </p:cNvCxnSpPr>
          <p:nvPr/>
        </p:nvCxnSpPr>
        <p:spPr bwMode="auto">
          <a:xfrm rot="16200000" flipV="1">
            <a:off x="5272881" y="1051719"/>
            <a:ext cx="7938" cy="6134100"/>
          </a:xfrm>
          <a:prstGeom prst="bentConnector3">
            <a:avLst>
              <a:gd name="adj1" fmla="val -288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53281" name="AutoShape 33"/>
          <p:cNvCxnSpPr>
            <a:cxnSpLocks noChangeShapeType="1"/>
            <a:stCxn id="53273" idx="3"/>
            <a:endCxn id="53274" idx="1"/>
          </p:cNvCxnSpPr>
          <p:nvPr/>
        </p:nvCxnSpPr>
        <p:spPr bwMode="auto">
          <a:xfrm>
            <a:off x="3276600" y="3883025"/>
            <a:ext cx="609600" cy="7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53282" name="AutoShape 34"/>
          <p:cNvCxnSpPr>
            <a:cxnSpLocks noChangeShapeType="1"/>
            <a:stCxn id="53274" idx="3"/>
            <a:endCxn id="53275" idx="1"/>
          </p:cNvCxnSpPr>
          <p:nvPr/>
        </p:nvCxnSpPr>
        <p:spPr bwMode="auto">
          <a:xfrm flipV="1">
            <a:off x="5181600" y="3881438"/>
            <a:ext cx="152400" cy="9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53283" name="AutoShape 35"/>
          <p:cNvCxnSpPr>
            <a:cxnSpLocks noChangeShapeType="1"/>
            <a:stCxn id="53275" idx="3"/>
            <a:endCxn id="53276" idx="1"/>
          </p:cNvCxnSpPr>
          <p:nvPr/>
        </p:nvCxnSpPr>
        <p:spPr bwMode="auto">
          <a:xfrm>
            <a:off x="6400800" y="3881438"/>
            <a:ext cx="228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53284" name="AutoShape 36"/>
          <p:cNvCxnSpPr>
            <a:cxnSpLocks noChangeShapeType="1"/>
            <a:stCxn id="53276" idx="3"/>
            <a:endCxn id="53277" idx="1"/>
          </p:cNvCxnSpPr>
          <p:nvPr/>
        </p:nvCxnSpPr>
        <p:spPr bwMode="auto">
          <a:xfrm>
            <a:off x="7696200" y="3881438"/>
            <a:ext cx="228600" cy="9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53285" name="WordArt 37"/>
          <p:cNvSpPr>
            <a:spLocks noChangeArrowheads="1" noChangeShapeType="1" noTextEdit="1"/>
          </p:cNvSpPr>
          <p:nvPr/>
        </p:nvSpPr>
        <p:spPr bwMode="auto">
          <a:xfrm>
            <a:off x="1371600" y="4494213"/>
            <a:ext cx="1447800" cy="169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41"/>
              </a:avLst>
            </a:prstTxWarp>
          </a:bodyPr>
          <a:lstStyle/>
          <a:p>
            <a:pPr algn="ctr"/>
            <a:r>
              <a:rPr lang="en-US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PRE-MARKET</a:t>
            </a:r>
          </a:p>
        </p:txBody>
      </p:sp>
      <p:sp>
        <p:nvSpPr>
          <p:cNvPr id="53286" name="WordArt 38"/>
          <p:cNvSpPr>
            <a:spLocks noChangeArrowheads="1" noChangeShapeType="1" noTextEdit="1"/>
          </p:cNvSpPr>
          <p:nvPr/>
        </p:nvSpPr>
        <p:spPr bwMode="auto">
          <a:xfrm>
            <a:off x="6400800" y="4494213"/>
            <a:ext cx="1524000" cy="169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66"/>
              </a:avLst>
            </a:prstTxWarp>
          </a:bodyPr>
          <a:lstStyle/>
          <a:p>
            <a:pPr algn="ctr"/>
            <a:r>
              <a:rPr lang="en-US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POST-MARKET</a:t>
            </a:r>
          </a:p>
        </p:txBody>
      </p:sp>
      <p:sp>
        <p:nvSpPr>
          <p:cNvPr id="53287" name="Text Box 39"/>
          <p:cNvSpPr txBox="1">
            <a:spLocks noChangeArrowheads="1"/>
          </p:cNvSpPr>
          <p:nvPr/>
        </p:nvSpPr>
        <p:spPr bwMode="auto">
          <a:xfrm>
            <a:off x="533400" y="4800600"/>
            <a:ext cx="8229600" cy="334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78365" tIns="39183" rIns="78365" bIns="39183">
            <a:spAutoFit/>
          </a:bodyPr>
          <a:lstStyle/>
          <a:p>
            <a:pPr algn="ctr" defTabSz="784225"/>
            <a:r>
              <a:rPr lang="en-US" sz="1400" b="1">
                <a:latin typeface="Arial" charset="0"/>
              </a:rPr>
              <a:t>R    E    G    U    L    A    S    I</a:t>
            </a:r>
            <a:endParaRPr lang="en-GB" sz="1400" b="1">
              <a:latin typeface="Arial" charset="0"/>
            </a:endParaRPr>
          </a:p>
        </p:txBody>
      </p:sp>
      <p:sp>
        <p:nvSpPr>
          <p:cNvPr id="53288" name="AutoShape 40"/>
          <p:cNvSpPr>
            <a:spLocks noChangeArrowheads="1"/>
          </p:cNvSpPr>
          <p:nvPr/>
        </p:nvSpPr>
        <p:spPr bwMode="auto">
          <a:xfrm>
            <a:off x="304800" y="5164138"/>
            <a:ext cx="1903413" cy="1404937"/>
          </a:xfrm>
          <a:prstGeom prst="irregularSeal1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39183" rIns="0" bIns="39183" anchor="ctr">
            <a:spAutoFit/>
          </a:bodyPr>
          <a:lstStyle/>
          <a:p>
            <a:pPr algn="ctr" defTabSz="784225"/>
            <a:endParaRPr lang="en-US" sz="700" b="1"/>
          </a:p>
          <a:p>
            <a:pPr algn="ctr" defTabSz="784225"/>
            <a:r>
              <a:rPr lang="en-US" sz="900" b="1"/>
              <a:t>PENGHENTIAN</a:t>
            </a:r>
          </a:p>
          <a:p>
            <a:pPr algn="ctr" defTabSz="784225"/>
            <a:r>
              <a:rPr lang="en-US" sz="900" b="1"/>
              <a:t>PRODUKSI</a:t>
            </a:r>
            <a:endParaRPr lang="en-GB" sz="900" b="1"/>
          </a:p>
        </p:txBody>
      </p:sp>
      <p:sp>
        <p:nvSpPr>
          <p:cNvPr id="53289" name="AutoShape 41"/>
          <p:cNvSpPr>
            <a:spLocks noChangeArrowheads="1"/>
          </p:cNvSpPr>
          <p:nvPr/>
        </p:nvSpPr>
        <p:spPr bwMode="auto">
          <a:xfrm>
            <a:off x="2224088" y="5251450"/>
            <a:ext cx="1508125" cy="1057275"/>
          </a:xfrm>
          <a:prstGeom prst="irregularSeal1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39183" rIns="0" bIns="39183" anchor="ctr">
            <a:spAutoFit/>
          </a:bodyPr>
          <a:lstStyle/>
          <a:p>
            <a:pPr algn="ctr" defTabSz="784225"/>
            <a:r>
              <a:rPr lang="en-US" sz="900" b="1"/>
              <a:t>CABUT</a:t>
            </a:r>
          </a:p>
          <a:p>
            <a:pPr algn="ctr" defTabSz="784225"/>
            <a:r>
              <a:rPr lang="en-US" sz="900" b="1"/>
              <a:t>IZIN</a:t>
            </a:r>
            <a:endParaRPr lang="en-GB" sz="900" b="1"/>
          </a:p>
        </p:txBody>
      </p:sp>
      <p:sp>
        <p:nvSpPr>
          <p:cNvPr id="53290" name="AutoShape 42"/>
          <p:cNvSpPr>
            <a:spLocks noChangeArrowheads="1"/>
          </p:cNvSpPr>
          <p:nvPr/>
        </p:nvSpPr>
        <p:spPr bwMode="auto">
          <a:xfrm>
            <a:off x="3576638" y="5307013"/>
            <a:ext cx="1905000" cy="1138237"/>
          </a:xfrm>
          <a:prstGeom prst="irregularSeal1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39183" rIns="0" bIns="39183" anchor="ctr">
            <a:spAutoFit/>
          </a:bodyPr>
          <a:lstStyle/>
          <a:p>
            <a:pPr algn="ctr" defTabSz="784225"/>
            <a:r>
              <a:rPr lang="en-US" sz="1000" b="1"/>
              <a:t>PENCABUTAN</a:t>
            </a:r>
          </a:p>
          <a:p>
            <a:pPr algn="ctr" defTabSz="784225"/>
            <a:r>
              <a:rPr lang="en-US" sz="1000" b="1"/>
              <a:t>NO.REG</a:t>
            </a:r>
            <a:endParaRPr lang="en-GB" sz="1000" b="1"/>
          </a:p>
        </p:txBody>
      </p:sp>
      <p:sp>
        <p:nvSpPr>
          <p:cNvPr id="53291" name="AutoShape 43"/>
          <p:cNvSpPr>
            <a:spLocks noChangeArrowheads="1"/>
          </p:cNvSpPr>
          <p:nvPr/>
        </p:nvSpPr>
        <p:spPr bwMode="auto">
          <a:xfrm>
            <a:off x="5284788" y="5211763"/>
            <a:ext cx="1492250" cy="779462"/>
          </a:xfrm>
          <a:prstGeom prst="irregularSeal1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39183" rIns="0" bIns="39183" anchor="ctr">
            <a:spAutoFit/>
          </a:bodyPr>
          <a:lstStyle/>
          <a:p>
            <a:pPr algn="ctr" defTabSz="784225"/>
            <a:r>
              <a:rPr lang="en-US" sz="900" b="1"/>
              <a:t>RECALLING</a:t>
            </a:r>
            <a:endParaRPr lang="en-GB" sz="900" b="1"/>
          </a:p>
        </p:txBody>
      </p:sp>
      <p:sp>
        <p:nvSpPr>
          <p:cNvPr id="53292" name="AutoShape 44"/>
          <p:cNvSpPr>
            <a:spLocks noChangeArrowheads="1"/>
          </p:cNvSpPr>
          <p:nvPr/>
        </p:nvSpPr>
        <p:spPr bwMode="auto">
          <a:xfrm>
            <a:off x="6338888" y="5645150"/>
            <a:ext cx="1508125" cy="1057275"/>
          </a:xfrm>
          <a:prstGeom prst="irregularSeal1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39183" rIns="0" bIns="39183" anchor="ctr">
            <a:spAutoFit/>
          </a:bodyPr>
          <a:lstStyle/>
          <a:p>
            <a:pPr algn="ctr" defTabSz="784225"/>
            <a:r>
              <a:rPr lang="en-US" sz="900" b="1"/>
              <a:t>CABUT IZIN</a:t>
            </a:r>
            <a:endParaRPr lang="en-GB" sz="900" b="1"/>
          </a:p>
        </p:txBody>
      </p:sp>
      <p:sp>
        <p:nvSpPr>
          <p:cNvPr id="53293" name="AutoShape 45"/>
          <p:cNvSpPr>
            <a:spLocks noChangeArrowheads="1"/>
          </p:cNvSpPr>
          <p:nvPr/>
        </p:nvSpPr>
        <p:spPr bwMode="auto">
          <a:xfrm>
            <a:off x="7161213" y="5035550"/>
            <a:ext cx="1828800" cy="1057275"/>
          </a:xfrm>
          <a:prstGeom prst="irregularSeal1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39183" rIns="0" bIns="39183" anchor="ctr">
            <a:spAutoFit/>
          </a:bodyPr>
          <a:lstStyle/>
          <a:p>
            <a:pPr algn="ctr" defTabSz="784225"/>
            <a:r>
              <a:rPr lang="en-US" sz="900" b="1"/>
              <a:t>PRO-JUSTICIA</a:t>
            </a:r>
            <a:endParaRPr lang="en-GB" sz="9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Line 2"/>
          <p:cNvSpPr>
            <a:spLocks noChangeShapeType="1"/>
          </p:cNvSpPr>
          <p:nvPr/>
        </p:nvSpPr>
        <p:spPr bwMode="auto">
          <a:xfrm>
            <a:off x="0" y="1447800"/>
            <a:ext cx="91440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0" y="990600"/>
            <a:ext cx="2022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dirty="0" err="1">
                <a:solidFill>
                  <a:srgbClr val="FFFF00"/>
                </a:solidFill>
                <a:latin typeface="Arial" charset="0"/>
              </a:rPr>
              <a:t>Perbatasan</a:t>
            </a:r>
            <a:r>
              <a:rPr lang="en-US" sz="1600" b="1" dirty="0">
                <a:solidFill>
                  <a:srgbClr val="FFFF00"/>
                </a:solidFill>
                <a:latin typeface="Arial" charset="0"/>
              </a:rPr>
              <a:t> Negara</a:t>
            </a:r>
            <a:endParaRPr lang="en-GB" sz="1600" b="1" dirty="0">
              <a:solidFill>
                <a:srgbClr val="FFFF00"/>
              </a:solidFill>
              <a:latin typeface="Arial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3400" y="2743200"/>
            <a:ext cx="8077200" cy="1646238"/>
            <a:chOff x="336" y="1728"/>
            <a:chExt cx="5088" cy="1037"/>
          </a:xfrm>
        </p:grpSpPr>
        <p:sp>
          <p:nvSpPr>
            <p:cNvPr id="54304" name="Line 5"/>
            <p:cNvSpPr>
              <a:spLocks noChangeShapeType="1"/>
            </p:cNvSpPr>
            <p:nvPr/>
          </p:nvSpPr>
          <p:spPr bwMode="auto">
            <a:xfrm>
              <a:off x="1056" y="2352"/>
              <a:ext cx="3696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5" name="Text Box 6"/>
            <p:cNvSpPr txBox="1">
              <a:spLocks noChangeArrowheads="1"/>
            </p:cNvSpPr>
            <p:nvPr/>
          </p:nvSpPr>
          <p:spPr bwMode="auto">
            <a:xfrm>
              <a:off x="336" y="1728"/>
              <a:ext cx="718" cy="10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sz="1400" b="1">
                <a:solidFill>
                  <a:srgbClr val="0000CC"/>
                </a:solidFill>
                <a:latin typeface="Arial" charset="0"/>
              </a:endParaRPr>
            </a:p>
            <a:p>
              <a:pPr algn="ctr" eaLnBrk="0" hangingPunct="0"/>
              <a:r>
                <a:rPr lang="en-US" sz="1400" b="1">
                  <a:solidFill>
                    <a:srgbClr val="0000CC"/>
                  </a:solidFill>
                  <a:latin typeface="Arial" charset="0"/>
                </a:rPr>
                <a:t>Produksi bahan mentah dan bahan penolong</a:t>
              </a:r>
            </a:p>
          </p:txBody>
        </p:sp>
        <p:sp>
          <p:nvSpPr>
            <p:cNvPr id="54306" name="Text Box 7"/>
            <p:cNvSpPr txBox="1">
              <a:spLocks noChangeArrowheads="1"/>
            </p:cNvSpPr>
            <p:nvPr/>
          </p:nvSpPr>
          <p:spPr bwMode="auto">
            <a:xfrm>
              <a:off x="1200" y="1920"/>
              <a:ext cx="718" cy="8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sz="1400" b="1">
                <a:solidFill>
                  <a:srgbClr val="0000CC"/>
                </a:solidFill>
                <a:latin typeface="Arial" charset="0"/>
              </a:endParaRPr>
            </a:p>
            <a:p>
              <a:pPr algn="ctr" eaLnBrk="0" hangingPunct="0"/>
              <a:r>
                <a:rPr lang="en-US" sz="1400" b="1">
                  <a:solidFill>
                    <a:srgbClr val="0000CC"/>
                  </a:solidFill>
                  <a:latin typeface="Arial" charset="0"/>
                </a:rPr>
                <a:t>Pena-nganan bahan segar</a:t>
              </a:r>
            </a:p>
          </p:txBody>
        </p:sp>
        <p:sp>
          <p:nvSpPr>
            <p:cNvPr id="54307" name="Text Box 8"/>
            <p:cNvSpPr txBox="1">
              <a:spLocks noChangeArrowheads="1"/>
            </p:cNvSpPr>
            <p:nvPr/>
          </p:nvSpPr>
          <p:spPr bwMode="auto">
            <a:xfrm>
              <a:off x="2016" y="2160"/>
              <a:ext cx="789" cy="3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sz="1000" b="1">
                <a:solidFill>
                  <a:srgbClr val="0000CC"/>
                </a:solidFill>
                <a:latin typeface="Arial" charset="0"/>
              </a:endParaRPr>
            </a:p>
            <a:p>
              <a:pPr algn="ctr" eaLnBrk="0" hangingPunct="0"/>
              <a:r>
                <a:rPr lang="en-US" sz="1400" b="1">
                  <a:solidFill>
                    <a:srgbClr val="0000CC"/>
                  </a:solidFill>
                  <a:latin typeface="Arial" charset="0"/>
                </a:rPr>
                <a:t>Pengolahan</a:t>
              </a:r>
            </a:p>
          </p:txBody>
        </p:sp>
        <p:sp>
          <p:nvSpPr>
            <p:cNvPr id="54308" name="Text Box 9"/>
            <p:cNvSpPr txBox="1">
              <a:spLocks noChangeArrowheads="1"/>
            </p:cNvSpPr>
            <p:nvPr/>
          </p:nvSpPr>
          <p:spPr bwMode="auto">
            <a:xfrm>
              <a:off x="2928" y="2160"/>
              <a:ext cx="768" cy="5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000" b="1">
                <a:solidFill>
                  <a:srgbClr val="0000CC"/>
                </a:solidFill>
                <a:latin typeface="Arial" charset="0"/>
              </a:endParaRPr>
            </a:p>
            <a:p>
              <a:pPr eaLnBrk="0" hangingPunct="0"/>
              <a:r>
                <a:rPr lang="en-US" sz="1400" b="1">
                  <a:solidFill>
                    <a:srgbClr val="0000CC"/>
                  </a:solidFill>
                  <a:latin typeface="Arial" charset="0"/>
                </a:rPr>
                <a:t>  Distribusi</a:t>
              </a:r>
            </a:p>
          </p:txBody>
        </p:sp>
        <p:sp>
          <p:nvSpPr>
            <p:cNvPr id="54309" name="Text Box 10"/>
            <p:cNvSpPr txBox="1">
              <a:spLocks noChangeArrowheads="1"/>
            </p:cNvSpPr>
            <p:nvPr/>
          </p:nvSpPr>
          <p:spPr bwMode="auto">
            <a:xfrm>
              <a:off x="3840" y="2160"/>
              <a:ext cx="718" cy="3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sz="1400" b="1">
                <a:solidFill>
                  <a:srgbClr val="0000CC"/>
                </a:solidFill>
                <a:latin typeface="Arial" charset="0"/>
              </a:endParaRPr>
            </a:p>
            <a:p>
              <a:pPr algn="ctr" eaLnBrk="0" hangingPunct="0"/>
              <a:r>
                <a:rPr lang="en-US" sz="1200" b="1">
                  <a:solidFill>
                    <a:srgbClr val="0000CC"/>
                  </a:solidFill>
                  <a:latin typeface="Arial" charset="0"/>
                </a:rPr>
                <a:t>Pemasaran</a:t>
              </a:r>
            </a:p>
          </p:txBody>
        </p:sp>
        <p:sp>
          <p:nvSpPr>
            <p:cNvPr id="54310" name="Text Box 11"/>
            <p:cNvSpPr txBox="1">
              <a:spLocks noChangeArrowheads="1"/>
            </p:cNvSpPr>
            <p:nvPr/>
          </p:nvSpPr>
          <p:spPr bwMode="auto">
            <a:xfrm>
              <a:off x="4748" y="2160"/>
              <a:ext cx="676" cy="3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000" b="1">
                <a:solidFill>
                  <a:srgbClr val="0000CC"/>
                </a:solidFill>
                <a:latin typeface="Arial" charset="0"/>
              </a:endParaRPr>
            </a:p>
            <a:p>
              <a:pPr eaLnBrk="0" hangingPunct="0"/>
              <a:r>
                <a:rPr lang="en-US" sz="1200" b="1">
                  <a:solidFill>
                    <a:srgbClr val="0000CC"/>
                  </a:solidFill>
                  <a:latin typeface="Arial" charset="0"/>
                </a:rPr>
                <a:t>Konsumen</a:t>
              </a:r>
            </a:p>
          </p:txBody>
        </p:sp>
        <p:sp>
          <p:nvSpPr>
            <p:cNvPr id="54311" name="Line 12"/>
            <p:cNvSpPr>
              <a:spLocks noChangeShapeType="1"/>
            </p:cNvSpPr>
            <p:nvPr/>
          </p:nvSpPr>
          <p:spPr bwMode="auto">
            <a:xfrm>
              <a:off x="1920" y="2592"/>
              <a:ext cx="1008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383088" y="3200400"/>
            <a:ext cx="3313112" cy="1676400"/>
            <a:chOff x="2736" y="1920"/>
            <a:chExt cx="2087" cy="1056"/>
          </a:xfrm>
        </p:grpSpPr>
        <p:sp>
          <p:nvSpPr>
            <p:cNvPr id="54302" name="Oval 14"/>
            <p:cNvSpPr>
              <a:spLocks noChangeArrowheads="1"/>
            </p:cNvSpPr>
            <p:nvPr/>
          </p:nvSpPr>
          <p:spPr bwMode="auto">
            <a:xfrm>
              <a:off x="2736" y="1920"/>
              <a:ext cx="1968" cy="1056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3" name="Text Box 15"/>
            <p:cNvSpPr txBox="1">
              <a:spLocks noChangeArrowheads="1"/>
            </p:cNvSpPr>
            <p:nvPr/>
          </p:nvSpPr>
          <p:spPr bwMode="auto">
            <a:xfrm rot="-4135">
              <a:off x="2784" y="2544"/>
              <a:ext cx="2039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600" b="1">
                  <a:solidFill>
                    <a:srgbClr val="00FFFF"/>
                  </a:solidFill>
                  <a:latin typeface="Arial" charset="0"/>
                </a:rPr>
                <a:t>AJANG PERSAINGAN PRODUK</a:t>
              </a:r>
            </a:p>
            <a:p>
              <a:pPr algn="ctr" eaLnBrk="0" hangingPunct="0"/>
              <a:r>
                <a:rPr lang="en-US" sz="1600" b="1">
                  <a:solidFill>
                    <a:srgbClr val="00FFFF"/>
                  </a:solidFill>
                  <a:latin typeface="Arial" charset="0"/>
                </a:rPr>
                <a:t>PANGAN LOKAL vs IMPOR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1066800" y="457200"/>
            <a:ext cx="5791200" cy="2819400"/>
            <a:chOff x="672" y="384"/>
            <a:chExt cx="3648" cy="1776"/>
          </a:xfrm>
        </p:grpSpPr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2064" y="768"/>
              <a:ext cx="2256" cy="1392"/>
              <a:chOff x="2064" y="768"/>
              <a:chExt cx="2256" cy="1392"/>
            </a:xfrm>
          </p:grpSpPr>
          <p:sp>
            <p:nvSpPr>
              <p:cNvPr id="54298" name="Line 18"/>
              <p:cNvSpPr>
                <a:spLocks noChangeShapeType="1"/>
              </p:cNvSpPr>
              <p:nvPr/>
            </p:nvSpPr>
            <p:spPr bwMode="auto">
              <a:xfrm>
                <a:off x="2400" y="768"/>
                <a:ext cx="0" cy="1392"/>
              </a:xfrm>
              <a:prstGeom prst="line">
                <a:avLst/>
              </a:prstGeom>
              <a:noFill/>
              <a:ln w="76200">
                <a:solidFill>
                  <a:srgbClr val="00FF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9" name="Line 19"/>
              <p:cNvSpPr>
                <a:spLocks noChangeShapeType="1"/>
              </p:cNvSpPr>
              <p:nvPr/>
            </p:nvSpPr>
            <p:spPr bwMode="auto">
              <a:xfrm>
                <a:off x="3264" y="768"/>
                <a:ext cx="0" cy="1392"/>
              </a:xfrm>
              <a:prstGeom prst="line">
                <a:avLst/>
              </a:prstGeom>
              <a:noFill/>
              <a:ln w="76200">
                <a:solidFill>
                  <a:srgbClr val="00FF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0" name="Line 20"/>
              <p:cNvSpPr>
                <a:spLocks noChangeShapeType="1"/>
              </p:cNvSpPr>
              <p:nvPr/>
            </p:nvSpPr>
            <p:spPr bwMode="auto">
              <a:xfrm>
                <a:off x="4176" y="768"/>
                <a:ext cx="0" cy="1392"/>
              </a:xfrm>
              <a:prstGeom prst="line">
                <a:avLst/>
              </a:prstGeom>
              <a:noFill/>
              <a:ln w="76200">
                <a:solidFill>
                  <a:srgbClr val="00FF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1" name="Text Box 21"/>
              <p:cNvSpPr txBox="1">
                <a:spLocks noChangeArrowheads="1"/>
              </p:cNvSpPr>
              <p:nvPr/>
            </p:nvSpPr>
            <p:spPr bwMode="auto">
              <a:xfrm>
                <a:off x="2064" y="1296"/>
                <a:ext cx="2256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b="1">
                    <a:solidFill>
                      <a:schemeClr val="bg1"/>
                    </a:solidFill>
                    <a:latin typeface="Arial" charset="0"/>
                  </a:rPr>
                  <a:t>Pangan impor</a:t>
                </a:r>
                <a:endParaRPr lang="en-GB" b="1">
                  <a:solidFill>
                    <a:schemeClr val="bg1"/>
                  </a:solidFill>
                  <a:latin typeface="Arial" charset="0"/>
                </a:endParaRPr>
              </a:p>
            </p:txBody>
          </p:sp>
        </p:grpSp>
        <p:sp>
          <p:nvSpPr>
            <p:cNvPr id="54297" name="Text Box 22"/>
            <p:cNvSpPr txBox="1">
              <a:spLocks noChangeArrowheads="1"/>
            </p:cNvSpPr>
            <p:nvPr/>
          </p:nvSpPr>
          <p:spPr bwMode="auto">
            <a:xfrm>
              <a:off x="672" y="384"/>
              <a:ext cx="1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n-GB" sz="2000" b="1">
                <a:solidFill>
                  <a:srgbClr val="00FFFF"/>
                </a:solidFill>
                <a:latin typeface="Arial" charset="0"/>
              </a:endParaRPr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581025" y="1295400"/>
            <a:ext cx="8562975" cy="2274888"/>
            <a:chOff x="192" y="336"/>
            <a:chExt cx="5394" cy="1433"/>
          </a:xfrm>
        </p:grpSpPr>
        <p:sp>
          <p:nvSpPr>
            <p:cNvPr id="54289" name="Text Box 24"/>
            <p:cNvSpPr txBox="1">
              <a:spLocks noChangeArrowheads="1"/>
            </p:cNvSpPr>
            <p:nvPr/>
          </p:nvSpPr>
          <p:spPr bwMode="auto">
            <a:xfrm>
              <a:off x="192" y="336"/>
              <a:ext cx="53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dirty="0" err="1">
                  <a:solidFill>
                    <a:srgbClr val="7030A0"/>
                  </a:solidFill>
                  <a:latin typeface="Arial" charset="0"/>
                </a:rPr>
                <a:t>Deptan</a:t>
              </a:r>
              <a:r>
                <a:rPr lang="en-US" sz="2000" b="1" dirty="0">
                  <a:solidFill>
                    <a:srgbClr val="7030A0"/>
                  </a:solidFill>
                  <a:latin typeface="Arial" charset="0"/>
                </a:rPr>
                <a:t>                   BPOM/</a:t>
              </a:r>
              <a:r>
                <a:rPr lang="en-US" sz="2000" b="1" dirty="0" err="1">
                  <a:solidFill>
                    <a:srgbClr val="7030A0"/>
                  </a:solidFill>
                  <a:latin typeface="Arial" charset="0"/>
                </a:rPr>
                <a:t>Pemda</a:t>
              </a:r>
              <a:r>
                <a:rPr lang="en-US" sz="2000" b="1" dirty="0">
                  <a:solidFill>
                    <a:srgbClr val="7030A0"/>
                  </a:solidFill>
                  <a:latin typeface="Arial" charset="0"/>
                </a:rPr>
                <a:t>      BPOM                       </a:t>
              </a:r>
              <a:r>
                <a:rPr lang="en-US" sz="2000" b="1" dirty="0" err="1">
                  <a:solidFill>
                    <a:srgbClr val="7030A0"/>
                  </a:solidFill>
                  <a:latin typeface="Arial" charset="0"/>
                </a:rPr>
                <a:t>BPOM</a:t>
              </a:r>
              <a:r>
                <a:rPr lang="en-US" sz="2000" b="1" dirty="0">
                  <a:solidFill>
                    <a:srgbClr val="7030A0"/>
                  </a:solidFill>
                  <a:latin typeface="Arial" charset="0"/>
                </a:rPr>
                <a:t>/</a:t>
              </a:r>
              <a:r>
                <a:rPr lang="en-US" sz="2000" b="1" dirty="0" err="1">
                  <a:solidFill>
                    <a:srgbClr val="7030A0"/>
                  </a:solidFill>
                  <a:latin typeface="Arial" charset="0"/>
                </a:rPr>
                <a:t>Depkes</a:t>
              </a:r>
              <a:endParaRPr lang="en-US" sz="2000" b="1" dirty="0">
                <a:solidFill>
                  <a:srgbClr val="7030A0"/>
                </a:solidFill>
                <a:latin typeface="Arial" charset="0"/>
              </a:endParaRPr>
            </a:p>
          </p:txBody>
        </p:sp>
        <p:sp>
          <p:nvSpPr>
            <p:cNvPr id="54290" name="Line 25"/>
            <p:cNvSpPr>
              <a:spLocks noChangeShapeType="1"/>
            </p:cNvSpPr>
            <p:nvPr/>
          </p:nvSpPr>
          <p:spPr bwMode="auto">
            <a:xfrm>
              <a:off x="442" y="569"/>
              <a:ext cx="192" cy="72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91" name="Line 26"/>
            <p:cNvSpPr>
              <a:spLocks noChangeShapeType="1"/>
            </p:cNvSpPr>
            <p:nvPr/>
          </p:nvSpPr>
          <p:spPr bwMode="auto">
            <a:xfrm>
              <a:off x="1930" y="521"/>
              <a:ext cx="0" cy="12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92" name="Line 27"/>
            <p:cNvSpPr>
              <a:spLocks noChangeShapeType="1"/>
            </p:cNvSpPr>
            <p:nvPr/>
          </p:nvSpPr>
          <p:spPr bwMode="auto">
            <a:xfrm flipH="1">
              <a:off x="2794" y="569"/>
              <a:ext cx="288" cy="120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93" name="Line 28"/>
            <p:cNvSpPr>
              <a:spLocks noChangeShapeType="1"/>
            </p:cNvSpPr>
            <p:nvPr/>
          </p:nvSpPr>
          <p:spPr bwMode="auto">
            <a:xfrm flipH="1">
              <a:off x="2410" y="569"/>
              <a:ext cx="576" cy="1104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94" name="Line 29"/>
            <p:cNvSpPr>
              <a:spLocks noChangeShapeType="1"/>
            </p:cNvSpPr>
            <p:nvPr/>
          </p:nvSpPr>
          <p:spPr bwMode="auto">
            <a:xfrm flipH="1">
              <a:off x="4618" y="569"/>
              <a:ext cx="336" cy="1104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95" name="Line 30"/>
            <p:cNvSpPr>
              <a:spLocks noChangeShapeType="1"/>
            </p:cNvSpPr>
            <p:nvPr/>
          </p:nvSpPr>
          <p:spPr bwMode="auto">
            <a:xfrm>
              <a:off x="480" y="576"/>
              <a:ext cx="816" cy="105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0799" name="Text Box 31"/>
          <p:cNvSpPr txBox="1">
            <a:spLocks noChangeArrowheads="1"/>
          </p:cNvSpPr>
          <p:nvPr/>
        </p:nvSpPr>
        <p:spPr bwMode="auto">
          <a:xfrm>
            <a:off x="1244600" y="190500"/>
            <a:ext cx="7696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</a:rPr>
              <a:t>Pengawasan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</a:rPr>
              <a:t>Keamanan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</a:rPr>
              <a:t>Pangan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</a:rPr>
              <a:t>   </a:t>
            </a:r>
            <a:r>
              <a:rPr lang="en-US" sz="2800" b="1" i="1" dirty="0">
                <a:solidFill>
                  <a:srgbClr val="00FFFF"/>
                </a:solidFill>
                <a:latin typeface="Times New Roman" pitchFamily="18" charset="0"/>
              </a:rPr>
              <a:t>from farm to table</a:t>
            </a:r>
          </a:p>
        </p:txBody>
      </p:sp>
      <p:sp>
        <p:nvSpPr>
          <p:cNvPr id="54281" name="Text Box 32"/>
          <p:cNvSpPr txBox="1">
            <a:spLocks noChangeArrowheads="1"/>
          </p:cNvSpPr>
          <p:nvPr/>
        </p:nvSpPr>
        <p:spPr bwMode="auto">
          <a:xfrm>
            <a:off x="495300" y="5029200"/>
            <a:ext cx="7848600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 b="1" dirty="0">
                <a:solidFill>
                  <a:srgbClr val="0070C0"/>
                </a:solidFill>
                <a:latin typeface="Arial" charset="0"/>
              </a:rPr>
              <a:t>GAP/GFP          GHP            GMP         GDP/GTP            GRP             GCP</a:t>
            </a:r>
          </a:p>
          <a:p>
            <a:pPr eaLnBrk="0" hangingPunct="0"/>
            <a:r>
              <a:rPr lang="en-US" sz="1800" b="1" dirty="0">
                <a:solidFill>
                  <a:srgbClr val="0070C0"/>
                </a:solidFill>
                <a:latin typeface="Arial" charset="0"/>
              </a:rPr>
              <a:t>                        HACCP       </a:t>
            </a:r>
            <a:r>
              <a:rPr lang="en-US" sz="1800" b="1" dirty="0" err="1">
                <a:solidFill>
                  <a:srgbClr val="0070C0"/>
                </a:solidFill>
                <a:latin typeface="Arial" charset="0"/>
              </a:rPr>
              <a:t>HACCP</a:t>
            </a:r>
            <a:r>
              <a:rPr lang="en-US" sz="1800" b="1" dirty="0">
                <a:solidFill>
                  <a:srgbClr val="0070C0"/>
                </a:solidFill>
                <a:latin typeface="Arial" charset="0"/>
              </a:rPr>
              <a:t>                                                   </a:t>
            </a:r>
            <a:r>
              <a:rPr lang="en-US" sz="1800" b="1" dirty="0" err="1">
                <a:solidFill>
                  <a:srgbClr val="0070C0"/>
                </a:solidFill>
                <a:latin typeface="Arial" charset="0"/>
              </a:rPr>
              <a:t>HACCP</a:t>
            </a:r>
            <a:endParaRPr lang="en-US" sz="1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54282" name="Line 33"/>
          <p:cNvSpPr>
            <a:spLocks noChangeShapeType="1"/>
          </p:cNvSpPr>
          <p:nvPr/>
        </p:nvSpPr>
        <p:spPr bwMode="auto">
          <a:xfrm flipV="1">
            <a:off x="990600" y="4343400"/>
            <a:ext cx="0" cy="5334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3" name="Line 34"/>
          <p:cNvSpPr>
            <a:spLocks noChangeShapeType="1"/>
          </p:cNvSpPr>
          <p:nvPr/>
        </p:nvSpPr>
        <p:spPr bwMode="auto">
          <a:xfrm flipV="1">
            <a:off x="2438400" y="4343400"/>
            <a:ext cx="0" cy="541338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4" name="Line 35"/>
          <p:cNvSpPr>
            <a:spLocks noChangeShapeType="1"/>
          </p:cNvSpPr>
          <p:nvPr/>
        </p:nvSpPr>
        <p:spPr bwMode="auto">
          <a:xfrm flipV="1">
            <a:off x="3733800" y="4114800"/>
            <a:ext cx="0" cy="6858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5" name="Line 36"/>
          <p:cNvSpPr>
            <a:spLocks noChangeShapeType="1"/>
          </p:cNvSpPr>
          <p:nvPr/>
        </p:nvSpPr>
        <p:spPr bwMode="auto">
          <a:xfrm flipV="1">
            <a:off x="5029200" y="4724400"/>
            <a:ext cx="0" cy="3810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6" name="Line 37"/>
          <p:cNvSpPr>
            <a:spLocks noChangeShapeType="1"/>
          </p:cNvSpPr>
          <p:nvPr/>
        </p:nvSpPr>
        <p:spPr bwMode="auto">
          <a:xfrm flipH="1" flipV="1">
            <a:off x="6629400" y="4800600"/>
            <a:ext cx="0" cy="3048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7" name="Line 38"/>
          <p:cNvSpPr>
            <a:spLocks noChangeShapeType="1"/>
          </p:cNvSpPr>
          <p:nvPr/>
        </p:nvSpPr>
        <p:spPr bwMode="auto">
          <a:xfrm flipV="1">
            <a:off x="8001000" y="4191000"/>
            <a:ext cx="0" cy="6858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8" name="Text Box 39"/>
          <p:cNvSpPr txBox="1">
            <a:spLocks noChangeArrowheads="1"/>
          </p:cNvSpPr>
          <p:nvPr/>
        </p:nvSpPr>
        <p:spPr bwMode="auto">
          <a:xfrm>
            <a:off x="457200" y="5702300"/>
            <a:ext cx="83058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Arial" charset="0"/>
              </a:rPr>
              <a:t>GAP   </a:t>
            </a:r>
            <a:r>
              <a:rPr lang="en-US" sz="1400" b="1" i="1" dirty="0">
                <a:solidFill>
                  <a:srgbClr val="FF0000"/>
                </a:solidFill>
                <a:latin typeface="Arial" charset="0"/>
              </a:rPr>
              <a:t>Good Agricultural Practices</a:t>
            </a:r>
            <a:r>
              <a:rPr lang="en-US" sz="1400" b="1" dirty="0">
                <a:solidFill>
                  <a:srgbClr val="FF0000"/>
                </a:solidFill>
                <a:latin typeface="Arial" charset="0"/>
              </a:rPr>
              <a:t>	          GDP   </a:t>
            </a:r>
            <a:r>
              <a:rPr lang="en-US" sz="1400" b="1" i="1" dirty="0">
                <a:solidFill>
                  <a:srgbClr val="FF0000"/>
                </a:solidFill>
                <a:latin typeface="Arial" charset="0"/>
              </a:rPr>
              <a:t>Good Distribution Practices</a:t>
            </a:r>
          </a:p>
          <a:p>
            <a:r>
              <a:rPr lang="en-US" sz="1400" b="1" dirty="0">
                <a:solidFill>
                  <a:srgbClr val="FF0000"/>
                </a:solidFill>
                <a:latin typeface="Arial" charset="0"/>
              </a:rPr>
              <a:t>GFP   </a:t>
            </a:r>
            <a:r>
              <a:rPr lang="en-US" sz="1400" b="1" i="1" dirty="0">
                <a:solidFill>
                  <a:srgbClr val="FF0000"/>
                </a:solidFill>
                <a:latin typeface="Arial" charset="0"/>
              </a:rPr>
              <a:t>Good Farming Practices</a:t>
            </a:r>
            <a:r>
              <a:rPr lang="en-US" sz="1400" b="1" dirty="0">
                <a:solidFill>
                  <a:srgbClr val="FF0000"/>
                </a:solidFill>
                <a:latin typeface="Arial" charset="0"/>
              </a:rPr>
              <a:t> 	                             GTP   </a:t>
            </a:r>
            <a:r>
              <a:rPr lang="en-US" sz="1400" b="1" i="1" dirty="0">
                <a:solidFill>
                  <a:srgbClr val="FF0000"/>
                </a:solidFill>
                <a:latin typeface="Arial" charset="0"/>
              </a:rPr>
              <a:t>Good Transportation Practices</a:t>
            </a:r>
          </a:p>
          <a:p>
            <a:r>
              <a:rPr lang="en-US" sz="1400" b="1" dirty="0">
                <a:solidFill>
                  <a:srgbClr val="FF0000"/>
                </a:solidFill>
                <a:latin typeface="Arial" charset="0"/>
              </a:rPr>
              <a:t>GHP   </a:t>
            </a:r>
            <a:r>
              <a:rPr lang="en-US" sz="1400" b="1" i="1" dirty="0">
                <a:solidFill>
                  <a:srgbClr val="FF0000"/>
                </a:solidFill>
                <a:latin typeface="Arial" charset="0"/>
              </a:rPr>
              <a:t>Good Handling Practices</a:t>
            </a:r>
            <a:r>
              <a:rPr lang="en-US" sz="1400" b="1" dirty="0">
                <a:solidFill>
                  <a:srgbClr val="FF0000"/>
                </a:solidFill>
                <a:latin typeface="Arial" charset="0"/>
              </a:rPr>
              <a:t>	                             GRP   </a:t>
            </a:r>
            <a:r>
              <a:rPr lang="en-US" sz="1400" b="1" i="1" dirty="0">
                <a:solidFill>
                  <a:srgbClr val="FF0000"/>
                </a:solidFill>
                <a:latin typeface="Arial" charset="0"/>
              </a:rPr>
              <a:t>Good Retailing Practices</a:t>
            </a:r>
          </a:p>
          <a:p>
            <a:r>
              <a:rPr lang="en-US" sz="1400" b="1" dirty="0">
                <a:solidFill>
                  <a:srgbClr val="FF0000"/>
                </a:solidFill>
                <a:latin typeface="Arial" charset="0"/>
              </a:rPr>
              <a:t>GMP  </a:t>
            </a:r>
            <a:r>
              <a:rPr lang="en-US" sz="1400" b="1" i="1" dirty="0">
                <a:solidFill>
                  <a:srgbClr val="FF0000"/>
                </a:solidFill>
                <a:latin typeface="Arial" charset="0"/>
              </a:rPr>
              <a:t>Good Manufacturing Practices</a:t>
            </a:r>
            <a:r>
              <a:rPr lang="en-US" sz="1400" b="1" dirty="0">
                <a:solidFill>
                  <a:srgbClr val="FF0000"/>
                </a:solidFill>
                <a:latin typeface="Arial" charset="0"/>
              </a:rPr>
              <a:t>	          GCP   </a:t>
            </a:r>
            <a:r>
              <a:rPr lang="en-US" sz="1400" b="1" i="1" dirty="0">
                <a:solidFill>
                  <a:srgbClr val="FF0000"/>
                </a:solidFill>
                <a:latin typeface="Arial" charset="0"/>
              </a:rPr>
              <a:t>Good Catering Practices</a:t>
            </a:r>
          </a:p>
          <a:p>
            <a:r>
              <a:rPr lang="en-US" sz="1400" b="1" dirty="0">
                <a:solidFill>
                  <a:srgbClr val="FF0000"/>
                </a:solidFill>
                <a:latin typeface="Arial" charset="0"/>
              </a:rPr>
              <a:t>HACCP	</a:t>
            </a:r>
            <a:r>
              <a:rPr lang="en-US" sz="1400" b="1" i="1" dirty="0">
                <a:solidFill>
                  <a:srgbClr val="FF0000"/>
                </a:solidFill>
                <a:latin typeface="Arial" charset="0"/>
              </a:rPr>
              <a:t>Hazard Analysis and Critical Control Point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772400" cy="838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Pemalsuan Makanan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696200" cy="4375150"/>
          </a:xfrm>
        </p:spPr>
        <p:txBody>
          <a:bodyPr/>
          <a:lstStyle/>
          <a:p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Pemalsuan merek dagang dan pemalsuan bh makanan 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Pemalsuan bh makanan rusak / busuk yang dapat menimbulkan penyakit dengan cara :</a:t>
            </a:r>
          </a:p>
          <a:p>
            <a:pPr>
              <a:buFont typeface="Wingdings" pitchFamily="2" charset="2"/>
              <a:buNone/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	-   Menghilangkan bau busuk</a:t>
            </a:r>
          </a:p>
          <a:p>
            <a:pPr>
              <a:buFont typeface="Wingdings" pitchFamily="2" charset="2"/>
              <a:buNone/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	-   Memberi kesegaran palsu  </a:t>
            </a:r>
          </a:p>
          <a:p>
            <a:pPr>
              <a:buFont typeface="Wingdings" pitchFamily="2" charset="2"/>
              <a:buNone/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	-   Mengolah kembali </a:t>
            </a:r>
          </a:p>
          <a:p>
            <a:pPr>
              <a:buFont typeface="Wingdings" pitchFamily="2" charset="2"/>
              <a:buNone/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	-   menambah bahan kimia ttt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Di Indonesia pengawasan makanan dilakukan oleh Badan POM Republik Indonesia (sebelumnya adalah DitJen POM DepKes RI)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772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sz="24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Makanan dianggap tidak memenuhi syarat kesehatan dan tidak dapat dipasarkan apabila :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89175"/>
            <a:ext cx="7696200" cy="4111625"/>
          </a:xfrm>
        </p:spPr>
        <p:txBody>
          <a:bodyPr/>
          <a:lstStyle/>
          <a:p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Mengandung racun dan zat lain yg membahayakan kes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Penambahan bh yg bersifat racun seperti pengawet, pemanis dan pewarna yang bersifat racun 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Bahan makanan yg kadaluwarsa 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Berasal dari hewan sakit atau mati karena sakit 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Pengolahannya tidak memenuhi syarat higiene dan sanitasi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Makanan Kaleng </a:t>
            </a:r>
            <a:br>
              <a:rPr lang="id-ID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d-ID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(Canned Food)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114550"/>
            <a:ext cx="7696200" cy="4286250"/>
          </a:xfrm>
        </p:spPr>
        <p:txBody>
          <a:bodyPr/>
          <a:lstStyle/>
          <a:p>
            <a:r>
              <a:rPr lang="id-ID" sz="2000" b="1" dirty="0" smtClean="0">
                <a:solidFill>
                  <a:srgbClr val="663300"/>
                </a:solidFill>
                <a:latin typeface="Arial" charset="0"/>
              </a:rPr>
              <a:t>Pada umumnya ada tanggal kadaluwarsa (expired date)</a:t>
            </a:r>
          </a:p>
          <a:p>
            <a:r>
              <a:rPr lang="id-ID" sz="2000" b="1" dirty="0" smtClean="0">
                <a:solidFill>
                  <a:srgbClr val="663300"/>
                </a:solidFill>
                <a:latin typeface="Arial" charset="0"/>
              </a:rPr>
              <a:t>Patokan apabila rusak :</a:t>
            </a:r>
          </a:p>
          <a:p>
            <a:pPr>
              <a:buFont typeface="Wingdings" pitchFamily="2" charset="2"/>
              <a:buNone/>
            </a:pPr>
            <a:r>
              <a:rPr lang="id-ID" sz="2000" b="1" dirty="0" smtClean="0">
                <a:solidFill>
                  <a:srgbClr val="663300"/>
                </a:solidFill>
                <a:latin typeface="Arial" charset="0"/>
              </a:rPr>
              <a:t>	-   	Menggelembung, </a:t>
            </a:r>
            <a:r>
              <a:rPr lang="id-ID" sz="2000" b="1" dirty="0" smtClean="0">
                <a:solidFill>
                  <a:srgbClr val="663300"/>
                </a:solidFill>
                <a:latin typeface="Arial" charset="0"/>
              </a:rPr>
              <a:t>biasa</a:t>
            </a:r>
            <a:r>
              <a:rPr lang="en-US" sz="2000" b="1" dirty="0" err="1" smtClean="0">
                <a:solidFill>
                  <a:srgbClr val="663300"/>
                </a:solidFill>
                <a:latin typeface="Arial" charset="0"/>
              </a:rPr>
              <a:t>nya</a:t>
            </a:r>
            <a:r>
              <a:rPr lang="id-ID" sz="2000" b="1" dirty="0" smtClean="0">
                <a:solidFill>
                  <a:srgbClr val="663300"/>
                </a:solidFill>
                <a:latin typeface="Arial" charset="0"/>
              </a:rPr>
              <a:t> </a:t>
            </a:r>
            <a:r>
              <a:rPr lang="id-ID" sz="2000" b="1" dirty="0" smtClean="0">
                <a:solidFill>
                  <a:srgbClr val="663300"/>
                </a:solidFill>
                <a:latin typeface="Arial" charset="0"/>
              </a:rPr>
              <a:t>karena Clostridium botulinum, 	apabila keracunan </a:t>
            </a:r>
            <a:r>
              <a:rPr lang="en-US" sz="2000" b="1" dirty="0" err="1" smtClean="0">
                <a:solidFill>
                  <a:srgbClr val="663300"/>
                </a:solidFill>
                <a:latin typeface="Arial" charset="0"/>
              </a:rPr>
              <a:t>mem</a:t>
            </a:r>
            <a:r>
              <a:rPr lang="id-ID" sz="2000" b="1" dirty="0" smtClean="0">
                <a:solidFill>
                  <a:srgbClr val="663300"/>
                </a:solidFill>
                <a:latin typeface="Arial" charset="0"/>
              </a:rPr>
              <a:t>beri </a:t>
            </a:r>
            <a:r>
              <a:rPr lang="id-ID" sz="2000" b="1" dirty="0" smtClean="0">
                <a:solidFill>
                  <a:srgbClr val="663300"/>
                </a:solidFill>
                <a:latin typeface="Arial" charset="0"/>
              </a:rPr>
              <a:t>gejala kejang-kejang </a:t>
            </a:r>
          </a:p>
          <a:p>
            <a:pPr>
              <a:buFont typeface="Wingdings" pitchFamily="2" charset="2"/>
              <a:buNone/>
            </a:pPr>
            <a:r>
              <a:rPr lang="id-ID" sz="2000" b="1" dirty="0" smtClean="0">
                <a:solidFill>
                  <a:srgbClr val="663300"/>
                </a:solidFill>
                <a:latin typeface="Arial" charset="0"/>
              </a:rPr>
              <a:t>	-	Tutup kaleng terlepas atau seal pengaman rusak </a:t>
            </a:r>
          </a:p>
          <a:p>
            <a:pPr>
              <a:buFont typeface="Wingdings" pitchFamily="2" charset="2"/>
              <a:buNone/>
            </a:pPr>
            <a:r>
              <a:rPr lang="id-ID" sz="2000" b="1" dirty="0" smtClean="0">
                <a:solidFill>
                  <a:srgbClr val="663300"/>
                </a:solidFill>
                <a:latin typeface="Arial" charset="0"/>
              </a:rPr>
              <a:t>	- 	Kalengnya bocor </a:t>
            </a:r>
          </a:p>
          <a:p>
            <a:pPr>
              <a:buFont typeface="Wingdings" pitchFamily="2" charset="2"/>
              <a:buNone/>
            </a:pPr>
            <a:r>
              <a:rPr lang="id-ID" sz="2000" b="1" dirty="0" smtClean="0">
                <a:solidFill>
                  <a:srgbClr val="663300"/>
                </a:solidFill>
                <a:latin typeface="Arial" charset="0"/>
              </a:rPr>
              <a:t>	-	Karatan karena korosif </a:t>
            </a:r>
          </a:p>
          <a:p>
            <a:pPr>
              <a:buFont typeface="Wingdings" pitchFamily="2" charset="2"/>
              <a:buNone/>
            </a:pPr>
            <a:r>
              <a:rPr lang="id-ID" sz="2000" b="1" dirty="0" smtClean="0">
                <a:solidFill>
                  <a:srgbClr val="663300"/>
                </a:solidFill>
                <a:latin typeface="Arial" charset="0"/>
              </a:rPr>
              <a:t>	-	Kalengnya penyok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7772400" cy="1295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Higiene dan Sanitasi Susu </a:t>
            </a:r>
            <a:r>
              <a:rPr lang="id-ID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id-ID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Milk Hygiene)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2289175"/>
            <a:ext cx="3998913" cy="35861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id-ID" b="1" smtClean="0">
                <a:solidFill>
                  <a:srgbClr val="663300"/>
                </a:solidFill>
                <a:latin typeface="Arial" charset="0"/>
              </a:rPr>
              <a:t>Safe milk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b="1" smtClean="0">
                <a:solidFill>
                  <a:srgbClr val="663300"/>
                </a:solidFill>
                <a:latin typeface="Arial" charset="0"/>
              </a:rPr>
              <a:t>	- 	Tak berbahaya bagi 	kesehatan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b="1" smtClean="0">
                <a:solidFill>
                  <a:srgbClr val="663300"/>
                </a:solidFill>
                <a:latin typeface="Arial" charset="0"/>
              </a:rPr>
              <a:t>	-	Tidak mengandung </a:t>
            </a:r>
            <a:r>
              <a:rPr lang="en-US" b="1" smtClean="0">
                <a:solidFill>
                  <a:srgbClr val="663300"/>
                </a:solidFill>
                <a:latin typeface="Arial" charset="0"/>
              </a:rPr>
              <a:t>	</a:t>
            </a:r>
            <a:r>
              <a:rPr lang="id-ID" b="1" smtClean="0">
                <a:solidFill>
                  <a:srgbClr val="663300"/>
                </a:solidFill>
                <a:latin typeface="Arial" charset="0"/>
              </a:rPr>
              <a:t>bibit penyakit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b="1" smtClean="0">
                <a:solidFill>
                  <a:srgbClr val="663300"/>
                </a:solidFill>
                <a:latin typeface="Arial" charset="0"/>
              </a:rPr>
              <a:t>		-  Tuberkulosis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b="1" smtClean="0">
                <a:solidFill>
                  <a:srgbClr val="663300"/>
                </a:solidFill>
                <a:latin typeface="Arial" charset="0"/>
              </a:rPr>
              <a:t>		-  Typhoid fever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b="1" smtClean="0">
                <a:solidFill>
                  <a:srgbClr val="663300"/>
                </a:solidFill>
                <a:latin typeface="Arial" charset="0"/>
              </a:rPr>
              <a:t>		-  Dysentri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b="1" smtClean="0">
                <a:solidFill>
                  <a:srgbClr val="663300"/>
                </a:solidFill>
                <a:latin typeface="Arial" charset="0"/>
              </a:rPr>
              <a:t>		-  Q fever</a:t>
            </a:r>
            <a:r>
              <a:rPr lang="en-US" b="1" smtClean="0">
                <a:solidFill>
                  <a:srgbClr val="663300"/>
                </a:solidFill>
                <a:latin typeface="Arial" charset="0"/>
              </a:rPr>
              <a:t>, d</a:t>
            </a:r>
            <a:r>
              <a:rPr lang="id-ID" b="1" smtClean="0">
                <a:solidFill>
                  <a:srgbClr val="663300"/>
                </a:solidFill>
                <a:latin typeface="Arial" charset="0"/>
              </a:rPr>
              <a:t>ll-nya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2514600"/>
            <a:ext cx="3810000" cy="3200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id-ID" b="1" smtClean="0">
                <a:solidFill>
                  <a:srgbClr val="663300"/>
                </a:solidFill>
                <a:latin typeface="Arial" charset="0"/>
              </a:rPr>
              <a:t>Clean milk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b="1" smtClean="0">
                <a:solidFill>
                  <a:srgbClr val="663300"/>
                </a:solidFill>
                <a:latin typeface="Arial" charset="0"/>
              </a:rPr>
              <a:t>	Tidak mengandung zat lain yang tidak diketemukan di dalam air susu murni, sekalipun zat tersebut tidak berbahaya bagi kesehatan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14400"/>
            <a:ext cx="6858000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Agar air susu </a:t>
            </a:r>
            <a:r>
              <a:rPr lang="id-ID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menjadi</a:t>
            </a:r>
            <a:r>
              <a:rPr lang="en-US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id-ID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Safe </a:t>
            </a:r>
            <a:r>
              <a:rPr lang="id-ID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Clean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419600"/>
          </a:xfrm>
        </p:spPr>
        <p:txBody>
          <a:bodyPr/>
          <a:lstStyle/>
          <a:p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Hewan betina yang diperah harus sehat, tidak tbc, mastitis, </a:t>
            </a:r>
            <a:r>
              <a:rPr lang="en-US" sz="2000" b="1" smtClean="0">
                <a:solidFill>
                  <a:srgbClr val="663300"/>
                </a:solidFill>
                <a:latin typeface="Arial" charset="0"/>
              </a:rPr>
              <a:t>B</a:t>
            </a:r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ang’s disease, tbc bovin </a:t>
            </a:r>
            <a:r>
              <a:rPr lang="id-ID" sz="2000" b="1" smtClean="0">
                <a:solidFill>
                  <a:srgbClr val="663300"/>
                </a:solidFill>
                <a:latin typeface="Arial" charset="0"/>
                <a:sym typeface="Wingdings" pitchFamily="2" charset="2"/>
              </a:rPr>
              <a:t> Pasteurisasi 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  <a:sym typeface="Wingdings" pitchFamily="2" charset="2"/>
              </a:rPr>
              <a:t>Pemerah susu harus sehat dan selalu menjaga kebersihannya 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  <a:sym typeface="Wingdings" pitchFamily="2" charset="2"/>
              </a:rPr>
              <a:t>Kandang harus selalu saniter 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  <a:sym typeface="Wingdings" pitchFamily="2" charset="2"/>
              </a:rPr>
              <a:t>Kebersihan ruang penyimpanan susu selalu terjaga serta hindari serangga dan tikus 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  <a:sym typeface="Wingdings" pitchFamily="2" charset="2"/>
              </a:rPr>
              <a:t>Alat yang dipakai harus bersih, ada baiknya dibersihkan dengan larutan kaporit 1 ppm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  <a:sym typeface="Wingdings" pitchFamily="2" charset="2"/>
              </a:rPr>
              <a:t>Pengolahan susu terjamin kebersihannya, juga penyimpanan, transportasi atau pemasarannya; bila &gt; 2 jam pakai pendingin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  <a:sym typeface="Wingdings" pitchFamily="2" charset="2"/>
              </a:rPr>
              <a:t>Lakukan pasteurisasi sebelum diminum</a:t>
            </a:r>
            <a:endParaRPr lang="id-ID" sz="2000" b="1" smtClean="0">
              <a:solidFill>
                <a:srgbClr val="66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77724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Higiene Daging </a:t>
            </a:r>
            <a:br>
              <a:rPr lang="id-ID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d-ID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id-ID" sz="2800" b="1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Meat Hygiene</a:t>
            </a:r>
            <a:r>
              <a:rPr lang="id-ID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025650"/>
            <a:ext cx="7620000" cy="43751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Untuk mengetahui daging masih baik :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Warna daging sama luar dgn bagian dalam 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Bau :</a:t>
            </a:r>
          </a:p>
          <a:p>
            <a:pPr>
              <a:buFont typeface="Wingdings" pitchFamily="2" charset="2"/>
              <a:buNone/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	-  Bau busuk terutama pada sendi : rusak </a:t>
            </a:r>
          </a:p>
          <a:p>
            <a:pPr>
              <a:buFont typeface="Wingdings" pitchFamily="2" charset="2"/>
              <a:buNone/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	-  Membusuk bila dikerumuni lalat </a:t>
            </a:r>
          </a:p>
          <a:p>
            <a:pPr>
              <a:buFont typeface="Wingdings" pitchFamily="2" charset="2"/>
              <a:buNone/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	-  Permukaan daging berlendir berarti telah busuk 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Konsistensi :</a:t>
            </a:r>
          </a:p>
          <a:p>
            <a:pPr>
              <a:buFont typeface="Wingdings" pitchFamily="2" charset="2"/>
              <a:buNone/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</a:rPr>
              <a:t>	-  Mastis : bila ditekan agak berdenyut </a:t>
            </a:r>
            <a:r>
              <a:rPr lang="id-ID" sz="2000" b="1" smtClean="0">
                <a:solidFill>
                  <a:srgbClr val="663300"/>
                </a:solidFill>
                <a:latin typeface="Arial" charset="0"/>
                <a:sym typeface="Wingdings" pitchFamily="2" charset="2"/>
              </a:rPr>
              <a:t> baik</a:t>
            </a:r>
          </a:p>
          <a:p>
            <a:pPr>
              <a:buFont typeface="Wingdings" pitchFamily="2" charset="2"/>
              <a:buNone/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  <a:sym typeface="Wingdings" pitchFamily="2" charset="2"/>
              </a:rPr>
              <a:t>	-  Mempunyai turgor </a:t>
            </a:r>
          </a:p>
          <a:p>
            <a:pPr>
              <a:buFont typeface="Wingdings" pitchFamily="2" charset="2"/>
              <a:buNone/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  <a:sym typeface="Wingdings" pitchFamily="2" charset="2"/>
              </a:rPr>
              <a:t>	-  Terasa basah – kering (terasa basah tapi tak berair)</a:t>
            </a:r>
            <a:endParaRPr lang="id-ID" sz="2000" b="1" smtClean="0">
              <a:solidFill>
                <a:srgbClr val="6633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Sekian</a:t>
            </a:r>
            <a:r>
              <a:rPr lang="en-US" dirty="0" smtClean="0"/>
              <a:t>, thank you very much……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sz="2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Pemecahan Masalah</a:t>
            </a:r>
            <a:endParaRPr lang="en-US" sz="2800" b="1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6200" y="1600200"/>
            <a:ext cx="4876800" cy="4800600"/>
          </a:xfrm>
        </p:spPr>
        <p:txBody>
          <a:bodyPr/>
          <a:lstStyle/>
          <a:p>
            <a:r>
              <a:rPr lang="id-ID" sz="2000" b="1" dirty="0" smtClean="0">
                <a:solidFill>
                  <a:srgbClr val="213727"/>
                </a:solidFill>
                <a:latin typeface="Arial" charset="0"/>
              </a:rPr>
              <a:t>Undang-Undang tentang Makanan mutlak diperlukan agar lebih efektif dalam pelaksanaan pengawasan makanan </a:t>
            </a:r>
            <a:endParaRPr lang="en-US" sz="2000" b="1" dirty="0" smtClean="0">
              <a:solidFill>
                <a:srgbClr val="213727"/>
              </a:solidFill>
              <a:latin typeface="Arial" charset="0"/>
            </a:endParaRPr>
          </a:p>
          <a:p>
            <a:r>
              <a:rPr lang="id-ID" sz="2000" b="1" dirty="0" smtClean="0">
                <a:solidFill>
                  <a:srgbClr val="213727"/>
                </a:solidFill>
                <a:latin typeface="Arial" charset="0"/>
              </a:rPr>
              <a:t>Sanksi thd pelanggaran lebih kuat termasuk tuntutan pidana </a:t>
            </a:r>
            <a:r>
              <a:rPr lang="id-ID" sz="2000" b="1" dirty="0" smtClean="0">
                <a:solidFill>
                  <a:srgbClr val="213727"/>
                </a:solidFill>
                <a:latin typeface="Arial" charset="0"/>
              </a:rPr>
              <a:t>n </a:t>
            </a:r>
            <a:endParaRPr lang="en-US" sz="2000" b="1" dirty="0" smtClean="0">
              <a:solidFill>
                <a:srgbClr val="213727"/>
              </a:solidFill>
              <a:latin typeface="Arial" charset="0"/>
            </a:endParaRPr>
          </a:p>
          <a:p>
            <a:r>
              <a:rPr lang="id-ID" sz="2000" b="1" dirty="0" smtClean="0">
                <a:solidFill>
                  <a:srgbClr val="213727"/>
                </a:solidFill>
                <a:latin typeface="Arial" charset="0"/>
              </a:rPr>
              <a:t>Perlu diatur secara jelas kewenangan masing-masing Departemen dalam pengawasan makanan di Indonesia </a:t>
            </a:r>
            <a:endParaRPr lang="en-US" sz="2000" b="1" dirty="0" smtClean="0">
              <a:solidFill>
                <a:srgbClr val="213727"/>
              </a:solidFill>
              <a:latin typeface="Arial" charset="0"/>
            </a:endParaRPr>
          </a:p>
          <a:p>
            <a:r>
              <a:rPr lang="en-US" sz="2000" b="1" dirty="0" err="1" smtClean="0">
                <a:solidFill>
                  <a:srgbClr val="213727"/>
                </a:solidFill>
                <a:latin typeface="Arial" charset="0"/>
              </a:rPr>
              <a:t>Meningkatkan</a:t>
            </a:r>
            <a:r>
              <a:rPr lang="en-US" sz="2000" b="1" dirty="0" smtClean="0">
                <a:solidFill>
                  <a:srgbClr val="213727"/>
                </a:solidFill>
                <a:latin typeface="Arial" charset="0"/>
              </a:rPr>
              <a:t> </a:t>
            </a:r>
            <a:r>
              <a:rPr lang="en-US" sz="2000" b="1" dirty="0" err="1" smtClean="0">
                <a:solidFill>
                  <a:srgbClr val="213727"/>
                </a:solidFill>
                <a:latin typeface="Arial" charset="0"/>
              </a:rPr>
              <a:t>kesadaran</a:t>
            </a:r>
            <a:r>
              <a:rPr lang="en-US" sz="2000" b="1" dirty="0" smtClean="0">
                <a:solidFill>
                  <a:srgbClr val="213727"/>
                </a:solidFill>
                <a:latin typeface="Arial" charset="0"/>
              </a:rPr>
              <a:t> per </a:t>
            </a:r>
            <a:r>
              <a:rPr lang="en-US" sz="2000" b="1" dirty="0" err="1" smtClean="0">
                <a:solidFill>
                  <a:srgbClr val="213727"/>
                </a:solidFill>
                <a:latin typeface="Arial" charset="0"/>
              </a:rPr>
              <a:t>individu</a:t>
            </a:r>
            <a:r>
              <a:rPr lang="en-US" sz="2000" b="1" dirty="0" smtClean="0">
                <a:solidFill>
                  <a:srgbClr val="213727"/>
                </a:solidFill>
                <a:latin typeface="Arial" charset="0"/>
              </a:rPr>
              <a:t> </a:t>
            </a:r>
            <a:r>
              <a:rPr lang="en-US" sz="2000" b="1" dirty="0" err="1" smtClean="0">
                <a:solidFill>
                  <a:srgbClr val="213727"/>
                </a:solidFill>
                <a:latin typeface="Arial" charset="0"/>
              </a:rPr>
              <a:t>dalam</a:t>
            </a:r>
            <a:r>
              <a:rPr lang="en-US" sz="2000" b="1" dirty="0" smtClean="0">
                <a:solidFill>
                  <a:srgbClr val="213727"/>
                </a:solidFill>
                <a:latin typeface="Arial" charset="0"/>
              </a:rPr>
              <a:t> </a:t>
            </a:r>
            <a:r>
              <a:rPr lang="en-US" sz="2000" b="1" dirty="0" err="1" smtClean="0">
                <a:solidFill>
                  <a:srgbClr val="213727"/>
                </a:solidFill>
                <a:latin typeface="Arial" charset="0"/>
              </a:rPr>
              <a:t>hal</a:t>
            </a:r>
            <a:r>
              <a:rPr lang="en-US" sz="2000" b="1" dirty="0" smtClean="0">
                <a:solidFill>
                  <a:srgbClr val="213727"/>
                </a:solidFill>
                <a:latin typeface="Arial" charset="0"/>
              </a:rPr>
              <a:t> </a:t>
            </a:r>
            <a:r>
              <a:rPr lang="en-US" sz="2000" b="1" dirty="0" err="1" smtClean="0">
                <a:solidFill>
                  <a:srgbClr val="213727"/>
                </a:solidFill>
                <a:latin typeface="Arial" charset="0"/>
              </a:rPr>
              <a:t>keamanan</a:t>
            </a:r>
            <a:r>
              <a:rPr lang="en-US" sz="2000" b="1" dirty="0" smtClean="0">
                <a:solidFill>
                  <a:srgbClr val="213727"/>
                </a:solidFill>
                <a:latin typeface="Arial" charset="0"/>
              </a:rPr>
              <a:t> </a:t>
            </a:r>
            <a:r>
              <a:rPr lang="en-US" sz="2000" b="1" dirty="0" err="1" smtClean="0">
                <a:solidFill>
                  <a:srgbClr val="213727"/>
                </a:solidFill>
                <a:latin typeface="Arial" charset="0"/>
              </a:rPr>
              <a:t>pangan</a:t>
            </a:r>
            <a:endParaRPr lang="id-ID" sz="2000" b="1" dirty="0" smtClean="0">
              <a:solidFill>
                <a:srgbClr val="213727"/>
              </a:solidFill>
              <a:latin typeface="Arial" charset="0"/>
            </a:endParaRPr>
          </a:p>
        </p:txBody>
      </p:sp>
      <p:pic>
        <p:nvPicPr>
          <p:cNvPr id="20484" name="Picture 4" descr="bd0668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057400"/>
            <a:ext cx="3048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bs00285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152400"/>
            <a:ext cx="1531938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7543800" cy="38862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Melakukan Pembinaan terhadap Produsen Makanan Minuman</a:t>
            </a:r>
          </a:p>
          <a:p>
            <a:pPr marL="609600" indent="-609600">
              <a:buFontTx/>
              <a:buAutoNum type="arabicPeriod"/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Sosialisasi pada Konsumen &amp; Distr Makanan minuman</a:t>
            </a:r>
          </a:p>
          <a:p>
            <a:pPr marL="609600" indent="-609600">
              <a:buFontTx/>
              <a:buAutoNum type="arabicPeriod"/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Sampling Makanan Jajanan Anak Sekolah</a:t>
            </a:r>
          </a:p>
          <a:p>
            <a:pPr marL="609600" indent="-609600">
              <a:buFontTx/>
              <a:buAutoNum type="arabicPeriod"/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Penyuluhan terhadap Guru-guru Sekolah</a:t>
            </a:r>
          </a:p>
          <a:p>
            <a:pPr marL="609600" indent="-609600">
              <a:buFontTx/>
              <a:buAutoNum type="arabicPeriod"/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Pembinaan thd Petugas Lintas Progr/Linsek</a:t>
            </a:r>
          </a:p>
          <a:p>
            <a:pPr marL="609600" indent="-609600">
              <a:buFontTx/>
              <a:buAutoNum type="arabicPeriod"/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Monev thd Produsen Makanan minuman IRT</a:t>
            </a:r>
          </a:p>
          <a:p>
            <a:pPr marL="609600" indent="-609600">
              <a:buFontTx/>
              <a:buAutoNum type="arabicPeriod"/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Membuka Sentra Informasi Keracunan (SIKER)</a:t>
            </a:r>
            <a:endParaRPr lang="en-US" sz="2000" b="1" smtClean="0">
              <a:solidFill>
                <a:srgbClr val="663300"/>
              </a:solidFill>
              <a:latin typeface="Arial" charset="0"/>
              <a:cs typeface="Arial" charset="0"/>
            </a:endParaRP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Upaya </a:t>
            </a:r>
            <a:r>
              <a:rPr lang="id-ID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Melindungi Pangan yg Dapat Merugikan dan Membahayakan Kesehatan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7924800" cy="914400"/>
          </a:xfrm>
          <a:solidFill>
            <a:srgbClr val="00B050"/>
          </a:solidFill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1. </a:t>
            </a:r>
            <a:r>
              <a:rPr lang="id-ID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Pembinaan </a:t>
            </a:r>
            <a:r>
              <a:rPr 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 </a:t>
            </a:r>
            <a:r>
              <a:rPr lang="id-ID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Produsen </a:t>
            </a:r>
            <a:r>
              <a:rPr lang="id-ID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Makanan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6788150" cy="3629025"/>
          </a:xfrm>
        </p:spPr>
        <p:txBody>
          <a:bodyPr/>
          <a:lstStyle/>
          <a:p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Penyuluhan ttg Cara Produksi Pangan yg Baik (CPPB)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Penggunaan Bahan Tambahan Yg Aman                (Permenkes RI. No. </a:t>
            </a:r>
            <a:r>
              <a:rPr lang="en-US" sz="2000" b="1" smtClean="0"/>
              <a:t>1168/MENKES/PER/X/1999</a:t>
            </a:r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)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Pembuatan Label yg memenuhi syarat                                  (PP No. 69 Tahun 1999)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Tata Cara pengurusan Ijin Edar (SP, MD/ML )</a:t>
            </a:r>
          </a:p>
          <a:p>
            <a:pPr>
              <a:buFont typeface="Wingdings" pitchFamily="2" charset="2"/>
              <a:buNone/>
            </a:pPr>
            <a:endParaRPr lang="id-ID" sz="2000" b="1" smtClean="0">
              <a:solidFill>
                <a:srgbClr val="6633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7772400" cy="1066800"/>
          </a:xfrm>
          <a:solidFill>
            <a:srgbClr val="00B050"/>
          </a:solidFill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2. </a:t>
            </a:r>
            <a:r>
              <a:rPr lang="id-ID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Sosialisasi </a:t>
            </a:r>
            <a:r>
              <a:rPr lang="id-ID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pada Konsumen </a:t>
            </a:r>
            <a:r>
              <a:rPr 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/>
            </a:r>
            <a:br>
              <a:rPr 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</a:br>
            <a:r>
              <a:rPr lang="id-ID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dan Distributor Makanan</a:t>
            </a:r>
            <a:r>
              <a:rPr 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 </a:t>
            </a:r>
            <a:endParaRPr lang="id-ID" sz="2800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209800"/>
            <a:ext cx="7251700" cy="3675063"/>
          </a:xfrm>
        </p:spPr>
        <p:txBody>
          <a:bodyPr/>
          <a:lstStyle/>
          <a:p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Identifikasi Label yg memenuhi syarat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Identifikasi Kemasan yg memenuhi syarat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Pengetahuan t</a:t>
            </a:r>
            <a:r>
              <a:rPr lang="en-US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en</a:t>
            </a:r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t</a:t>
            </a:r>
            <a:r>
              <a:rPr lang="en-US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an</a:t>
            </a:r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g BT Pangan</a:t>
            </a:r>
          </a:p>
          <a:p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Pengetahuan t</a:t>
            </a:r>
            <a:r>
              <a:rPr lang="en-US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en</a:t>
            </a:r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t</a:t>
            </a:r>
            <a:r>
              <a:rPr lang="en-US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an</a:t>
            </a:r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g BT yg dilarang u/ Mkn (</a:t>
            </a:r>
            <a:r>
              <a:rPr lang="en-US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l</a:t>
            </a:r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eaflet)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0"/>
            <a:ext cx="7772400" cy="1371600"/>
          </a:xfrm>
          <a:solidFill>
            <a:srgbClr val="00B050"/>
          </a:solidFill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3. </a:t>
            </a:r>
            <a:r>
              <a:rPr lang="id-ID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Sampling </a:t>
            </a:r>
            <a:r>
              <a:rPr lang="id-ID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Makanan Jajanan </a:t>
            </a:r>
            <a:br>
              <a:rPr lang="id-ID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</a:br>
            <a:r>
              <a:rPr lang="id-ID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Anak Sekolah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438400"/>
            <a:ext cx="7239000" cy="3698875"/>
          </a:xfrm>
        </p:spPr>
        <p:txBody>
          <a:bodyPr/>
          <a:lstStyle/>
          <a:p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Telah dilakukan terhadap 5 Kab/Kota sebanyak 90 Sample jajanan yg diambil dari Sekolah-sekolah dgn hasil pengujian dari BBPOM yg menyatakan 22,22% dari sample yang diperiksa tidak memenuhi syarat (mengandung BT yang dilarang u/ Makanan)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7772400" cy="1143000"/>
          </a:xfrm>
          <a:solidFill>
            <a:srgbClr val="00B050"/>
          </a:solidFill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4. </a:t>
            </a:r>
            <a:r>
              <a:rPr lang="id-ID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Penyuluhan </a:t>
            </a:r>
            <a:r>
              <a:rPr lang="id-ID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Guru Sekolah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3038" y="2289175"/>
            <a:ext cx="6807200" cy="1590675"/>
          </a:xfrm>
        </p:spPr>
        <p:txBody>
          <a:bodyPr/>
          <a:lstStyle/>
          <a:p>
            <a:r>
              <a:rPr lang="id-ID" sz="2000" b="1" smtClean="0">
                <a:solidFill>
                  <a:schemeClr val="tx2"/>
                </a:solidFill>
                <a:latin typeface="Arial" charset="0"/>
                <a:cs typeface="Arial" charset="0"/>
              </a:rPr>
              <a:t>PLI ttg Bahan Tambahan Makanan</a:t>
            </a:r>
          </a:p>
          <a:p>
            <a:r>
              <a:rPr lang="id-ID" sz="2000" b="1" smtClean="0">
                <a:solidFill>
                  <a:schemeClr val="tx2"/>
                </a:solidFill>
                <a:latin typeface="Arial" charset="0"/>
                <a:cs typeface="Arial" charset="0"/>
              </a:rPr>
              <a:t>PLI ttg Higiene dan Sanitasi</a:t>
            </a:r>
          </a:p>
          <a:p>
            <a:pPr>
              <a:buFont typeface="Wingdings" pitchFamily="2" charset="2"/>
              <a:buNone/>
            </a:pPr>
            <a:endParaRPr lang="id-ID" sz="2000" b="1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543800" cy="914400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5. </a:t>
            </a:r>
            <a:r>
              <a:rPr lang="id-ID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Monitoring </a:t>
            </a:r>
            <a:r>
              <a:rPr lang="id-ID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dan Evaluasi </a:t>
            </a:r>
            <a:br>
              <a:rPr lang="id-ID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</a:br>
            <a:r>
              <a:rPr lang="id-ID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Produsen Makanan IRT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6865938" cy="40243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Pengetahuan ttg Cara Produksi Pangan yg Baik</a:t>
            </a:r>
          </a:p>
          <a:p>
            <a:pPr>
              <a:lnSpc>
                <a:spcPct val="90000"/>
              </a:lnSpc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Penggunaan Bahan baku &amp; BTP</a:t>
            </a:r>
          </a:p>
          <a:p>
            <a:pPr>
              <a:lnSpc>
                <a:spcPct val="90000"/>
              </a:lnSpc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Higiene &amp; Sanitasi (Lingk, Alat, Karyawan)</a:t>
            </a:r>
          </a:p>
          <a:p>
            <a:pPr>
              <a:lnSpc>
                <a:spcPct val="90000"/>
              </a:lnSpc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Pencegahan thd serangan hama</a:t>
            </a:r>
          </a:p>
          <a:p>
            <a:pPr>
              <a:lnSpc>
                <a:spcPct val="90000"/>
              </a:lnSpc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Penggunaan Air u/ pengolahan</a:t>
            </a:r>
          </a:p>
          <a:p>
            <a:pPr>
              <a:lnSpc>
                <a:spcPct val="90000"/>
              </a:lnSpc>
            </a:pPr>
            <a:r>
              <a:rPr lang="id-ID" sz="2000" b="1" smtClean="0">
                <a:solidFill>
                  <a:srgbClr val="663300"/>
                </a:solidFill>
                <a:latin typeface="Arial" charset="0"/>
                <a:cs typeface="Arial" charset="0"/>
              </a:rPr>
              <a:t>Pemeriksaan Kesehatan Karyawan dll</a:t>
            </a:r>
          </a:p>
          <a:p>
            <a:pPr>
              <a:lnSpc>
                <a:spcPct val="90000"/>
              </a:lnSpc>
            </a:pPr>
            <a:endParaRPr lang="id-ID" sz="2000" b="1" smtClean="0">
              <a:solidFill>
                <a:srgbClr val="6633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33400"/>
            <a:ext cx="6172200" cy="4572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1700" b="1" smtClean="0">
                <a:solidFill>
                  <a:schemeClr val="accent2"/>
                </a:solidFill>
                <a:cs typeface="Times New Roman" pitchFamily="18" charset="0"/>
              </a:rPr>
              <a:t>SISTEM PENGAWASAN PANGAN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593725" y="2022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d-ID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685800" y="1355725"/>
            <a:ext cx="77724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>
                <a:solidFill>
                  <a:schemeClr val="accent2"/>
                </a:solidFill>
                <a:cs typeface="Times New Roman" pitchFamily="18" charset="0"/>
              </a:rPr>
              <a:t>seluruh rantai produksi sampai beredar di masyarakat</a:t>
            </a:r>
          </a:p>
          <a:p>
            <a:r>
              <a:rPr lang="en-US" sz="2000">
                <a:solidFill>
                  <a:schemeClr val="accent2"/>
                </a:solidFill>
                <a:cs typeface="Times New Roman" pitchFamily="18" charset="0"/>
              </a:rPr>
              <a:t> </a:t>
            </a:r>
          </a:p>
          <a:p>
            <a:r>
              <a:rPr lang="en-US" sz="2000">
                <a:solidFill>
                  <a:schemeClr val="accent2"/>
                </a:solidFill>
                <a:cs typeface="Times New Roman" pitchFamily="18" charset="0"/>
              </a:rPr>
              <a:t>- Pendekatan Sistem Pengawasan Obat dan Makanan 3 lapis :</a:t>
            </a:r>
          </a:p>
          <a:p>
            <a:pPr lvl="1">
              <a:buFontTx/>
              <a:buChar char="•"/>
            </a:pPr>
            <a:r>
              <a:rPr lang="en-US" sz="2000" i="1">
                <a:solidFill>
                  <a:srgbClr val="FF6600"/>
                </a:solidFill>
                <a:cs typeface="Times New Roman" pitchFamily="18" charset="0"/>
              </a:rPr>
              <a:t>sub-sistem pengawasan produsen</a:t>
            </a:r>
            <a:endParaRPr lang="en-US" sz="2000">
              <a:solidFill>
                <a:srgbClr val="FF6600"/>
              </a:solidFill>
              <a:cs typeface="Times New Roman" pitchFamily="18" charset="0"/>
            </a:endParaRPr>
          </a:p>
          <a:p>
            <a:pPr lvl="2">
              <a:buFontTx/>
              <a:buChar char="•"/>
            </a:pPr>
            <a:r>
              <a:rPr lang="en-US" sz="2000">
                <a:solidFill>
                  <a:schemeClr val="accent2"/>
                </a:solidFill>
                <a:cs typeface="Times New Roman" pitchFamily="18" charset="0"/>
              </a:rPr>
              <a:t>GMP, Post Marketing Surveilance, HACCP</a:t>
            </a:r>
          </a:p>
          <a:p>
            <a:pPr lvl="1">
              <a:buFontTx/>
              <a:buChar char="•"/>
            </a:pPr>
            <a:r>
              <a:rPr lang="en-US" sz="2000" i="1">
                <a:solidFill>
                  <a:srgbClr val="FF6600"/>
                </a:solidFill>
                <a:cs typeface="Times New Roman" pitchFamily="18" charset="0"/>
              </a:rPr>
              <a:t>sub-sistem pengawasan pemerintah</a:t>
            </a:r>
            <a:r>
              <a:rPr lang="en-US" sz="2000" i="1">
                <a:solidFill>
                  <a:schemeClr val="bg1"/>
                </a:solidFill>
                <a:cs typeface="Times New Roman" pitchFamily="18" charset="0"/>
              </a:rPr>
              <a:t> </a:t>
            </a:r>
          </a:p>
          <a:p>
            <a:pPr lvl="2">
              <a:buFontTx/>
              <a:buChar char="•"/>
            </a:pPr>
            <a:r>
              <a:rPr lang="en-US" sz="2000" b="1">
                <a:solidFill>
                  <a:schemeClr val="accent2"/>
                </a:solidFill>
                <a:cs typeface="Times New Roman" pitchFamily="18" charset="0"/>
              </a:rPr>
              <a:t>regulasi</a:t>
            </a:r>
            <a:r>
              <a:rPr lang="en-US" sz="2000">
                <a:solidFill>
                  <a:schemeClr val="accent2"/>
                </a:solidFill>
                <a:cs typeface="Times New Roman" pitchFamily="18" charset="0"/>
              </a:rPr>
              <a:t>, </a:t>
            </a:r>
            <a:r>
              <a:rPr lang="en-US" sz="2000" b="1">
                <a:solidFill>
                  <a:schemeClr val="accent2"/>
                </a:solidFill>
                <a:cs typeface="Times New Roman" pitchFamily="18" charset="0"/>
              </a:rPr>
              <a:t>standardisasi</a:t>
            </a:r>
            <a:r>
              <a:rPr lang="en-US" sz="2000">
                <a:solidFill>
                  <a:schemeClr val="accent2"/>
                </a:solidFill>
                <a:cs typeface="Times New Roman" pitchFamily="18" charset="0"/>
              </a:rPr>
              <a:t>, </a:t>
            </a:r>
          </a:p>
          <a:p>
            <a:pPr lvl="2">
              <a:buFontTx/>
              <a:buChar char="•"/>
            </a:pPr>
            <a:r>
              <a:rPr lang="en-US" sz="2000" b="1">
                <a:solidFill>
                  <a:schemeClr val="accent2"/>
                </a:solidFill>
                <a:cs typeface="Times New Roman" pitchFamily="18" charset="0"/>
              </a:rPr>
              <a:t>evaluasi produk </a:t>
            </a:r>
            <a:r>
              <a:rPr lang="en-US" sz="2000">
                <a:solidFill>
                  <a:schemeClr val="accent2"/>
                </a:solidFill>
                <a:cs typeface="Times New Roman" pitchFamily="18" charset="0"/>
              </a:rPr>
              <a:t>sebelum diizinkan beredar, </a:t>
            </a:r>
          </a:p>
          <a:p>
            <a:pPr lvl="2">
              <a:buFontTx/>
              <a:buChar char="•"/>
            </a:pPr>
            <a:r>
              <a:rPr lang="en-US" sz="2000" b="1">
                <a:solidFill>
                  <a:schemeClr val="accent2"/>
                </a:solidFill>
                <a:cs typeface="Times New Roman" pitchFamily="18" charset="0"/>
              </a:rPr>
              <a:t>pemeriksaan dan penyidikan</a:t>
            </a:r>
            <a:r>
              <a:rPr lang="en-US" sz="2000">
                <a:solidFill>
                  <a:schemeClr val="accent2"/>
                </a:solidFill>
                <a:cs typeface="Times New Roman" pitchFamily="18" charset="0"/>
              </a:rPr>
              <a:t>, </a:t>
            </a:r>
          </a:p>
          <a:p>
            <a:pPr lvl="2">
              <a:buFontTx/>
              <a:buChar char="•"/>
            </a:pPr>
            <a:r>
              <a:rPr lang="en-US" sz="2000" b="1">
                <a:solidFill>
                  <a:schemeClr val="accent2"/>
                </a:solidFill>
                <a:cs typeface="Times New Roman" pitchFamily="18" charset="0"/>
              </a:rPr>
              <a:t>pengawasan </a:t>
            </a:r>
            <a:r>
              <a:rPr lang="en-US" sz="2000">
                <a:solidFill>
                  <a:schemeClr val="accent2"/>
                </a:solidFill>
                <a:cs typeface="Times New Roman" pitchFamily="18" charset="0"/>
              </a:rPr>
              <a:t>peredaran, </a:t>
            </a:r>
          </a:p>
          <a:p>
            <a:pPr lvl="2">
              <a:buFontTx/>
              <a:buChar char="•"/>
            </a:pPr>
            <a:r>
              <a:rPr lang="en-US" sz="2000" b="1" i="1">
                <a:solidFill>
                  <a:schemeClr val="accent2"/>
                </a:solidFill>
                <a:cs typeface="Times New Roman" pitchFamily="18" charset="0"/>
              </a:rPr>
              <a:t>sampling </a:t>
            </a:r>
          </a:p>
          <a:p>
            <a:pPr lvl="2">
              <a:buFontTx/>
              <a:buChar char="•"/>
            </a:pPr>
            <a:r>
              <a:rPr lang="en-US" sz="2000" b="1">
                <a:solidFill>
                  <a:schemeClr val="accent2"/>
                </a:solidFill>
                <a:cs typeface="Times New Roman" pitchFamily="18" charset="0"/>
              </a:rPr>
              <a:t>pengujian </a:t>
            </a:r>
            <a:r>
              <a:rPr lang="en-US" sz="2000">
                <a:solidFill>
                  <a:schemeClr val="accent2"/>
                </a:solidFill>
                <a:cs typeface="Times New Roman" pitchFamily="18" charset="0"/>
              </a:rPr>
              <a:t>laboratorium, </a:t>
            </a:r>
          </a:p>
          <a:p>
            <a:pPr lvl="2">
              <a:buFontTx/>
              <a:buChar char="•"/>
            </a:pPr>
            <a:r>
              <a:rPr lang="en-US" sz="2000" b="1">
                <a:solidFill>
                  <a:schemeClr val="accent2"/>
                </a:solidFill>
                <a:cs typeface="Times New Roman" pitchFamily="18" charset="0"/>
              </a:rPr>
              <a:t>informasi </a:t>
            </a:r>
            <a:r>
              <a:rPr lang="en-US" sz="2000">
                <a:solidFill>
                  <a:schemeClr val="accent2"/>
                </a:solidFill>
                <a:cs typeface="Times New Roman" pitchFamily="18" charset="0"/>
              </a:rPr>
              <a:t>dan </a:t>
            </a:r>
          </a:p>
          <a:p>
            <a:pPr lvl="2">
              <a:buFontTx/>
              <a:buChar char="•"/>
            </a:pPr>
            <a:r>
              <a:rPr lang="en-US" sz="2000" b="1" i="1">
                <a:solidFill>
                  <a:schemeClr val="accent2"/>
                </a:solidFill>
                <a:cs typeface="Times New Roman" pitchFamily="18" charset="0"/>
              </a:rPr>
              <a:t>public warning </a:t>
            </a:r>
            <a:r>
              <a:rPr lang="en-US" sz="2000">
                <a:solidFill>
                  <a:schemeClr val="accent2"/>
                </a:solidFill>
                <a:cs typeface="Times New Roman" pitchFamily="18" charset="0"/>
              </a:rPr>
              <a:t>didukung </a:t>
            </a:r>
            <a:r>
              <a:rPr lang="en-US" sz="2000" b="1" i="1">
                <a:solidFill>
                  <a:schemeClr val="accent2"/>
                </a:solidFill>
                <a:cs typeface="Times New Roman" pitchFamily="18" charset="0"/>
              </a:rPr>
              <a:t>law</a:t>
            </a:r>
            <a:r>
              <a:rPr lang="en-US" sz="2000" b="1" i="1">
                <a:solidFill>
                  <a:schemeClr val="bg1"/>
                </a:solidFill>
                <a:cs typeface="Times New Roman" pitchFamily="18" charset="0"/>
              </a:rPr>
              <a:t> enforcement</a:t>
            </a:r>
            <a:r>
              <a:rPr lang="en-US" sz="2000">
                <a:solidFill>
                  <a:schemeClr val="bg1"/>
                </a:solidFill>
                <a:cs typeface="Times New Roman" pitchFamily="18" charset="0"/>
              </a:rPr>
              <a:t>.</a:t>
            </a:r>
          </a:p>
          <a:p>
            <a:pPr lvl="1">
              <a:buFontTx/>
              <a:buChar char="•"/>
            </a:pPr>
            <a:r>
              <a:rPr lang="en-US" sz="2000" i="1">
                <a:solidFill>
                  <a:srgbClr val="FF6600"/>
                </a:solidFill>
                <a:cs typeface="Times New Roman" pitchFamily="18" charset="0"/>
              </a:rPr>
              <a:t>sub-sistem pengawasan konsumen</a:t>
            </a:r>
            <a:r>
              <a:rPr lang="en-US" sz="200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000">
                <a:solidFill>
                  <a:schemeClr val="accent2"/>
                </a:solidFill>
                <a:cs typeface="Times New Roman" pitchFamily="18" charset="0"/>
              </a:rPr>
              <a:t>-&gt; kesadaran masyarakat</a:t>
            </a:r>
          </a:p>
          <a:p>
            <a:r>
              <a:rPr lang="en-US" sz="2000">
                <a:solidFill>
                  <a:schemeClr val="accent2"/>
                </a:solidFill>
                <a:cs typeface="Times New Roman" pitchFamily="18" charset="0"/>
              </a:rPr>
              <a:t> 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533400" y="381000"/>
            <a:ext cx="8153400" cy="601980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1206" name="Picture 6" descr="logo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1163" y="76200"/>
            <a:ext cx="10366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631</Words>
  <Application>Microsoft Office PowerPoint</Application>
  <PresentationFormat>On-screen Show (4:3)</PresentationFormat>
  <Paragraphs>176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(Minggu ke 3) Pengawasan Mutu Hasil Ternak </vt:lpstr>
      <vt:lpstr>Pemecahan Masalah</vt:lpstr>
      <vt:lpstr>Upaya Melindungi Pangan yg Dapat Merugikan dan Membahayakan Kesehatan </vt:lpstr>
      <vt:lpstr>1. Pembinaan  Produsen Makanan</vt:lpstr>
      <vt:lpstr>2. Sosialisasi pada Konsumen  dan Distributor Makanan </vt:lpstr>
      <vt:lpstr>3. Sampling Makanan Jajanan  Anak Sekolah</vt:lpstr>
      <vt:lpstr>4. Penyuluhan Guru Sekolah</vt:lpstr>
      <vt:lpstr>5. Monitoring dan Evaluasi  Produsen Makanan IRT</vt:lpstr>
      <vt:lpstr>SISTEM PENGAWASAN PANGAN</vt:lpstr>
      <vt:lpstr>SISTEM PENGAWASAN  OBAT DAN MAKANAN</vt:lpstr>
      <vt:lpstr>Slide 11</vt:lpstr>
      <vt:lpstr>Pemalsuan Makanan </vt:lpstr>
      <vt:lpstr>Makanan dianggap tidak memenuhi syarat kesehatan dan tidak dapat dipasarkan apabila : </vt:lpstr>
      <vt:lpstr>Makanan Kaleng  (Canned Food)</vt:lpstr>
      <vt:lpstr>Higiene dan Sanitasi Susu (Milk Hygiene)</vt:lpstr>
      <vt:lpstr>Agar air susu menjadi Safe and Clean </vt:lpstr>
      <vt:lpstr>Higiene Daging  (Meat Hygiene) </vt:lpstr>
      <vt:lpstr>Sekian, thank you very much……</vt:lpstr>
    </vt:vector>
  </TitlesOfParts>
  <Company>TP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10</cp:revision>
  <dcterms:created xsi:type="dcterms:W3CDTF">2012-02-28T06:32:59Z</dcterms:created>
  <dcterms:modified xsi:type="dcterms:W3CDTF">2012-02-28T07:49:12Z</dcterms:modified>
</cp:coreProperties>
</file>