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72" r:id="rId5"/>
    <p:sldId id="267" r:id="rId6"/>
    <p:sldId id="268" r:id="rId7"/>
    <p:sldId id="269" r:id="rId8"/>
    <p:sldId id="273" r:id="rId9"/>
    <p:sldId id="270" r:id="rId10"/>
    <p:sldId id="274" r:id="rId11"/>
    <p:sldId id="275" r:id="rId12"/>
    <p:sldId id="277" r:id="rId13"/>
    <p:sldId id="276" r:id="rId14"/>
    <p:sldId id="278" r:id="rId15"/>
    <p:sldId id="258" r:id="rId16"/>
    <p:sldId id="271" r:id="rId17"/>
    <p:sldId id="279" r:id="rId18"/>
    <p:sldId id="280" r:id="rId19"/>
    <p:sldId id="259" r:id="rId20"/>
    <p:sldId id="281" r:id="rId21"/>
    <p:sldId id="260" r:id="rId22"/>
    <p:sldId id="261" r:id="rId23"/>
    <p:sldId id="282" r:id="rId24"/>
    <p:sldId id="283" r:id="rId25"/>
    <p:sldId id="284" r:id="rId26"/>
    <p:sldId id="262" r:id="rId27"/>
    <p:sldId id="263" r:id="rId28"/>
    <p:sldId id="285" r:id="rId2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BD1A95B3-1B0E-45EB-871D-C065E092AC3E}" type="datetimeFigureOut">
              <a:rPr lang="id-ID" smtClean="0"/>
              <a:pPr/>
              <a:t>19/07/2013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4163C5A-C79F-4C6C-ADBE-7CAE84A296E4}"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D1A95B3-1B0E-45EB-871D-C065E092AC3E}" type="datetimeFigureOut">
              <a:rPr lang="id-ID" smtClean="0"/>
              <a:pPr/>
              <a:t>19/07/2013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4163C5A-C79F-4C6C-ADBE-7CAE84A296E4}"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D1A95B3-1B0E-45EB-871D-C065E092AC3E}" type="datetimeFigureOut">
              <a:rPr lang="id-ID" smtClean="0"/>
              <a:pPr/>
              <a:t>19/07/2013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4163C5A-C79F-4C6C-ADBE-7CAE84A296E4}"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D1A95B3-1B0E-45EB-871D-C065E092AC3E}" type="datetimeFigureOut">
              <a:rPr lang="id-ID" smtClean="0"/>
              <a:pPr/>
              <a:t>19/07/2013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4163C5A-C79F-4C6C-ADBE-7CAE84A296E4}"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1A95B3-1B0E-45EB-871D-C065E092AC3E}" type="datetimeFigureOut">
              <a:rPr lang="id-ID" smtClean="0"/>
              <a:pPr/>
              <a:t>19/07/2013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4163C5A-C79F-4C6C-ADBE-7CAE84A296E4}"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BD1A95B3-1B0E-45EB-871D-C065E092AC3E}" type="datetimeFigureOut">
              <a:rPr lang="id-ID" smtClean="0"/>
              <a:pPr/>
              <a:t>19/07/2013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4163C5A-C79F-4C6C-ADBE-7CAE84A296E4}"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BD1A95B3-1B0E-45EB-871D-C065E092AC3E}" type="datetimeFigureOut">
              <a:rPr lang="id-ID" smtClean="0"/>
              <a:pPr/>
              <a:t>19/07/2013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4163C5A-C79F-4C6C-ADBE-7CAE84A296E4}"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BD1A95B3-1B0E-45EB-871D-C065E092AC3E}" type="datetimeFigureOut">
              <a:rPr lang="id-ID" smtClean="0"/>
              <a:pPr/>
              <a:t>19/07/2013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4163C5A-C79F-4C6C-ADBE-7CAE84A296E4}"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A95B3-1B0E-45EB-871D-C065E092AC3E}" type="datetimeFigureOut">
              <a:rPr lang="id-ID" smtClean="0"/>
              <a:pPr/>
              <a:t>19/07/2013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4163C5A-C79F-4C6C-ADBE-7CAE84A296E4}"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1A95B3-1B0E-45EB-871D-C065E092AC3E}" type="datetimeFigureOut">
              <a:rPr lang="id-ID" smtClean="0"/>
              <a:pPr/>
              <a:t>19/07/2013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4163C5A-C79F-4C6C-ADBE-7CAE84A296E4}"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1A95B3-1B0E-45EB-871D-C065E092AC3E}" type="datetimeFigureOut">
              <a:rPr lang="id-ID" smtClean="0"/>
              <a:pPr/>
              <a:t>19/07/2013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4163C5A-C79F-4C6C-ADBE-7CAE84A296E4}"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A95B3-1B0E-45EB-871D-C065E092AC3E}" type="datetimeFigureOut">
              <a:rPr lang="id-ID" smtClean="0"/>
              <a:pPr/>
              <a:t>19/07/2013</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63C5A-C79F-4C6C-ADBE-7CAE84A296E4}"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42910" y="2285992"/>
            <a:ext cx="7772400" cy="1470025"/>
          </a:xfrm>
        </p:spPr>
        <p:txBody>
          <a:bodyPr>
            <a:normAutofit fontScale="90000"/>
          </a:bodyPr>
          <a:lstStyle/>
          <a:p>
            <a:r>
              <a:rPr lang="id-ID" b="1" dirty="0" smtClean="0"/>
              <a:t>Analisis Mikroba Metanogenik  pada  Tangki Digester Tertutup dengan Metode PCR-DGGE dan FISH untuk Memperbaiki Kualitas Limbah Kelapa Sawit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57224" y="1142984"/>
            <a:ext cx="7571945" cy="450059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Analisis Filogenetik Hasil RFLP</a:t>
            </a:r>
            <a:endParaRPr lang="id-ID" b="1" dirty="0"/>
          </a:p>
        </p:txBody>
      </p:sp>
      <p:sp>
        <p:nvSpPr>
          <p:cNvPr id="3" name="Content Placeholder 2"/>
          <p:cNvSpPr>
            <a:spLocks noGrp="1"/>
          </p:cNvSpPr>
          <p:nvPr>
            <p:ph idx="1"/>
          </p:nvPr>
        </p:nvSpPr>
        <p:spPr/>
        <p:txBody>
          <a:bodyPr>
            <a:normAutofit fontScale="92500" lnSpcReduction="10000"/>
          </a:bodyPr>
          <a:lstStyle/>
          <a:p>
            <a:r>
              <a:rPr lang="id-ID" dirty="0" smtClean="0"/>
              <a:t>Secara representatif diambil DNA  dari 27 klon (20 dari grup I dan 7 dari grup II) untuk dilakukan sekuensing dan digunakan untuk mencari database nukleotida dengan piranti BLAST.</a:t>
            </a:r>
          </a:p>
          <a:p>
            <a:r>
              <a:rPr lang="id-ID" dirty="0" smtClean="0"/>
              <a:t>Semua klon mengandung kemiripan lebih dari 99% dan merupakan anggota dari </a:t>
            </a:r>
            <a:r>
              <a:rPr lang="id-ID" i="1" dirty="0" smtClean="0"/>
              <a:t>Methanosaeta </a:t>
            </a:r>
            <a:r>
              <a:rPr lang="id-ID" i="1" dirty="0" smtClean="0"/>
              <a:t>concilii.</a:t>
            </a:r>
          </a:p>
          <a:p>
            <a:r>
              <a:rPr lang="id-ID" dirty="0" smtClean="0"/>
              <a:t>Hasil ini menggambarkan keterbatasan RFLP yang hanya mampu merepresentasikan keragaman sampel yang ada.</a:t>
            </a:r>
          </a:p>
          <a:p>
            <a:endParaRPr lang="id-ID"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42976" y="428604"/>
            <a:ext cx="7500991" cy="525710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Analisis DGGE hasil PCR</a:t>
            </a:r>
            <a:endParaRPr lang="id-ID" b="1" dirty="0"/>
          </a:p>
        </p:txBody>
      </p:sp>
      <p:sp>
        <p:nvSpPr>
          <p:cNvPr id="3" name="Content Placeholder 2"/>
          <p:cNvSpPr>
            <a:spLocks noGrp="1"/>
          </p:cNvSpPr>
          <p:nvPr>
            <p:ph idx="1"/>
          </p:nvPr>
        </p:nvSpPr>
        <p:spPr/>
        <p:txBody>
          <a:bodyPr/>
          <a:lstStyle/>
          <a:p>
            <a:r>
              <a:rPr lang="id-ID" b="1" dirty="0" smtClean="0"/>
              <a:t>Dari cetakan DGGE didapatkan 5 buah garis yang menandakan band dari bakteri methanogen, yaitu: EBM1, EBM2, EBM3, EBM4, EBM5, kemudian di amplifikasi ulang, dimurnikan dan disekuensing. Sekuens hasilnya (334 bp) kemudian di analisis dengan piranti lunak CHECK_CHIMERA dan ditemukan tiga diantaranya merupakan sekuen chimerik. </a:t>
            </a:r>
            <a:endParaRPr lang="id-ID"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57158" y="642918"/>
            <a:ext cx="8229600" cy="4525963"/>
          </a:xfrm>
        </p:spPr>
        <p:txBody>
          <a:bodyPr>
            <a:normAutofit/>
          </a:bodyPr>
          <a:lstStyle/>
          <a:p>
            <a:r>
              <a:rPr lang="id-ID" b="1" dirty="0" smtClean="0"/>
              <a:t>Sisanya (EBM2 dan EBM4) kemudian dianalisis dengan program BLAST.  Hasil RFLP (SamaliEB dan Samali15) ternyata segaris dengan EBM2. Ini mengonfirmasi bahwa band tersebut adalah </a:t>
            </a:r>
            <a:r>
              <a:rPr lang="id-ID" b="1" i="1" dirty="0" smtClean="0"/>
              <a:t>Methanosaeta </a:t>
            </a:r>
            <a:r>
              <a:rPr lang="id-ID" b="1" i="1" dirty="0" smtClean="0"/>
              <a:t>concilii. (</a:t>
            </a:r>
            <a:r>
              <a:rPr lang="id-ID" b="1" dirty="0" smtClean="0"/>
              <a:t>99% identik dengan </a:t>
            </a:r>
            <a:r>
              <a:rPr lang="id-ID" b="1" i="1" dirty="0" smtClean="0"/>
              <a:t>Methanosaeta </a:t>
            </a:r>
            <a:r>
              <a:rPr lang="id-ID" b="1" dirty="0" smtClean="0"/>
              <a:t>sp</a:t>
            </a:r>
            <a:r>
              <a:rPr lang="id-ID" b="1" dirty="0" smtClean="0"/>
              <a:t>. clone </a:t>
            </a:r>
            <a:r>
              <a:rPr lang="id-ID" b="1" dirty="0" smtClean="0"/>
              <a:t>I2</a:t>
            </a:r>
            <a:r>
              <a:rPr lang="id-ID" b="1" dirty="0" smtClean="0"/>
              <a:t> AB236094, NCBI </a:t>
            </a:r>
            <a:r>
              <a:rPr lang="id-ID" b="1" dirty="0" smtClean="0"/>
              <a:t>database) sedangkan  EBM4 97% identik dengan </a:t>
            </a:r>
            <a:r>
              <a:rPr lang="id-ID" b="1" i="1" dirty="0" smtClean="0"/>
              <a:t>Methanosarcina sp. 48 (EF112192</a:t>
            </a:r>
            <a:r>
              <a:rPr lang="id-ID" b="1" i="1" dirty="0" smtClean="0"/>
              <a:t>, </a:t>
            </a:r>
            <a:r>
              <a:rPr lang="id-ID" b="1" dirty="0" smtClean="0"/>
              <a:t>NCBI </a:t>
            </a:r>
            <a:r>
              <a:rPr lang="id-ID" b="1" dirty="0" smtClean="0"/>
              <a:t>database</a:t>
            </a:r>
            <a:r>
              <a:rPr lang="id-ID" b="1" dirty="0" smtClean="0"/>
              <a:t>).</a:t>
            </a:r>
          </a:p>
          <a:p>
            <a:endParaRPr lang="id-ID" dirty="0" smtClean="0"/>
          </a:p>
          <a:p>
            <a:endParaRPr lang="id-ID"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57224" y="428604"/>
            <a:ext cx="7898732" cy="442915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42910" y="857232"/>
            <a:ext cx="8186768" cy="4525963"/>
          </a:xfrm>
        </p:spPr>
        <p:txBody>
          <a:bodyPr>
            <a:normAutofit/>
          </a:bodyPr>
          <a:lstStyle/>
          <a:p>
            <a:r>
              <a:rPr lang="id-ID" b="1" dirty="0" smtClean="0"/>
              <a:t>Pada amplifikasi menggunakan primer archae (</a:t>
            </a:r>
            <a:r>
              <a:rPr lang="id-ID" b="1" dirty="0" smtClean="0"/>
              <a:t>PARCH340f </a:t>
            </a:r>
            <a:r>
              <a:rPr lang="id-ID" b="1" dirty="0" smtClean="0"/>
              <a:t>dan PARCH519r), </a:t>
            </a:r>
            <a:r>
              <a:rPr lang="id-ID" b="1" dirty="0" smtClean="0"/>
              <a:t>menggunakan klon SamaliEB </a:t>
            </a:r>
            <a:r>
              <a:rPr lang="id-ID" b="1" dirty="0" smtClean="0"/>
              <a:t>dan Samali15 </a:t>
            </a:r>
            <a:r>
              <a:rPr lang="id-ID" b="1" dirty="0" smtClean="0"/>
              <a:t>sebagai template </a:t>
            </a:r>
            <a:r>
              <a:rPr lang="id-ID" b="1" dirty="0" smtClean="0"/>
              <a:t>DNA, hasilnya </a:t>
            </a:r>
            <a:r>
              <a:rPr lang="id-ID" b="1" dirty="0" smtClean="0"/>
              <a:t>tidak sejajar pada gel </a:t>
            </a:r>
            <a:r>
              <a:rPr lang="id-ID" b="1" dirty="0" smtClean="0"/>
              <a:t>DGGE, </a:t>
            </a:r>
            <a:r>
              <a:rPr lang="id-ID" b="1" i="1" dirty="0" smtClean="0"/>
              <a:t>band</a:t>
            </a:r>
            <a:r>
              <a:rPr lang="id-ID" b="1" dirty="0" smtClean="0"/>
              <a:t> </a:t>
            </a:r>
            <a:r>
              <a:rPr lang="id-ID" b="1" dirty="0" smtClean="0"/>
              <a:t>yang berhubungan dengan SamaliEB letaknya lebih rendah </a:t>
            </a:r>
            <a:r>
              <a:rPr lang="id-ID" b="1" dirty="0" smtClean="0"/>
              <a:t>karena </a:t>
            </a:r>
            <a:r>
              <a:rPr lang="id-ID" b="1" dirty="0" smtClean="0"/>
              <a:t>perbedaan </a:t>
            </a:r>
            <a:r>
              <a:rPr lang="id-ID" b="1" dirty="0" smtClean="0"/>
              <a:t>nukleotida </a:t>
            </a:r>
            <a:r>
              <a:rPr lang="id-ID" b="1" dirty="0" smtClean="0"/>
              <a:t>tunggal antara </a:t>
            </a:r>
            <a:r>
              <a:rPr lang="id-ID" b="1" dirty="0" smtClean="0"/>
              <a:t>dua amplikon.</a:t>
            </a:r>
            <a:endParaRPr lang="id-ID"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57158" y="1428736"/>
            <a:ext cx="8286808" cy="4525963"/>
          </a:xfrm>
        </p:spPr>
        <p:txBody>
          <a:bodyPr>
            <a:normAutofit fontScale="32500" lnSpcReduction="20000"/>
          </a:bodyPr>
          <a:lstStyle/>
          <a:p>
            <a:r>
              <a:rPr lang="id-ID" sz="8600" b="1" dirty="0" smtClean="0">
                <a:latin typeface="Arial Black" pitchFamily="34" charset="0"/>
              </a:rPr>
              <a:t>Seperti ditunjukkan dalam Gambar 4, satu </a:t>
            </a:r>
            <a:r>
              <a:rPr lang="id-ID" sz="8600" b="1" dirty="0" smtClean="0">
                <a:latin typeface="Arial Black" pitchFamily="34" charset="0"/>
              </a:rPr>
              <a:t>pasang basa G </a:t>
            </a:r>
            <a:r>
              <a:rPr lang="id-ID" sz="8600" b="1" dirty="0" smtClean="0">
                <a:latin typeface="Arial Black" pitchFamily="34" charset="0"/>
              </a:rPr>
              <a:t>/ C </a:t>
            </a:r>
            <a:r>
              <a:rPr lang="id-ID" sz="8600" b="1" dirty="0" smtClean="0">
                <a:latin typeface="Arial Black" pitchFamily="34" charset="0"/>
              </a:rPr>
              <a:t>pada  </a:t>
            </a:r>
            <a:r>
              <a:rPr lang="id-ID" sz="8600" b="1" dirty="0" smtClean="0">
                <a:latin typeface="Arial Black" pitchFamily="34" charset="0"/>
              </a:rPr>
              <a:t>SamaliEB diganti dengan A / T </a:t>
            </a:r>
            <a:r>
              <a:rPr lang="id-ID" sz="8600" b="1" dirty="0" smtClean="0">
                <a:latin typeface="Arial Black" pitchFamily="34" charset="0"/>
              </a:rPr>
              <a:t>pada </a:t>
            </a:r>
            <a:r>
              <a:rPr lang="id-ID" sz="8600" b="1" dirty="0" smtClean="0">
                <a:latin typeface="Arial Black" pitchFamily="34" charset="0"/>
              </a:rPr>
              <a:t>Samali15</a:t>
            </a:r>
            <a:r>
              <a:rPr lang="id-ID" sz="8600" b="1" dirty="0" smtClean="0">
                <a:latin typeface="Arial Black" pitchFamily="34" charset="0"/>
              </a:rPr>
              <a:t>. Potongan DNA yang besar pada  G </a:t>
            </a:r>
            <a:r>
              <a:rPr lang="id-ID" sz="8600" b="1" dirty="0" smtClean="0">
                <a:latin typeface="Arial Black" pitchFamily="34" charset="0"/>
              </a:rPr>
              <a:t>/ </a:t>
            </a:r>
            <a:r>
              <a:rPr lang="id-ID" sz="8600" b="1" dirty="0" smtClean="0">
                <a:latin typeface="Arial Black" pitchFamily="34" charset="0"/>
              </a:rPr>
              <a:t>C lebih </a:t>
            </a:r>
            <a:r>
              <a:rPr lang="id-ID" sz="8600" b="1" dirty="0" smtClean="0">
                <a:latin typeface="Arial Black" pitchFamily="34" charset="0"/>
              </a:rPr>
              <a:t>stabil dan tetap beruntai ganda hingga </a:t>
            </a:r>
            <a:r>
              <a:rPr lang="id-ID" sz="8600" b="1" dirty="0" smtClean="0">
                <a:latin typeface="Arial Black" pitchFamily="34" charset="0"/>
              </a:rPr>
              <a:t>mencapai konsentrasi denaturasi </a:t>
            </a:r>
            <a:r>
              <a:rPr lang="id-ID" sz="8600" b="1" dirty="0" smtClean="0">
                <a:latin typeface="Arial Black" pitchFamily="34" charset="0"/>
              </a:rPr>
              <a:t>lebih tinggi </a:t>
            </a:r>
            <a:r>
              <a:rPr lang="id-ID" sz="8600" b="1" dirty="0" smtClean="0">
                <a:latin typeface="Arial Black" pitchFamily="34" charset="0"/>
              </a:rPr>
              <a:t>(tampak lebih </a:t>
            </a:r>
            <a:r>
              <a:rPr lang="id-ID" sz="8600" b="1" dirty="0" smtClean="0">
                <a:latin typeface="Arial Black" pitchFamily="34" charset="0"/>
              </a:rPr>
              <a:t>rendah </a:t>
            </a:r>
            <a:r>
              <a:rPr lang="id-ID" sz="8600" b="1" dirty="0" smtClean="0">
                <a:latin typeface="Arial Black" pitchFamily="34" charset="0"/>
              </a:rPr>
              <a:t>pada gel). Potongan DNA </a:t>
            </a:r>
            <a:r>
              <a:rPr lang="id-ID" sz="8600" b="1" dirty="0" smtClean="0">
                <a:latin typeface="Arial Black" pitchFamily="34" charset="0"/>
              </a:rPr>
              <a:t>beruntai ganda bermigrasi lebih baik </a:t>
            </a:r>
            <a:r>
              <a:rPr lang="id-ID" sz="8600" b="1" dirty="0" smtClean="0">
                <a:latin typeface="Arial Black" pitchFamily="34" charset="0"/>
              </a:rPr>
              <a:t>di gel akrilamid, </a:t>
            </a:r>
            <a:r>
              <a:rPr lang="id-ID" sz="8600" b="1" dirty="0" smtClean="0">
                <a:latin typeface="Arial Black" pitchFamily="34" charset="0"/>
              </a:rPr>
              <a:t>sedangkan molekul DNA terdenaturasi </a:t>
            </a:r>
            <a:r>
              <a:rPr lang="id-ID" sz="8600" b="1" dirty="0" smtClean="0">
                <a:latin typeface="Arial Black" pitchFamily="34" charset="0"/>
              </a:rPr>
              <a:t>menjadi lebih besar dan berat sehingga terhenti </a:t>
            </a:r>
            <a:r>
              <a:rPr lang="id-ID" sz="8600" b="1" dirty="0" smtClean="0">
                <a:latin typeface="Arial Black" pitchFamily="34" charset="0"/>
              </a:rPr>
              <a:t>di gel</a:t>
            </a:r>
            <a:r>
              <a:rPr lang="id-ID" sz="8600" b="1" dirty="0" smtClean="0">
                <a:latin typeface="Arial Black" pitchFamily="34" charset="0"/>
              </a:rPr>
              <a:t>.</a:t>
            </a:r>
          </a:p>
          <a:p>
            <a:pPr>
              <a:buNone/>
            </a:pPr>
            <a:r>
              <a:rPr lang="id-ID" sz="3400" dirty="0" smtClean="0"/>
              <a:t/>
            </a:r>
            <a:br>
              <a:rPr lang="id-ID" sz="3400" dirty="0" smtClean="0"/>
            </a:br>
            <a:endParaRPr lang="id-ID" sz="3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00034" y="928670"/>
            <a:ext cx="8229600" cy="4525963"/>
          </a:xfrm>
        </p:spPr>
        <p:txBody>
          <a:bodyPr>
            <a:normAutofit fontScale="85000" lnSpcReduction="20000"/>
          </a:bodyPr>
          <a:lstStyle/>
          <a:p>
            <a:r>
              <a:rPr lang="id-ID" dirty="0" smtClean="0"/>
              <a:t>Dalam penelitian ini, </a:t>
            </a:r>
            <a:r>
              <a:rPr lang="id-ID" dirty="0" smtClean="0"/>
              <a:t>sebuah potongan DNA dengan kandungan pasangan G/C </a:t>
            </a:r>
            <a:r>
              <a:rPr lang="id-ID" dirty="0" smtClean="0"/>
              <a:t>lebih tinggi </a:t>
            </a:r>
            <a:r>
              <a:rPr lang="id-ID" dirty="0" smtClean="0"/>
              <a:t>terhenti dalam gel pada </a:t>
            </a:r>
            <a:r>
              <a:rPr lang="id-ID" dirty="0" smtClean="0"/>
              <a:t>tingkat yang lebih </a:t>
            </a:r>
            <a:r>
              <a:rPr lang="id-ID" dirty="0" smtClean="0"/>
              <a:t>rendah  </a:t>
            </a:r>
            <a:r>
              <a:rPr lang="id-ID" dirty="0" smtClean="0"/>
              <a:t>dan </a:t>
            </a:r>
            <a:r>
              <a:rPr lang="id-ID" dirty="0" smtClean="0"/>
              <a:t>hanya  </a:t>
            </a:r>
            <a:r>
              <a:rPr lang="id-ID" dirty="0" smtClean="0"/>
              <a:t>menyediakan </a:t>
            </a:r>
            <a:r>
              <a:rPr lang="id-ID" dirty="0" smtClean="0"/>
              <a:t>kisaran  optimasi gradien yang  </a:t>
            </a:r>
            <a:r>
              <a:rPr lang="id-ID" dirty="0" smtClean="0"/>
              <a:t>sempit </a:t>
            </a:r>
            <a:r>
              <a:rPr lang="id-ID" dirty="0" smtClean="0"/>
              <a:t> (</a:t>
            </a:r>
            <a:r>
              <a:rPr lang="id-ID" dirty="0" smtClean="0"/>
              <a:t>50% sampai 60%), perbedaan yang halus </a:t>
            </a:r>
            <a:r>
              <a:rPr lang="id-ID" dirty="0" smtClean="0"/>
              <a:t>antar potongan DNA, dikenal </a:t>
            </a:r>
            <a:r>
              <a:rPr lang="id-ID" dirty="0" smtClean="0"/>
              <a:t>sebagai polimorfisme nukleotida </a:t>
            </a:r>
            <a:r>
              <a:rPr lang="id-ID" dirty="0" smtClean="0"/>
              <a:t>tunggal</a:t>
            </a:r>
            <a:r>
              <a:rPr lang="id-ID" dirty="0" smtClean="0"/>
              <a:t> </a:t>
            </a:r>
            <a:r>
              <a:rPr lang="id-ID" dirty="0" smtClean="0"/>
              <a:t>(</a:t>
            </a:r>
            <a:r>
              <a:rPr lang="id-ID" i="1" dirty="0" smtClean="0"/>
              <a:t>single </a:t>
            </a:r>
            <a:r>
              <a:rPr lang="id-ID" i="1" dirty="0" smtClean="0"/>
              <a:t>nucleotide polymorphism</a:t>
            </a:r>
            <a:r>
              <a:rPr lang="id-ID" i="1" dirty="0" smtClean="0"/>
              <a:t> </a:t>
            </a:r>
            <a:r>
              <a:rPr lang="id-ID" dirty="0" smtClean="0"/>
              <a:t>/SNP</a:t>
            </a:r>
            <a:r>
              <a:rPr lang="id-ID" dirty="0" smtClean="0"/>
              <a:t>) terdeteksi. Ini menguatkan hasil RFLP</a:t>
            </a:r>
            <a:br>
              <a:rPr lang="id-ID" dirty="0" smtClean="0"/>
            </a:br>
            <a:r>
              <a:rPr lang="id-ID" dirty="0" smtClean="0"/>
              <a:t>yang menemukan clone SamaliEB menjadi strain yang </a:t>
            </a:r>
            <a:r>
              <a:rPr lang="id-ID" dirty="0" smtClean="0"/>
              <a:t>berbeda, yaitu </a:t>
            </a:r>
            <a:r>
              <a:rPr lang="id-ID" i="1" dirty="0" smtClean="0"/>
              <a:t>Methanosaeta </a:t>
            </a:r>
            <a:r>
              <a:rPr lang="id-ID" i="1" dirty="0" smtClean="0"/>
              <a:t>concilii </a:t>
            </a:r>
            <a:r>
              <a:rPr lang="id-ID" dirty="0" smtClean="0"/>
              <a:t>dibandingkan dengan klon </a:t>
            </a:r>
            <a:r>
              <a:rPr lang="id-ID" dirty="0" smtClean="0"/>
              <a:t>lainnya termasuk </a:t>
            </a:r>
            <a:r>
              <a:rPr lang="id-ID" dirty="0" smtClean="0"/>
              <a:t>klon Samali15 dan </a:t>
            </a:r>
            <a:r>
              <a:rPr lang="id-ID" dirty="0" smtClean="0"/>
              <a:t>klon-klon yang sudah tercatat pada database </a:t>
            </a:r>
            <a:r>
              <a:rPr lang="id-ID" dirty="0" smtClean="0"/>
              <a:t>bank gen. </a:t>
            </a:r>
            <a:endParaRPr lang="id-ID"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714348" y="357166"/>
            <a:ext cx="7572428" cy="5550539"/>
          </a:xfrm>
          <a:prstGeom prst="rect">
            <a:avLst/>
          </a:prstGeom>
          <a:noFill/>
          <a:ln w="9525">
            <a:noFill/>
            <a:miter lim="800000"/>
            <a:headEnd/>
            <a:tailEnd/>
          </a:ln>
          <a:effectLst/>
        </p:spPr>
      </p:pic>
      <p:sp>
        <p:nvSpPr>
          <p:cNvPr id="3" name="TextBox 2"/>
          <p:cNvSpPr txBox="1"/>
          <p:nvPr/>
        </p:nvSpPr>
        <p:spPr>
          <a:xfrm>
            <a:off x="3357554" y="6000768"/>
            <a:ext cx="1433406" cy="461665"/>
          </a:xfrm>
          <a:prstGeom prst="rect">
            <a:avLst/>
          </a:prstGeom>
          <a:noFill/>
        </p:spPr>
        <p:txBody>
          <a:bodyPr wrap="none" rtlCol="0">
            <a:spAutoFit/>
          </a:bodyPr>
          <a:lstStyle/>
          <a:p>
            <a:r>
              <a:rPr lang="id-ID" sz="2400" b="1" dirty="0" smtClean="0"/>
              <a:t>Gambar 4</a:t>
            </a:r>
            <a:endParaRPr lang="id-ID" sz="2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PENDAHULUAN</a:t>
            </a:r>
            <a:endParaRPr lang="id-ID" b="1" dirty="0"/>
          </a:p>
        </p:txBody>
      </p:sp>
      <p:sp>
        <p:nvSpPr>
          <p:cNvPr id="3" name="Content Placeholder 2"/>
          <p:cNvSpPr>
            <a:spLocks noGrp="1"/>
          </p:cNvSpPr>
          <p:nvPr>
            <p:ph idx="1"/>
          </p:nvPr>
        </p:nvSpPr>
        <p:spPr>
          <a:xfrm>
            <a:off x="642910" y="1428736"/>
            <a:ext cx="7972452" cy="4525963"/>
          </a:xfrm>
        </p:spPr>
        <p:txBody>
          <a:bodyPr>
            <a:normAutofit fontScale="77500" lnSpcReduction="20000"/>
          </a:bodyPr>
          <a:lstStyle/>
          <a:p>
            <a:r>
              <a:rPr lang="id-ID" b="1" dirty="0" smtClean="0"/>
              <a:t>Limbah pabrik kelapa sawit di Malaysia merupakan limbah cair yang paling terpolusi. </a:t>
            </a:r>
          </a:p>
          <a:p>
            <a:r>
              <a:rPr lang="id-ID" b="1" dirty="0" smtClean="0"/>
              <a:t>Teknologi lumpur aktif dalam pengolahan limbah sudah lama ditemukan, tetapi peran konsorsium mikroba dalam proses ini masih belum sepenuhnya dipahami </a:t>
            </a:r>
          </a:p>
          <a:p>
            <a:r>
              <a:rPr lang="id-ID" b="1" dirty="0" smtClean="0"/>
              <a:t>Penggunaan teknik berbasis kultur terlalu selektif untuk menggambarkan secara menyeluruh  diversitas dan struktur komunitas mikroba  </a:t>
            </a:r>
            <a:r>
              <a:rPr lang="id-ID" b="1" i="1" dirty="0" smtClean="0"/>
              <a:t>in situ </a:t>
            </a:r>
            <a:r>
              <a:rPr lang="id-ID" b="1" dirty="0" smtClean="0"/>
              <a:t>karena banyak mikroba tidak dapat diisolasi dengan teknik tradisional.</a:t>
            </a:r>
          </a:p>
          <a:p>
            <a:r>
              <a:rPr lang="id-ID" b="1" dirty="0" smtClean="0"/>
              <a:t>Metode yang berbasis pada Populasi RNA ribosom (rRNA) menjadi lebih berguna untuk  analisis populsi mikroba pada lingkungan-lingkungan khusus seperti bioreaktor. </a:t>
            </a:r>
          </a:p>
          <a:p>
            <a:pPr>
              <a:buNone/>
            </a:pPr>
            <a:endParaRPr lang="id-ID" dirty="0" smtClean="0"/>
          </a:p>
          <a:p>
            <a:endParaRPr lang="id-ID"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Analisis limbah dengan metode FISH</a:t>
            </a:r>
            <a:endParaRPr lang="id-ID" b="1" dirty="0"/>
          </a:p>
        </p:txBody>
      </p:sp>
      <p:sp>
        <p:nvSpPr>
          <p:cNvPr id="3" name="Content Placeholder 2"/>
          <p:cNvSpPr>
            <a:spLocks noGrp="1"/>
          </p:cNvSpPr>
          <p:nvPr>
            <p:ph idx="1"/>
          </p:nvPr>
        </p:nvSpPr>
        <p:spPr/>
        <p:txBody>
          <a:bodyPr>
            <a:normAutofit fontScale="85000" lnSpcReduction="10000"/>
          </a:bodyPr>
          <a:lstStyle/>
          <a:p>
            <a:r>
              <a:rPr lang="id-ID" b="1" dirty="0" smtClean="0"/>
              <a:t>Pada kondisi hibridisasi yang optimal methanogen dan bakteria akan secara spesifik terlihat menggunakan probe yang sesuai.</a:t>
            </a:r>
          </a:p>
          <a:p>
            <a:r>
              <a:rPr lang="id-ID" b="1" dirty="0" smtClean="0"/>
              <a:t>Gambar 5 dan Gambar 6 </a:t>
            </a:r>
            <a:r>
              <a:rPr lang="id-ID" b="1" dirty="0" smtClean="0"/>
              <a:t>menunjukkan mikrograf dari fluoresen metanogen dan </a:t>
            </a:r>
            <a:r>
              <a:rPr lang="id-ID" b="1" dirty="0" smtClean="0"/>
              <a:t>sel-sel bakteri dalam sampel lumpur </a:t>
            </a:r>
            <a:r>
              <a:rPr lang="id-ID" b="1" dirty="0" smtClean="0"/>
              <a:t>dengan pewarna ganda rhodamine-EUB338 </a:t>
            </a:r>
            <a:r>
              <a:rPr lang="id-ID" b="1" dirty="0" smtClean="0"/>
              <a:t>dan FITC-MSMX860. B</a:t>
            </a:r>
            <a:r>
              <a:rPr lang="id-ID" b="1" dirty="0" smtClean="0"/>
              <a:t>ahan padat dan kompleks dari lumpur digester </a:t>
            </a:r>
            <a:r>
              <a:rPr lang="id-ID" b="1" dirty="0" smtClean="0"/>
              <a:t>menunjukkan </a:t>
            </a:r>
            <a:r>
              <a:rPr lang="id-ID" b="1" dirty="0" smtClean="0"/>
              <a:t>pendar yang kuat saat </a:t>
            </a:r>
            <a:r>
              <a:rPr lang="id-ID" b="1" dirty="0" smtClean="0"/>
              <a:t>diambil </a:t>
            </a:r>
            <a:r>
              <a:rPr lang="id-ID" b="1" dirty="0" smtClean="0"/>
              <a:t>dengan kamera. </a:t>
            </a:r>
            <a:r>
              <a:rPr lang="id-ID" b="1" i="1" dirty="0" smtClean="0"/>
              <a:t>Self-fluoresensi</a:t>
            </a:r>
            <a:r>
              <a:rPr lang="id-ID" b="1" dirty="0" smtClean="0"/>
              <a:t> bahan menujukkan warna </a:t>
            </a:r>
            <a:r>
              <a:rPr lang="id-ID" b="1" dirty="0" smtClean="0"/>
              <a:t>kekuningan dalam sampel </a:t>
            </a:r>
            <a:r>
              <a:rPr lang="id-ID" b="1" dirty="0" smtClean="0"/>
              <a:t>terfermentasi</a:t>
            </a:r>
            <a:r>
              <a:rPr lang="id-ID" b="1" dirty="0" smtClean="0"/>
              <a:t>.</a:t>
            </a:r>
          </a:p>
          <a:p>
            <a:endParaRPr lang="id-ID"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571472" y="0"/>
            <a:ext cx="8049199" cy="5072098"/>
          </a:xfrm>
          <a:prstGeom prst="rect">
            <a:avLst/>
          </a:prstGeom>
          <a:noFill/>
          <a:ln w="9525">
            <a:noFill/>
            <a:miter lim="800000"/>
            <a:headEnd/>
            <a:tailEnd/>
          </a:ln>
          <a:effectLst/>
        </p:spPr>
      </p:pic>
      <p:sp>
        <p:nvSpPr>
          <p:cNvPr id="3" name="TextBox 2"/>
          <p:cNvSpPr txBox="1"/>
          <p:nvPr/>
        </p:nvSpPr>
        <p:spPr>
          <a:xfrm>
            <a:off x="785786" y="5357826"/>
            <a:ext cx="8072494" cy="1200329"/>
          </a:xfrm>
          <a:prstGeom prst="rect">
            <a:avLst/>
          </a:prstGeom>
          <a:noFill/>
        </p:spPr>
        <p:txBody>
          <a:bodyPr wrap="square" rtlCol="0">
            <a:spAutoFit/>
          </a:bodyPr>
          <a:lstStyle/>
          <a:p>
            <a:r>
              <a:rPr lang="id-ID" dirty="0" smtClean="0"/>
              <a:t>(a) </a:t>
            </a:r>
            <a:r>
              <a:rPr lang="id-ID" i="1" dirty="0" smtClean="0"/>
              <a:t>Methanosaeta concilii</a:t>
            </a:r>
            <a:r>
              <a:rPr lang="id-ID" dirty="0" smtClean="0"/>
              <a:t>; (b) Bacteria; (c) Simultaneously hybridized with rhodamine-labeled bacterial-domain probe (EUB338) (red)</a:t>
            </a:r>
          </a:p>
          <a:p>
            <a:r>
              <a:rPr lang="en-US" dirty="0" smtClean="0"/>
              <a:t>and FITC-labeled </a:t>
            </a:r>
            <a:r>
              <a:rPr lang="en-US" dirty="0" err="1" smtClean="0"/>
              <a:t>methanogens</a:t>
            </a:r>
            <a:r>
              <a:rPr lang="en-US" dirty="0" smtClean="0"/>
              <a:t> probe (MSMX860) (green) showing the consortium between </a:t>
            </a:r>
            <a:r>
              <a:rPr lang="en-US" dirty="0" err="1" smtClean="0"/>
              <a:t>methanogens</a:t>
            </a:r>
            <a:r>
              <a:rPr lang="en-US" dirty="0" smtClean="0"/>
              <a:t> and bacteria; (d) </a:t>
            </a:r>
            <a:r>
              <a:rPr lang="en-US" dirty="0" smtClean="0"/>
              <a:t>Light</a:t>
            </a:r>
            <a:r>
              <a:rPr lang="id-ID" dirty="0" smtClean="0"/>
              <a:t> microscopy</a:t>
            </a:r>
            <a:r>
              <a:rPr lang="id-ID" dirty="0" smtClean="0"/>
              <a:t>.</a:t>
            </a:r>
            <a:r>
              <a:rPr lang="id-ID" dirty="0" smtClean="0"/>
              <a:t>, </a:t>
            </a:r>
            <a:endParaRPr lang="id-ID" dirty="0"/>
          </a:p>
        </p:txBody>
      </p:sp>
      <p:sp>
        <p:nvSpPr>
          <p:cNvPr id="4" name="TextBox 3"/>
          <p:cNvSpPr txBox="1"/>
          <p:nvPr/>
        </p:nvSpPr>
        <p:spPr>
          <a:xfrm>
            <a:off x="714348" y="5072074"/>
            <a:ext cx="1214446" cy="369332"/>
          </a:xfrm>
          <a:prstGeom prst="rect">
            <a:avLst/>
          </a:prstGeom>
          <a:noFill/>
        </p:spPr>
        <p:txBody>
          <a:bodyPr wrap="square" rtlCol="0">
            <a:spAutoFit/>
          </a:bodyPr>
          <a:lstStyle/>
          <a:p>
            <a:r>
              <a:rPr lang="id-ID" b="1" dirty="0" smtClean="0"/>
              <a:t>Gambar 5</a:t>
            </a:r>
            <a:endParaRPr lang="id-ID"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714348" y="285728"/>
            <a:ext cx="6681907" cy="5370121"/>
          </a:xfrm>
          <a:prstGeom prst="rect">
            <a:avLst/>
          </a:prstGeom>
          <a:noFill/>
          <a:ln w="9525">
            <a:noFill/>
            <a:miter lim="800000"/>
            <a:headEnd/>
            <a:tailEnd/>
          </a:ln>
          <a:effectLst/>
        </p:spPr>
      </p:pic>
      <p:sp>
        <p:nvSpPr>
          <p:cNvPr id="3" name="TextBox 2"/>
          <p:cNvSpPr txBox="1"/>
          <p:nvPr/>
        </p:nvSpPr>
        <p:spPr>
          <a:xfrm>
            <a:off x="785786" y="5643578"/>
            <a:ext cx="1285884" cy="400110"/>
          </a:xfrm>
          <a:prstGeom prst="rect">
            <a:avLst/>
          </a:prstGeom>
          <a:noFill/>
        </p:spPr>
        <p:txBody>
          <a:bodyPr wrap="square" rtlCol="0">
            <a:spAutoFit/>
          </a:bodyPr>
          <a:lstStyle/>
          <a:p>
            <a:r>
              <a:rPr lang="id-ID" sz="2000" b="1" dirty="0" smtClean="0"/>
              <a:t>Gambar 6 </a:t>
            </a:r>
            <a:endParaRPr lang="id-ID" sz="2000" b="1" dirty="0"/>
          </a:p>
        </p:txBody>
      </p:sp>
      <p:sp>
        <p:nvSpPr>
          <p:cNvPr id="4" name="TextBox 3"/>
          <p:cNvSpPr txBox="1"/>
          <p:nvPr/>
        </p:nvSpPr>
        <p:spPr>
          <a:xfrm>
            <a:off x="785786" y="5929330"/>
            <a:ext cx="7286676" cy="646331"/>
          </a:xfrm>
          <a:prstGeom prst="rect">
            <a:avLst/>
          </a:prstGeom>
          <a:noFill/>
        </p:spPr>
        <p:txBody>
          <a:bodyPr wrap="square" rtlCol="0">
            <a:spAutoFit/>
          </a:bodyPr>
          <a:lstStyle/>
          <a:p>
            <a:r>
              <a:rPr lang="id-ID" b="1" dirty="0" smtClean="0"/>
              <a:t>Hasil pengecatan FISH pada lumpur limbah. a, c dan d, confocal laser microscop FISH, c, dengan mikroskop cahaya. </a:t>
            </a:r>
            <a:endParaRPr lang="id-ID"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28662" y="1071546"/>
            <a:ext cx="7300938" cy="4525963"/>
          </a:xfrm>
        </p:spPr>
        <p:txBody>
          <a:bodyPr/>
          <a:lstStyle/>
          <a:p>
            <a:r>
              <a:rPr lang="id-ID" b="1" dirty="0" smtClean="0"/>
              <a:t>Hasil analisis FISH yang menujukkan keberadaan anggota </a:t>
            </a:r>
            <a:r>
              <a:rPr lang="id-ID" b="1" i="1" dirty="0" smtClean="0"/>
              <a:t>Methanosaetaceae </a:t>
            </a:r>
            <a:r>
              <a:rPr lang="id-ID" b="1" dirty="0" smtClean="0"/>
              <a:t>dan </a:t>
            </a:r>
            <a:r>
              <a:rPr lang="id-ID" b="1" i="1" dirty="0" smtClean="0"/>
              <a:t>Methanosarcinaceae </a:t>
            </a:r>
            <a:r>
              <a:rPr lang="id-ID" b="1" dirty="0" smtClean="0"/>
              <a:t>juga tergambar dalam analisis DGGE, tetapi </a:t>
            </a:r>
            <a:r>
              <a:rPr lang="id-ID" b="1" i="1" dirty="0" smtClean="0"/>
              <a:t>Methanosarcinaceae </a:t>
            </a:r>
            <a:r>
              <a:rPr lang="id-ID" b="1" dirty="0" smtClean="0"/>
              <a:t>tidak terdeteksi menggunakan </a:t>
            </a:r>
            <a:r>
              <a:rPr lang="id-ID" b="1" i="1" dirty="0" smtClean="0"/>
              <a:t>PCR-kloning</a:t>
            </a:r>
            <a:r>
              <a:rPr lang="id-ID" b="1" dirty="0" smtClean="0"/>
              <a:t>.</a:t>
            </a:r>
          </a:p>
          <a:p>
            <a:endParaRPr lang="id-ID"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Kuantifikasi methanogen dengan FISH</a:t>
            </a:r>
            <a:endParaRPr lang="id-ID" b="1" dirty="0"/>
          </a:p>
        </p:txBody>
      </p:sp>
      <p:sp>
        <p:nvSpPr>
          <p:cNvPr id="3" name="Content Placeholder 2"/>
          <p:cNvSpPr>
            <a:spLocks noGrp="1"/>
          </p:cNvSpPr>
          <p:nvPr>
            <p:ph idx="1"/>
          </p:nvPr>
        </p:nvSpPr>
        <p:spPr/>
        <p:txBody>
          <a:bodyPr>
            <a:normAutofit fontScale="92500" lnSpcReduction="20000"/>
          </a:bodyPr>
          <a:lstStyle/>
          <a:p>
            <a:r>
              <a:rPr lang="id-ID" b="1" dirty="0" smtClean="0"/>
              <a:t>Hasil penghitungan dengan FISH: total bakteria adalah </a:t>
            </a:r>
            <a:r>
              <a:rPr lang="id-ID" b="1" dirty="0" smtClean="0"/>
              <a:t>1.4 x 10</a:t>
            </a:r>
            <a:r>
              <a:rPr lang="id-ID" b="1" baseline="30000" dirty="0" smtClean="0"/>
              <a:t>5</a:t>
            </a:r>
            <a:r>
              <a:rPr lang="id-ID" b="1" dirty="0" smtClean="0"/>
              <a:t> </a:t>
            </a:r>
            <a:r>
              <a:rPr lang="id-ID" b="1" dirty="0" smtClean="0"/>
              <a:t>cells/ml lumpur dengan kelompok mayoritas </a:t>
            </a:r>
            <a:r>
              <a:rPr lang="en-US" b="1" i="1" dirty="0" err="1" smtClean="0"/>
              <a:t>Methanosaeta</a:t>
            </a:r>
            <a:r>
              <a:rPr lang="en-US" b="1" i="1" dirty="0" smtClean="0"/>
              <a:t> sp. </a:t>
            </a:r>
            <a:r>
              <a:rPr lang="id-ID" b="1" dirty="0" smtClean="0"/>
              <a:t>(</a:t>
            </a:r>
            <a:r>
              <a:rPr lang="en-US" b="1" dirty="0" smtClean="0"/>
              <a:t>2 </a:t>
            </a:r>
            <a:r>
              <a:rPr lang="en-US" b="1" dirty="0" smtClean="0"/>
              <a:t>x 10</a:t>
            </a:r>
            <a:r>
              <a:rPr lang="en-US" b="1" baseline="42000" dirty="0" smtClean="0"/>
              <a:t>8</a:t>
            </a:r>
            <a:r>
              <a:rPr lang="en-US" b="1" dirty="0" smtClean="0"/>
              <a:t> </a:t>
            </a:r>
            <a:r>
              <a:rPr lang="en-US" b="1" dirty="0" smtClean="0"/>
              <a:t>cells/ml</a:t>
            </a:r>
            <a:r>
              <a:rPr lang="id-ID" b="1" dirty="0" smtClean="0"/>
              <a:t> lumpur).</a:t>
            </a:r>
          </a:p>
          <a:p>
            <a:r>
              <a:rPr lang="id-ID" b="1" dirty="0" smtClean="0"/>
              <a:t>Sebaliknya, jumlah </a:t>
            </a:r>
            <a:r>
              <a:rPr lang="id-ID" b="1" i="1" dirty="0" smtClean="0"/>
              <a:t>Methanosarcina </a:t>
            </a:r>
            <a:r>
              <a:rPr lang="id-ID" b="1" i="1" dirty="0" smtClean="0"/>
              <a:t>sp</a:t>
            </a:r>
            <a:r>
              <a:rPr lang="id-ID" b="1" i="1" dirty="0" smtClean="0"/>
              <a:t>. </a:t>
            </a:r>
            <a:r>
              <a:rPr lang="id-ID" b="1" dirty="0" smtClean="0"/>
              <a:t>1000 kali lebih rendah, hampir sebanding dengan jumlah bakteri. </a:t>
            </a:r>
          </a:p>
          <a:p>
            <a:r>
              <a:rPr lang="id-ID" b="1" dirty="0" smtClean="0"/>
              <a:t>Hasil ini juga menunjukkan bahwa metode ini (dengan target rRNA) dapat dipakai untuk mendeteksi spesies methanogen yang dominan pada limbah pabrik kelapa sawit. </a:t>
            </a:r>
          </a:p>
          <a:p>
            <a:endParaRPr lang="id-ID"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Penggunaan mikroskop elektron</a:t>
            </a:r>
            <a:endParaRPr lang="id-ID" b="1" dirty="0"/>
          </a:p>
        </p:txBody>
      </p:sp>
      <p:sp>
        <p:nvSpPr>
          <p:cNvPr id="3" name="Content Placeholder 2"/>
          <p:cNvSpPr>
            <a:spLocks noGrp="1"/>
          </p:cNvSpPr>
          <p:nvPr>
            <p:ph idx="1"/>
          </p:nvPr>
        </p:nvSpPr>
        <p:spPr/>
        <p:txBody>
          <a:bodyPr/>
          <a:lstStyle/>
          <a:p>
            <a:r>
              <a:rPr lang="id-ID" dirty="0" smtClean="0"/>
              <a:t>Penggunaan mikroskop elektron menghasilkan resolusi </a:t>
            </a:r>
            <a:r>
              <a:rPr lang="id-ID" i="1" dirty="0" smtClean="0"/>
              <a:t>Methanosaeta sp. </a:t>
            </a:r>
            <a:r>
              <a:rPr lang="id-ID" dirty="0" smtClean="0"/>
              <a:t>yang lebih baik dari pada mikroskop cahaya.</a:t>
            </a:r>
          </a:p>
          <a:p>
            <a:r>
              <a:rPr lang="id-ID" i="1" dirty="0" smtClean="0"/>
              <a:t>Methanosaeta sp</a:t>
            </a:r>
            <a:r>
              <a:rPr lang="id-ID" i="1" dirty="0" smtClean="0"/>
              <a:t>. </a:t>
            </a:r>
            <a:r>
              <a:rPr lang="id-ID" dirty="0" smtClean="0"/>
              <a:t>y</a:t>
            </a:r>
            <a:r>
              <a:rPr lang="id-ID" dirty="0" smtClean="0"/>
              <a:t>ang berbentuk benang tampak sebagai spesies yang dominan pada lumpur limbah kelapa sawit dalam digester. </a:t>
            </a:r>
            <a:endParaRPr lang="id-ID"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928662" y="428604"/>
            <a:ext cx="7215238" cy="4824306"/>
          </a:xfrm>
          <a:prstGeom prst="rect">
            <a:avLst/>
          </a:prstGeom>
          <a:noFill/>
          <a:ln w="9525">
            <a:noFill/>
            <a:miter lim="800000"/>
            <a:headEnd/>
            <a:tailEnd/>
          </a:ln>
          <a:effectLst/>
        </p:spPr>
      </p:pic>
      <p:sp>
        <p:nvSpPr>
          <p:cNvPr id="3" name="TextBox 2"/>
          <p:cNvSpPr txBox="1"/>
          <p:nvPr/>
        </p:nvSpPr>
        <p:spPr>
          <a:xfrm>
            <a:off x="1285852" y="5572140"/>
            <a:ext cx="6572296" cy="707886"/>
          </a:xfrm>
          <a:prstGeom prst="rect">
            <a:avLst/>
          </a:prstGeom>
          <a:noFill/>
        </p:spPr>
        <p:txBody>
          <a:bodyPr wrap="square" rtlCol="0">
            <a:spAutoFit/>
          </a:bodyPr>
          <a:lstStyle/>
          <a:p>
            <a:r>
              <a:rPr lang="id-ID" sz="2000" b="1" dirty="0" smtClean="0"/>
              <a:t>Hasil pengamatan lumpur limbah pada mikroskop cahaya perbesaran (a) 10 x (b) 20 (c) 40 x .</a:t>
            </a:r>
            <a:endParaRPr lang="id-ID" sz="20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714348" y="357165"/>
            <a:ext cx="7358114" cy="4905409"/>
          </a:xfrm>
          <a:prstGeom prst="rect">
            <a:avLst/>
          </a:prstGeom>
          <a:noFill/>
          <a:ln w="9525">
            <a:noFill/>
            <a:miter lim="800000"/>
            <a:headEnd/>
            <a:tailEnd/>
          </a:ln>
          <a:effectLst/>
        </p:spPr>
      </p:pic>
      <p:sp>
        <p:nvSpPr>
          <p:cNvPr id="3" name="Rectangle 2"/>
          <p:cNvSpPr/>
          <p:nvPr/>
        </p:nvSpPr>
        <p:spPr>
          <a:xfrm>
            <a:off x="928662" y="5357826"/>
            <a:ext cx="7429552" cy="646331"/>
          </a:xfrm>
          <a:prstGeom prst="rect">
            <a:avLst/>
          </a:prstGeom>
        </p:spPr>
        <p:txBody>
          <a:bodyPr wrap="square">
            <a:spAutoFit/>
          </a:bodyPr>
          <a:lstStyle/>
          <a:p>
            <a:r>
              <a:rPr lang="id-ID" b="1" dirty="0" smtClean="0"/>
              <a:t>Hasil pengamatan lumpur limbah pada mikroskop </a:t>
            </a:r>
            <a:r>
              <a:rPr lang="id-ID" b="1" dirty="0" smtClean="0"/>
              <a:t>elektron </a:t>
            </a:r>
            <a:r>
              <a:rPr lang="id-ID" b="1" dirty="0" smtClean="0"/>
              <a:t>perbesaran (a) </a:t>
            </a:r>
            <a:r>
              <a:rPr lang="id-ID" b="1" dirty="0" smtClean="0"/>
              <a:t>3000 x </a:t>
            </a:r>
            <a:r>
              <a:rPr lang="id-ID" b="1" dirty="0" smtClean="0"/>
              <a:t>(b) </a:t>
            </a:r>
            <a:r>
              <a:rPr lang="id-ID" b="1" dirty="0" smtClean="0"/>
              <a:t>5000 x </a:t>
            </a:r>
            <a:r>
              <a:rPr lang="id-ID" b="1" dirty="0" smtClean="0"/>
              <a:t>(c) </a:t>
            </a:r>
            <a:r>
              <a:rPr lang="id-ID" b="1" dirty="0" smtClean="0"/>
              <a:t>10000 x.</a:t>
            </a:r>
            <a:endParaRPr lang="id-ID"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KESIMPULAN</a:t>
            </a:r>
            <a:endParaRPr lang="id-ID" b="1" dirty="0"/>
          </a:p>
        </p:txBody>
      </p:sp>
      <p:sp>
        <p:nvSpPr>
          <p:cNvPr id="3" name="Content Placeholder 2"/>
          <p:cNvSpPr>
            <a:spLocks noGrp="1"/>
          </p:cNvSpPr>
          <p:nvPr>
            <p:ph idx="1"/>
          </p:nvPr>
        </p:nvSpPr>
        <p:spPr/>
        <p:txBody>
          <a:bodyPr>
            <a:normAutofit fontScale="92500"/>
          </a:bodyPr>
          <a:lstStyle/>
          <a:p>
            <a:r>
              <a:rPr lang="id-ID" dirty="0" smtClean="0"/>
              <a:t>Melalui tiga cara analisis, dapat disimpulkan bahwa </a:t>
            </a:r>
            <a:r>
              <a:rPr lang="id-ID" i="1" dirty="0" smtClean="0"/>
              <a:t>Methanosaeta </a:t>
            </a:r>
            <a:r>
              <a:rPr lang="id-ID" i="1" dirty="0" smtClean="0"/>
              <a:t>concilii </a:t>
            </a:r>
            <a:r>
              <a:rPr lang="id-ID" dirty="0" smtClean="0"/>
              <a:t>merupakan spesies methanogen yang paling melimpah dalam tangki digester anaerobik lumpur pabrik kelapa sawit, dan memainkan peranan penting dalam proses produksi methan dalam kondisi anaerobik.</a:t>
            </a:r>
          </a:p>
          <a:p>
            <a:r>
              <a:rPr lang="id-ID" dirty="0" smtClean="0"/>
              <a:t>Hasil penelitian juga menunjukkan adanya strain baru </a:t>
            </a:r>
            <a:r>
              <a:rPr lang="id-ID" i="1" dirty="0" smtClean="0"/>
              <a:t>Methanosaeta </a:t>
            </a:r>
            <a:r>
              <a:rPr lang="id-ID" dirty="0" smtClean="0"/>
              <a:t>dalam bioreaktor untuk perlakuan limbah pabrik kelapa sawit.</a:t>
            </a:r>
            <a:endParaRPr lang="id-ID"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Denaturing gradient gel electrophoresis </a:t>
            </a:r>
            <a:r>
              <a:rPr lang="id-ID" b="1" dirty="0" smtClean="0"/>
              <a:t>(DGGE)</a:t>
            </a:r>
            <a:endParaRPr lang="id-ID" b="1" dirty="0"/>
          </a:p>
        </p:txBody>
      </p:sp>
      <p:sp>
        <p:nvSpPr>
          <p:cNvPr id="3" name="Content Placeholder 2"/>
          <p:cNvSpPr>
            <a:spLocks noGrp="1"/>
          </p:cNvSpPr>
          <p:nvPr>
            <p:ph idx="1"/>
          </p:nvPr>
        </p:nvSpPr>
        <p:spPr/>
        <p:txBody>
          <a:bodyPr/>
          <a:lstStyle/>
          <a:p>
            <a:r>
              <a:rPr lang="en-US" b="1" dirty="0" smtClean="0"/>
              <a:t>DGGE </a:t>
            </a:r>
            <a:r>
              <a:rPr lang="en-US" b="1" dirty="0" err="1" smtClean="0"/>
              <a:t>merupakan</a:t>
            </a:r>
            <a:r>
              <a:rPr lang="en-US" b="1" dirty="0" smtClean="0"/>
              <a:t> </a:t>
            </a:r>
            <a:r>
              <a:rPr lang="en-US" b="1" dirty="0" err="1" smtClean="0"/>
              <a:t>metode</a:t>
            </a:r>
            <a:r>
              <a:rPr lang="en-US" b="1" dirty="0" smtClean="0"/>
              <a:t> yang </a:t>
            </a:r>
            <a:r>
              <a:rPr lang="en-US" b="1" dirty="0" err="1" smtClean="0"/>
              <a:t>dapat</a:t>
            </a:r>
            <a:r>
              <a:rPr lang="en-US" b="1" dirty="0" smtClean="0"/>
              <a:t> </a:t>
            </a:r>
            <a:r>
              <a:rPr lang="en-US" b="1" dirty="0" err="1" smtClean="0"/>
              <a:t>mendeteksi</a:t>
            </a:r>
            <a:r>
              <a:rPr lang="en-US" b="1" dirty="0" smtClean="0"/>
              <a:t> </a:t>
            </a:r>
            <a:r>
              <a:rPr lang="en-US" b="1" dirty="0" err="1" smtClean="0"/>
              <a:t>perbedaan</a:t>
            </a:r>
            <a:r>
              <a:rPr lang="en-US" b="1" dirty="0" smtClean="0"/>
              <a:t> </a:t>
            </a:r>
            <a:r>
              <a:rPr lang="en-US" b="1" dirty="0" err="1" smtClean="0"/>
              <a:t>potongan</a:t>
            </a:r>
            <a:r>
              <a:rPr lang="en-US" b="1" dirty="0" smtClean="0"/>
              <a:t> DNA yang </a:t>
            </a:r>
            <a:r>
              <a:rPr lang="en-US" b="1" dirty="0" err="1" smtClean="0"/>
              <a:t>berukuran</a:t>
            </a:r>
            <a:r>
              <a:rPr lang="en-US" b="1" dirty="0" smtClean="0"/>
              <a:t> </a:t>
            </a:r>
            <a:r>
              <a:rPr lang="en-US" b="1" dirty="0" err="1" smtClean="0"/>
              <a:t>sama</a:t>
            </a:r>
            <a:r>
              <a:rPr lang="en-US" b="1" dirty="0" smtClean="0"/>
              <a:t> </a:t>
            </a:r>
            <a:r>
              <a:rPr lang="en-US" b="1" dirty="0" err="1" smtClean="0"/>
              <a:t>namun</a:t>
            </a:r>
            <a:r>
              <a:rPr lang="en-US" b="1" dirty="0" smtClean="0"/>
              <a:t> </a:t>
            </a:r>
            <a:r>
              <a:rPr lang="en-US" b="1" dirty="0" err="1" smtClean="0"/>
              <a:t>berbeda</a:t>
            </a:r>
            <a:r>
              <a:rPr lang="en-US" b="1" dirty="0" smtClean="0"/>
              <a:t> </a:t>
            </a:r>
            <a:r>
              <a:rPr lang="en-US" b="1" dirty="0" err="1" smtClean="0"/>
              <a:t>sekuennya</a:t>
            </a:r>
            <a:r>
              <a:rPr lang="en-US" b="1" dirty="0" smtClean="0"/>
              <a:t>. Hal </a:t>
            </a:r>
            <a:r>
              <a:rPr lang="en-US" b="1" dirty="0" err="1" smtClean="0"/>
              <a:t>ini</a:t>
            </a:r>
            <a:r>
              <a:rPr lang="en-US" b="1" dirty="0" smtClean="0"/>
              <a:t> </a:t>
            </a:r>
            <a:r>
              <a:rPr lang="en-US" b="1" dirty="0" err="1" smtClean="0"/>
              <a:t>karena</a:t>
            </a:r>
            <a:r>
              <a:rPr lang="en-US" b="1" dirty="0" smtClean="0"/>
              <a:t> </a:t>
            </a:r>
            <a:r>
              <a:rPr lang="en-US" b="1" dirty="0" err="1" smtClean="0"/>
              <a:t>potongan</a:t>
            </a:r>
            <a:r>
              <a:rPr lang="en-US" b="1" dirty="0" smtClean="0"/>
              <a:t> DNA </a:t>
            </a:r>
            <a:r>
              <a:rPr lang="en-US" b="1" dirty="0" err="1" smtClean="0"/>
              <a:t>tersebut</a:t>
            </a:r>
            <a:r>
              <a:rPr lang="en-US" b="1" dirty="0" smtClean="0"/>
              <a:t> </a:t>
            </a:r>
            <a:r>
              <a:rPr lang="en-US" b="1" dirty="0" err="1" smtClean="0"/>
              <a:t>dapat</a:t>
            </a:r>
            <a:r>
              <a:rPr lang="en-US" b="1" dirty="0" smtClean="0"/>
              <a:t> </a:t>
            </a:r>
            <a:r>
              <a:rPr lang="en-US" b="1" dirty="0" err="1" smtClean="0"/>
              <a:t>dipisahkan</a:t>
            </a:r>
            <a:r>
              <a:rPr lang="en-US" b="1" dirty="0" smtClean="0"/>
              <a:t> </a:t>
            </a:r>
            <a:r>
              <a:rPr lang="en-US" b="1" dirty="0" err="1" smtClean="0"/>
              <a:t>dalam</a:t>
            </a:r>
            <a:r>
              <a:rPr lang="en-US" b="1" dirty="0" smtClean="0"/>
              <a:t> gel </a:t>
            </a:r>
            <a:r>
              <a:rPr lang="en-US" b="1" i="1" dirty="0" smtClean="0"/>
              <a:t>denaturing gradient</a:t>
            </a:r>
            <a:r>
              <a:rPr lang="en-US" b="1" dirty="0" smtClean="0"/>
              <a:t> </a:t>
            </a:r>
            <a:r>
              <a:rPr lang="en-US" b="1" dirty="0" err="1" smtClean="0"/>
              <a:t>berdasarkan</a:t>
            </a:r>
            <a:r>
              <a:rPr lang="en-US" b="1" dirty="0" smtClean="0"/>
              <a:t> </a:t>
            </a:r>
            <a:r>
              <a:rPr lang="en-US" b="1" dirty="0" err="1" smtClean="0"/>
              <a:t>perbedaan</a:t>
            </a:r>
            <a:r>
              <a:rPr lang="en-US" b="1" dirty="0" smtClean="0"/>
              <a:t> </a:t>
            </a:r>
            <a:r>
              <a:rPr lang="en-US" b="1" dirty="0" err="1" smtClean="0"/>
              <a:t>profil</a:t>
            </a:r>
            <a:r>
              <a:rPr lang="en-US" b="1" dirty="0" smtClean="0"/>
              <a:t> </a:t>
            </a:r>
            <a:r>
              <a:rPr lang="en-US" b="1" dirty="0" err="1" smtClean="0"/>
              <a:t>denaturasinya</a:t>
            </a:r>
            <a:r>
              <a:rPr lang="en-US" b="1" dirty="0" smtClean="0"/>
              <a:t> (</a:t>
            </a:r>
            <a:r>
              <a:rPr lang="en-US" b="1" i="1" dirty="0" smtClean="0"/>
              <a:t>melting</a:t>
            </a:r>
            <a:r>
              <a:rPr lang="en-US" b="1" dirty="0" smtClean="0"/>
              <a:t>).</a:t>
            </a:r>
            <a:endParaRPr lang="id-ID" dirty="0" smtClean="0"/>
          </a:p>
          <a:p>
            <a:endParaRPr lang="id-ID"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71538" y="1600200"/>
            <a:ext cx="7158062" cy="4525963"/>
          </a:xfrm>
        </p:spPr>
        <p:txBody>
          <a:bodyPr>
            <a:normAutofit/>
          </a:bodyPr>
          <a:lstStyle/>
          <a:p>
            <a:r>
              <a:rPr lang="id-ID" sz="3600" b="1" dirty="0" smtClean="0"/>
              <a:t>Pada penelitian ini, DGGE 16s rRNA digunakan untuk mengkarakterisasi komunitas bakteria pada lumpur aktif pada bioreaktor limbah kelapa sawit.</a:t>
            </a:r>
            <a:endParaRPr lang="id-ID" sz="36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b="1" dirty="0" smtClean="0"/>
              <a:t>Fluorescence </a:t>
            </a:r>
            <a:r>
              <a:rPr lang="id-ID" b="1" i="1" dirty="0" smtClean="0"/>
              <a:t>in situ </a:t>
            </a:r>
            <a:r>
              <a:rPr lang="id-ID" b="1" dirty="0" smtClean="0"/>
              <a:t>Hybridization (</a:t>
            </a:r>
            <a:r>
              <a:rPr lang="id-ID" b="1" i="1" dirty="0" smtClean="0"/>
              <a:t>FISH)</a:t>
            </a:r>
            <a:endParaRPr lang="id-ID" b="1" dirty="0"/>
          </a:p>
        </p:txBody>
      </p:sp>
      <p:sp>
        <p:nvSpPr>
          <p:cNvPr id="3" name="Content Placeholder 2"/>
          <p:cNvSpPr>
            <a:spLocks noGrp="1"/>
          </p:cNvSpPr>
          <p:nvPr>
            <p:ph idx="1"/>
          </p:nvPr>
        </p:nvSpPr>
        <p:spPr/>
        <p:txBody>
          <a:bodyPr>
            <a:normAutofit fontScale="85000" lnSpcReduction="20000"/>
          </a:bodyPr>
          <a:lstStyle/>
          <a:p>
            <a:r>
              <a:rPr lang="id-ID" dirty="0" smtClean="0"/>
              <a:t>Analisis sitogentika klasik sudah mulai digantikan penggunaan dengan teknik </a:t>
            </a:r>
            <a:r>
              <a:rPr lang="id-ID" i="1" dirty="0" smtClean="0"/>
              <a:t>in situ hybridization </a:t>
            </a:r>
            <a:r>
              <a:rPr lang="id-ID" dirty="0" smtClean="0"/>
              <a:t>(ISH). </a:t>
            </a:r>
            <a:r>
              <a:rPr lang="id-ID" i="1" dirty="0" smtClean="0"/>
              <a:t>ISH </a:t>
            </a:r>
            <a:r>
              <a:rPr lang="id-ID" dirty="0" smtClean="0"/>
              <a:t>merupakan teknik cytochemical untuk menentukan letak spesifik sekuen DNA atau RNA dalam suatu organisme.</a:t>
            </a:r>
          </a:p>
          <a:p>
            <a:r>
              <a:rPr lang="id-ID" i="1" dirty="0" smtClean="0"/>
              <a:t>ISH </a:t>
            </a:r>
            <a:r>
              <a:rPr lang="id-ID" dirty="0" smtClean="0"/>
              <a:t>sudah banyak digunakan dan merupakan teknik yang sangat penting dalam berbagai penelitian molekuler. Teknik ini dapat memungkinkan kita untuk menentukan lokasi fisik sekuen DNA di dalam kromosom dengan tepat dengan memanfaatkan sekuens DNA yang berulang sebagai label radioaktif untuk menentukan letak sekuens tersebut di dalam kromosom.</a:t>
            </a:r>
            <a:endParaRPr lang="id-ID"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8596" y="642918"/>
            <a:ext cx="8229600" cy="4525963"/>
          </a:xfrm>
        </p:spPr>
        <p:txBody>
          <a:bodyPr>
            <a:noAutofit/>
          </a:bodyPr>
          <a:lstStyle/>
          <a:p>
            <a:r>
              <a:rPr lang="id-ID" sz="2800" b="1" dirty="0" smtClean="0"/>
              <a:t>Salah satu label yang sering digunakan adalah molekul berpendar (Fluoresen).</a:t>
            </a:r>
          </a:p>
          <a:p>
            <a:r>
              <a:rPr lang="id-ID" sz="2800" b="1" dirty="0" smtClean="0"/>
              <a:t> Lokasi yang diberi molekul tersebut akan berpendar dan dapat dilihat dengan menggunakan </a:t>
            </a:r>
            <a:r>
              <a:rPr lang="id-ID" sz="2800" b="1" i="1" dirty="0" smtClean="0"/>
              <a:t>fluorescent </a:t>
            </a:r>
            <a:r>
              <a:rPr lang="id-ID" sz="2800" b="1" i="1" dirty="0" smtClean="0"/>
              <a:t>microscope</a:t>
            </a:r>
            <a:r>
              <a:rPr lang="id-ID" sz="2800" b="1" dirty="0" smtClean="0"/>
              <a:t>. </a:t>
            </a:r>
            <a:endParaRPr lang="id-ID" sz="2800" b="1" dirty="0" smtClean="0"/>
          </a:p>
          <a:p>
            <a:r>
              <a:rPr lang="id-ID" sz="2800" b="1" dirty="0" smtClean="0"/>
              <a:t>Pelabelan akan membuat lokasi fisik gen pada kromosom dapat dengan tepat ditentukan. </a:t>
            </a:r>
          </a:p>
          <a:p>
            <a:r>
              <a:rPr lang="id-ID" sz="2800" b="1" dirty="0" smtClean="0"/>
              <a:t>Kelebihan teknik FISH dibandingan dengan teknik ISH adalah dapat lebih cepat dalam mendeteksi lokasi gen atau DNA, memiliki resolusi yang tinggi, dan sentitif. </a:t>
            </a:r>
          </a:p>
          <a:p>
            <a:pPr>
              <a:buNone/>
            </a:pPr>
            <a:endParaRPr lang="id-ID" sz="2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Bahan dan Metode</a:t>
            </a:r>
            <a:endParaRPr lang="id-ID" b="1" dirty="0"/>
          </a:p>
        </p:txBody>
      </p:sp>
      <p:sp>
        <p:nvSpPr>
          <p:cNvPr id="3" name="Content Placeholder 2"/>
          <p:cNvSpPr>
            <a:spLocks noGrp="1"/>
          </p:cNvSpPr>
          <p:nvPr>
            <p:ph idx="1"/>
          </p:nvPr>
        </p:nvSpPr>
        <p:spPr/>
        <p:txBody>
          <a:bodyPr/>
          <a:lstStyle/>
          <a:p>
            <a:r>
              <a:rPr lang="id-ID" b="1" dirty="0" smtClean="0"/>
              <a:t>Penyusunan biorekator dan pengambilan sampel</a:t>
            </a:r>
          </a:p>
          <a:p>
            <a:r>
              <a:rPr lang="id-ID" b="1" dirty="0" smtClean="0"/>
              <a:t>Ekstraksi DNA dan Amplifikasi</a:t>
            </a:r>
          </a:p>
          <a:p>
            <a:r>
              <a:rPr lang="id-ID" b="1" dirty="0" smtClean="0"/>
              <a:t>Kloning 16s rDNA</a:t>
            </a:r>
          </a:p>
          <a:p>
            <a:r>
              <a:rPr lang="id-ID" b="1" dirty="0" smtClean="0"/>
              <a:t>Analisis RFLP dan Analisis sekuens</a:t>
            </a:r>
          </a:p>
          <a:p>
            <a:r>
              <a:rPr lang="id-ID" b="1" dirty="0" smtClean="0"/>
              <a:t>Pencetakan DGGE hasil PCR methanogen</a:t>
            </a:r>
          </a:p>
          <a:p>
            <a:r>
              <a:rPr lang="id-ID" b="1" dirty="0" smtClean="0"/>
              <a:t>Penentuan </a:t>
            </a:r>
            <a:r>
              <a:rPr lang="id-ID" b="1" i="1" dirty="0" smtClean="0"/>
              <a:t>Band</a:t>
            </a:r>
            <a:r>
              <a:rPr lang="id-ID" b="1" dirty="0" smtClean="0"/>
              <a:t>, pemurnian DNA dan sekuensing</a:t>
            </a:r>
            <a:endParaRPr lang="id-ID"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Metode FISH</a:t>
            </a:r>
            <a:endParaRPr lang="id-ID" b="1" dirty="0"/>
          </a:p>
        </p:txBody>
      </p:sp>
      <p:sp>
        <p:nvSpPr>
          <p:cNvPr id="3" name="Content Placeholder 2"/>
          <p:cNvSpPr>
            <a:spLocks noGrp="1"/>
          </p:cNvSpPr>
          <p:nvPr>
            <p:ph idx="1"/>
          </p:nvPr>
        </p:nvSpPr>
        <p:spPr/>
        <p:txBody>
          <a:bodyPr/>
          <a:lstStyle/>
          <a:p>
            <a:r>
              <a:rPr lang="id-ID" b="1" dirty="0" smtClean="0"/>
              <a:t>Fiksasi dan pengaturan permeabilitas sel</a:t>
            </a:r>
          </a:p>
          <a:p>
            <a:r>
              <a:rPr lang="id-ID" b="1" dirty="0" smtClean="0"/>
              <a:t>Hibridisasi fluoresen </a:t>
            </a:r>
            <a:r>
              <a:rPr lang="id-ID" b="1" i="1" dirty="0" smtClean="0"/>
              <a:t>in situ </a:t>
            </a:r>
            <a:r>
              <a:rPr lang="id-ID" b="1" dirty="0" smtClean="0"/>
              <a:t>keseluruhan sel</a:t>
            </a:r>
          </a:p>
          <a:p>
            <a:r>
              <a:rPr lang="id-ID" b="1" dirty="0" smtClean="0"/>
              <a:t>Pengamatan pada mikroskop cahaya dan pada mikroskop elektron</a:t>
            </a:r>
          </a:p>
          <a:p>
            <a:endParaRPr lang="id-ID"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HASIL DAN PEMBAHASAN</a:t>
            </a:r>
            <a:endParaRPr lang="id-ID" b="1" dirty="0"/>
          </a:p>
        </p:txBody>
      </p:sp>
      <p:sp>
        <p:nvSpPr>
          <p:cNvPr id="3" name="Content Placeholder 2"/>
          <p:cNvSpPr>
            <a:spLocks noGrp="1"/>
          </p:cNvSpPr>
          <p:nvPr>
            <p:ph idx="1"/>
          </p:nvPr>
        </p:nvSpPr>
        <p:spPr/>
        <p:txBody>
          <a:bodyPr>
            <a:normAutofit fontScale="92500" lnSpcReduction="10000"/>
          </a:bodyPr>
          <a:lstStyle/>
          <a:p>
            <a:pPr>
              <a:buNone/>
            </a:pPr>
            <a:r>
              <a:rPr lang="id-ID" b="1" dirty="0" smtClean="0"/>
              <a:t>Skrining 16s rDNA dengan RFLP</a:t>
            </a:r>
          </a:p>
          <a:p>
            <a:r>
              <a:rPr lang="id-ID" dirty="0" smtClean="0"/>
              <a:t>Dari 237 klon yang berhasil di tapis dari biorekator, diperoleh dua jenis pola </a:t>
            </a:r>
            <a:r>
              <a:rPr lang="id-ID" dirty="0" smtClean="0"/>
              <a:t>RFLP </a:t>
            </a:r>
            <a:r>
              <a:rPr lang="id-ID" i="1" dirty="0" smtClean="0"/>
              <a:t>Hae</a:t>
            </a:r>
            <a:r>
              <a:rPr lang="id-ID" dirty="0" smtClean="0"/>
              <a:t>III yang berbeda, yang disebut sebagai grup I dan grup II (SamaliEB dan SamaliE15).</a:t>
            </a:r>
          </a:p>
          <a:p>
            <a:r>
              <a:rPr lang="id-ID" dirty="0" smtClean="0"/>
              <a:t>RFLP grup I meliputi 97,1% klon dan grup II 2,9% klon.</a:t>
            </a:r>
          </a:p>
          <a:p>
            <a:r>
              <a:rPr lang="id-ID" dirty="0" smtClean="0"/>
              <a:t>Sekuens yang didapatkan dalam penelitian ini telah didaftarkan pada gen Bank dengan aksesi nomor EU580025 sampai EU580045.</a:t>
            </a:r>
            <a:endParaRPr lang="id-ID"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934</TotalTime>
  <Words>1195</Words>
  <Application>Microsoft Office PowerPoint</Application>
  <PresentationFormat>On-screen Show (4:3)</PresentationFormat>
  <Paragraphs>65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Analisis Mikroba Metanogenik  pada  Tangki Digester Tertutup dengan Metode PCR-DGGE dan FISH untuk Memperbaiki Kualitas Limbah Kelapa Sawit</vt:lpstr>
      <vt:lpstr>PENDAHULUAN</vt:lpstr>
      <vt:lpstr>Denaturing gradient gel electrophoresis (DGGE)</vt:lpstr>
      <vt:lpstr>Slide 4</vt:lpstr>
      <vt:lpstr>Fluorescence in situ Hybridization (FISH)</vt:lpstr>
      <vt:lpstr>Slide 6</vt:lpstr>
      <vt:lpstr>Bahan dan Metode</vt:lpstr>
      <vt:lpstr>Metode FISH</vt:lpstr>
      <vt:lpstr>HASIL DAN PEMBAHASAN</vt:lpstr>
      <vt:lpstr>Slide 10</vt:lpstr>
      <vt:lpstr>Analisis Filogenetik Hasil RFLP</vt:lpstr>
      <vt:lpstr>Slide 12</vt:lpstr>
      <vt:lpstr>Analisis DGGE hasil PCR</vt:lpstr>
      <vt:lpstr>Slide 14</vt:lpstr>
      <vt:lpstr>Slide 15</vt:lpstr>
      <vt:lpstr>Slide 16</vt:lpstr>
      <vt:lpstr>Slide 17</vt:lpstr>
      <vt:lpstr>Slide 18</vt:lpstr>
      <vt:lpstr>Slide 19</vt:lpstr>
      <vt:lpstr>Analisis limbah dengan metode FISH</vt:lpstr>
      <vt:lpstr>Slide 21</vt:lpstr>
      <vt:lpstr>Slide 22</vt:lpstr>
      <vt:lpstr>Slide 23</vt:lpstr>
      <vt:lpstr>Kuantifikasi methanogen dengan FISH</vt:lpstr>
      <vt:lpstr>Penggunaan mikroskop elektron</vt:lpstr>
      <vt:lpstr>Slide 26</vt:lpstr>
      <vt:lpstr>Slide 27</vt:lpstr>
      <vt:lpstr>KESIMPULAN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Mikroba Metanogenik  pada  Tangki Digester Tertutup dengan Metode PCR-DGGE dan FISH untuk Memperbaiki Kualitas Limbah Kelapa Sawit</dc:title>
  <dc:creator>OWNER</dc:creator>
  <cp:lastModifiedBy>OWNER</cp:lastModifiedBy>
  <cp:revision>93</cp:revision>
  <dcterms:created xsi:type="dcterms:W3CDTF">2013-07-17T06:51:02Z</dcterms:created>
  <dcterms:modified xsi:type="dcterms:W3CDTF">2013-07-19T12:36:10Z</dcterms:modified>
</cp:coreProperties>
</file>