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1" r:id="rId5"/>
    <p:sldId id="273" r:id="rId6"/>
    <p:sldId id="274" r:id="rId7"/>
    <p:sldId id="275" r:id="rId8"/>
    <p:sldId id="265" r:id="rId9"/>
    <p:sldId id="279" r:id="rId10"/>
    <p:sldId id="276" r:id="rId11"/>
    <p:sldId id="277" r:id="rId12"/>
    <p:sldId id="283" r:id="rId13"/>
    <p:sldId id="284" r:id="rId14"/>
    <p:sldId id="278" r:id="rId15"/>
  </p:sldIdLst>
  <p:sldSz cx="9144000" cy="6858000" type="screen4x3"/>
  <p:notesSz cx="7069138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00FF"/>
    <a:srgbClr val="800000"/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4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4209" y="0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/>
          <a:lstStyle>
            <a:lvl1pPr algn="r">
              <a:defRPr sz="1300"/>
            </a:lvl1pPr>
          </a:lstStyle>
          <a:p>
            <a:fld id="{5136D3C7-9537-42B1-B9A8-8D9D5C787565}" type="datetimeFigureOut">
              <a:rPr lang="id-ID" smtClean="0"/>
              <a:t>04/07/2013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4209" y="9517546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 anchor="b"/>
          <a:lstStyle>
            <a:lvl1pPr algn="r">
              <a:defRPr sz="1300"/>
            </a:lvl1pPr>
          </a:lstStyle>
          <a:p>
            <a:fld id="{79A8ADEA-8F9A-4CEB-9287-5D30C0107F9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4209" y="0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/>
          <a:lstStyle>
            <a:lvl1pPr algn="r">
              <a:defRPr sz="1300"/>
            </a:lvl1pPr>
          </a:lstStyle>
          <a:p>
            <a:fld id="{AA0E9D91-9BEC-4E1B-AC12-0B701151C296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649" tIns="48824" rIns="97649" bIns="488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6914" y="4759643"/>
            <a:ext cx="5655310" cy="4509135"/>
          </a:xfrm>
          <a:prstGeom prst="rect">
            <a:avLst/>
          </a:prstGeom>
        </p:spPr>
        <p:txBody>
          <a:bodyPr vert="horz" lIns="97649" tIns="48824" rIns="97649" bIns="488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4209" y="9517546"/>
            <a:ext cx="3063293" cy="501015"/>
          </a:xfrm>
          <a:prstGeom prst="rect">
            <a:avLst/>
          </a:prstGeom>
        </p:spPr>
        <p:txBody>
          <a:bodyPr vert="horz" lIns="97649" tIns="48824" rIns="97649" bIns="48824" rtlCol="0" anchor="b"/>
          <a:lstStyle>
            <a:lvl1pPr algn="r">
              <a:defRPr sz="1300"/>
            </a:lvl1pPr>
          </a:lstStyle>
          <a:p>
            <a:fld id="{ACAE5A82-756D-42C5-B6D0-E64FFF1430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85797-AB50-41E8-81F1-D54202E48894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17AB2C-BBAA-4A1D-B001-B57195C394F9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550F6B-2DBF-4274-AC00-4AECABA0B2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andreasdamanik14.files.wordpress.com/2012/12/p10407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1371600"/>
          </a:xfrm>
          <a:solidFill>
            <a:srgbClr val="0066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3200" b="1" dirty="0" smtClean="0">
                <a:ln w="19050">
                  <a:noFill/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Ekspresi gen </a:t>
            </a:r>
            <a:r>
              <a:rPr lang="id-ID" sz="3200" b="1" i="1" dirty="0" smtClean="0">
                <a:ln w="19050">
                  <a:noFill/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Turnip Mosaic Virus</a:t>
            </a:r>
            <a:r>
              <a:rPr lang="id-ID" sz="3200" b="1" dirty="0" smtClean="0">
                <a:ln w="19050">
                  <a:noFill/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(TuMV) pada Sawi Cina (</a:t>
            </a:r>
            <a:r>
              <a:rPr lang="id-ID" sz="3200" b="1" i="1" dirty="0" smtClean="0">
                <a:ln w="19050">
                  <a:noFill/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Brassica rapa</a:t>
            </a:r>
            <a:r>
              <a:rPr lang="id-ID" sz="3200" b="1" dirty="0" smtClean="0">
                <a:ln w="19050">
                  <a:noFill/>
                </a:ln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800" b="1" dirty="0">
              <a:ln w="19050">
                <a:noFill/>
              </a:ln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7776" y="5100935"/>
            <a:ext cx="41046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Arief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Noor</a:t>
            </a:r>
            <a:r>
              <a:rPr lang="en-US" sz="2400" b="1" dirty="0" smtClean="0"/>
              <a:t>  R (S611208002)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0197" y="5766137"/>
            <a:ext cx="467980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id-ID" sz="20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ugas MK. BIOTEKNOLOGI PERTANIAN</a:t>
            </a:r>
          </a:p>
          <a:p>
            <a:pPr algn="ctr"/>
            <a:r>
              <a:rPr lang="id-ID" sz="20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Prof. Dr. Agr. Sc. Ir. Vita Ratri Cahyani, M.P.</a:t>
            </a:r>
          </a:p>
        </p:txBody>
      </p:sp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300" y="2438400"/>
            <a:ext cx="746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38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33400" y="4876800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ekspresi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scFv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bisa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id-ID" sz="2000" b="1" dirty="0" smtClean="0">
                <a:solidFill>
                  <a:srgbClr val="FFFF00"/>
                </a:solidFill>
              </a:rPr>
              <a:t>berkorelasi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dengan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resistensi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TuMV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5486400"/>
            <a:ext cx="8763000" cy="132343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algn="just"/>
            <a:r>
              <a:rPr lang="id-ID" sz="2000" b="1" dirty="0" smtClean="0"/>
              <a:t>ekspresi gen </a:t>
            </a:r>
            <a:r>
              <a:rPr lang="id-ID" sz="2000" b="1" i="1" dirty="0" smtClean="0"/>
              <a:t>scFv</a:t>
            </a:r>
            <a:r>
              <a:rPr lang="id-ID" sz="2000" b="1" dirty="0" smtClean="0"/>
              <a:t> diperlukan untuk memberikan ketahanan terhadap TuMV dalam caisin transgenik. Penemuan ini juga menunjukkan bahwa gen </a:t>
            </a:r>
            <a:r>
              <a:rPr lang="id-ID" sz="2000" b="1" i="1" dirty="0" smtClean="0"/>
              <a:t>scFv</a:t>
            </a:r>
            <a:r>
              <a:rPr lang="id-ID" sz="2000" b="1" dirty="0" smtClean="0"/>
              <a:t> di ​​beberapa tanaman transgenik tidak diekspresikan dengan baik, meskipun transgen dimasukkan ke dalam genom </a:t>
            </a:r>
            <a:r>
              <a:rPr lang="id-ID" sz="2000" b="1" i="1" dirty="0" smtClean="0"/>
              <a:t>B. rapa</a:t>
            </a:r>
            <a:r>
              <a:rPr lang="id-ID" sz="2000" b="1" dirty="0" smtClean="0"/>
              <a:t>.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4495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53000" y="381000"/>
            <a:ext cx="3810000" cy="1938992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id-ID" sz="2400" b="1" dirty="0" smtClean="0"/>
              <a:t>sebagian besar tanaman transgenik menunjukkan </a:t>
            </a:r>
            <a:r>
              <a:rPr lang="id-ID" sz="2400" b="1" dirty="0" smtClean="0">
                <a:solidFill>
                  <a:srgbClr val="00FF00"/>
                </a:solidFill>
              </a:rPr>
              <a:t>kerentanan </a:t>
            </a:r>
            <a:r>
              <a:rPr lang="id-ID" sz="2400" b="1" i="1" dirty="0" smtClean="0">
                <a:solidFill>
                  <a:srgbClr val="00FF00"/>
                </a:solidFill>
              </a:rPr>
              <a:t>scFv</a:t>
            </a:r>
            <a:r>
              <a:rPr lang="id-ID" sz="2400" b="1" dirty="0" smtClean="0">
                <a:solidFill>
                  <a:srgbClr val="00FF00"/>
                </a:solidFill>
              </a:rPr>
              <a:t> terhadap TuMV </a:t>
            </a:r>
            <a:r>
              <a:rPr lang="id-ID" sz="2400" b="1" dirty="0" smtClean="0"/>
              <a:t>meski mengandung transgen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4953000" y="2514600"/>
            <a:ext cx="3962400" cy="4154984"/>
          </a:xfrm>
          <a:prstGeom prst="rect">
            <a:avLst/>
          </a:prstGeom>
          <a:gradFill>
            <a:gsLst>
              <a:gs pos="0">
                <a:srgbClr val="0000FF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id-ID" sz="2400" b="1" dirty="0" smtClean="0"/>
              <a:t>ekspresi lebih </a:t>
            </a:r>
            <a:r>
              <a:rPr lang="id-ID" sz="2400" b="1" i="1" dirty="0" smtClean="0"/>
              <a:t>scFv</a:t>
            </a:r>
            <a:r>
              <a:rPr lang="id-ID" sz="2400" b="1" dirty="0" smtClean="0"/>
              <a:t> dapat memberi resistensi TuMV pada frekuensi sangat rendah dan resistensi tidak dapat dipertahankan karena </a:t>
            </a:r>
            <a:r>
              <a:rPr lang="id-ID" sz="2400" b="1" i="1" dirty="0" smtClean="0">
                <a:solidFill>
                  <a:srgbClr val="FFFF00"/>
                </a:solidFill>
              </a:rPr>
              <a:t>silencing</a:t>
            </a:r>
            <a:r>
              <a:rPr lang="id-ID" sz="2400" b="1" dirty="0" smtClean="0">
                <a:solidFill>
                  <a:srgbClr val="FFFF00"/>
                </a:solidFill>
              </a:rPr>
              <a:t> transgenik </a:t>
            </a:r>
            <a:r>
              <a:rPr lang="id-ID" sz="2400" b="1" dirty="0" smtClean="0"/>
              <a:t>yang mungkin disebabkan oleh efek sitotoksik </a:t>
            </a:r>
            <a:r>
              <a:rPr lang="id-ID" sz="2400" b="1" i="1" dirty="0" smtClean="0"/>
              <a:t>scFv</a:t>
            </a:r>
            <a:r>
              <a:rPr lang="id-ID" sz="2400" b="1" dirty="0" smtClean="0"/>
              <a:t> dalam tanaman transgenik (Liao et al. 2012)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162580"/>
            <a:ext cx="76962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 Fallback"/>
                <a:cs typeface="Calibri" pitchFamily="34" charset="0"/>
              </a:rPr>
              <a:t>Kesimpulan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8382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d-ID" sz="2400" b="1" dirty="0" smtClean="0"/>
              <a:t>Sebagian besar tanaman transgenik menunjukkan kerentanan scFv terhadap TuMV meski mengandung transgen.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b="1" dirty="0" smtClean="0">
                <a:solidFill>
                  <a:srgbClr val="00FF00"/>
                </a:solidFill>
              </a:rPr>
              <a:t>Keturunan T2 yang diperoleh dari tanaman tahan T1 sering menunjukkan kerentanan.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b="1" dirty="0" smtClean="0">
                <a:solidFill>
                  <a:srgbClr val="FFFF00"/>
                </a:solidFill>
              </a:rPr>
              <a:t>Ekspresi tanaman transgenik yang rentan memperlihatkan tingkat sangat rendah gen scFv karena sering terjadi metilasi transgen. </a:t>
            </a:r>
          </a:p>
          <a:p>
            <a:pPr marL="342900" indent="-342900">
              <a:buFont typeface="+mj-lt"/>
              <a:buAutoNum type="arabicPeriod"/>
            </a:pPr>
            <a:r>
              <a:rPr lang="id-ID" sz="2400" b="1" dirty="0" smtClean="0">
                <a:solidFill>
                  <a:srgbClr val="FF33CC"/>
                </a:solidFill>
              </a:rPr>
              <a:t>Ekspresi lebih scFv dapat memberi resistensi TuMV pada frekuensi sangat rendah dan resistensi tidak dapat dipertahankan karena silencing transgenik.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6800" y="162580"/>
            <a:ext cx="76962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 Fallback"/>
                <a:cs typeface="Calibri" pitchFamily="34" charset="0"/>
              </a:rPr>
              <a:t>Daftar</a:t>
            </a:r>
            <a:r>
              <a:rPr kumimoji="0" lang="id-ID" altLang="zh-CN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Droid Sans Fallback"/>
                <a:cs typeface="Calibri" pitchFamily="34" charset="0"/>
              </a:rPr>
              <a:t> Pustaka</a:t>
            </a:r>
            <a:endParaRPr kumimoji="0" lang="en-US" altLang="zh-CN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838200"/>
            <a:ext cx="7772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indent="-628650">
              <a:spcBef>
                <a:spcPts val="1200"/>
              </a:spcBef>
            </a:pPr>
            <a:r>
              <a:rPr lang="id-ID" dirty="0" smtClean="0"/>
              <a:t>Fjellstrom</a:t>
            </a:r>
            <a:r>
              <a:rPr lang="id-ID" dirty="0" smtClean="0"/>
              <a:t>, R.G. and P.H. Williams. 1997. Fusarium yellows and Turnip Mosaic Virus Resistence in Vrassica rapa and B. Juncea. </a:t>
            </a:r>
            <a:r>
              <a:rPr lang="id-ID" i="1" dirty="0" smtClean="0"/>
              <a:t>J. HortScience 3295):927-930.</a:t>
            </a:r>
          </a:p>
          <a:p>
            <a:pPr marL="628650" indent="-628650">
              <a:spcBef>
                <a:spcPts val="1200"/>
              </a:spcBef>
            </a:pPr>
            <a:r>
              <a:rPr lang="id-ID" dirty="0" smtClean="0"/>
              <a:t>Kartiningtyas  dan Hidayat H. 2006. Deteksi Turnip Mosaic Virus Pada  Jaringan Benih Dan Daun. J. HPT  Tropika  6(1): 32–40</a:t>
            </a:r>
          </a:p>
          <a:p>
            <a:pPr marL="628650" indent="-628650">
              <a:spcBef>
                <a:spcPts val="1200"/>
              </a:spcBef>
            </a:pPr>
            <a:r>
              <a:rPr lang="id-ID" dirty="0" smtClean="0"/>
              <a:t>Nicolas </a:t>
            </a:r>
            <a:r>
              <a:rPr lang="id-ID" dirty="0" smtClean="0"/>
              <a:t>O., J.F. Laliberte. 1992. The complete nucleotide sequence of turnip mosaic potyvirus RNA. </a:t>
            </a:r>
            <a:r>
              <a:rPr lang="id-ID" i="1" dirty="0" smtClean="0"/>
              <a:t>J. Gen Virol 73: 2785-2793</a:t>
            </a:r>
            <a:r>
              <a:rPr lang="id-ID" dirty="0" smtClean="0"/>
              <a:t>.</a:t>
            </a:r>
            <a:endParaRPr lang="en-US" dirty="0" smtClean="0"/>
          </a:p>
          <a:p>
            <a:pPr marL="628650" indent="-628650">
              <a:spcBef>
                <a:spcPts val="1200"/>
              </a:spcBef>
            </a:pPr>
            <a:r>
              <a:rPr lang="id-ID" dirty="0" smtClean="0"/>
              <a:t>Suehiro N, Natsuaki T, Watanabe T, Okuda S. 2004. An important determinant of the ability of Turnip mosaic virus to infect Brassica spp. and/or Raphanus sativus is in its P3 protein. </a:t>
            </a:r>
            <a:r>
              <a:rPr lang="id-ID" i="1" dirty="0" smtClean="0"/>
              <a:t>J. Gen. virol . 85: 2087–209</a:t>
            </a:r>
            <a:r>
              <a:rPr lang="id-ID" i="1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dreasdamanik14.files.wordpress.com/2012/12/p104075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971800"/>
            <a:ext cx="749808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d-ID" sz="8000" b="1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TERIMA KASIH</a:t>
            </a:r>
            <a:endParaRPr lang="en-US" sz="8000" b="1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tatic.ddmcdn.com/gif/chinese_cabbage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952" y="684849"/>
            <a:ext cx="2286001" cy="1525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28600" y="2819401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Tanaman caisin </a:t>
            </a:r>
          </a:p>
          <a:p>
            <a:r>
              <a:rPr lang="id-ID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id-ID" sz="20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Brassica rapa</a:t>
            </a:r>
            <a:r>
              <a:rPr lang="id-ID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457200"/>
            <a:ext cx="6400800" cy="1107996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Sayuran populer dimasyarakat</a:t>
            </a:r>
          </a:p>
          <a:p>
            <a:r>
              <a:rPr lang="id-ID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Nilai ekonomi tinggi </a:t>
            </a:r>
            <a:r>
              <a:rPr lang="id-ID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(Cahyono </a:t>
            </a:r>
            <a:r>
              <a:rPr lang="id-ID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2003 cit. </a:t>
            </a:r>
            <a:r>
              <a:rPr lang="id-ID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Kartiningtyas dan Hidayat 2006)</a:t>
            </a:r>
            <a:endParaRPr lang="id-ID" sz="2400" b="1" dirty="0" smtClean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1" y="1706940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Pengembangan budidaya = terkendala gangguan </a:t>
            </a:r>
            <a:r>
              <a:rPr lang="id-ID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hama dan penyakit </a:t>
            </a:r>
          </a:p>
          <a:p>
            <a:r>
              <a:rPr lang="id-ID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pengembangan komoditi ini terganggu bahkan menurun</a:t>
            </a:r>
            <a:endParaRPr lang="id-ID" sz="24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4191000"/>
            <a:ext cx="6477000" cy="1508105"/>
          </a:xfrm>
          <a:prstGeom prst="rect">
            <a:avLst/>
          </a:prstGeom>
          <a:gradFill flip="none" rotWithShape="1">
            <a:gsLst>
              <a:gs pos="0">
                <a:srgbClr val="006600"/>
              </a:gs>
              <a:gs pos="100000">
                <a:schemeClr val="bg1"/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Rentan akan berbagai jenis virus </a:t>
            </a:r>
          </a:p>
          <a:p>
            <a:r>
              <a:rPr lang="id-ID" b="1" dirty="0" smtClean="0">
                <a:latin typeface="Calibri" pitchFamily="34" charset="0"/>
                <a:cs typeface="Calibri" pitchFamily="34" charset="0"/>
              </a:rPr>
              <a:t>(Fjellstrom dan Williams 1997). </a:t>
            </a:r>
          </a:p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Salah satu penyebab penyakit pada tanaman caisin adalah </a:t>
            </a:r>
            <a:r>
              <a:rPr lang="id-ID" sz="2400" b="1" i="1" dirty="0" smtClean="0">
                <a:latin typeface="Calibri" pitchFamily="34" charset="0"/>
                <a:cs typeface="Calibri" pitchFamily="34" charset="0"/>
              </a:rPr>
              <a:t>Turnip mosaic virus </a:t>
            </a:r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(TuMV)</a:t>
            </a:r>
          </a:p>
        </p:txBody>
      </p:sp>
      <p:pic>
        <p:nvPicPr>
          <p:cNvPr id="2" name="Picture 2" descr="http://cdn.c.photoshelter.com/img-get/I0000pxBCN0wGFIk/t/200/I0000pxBCN0wGF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187642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egetablemdonline.ppath.cornell.edu/Images/Impt_Diseases/65D_Lettuce_Mosa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3810000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2743200" y="304800"/>
            <a:ext cx="1280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3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TuMV </a:t>
            </a:r>
            <a:endParaRPr lang="id-ID" sz="32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152400"/>
            <a:ext cx="43433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ü"/>
            </a:pPr>
            <a:r>
              <a:rPr lang="id-ID" sz="2000" b="1" dirty="0" smtClean="0">
                <a:latin typeface="Calibri" pitchFamily="34" charset="0"/>
                <a:cs typeface="Calibri" pitchFamily="34" charset="0"/>
              </a:rPr>
              <a:t>genus Potyvirus 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id-ID" sz="20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partikel berbentuk batang lentur berukuran 15-20 x 720 nm dan mengandung genom monopartit berupa RNA untai tunggal yang terdiri dari 9830 nukleotida (Nicolas and Laliberte 1992)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id-ID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genom strand RNA yang positif kira-kira pada 9.830 bp dan ditularkan oleh 40-50 spesies kutu daun</a:t>
            </a:r>
            <a:endParaRPr lang="id-ID" sz="20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629561"/>
            <a:ext cx="7848600" cy="132343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marL="261938" indent="-261938">
              <a:buFont typeface="Wingdings" pitchFamily="2" charset="2"/>
              <a:buChar char="Ø"/>
            </a:pPr>
            <a:r>
              <a:rPr lang="id-ID" sz="2000" b="1" dirty="0" smtClean="0">
                <a:latin typeface="Calibri" pitchFamily="34" charset="0"/>
                <a:cs typeface="Calibri" pitchFamily="34" charset="0"/>
              </a:rPr>
              <a:t>produksi benih menurun, </a:t>
            </a:r>
          </a:p>
          <a:p>
            <a:pPr marL="261938" indent="-261938">
              <a:buFont typeface="Wingdings" pitchFamily="2" charset="2"/>
              <a:buChar char="Ø"/>
            </a:pPr>
            <a:r>
              <a:rPr lang="id-ID" sz="2000" b="1" dirty="0" smtClean="0">
                <a:latin typeface="Calibri" pitchFamily="34" charset="0"/>
                <a:cs typeface="Calibri" pitchFamily="34" charset="0"/>
              </a:rPr>
              <a:t>ukuran benih mengecil, </a:t>
            </a:r>
          </a:p>
          <a:p>
            <a:pPr marL="261938" indent="-261938">
              <a:buFont typeface="Wingdings" pitchFamily="2" charset="2"/>
              <a:buChar char="Ø"/>
            </a:pPr>
            <a:r>
              <a:rPr lang="id-ID" sz="2000" b="1" dirty="0" smtClean="0">
                <a:latin typeface="Calibri" pitchFamily="34" charset="0"/>
                <a:cs typeface="Calibri" pitchFamily="34" charset="0"/>
              </a:rPr>
              <a:t>bentuk benih mengalami malformasi, dan </a:t>
            </a:r>
          </a:p>
          <a:p>
            <a:pPr marL="261938" indent="-261938">
              <a:buFont typeface="Wingdings" pitchFamily="2" charset="2"/>
              <a:buChar char="Ø"/>
            </a:pPr>
            <a:r>
              <a:rPr lang="id-ID" sz="2000" b="1" dirty="0" smtClean="0">
                <a:latin typeface="Calibri" pitchFamily="34" charset="0"/>
                <a:cs typeface="Calibri" pitchFamily="34" charset="0"/>
              </a:rPr>
              <a:t>viabilitas benih akan </a:t>
            </a:r>
            <a:r>
              <a:rPr lang="id-ID" sz="2000" b="1" dirty="0" smtClean="0">
                <a:latin typeface="Calibri" pitchFamily="34" charset="0"/>
                <a:cs typeface="Calibri" pitchFamily="34" charset="0"/>
              </a:rPr>
              <a:t>menurun</a:t>
            </a:r>
            <a:endParaRPr lang="id-ID" sz="2000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914400" y="2971800"/>
            <a:ext cx="2286000" cy="5334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" y="5105400"/>
            <a:ext cx="8458200" cy="1231106"/>
          </a:xfrm>
          <a:prstGeom prst="rect">
            <a:avLst/>
          </a:prstGeom>
          <a:gradFill>
            <a:gsLst>
              <a:gs pos="0">
                <a:srgbClr val="7030A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marL="261938" indent="-261938"/>
            <a:r>
              <a:rPr lang="id-ID" sz="2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Contoh :</a:t>
            </a:r>
          </a:p>
          <a:p>
            <a:pPr marL="261938" indent="-261938"/>
            <a:r>
              <a:rPr lang="id-ID" b="1" dirty="0" smtClean="0">
                <a:latin typeface="Calibri" pitchFamily="34" charset="0"/>
                <a:cs typeface="Calibri" pitchFamily="34" charset="0"/>
              </a:rPr>
              <a:t>Cipanas, Kabupaten Cianjur, Provinsi Jawa Barat menemukan banyak tanaman caisin (50% dari populasi yang diamati) menunjukan gejala mosaik, blister, malformasi atau kerdil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7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3286780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Gen </a:t>
            </a:r>
            <a:r>
              <a:rPr lang="id-ID" sz="2800" b="1" i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silencing</a:t>
            </a:r>
            <a:r>
              <a:rPr lang="id-ID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810000"/>
            <a:ext cx="8382000" cy="1200329"/>
          </a:xfrm>
          <a:prstGeom prst="rect">
            <a:avLst/>
          </a:prstGeom>
          <a:gradFill>
            <a:gsLst>
              <a:gs pos="0">
                <a:srgbClr val="0066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suatu proses membungkam ekspresi gen yang pada mulanya diketahui melibatkan mekanisme pertahanan alami pada tanaman untuk melawan virus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4600" y="304800"/>
            <a:ext cx="6477000" cy="2677656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ü"/>
            </a:pPr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Untuk itu, perlu adanya </a:t>
            </a:r>
            <a:r>
              <a:rPr lang="id-ID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id-ID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peningkatan resistensi </a:t>
            </a:r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tanaman caisin terhadap TuMV secara molekuler </a:t>
            </a:r>
          </a:p>
          <a:p>
            <a:pPr marL="266700" indent="-266700">
              <a:buFont typeface="Wingdings" pitchFamily="2" charset="2"/>
              <a:buChar char="ü"/>
            </a:pPr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seperti penurunan gen tahan TuMV yang telah ada atau </a:t>
            </a:r>
            <a:r>
              <a:rPr lang="id-ID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transformasi gen tahan TuMV </a:t>
            </a:r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yang telah dikembangkan dari tanaman lain yang resisten</a:t>
            </a:r>
            <a:endParaRPr lang="id-ID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38" name="AutoShape 2" descr="https://kennedysrms.wikispaces.com/file/view/question-mark.png/397689094/question-mar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https://kennedysrms.wikispaces.com/file/view/question-mark.png/397689094/question-ma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304801"/>
            <a:ext cx="2133600" cy="21336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" y="5181600"/>
            <a:ext cx="8382000" cy="1200329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id-ID" sz="2400" b="1" dirty="0" smtClean="0">
                <a:latin typeface="Calibri" pitchFamily="34" charset="0"/>
                <a:cs typeface="Calibri" pitchFamily="34" charset="0"/>
              </a:rPr>
              <a:t>Analisis scFv dari tanaman transgenik menunjukkan bahwa garis resistensi pada transgenik terekspresi lebih dari scFv transkrip daripada garis transgenik yang rentan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19400" y="838200"/>
            <a:ext cx="5410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/>
              <a:t>sterilkan dan ditanam pada media standar MS dalam ruang kultur,suhu 25°C, intensitas cahaya 2.000 lux dan fotoperodisitas 12/12 jam (siang/malam).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304800" y="3239869"/>
            <a:ext cx="186621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000" b="1" dirty="0" smtClean="0"/>
              <a:t>Kloning </a:t>
            </a:r>
            <a:r>
              <a:rPr lang="id-ID" sz="2000" b="1" i="1" dirty="0" smtClean="0"/>
              <a:t>scFv</a:t>
            </a:r>
            <a:r>
              <a:rPr lang="id-ID" sz="2000" b="1" dirty="0" smtClean="0"/>
              <a:t> 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2590800" y="3200400"/>
            <a:ext cx="39244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000" b="1" dirty="0" smtClean="0"/>
              <a:t>diisolasi dari MRL-lpr/lpr tikus 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304800" y="4343400"/>
            <a:ext cx="2876108" cy="400110"/>
          </a:xfrm>
          <a:prstGeom prst="rect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 err="1" smtClean="0"/>
              <a:t>Dua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scFv</a:t>
            </a:r>
            <a:r>
              <a:rPr lang="en-US" sz="2000" b="1" dirty="0" smtClean="0"/>
              <a:t> ORF primer 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3810000" y="4343400"/>
            <a:ext cx="3014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748 </a:t>
            </a:r>
            <a:r>
              <a:rPr lang="en-US" sz="2000" b="1" dirty="0" err="1" smtClean="0"/>
              <a:t>bp</a:t>
            </a:r>
            <a:r>
              <a:rPr lang="en-US" sz="2000" b="1" dirty="0" smtClean="0"/>
              <a:t> </a:t>
            </a:r>
            <a:r>
              <a:rPr lang="id-ID" sz="2000" b="1" dirty="0" smtClean="0"/>
              <a:t>MRL </a:t>
            </a:r>
            <a:r>
              <a:rPr lang="en-US" sz="2000" b="1" dirty="0" err="1" smtClean="0"/>
              <a:t>tikus</a:t>
            </a:r>
            <a:r>
              <a:rPr lang="en-US" sz="2000" b="1" dirty="0" smtClean="0"/>
              <a:t> </a:t>
            </a:r>
            <a:r>
              <a:rPr lang="en-US" sz="2000" b="1" i="1" dirty="0" err="1" smtClean="0"/>
              <a:t>scFv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19" name="Rectangle 18"/>
          <p:cNvSpPr/>
          <p:nvPr/>
        </p:nvSpPr>
        <p:spPr>
          <a:xfrm>
            <a:off x="6831919" y="3200400"/>
            <a:ext cx="2007281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000" b="1" dirty="0" smtClean="0"/>
              <a:t>vektor pGEM-T</a:t>
            </a:r>
            <a:endParaRPr lang="en-US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7467600" y="4419600"/>
            <a:ext cx="102463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b="1" dirty="0" smtClean="0"/>
              <a:t>cDNA</a:t>
            </a: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>
          <a:xfrm>
            <a:off x="4343400" y="5715000"/>
            <a:ext cx="4572000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id-ID" sz="2000" b="1" dirty="0" smtClean="0"/>
              <a:t>dimurnikan dengan 3% agarosa gel elektroforesis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52400"/>
            <a:ext cx="1544012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tx1"/>
                </a:solidFill>
              </a:rPr>
              <a:t>Metode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3314" name="Picture 2" descr="http://rempahratuswannura.files.wordpress.com/2010/12/biji-sawi-hit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24647"/>
            <a:ext cx="1524000" cy="1942353"/>
          </a:xfrm>
          <a:prstGeom prst="rect">
            <a:avLst/>
          </a:prstGeom>
          <a:noFill/>
        </p:spPr>
      </p:pic>
      <p:sp>
        <p:nvSpPr>
          <p:cNvPr id="24" name="Right Arrow 23"/>
          <p:cNvSpPr/>
          <p:nvPr/>
        </p:nvSpPr>
        <p:spPr>
          <a:xfrm>
            <a:off x="1905000" y="914400"/>
            <a:ext cx="685800" cy="1143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209800" y="3200400"/>
            <a:ext cx="4572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3276600" y="4343400"/>
            <a:ext cx="457200" cy="457200"/>
          </a:xfrm>
          <a:prstGeom prst="rightArrow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6400800" y="3200400"/>
            <a:ext cx="4572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705600" y="4343400"/>
            <a:ext cx="457200" cy="457200"/>
          </a:xfrm>
          <a:prstGeom prst="rightArrow">
            <a:avLst/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5400000">
            <a:off x="7543800" y="3810000"/>
            <a:ext cx="457200" cy="457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7429500" y="4991100"/>
            <a:ext cx="6096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819090"/>
            <a:ext cx="2348720" cy="400110"/>
          </a:xfrm>
          <a:prstGeom prst="rect">
            <a:avLst/>
          </a:prstGeom>
          <a:gradFill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</p:spPr>
        <p:txBody>
          <a:bodyPr wrap="none">
            <a:spAutoFit/>
          </a:bodyPr>
          <a:lstStyle/>
          <a:p>
            <a:r>
              <a:rPr lang="en-US" sz="2000" b="1" dirty="0" err="1" smtClean="0"/>
              <a:t>transforman</a:t>
            </a:r>
            <a:r>
              <a:rPr lang="en-US" sz="2000" b="1" dirty="0" smtClean="0"/>
              <a:t>, GFP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429000" y="508337"/>
            <a:ext cx="571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Vektor</a:t>
            </a:r>
            <a:r>
              <a:rPr lang="en-US" sz="2000" b="1" dirty="0" smtClean="0"/>
              <a:t> pSB11 (pMJ109) :: </a:t>
            </a:r>
            <a:r>
              <a:rPr lang="en-US" sz="2000" b="1" i="1" dirty="0" err="1" smtClean="0"/>
              <a:t>ScFv</a:t>
            </a:r>
            <a:r>
              <a:rPr lang="en-US" sz="2000" b="1" dirty="0" smtClean="0"/>
              <a:t> </a:t>
            </a:r>
            <a:r>
              <a:rPr lang="id-ID" sz="2000" b="1" dirty="0" smtClean="0"/>
              <a:t>berubah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id-ID" sz="2000" b="1" dirty="0" smtClean="0"/>
              <a:t>strain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Agrobacterium</a:t>
            </a:r>
            <a:r>
              <a:rPr lang="en-US" sz="2000" b="1" i="1" dirty="0" smtClean="0">
                <a:solidFill>
                  <a:srgbClr val="FFFF00"/>
                </a:solidFill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</a:rPr>
              <a:t>tumefaciens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smtClean="0"/>
              <a:t>LBA4402 </a:t>
            </a:r>
            <a:r>
              <a:rPr lang="id-ID" sz="2000" b="1" dirty="0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elektroporasi</a:t>
            </a:r>
            <a:r>
              <a:rPr lang="id-ID" sz="2000" b="1" dirty="0" smtClean="0"/>
              <a:t>.</a:t>
            </a:r>
            <a:endParaRPr lang="en-US" sz="2000" b="1" dirty="0"/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861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57600" y="6183868"/>
            <a:ext cx="213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(Suehiro et al . 2004)</a:t>
            </a:r>
            <a:endParaRPr kumimoji="0" lang="id-ID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667000" y="381000"/>
            <a:ext cx="685800" cy="1143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027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381000"/>
            <a:ext cx="2203488" cy="461665"/>
          </a:xfrm>
          <a:prstGeom prst="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b="1" dirty="0" smtClean="0"/>
              <a:t>Transformasi 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581400" y="304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000" b="1" dirty="0" smtClean="0"/>
              <a:t>menginokulasikan koloni tunggal 20 mL cair LB</a:t>
            </a:r>
            <a:endParaRPr lang="en-US" sz="2000" b="1" dirty="0"/>
          </a:p>
        </p:txBody>
      </p:sp>
      <p:pic>
        <p:nvPicPr>
          <p:cNvPr id="12290" name="Picture 2" descr="http://www.nepadbiosafety.net/abne/wp-content/uploads/2010/10/agrobacter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010400" cy="384441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191000" y="4552890"/>
            <a:ext cx="3376245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000" b="1" dirty="0" smtClean="0"/>
              <a:t>Sub kultur berulang-ulang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457200" y="5562600"/>
            <a:ext cx="2071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rgbClr val="FFFF00"/>
                </a:solidFill>
              </a:rPr>
              <a:t>Genom DNA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5334000"/>
            <a:ext cx="5638800" cy="1015663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id-ID" sz="2000" b="1" dirty="0" smtClean="0"/>
              <a:t>diekstraksi dengan hexadecyltrimethyl-amonium bromida (</a:t>
            </a:r>
            <a:r>
              <a:rPr lang="id-ID" sz="2000" b="1" dirty="0" smtClean="0"/>
              <a:t>CTAB) metode (Kang et al. 2001)</a:t>
            </a:r>
            <a:endParaRPr lang="en-US" sz="2000" b="1" dirty="0"/>
          </a:p>
        </p:txBody>
      </p:sp>
      <p:sp>
        <p:nvSpPr>
          <p:cNvPr id="15" name="Right Arrow 14"/>
          <p:cNvSpPr/>
          <p:nvPr/>
        </p:nvSpPr>
        <p:spPr>
          <a:xfrm>
            <a:off x="2971800" y="152400"/>
            <a:ext cx="4572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438400" y="5334000"/>
            <a:ext cx="4572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/>
      <p:bldP spid="13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04800"/>
            <a:ext cx="5029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d-ID" sz="2000" b="1" dirty="0" smtClean="0"/>
              <a:t>primer (TuMV-8573F: 5’AGC TCC CTA GCA CAA GAA GG3’ dan TuMV-9385R: 5’TCG AGC TAA GCA CAT GTC GG3’) 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6202568" y="609600"/>
            <a:ext cx="240803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d-ID" sz="2400" b="1" dirty="0" smtClean="0">
                <a:solidFill>
                  <a:schemeClr val="tx1"/>
                </a:solidFill>
              </a:rPr>
              <a:t>amplikasi PCR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18288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2000" b="1" dirty="0" smtClean="0"/>
              <a:t>pasangan primer ini diperkirakan sekitar 800 bp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1749191" y="1828800"/>
            <a:ext cx="2289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400" b="1" dirty="0" smtClean="0"/>
              <a:t>elektroforesis </a:t>
            </a:r>
            <a:endParaRPr lang="en-US" sz="2400" b="1" dirty="0"/>
          </a:p>
        </p:txBody>
      </p:sp>
      <p:pic>
        <p:nvPicPr>
          <p:cNvPr id="11266" name="Picture 2" descr="https://encrypted-tbn2.gstatic.com/images?q=tbn:ANd9GcTFBMIfCbxdPYaICjpdgTedq30JTZJQpI-smje1sG8wMunPGss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3538347" cy="281940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124200"/>
            <a:ext cx="3122930" cy="290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ight Arrow 14"/>
          <p:cNvSpPr/>
          <p:nvPr/>
        </p:nvSpPr>
        <p:spPr>
          <a:xfrm>
            <a:off x="4419600" y="3733800"/>
            <a:ext cx="609600" cy="1828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15000" y="533400"/>
            <a:ext cx="3810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7162800" y="1066800"/>
            <a:ext cx="381000" cy="8382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4038600" y="1752600"/>
            <a:ext cx="4572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3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 descr="data:image/jpeg;base64,/9j/4AAQSkZJRgABAQAAAQABAAD/2wCEAAkGBxQTEhUUEhQWFhUWGBwaGBgYGBccGhwYGR0YGBodGxoYHCggGBwlGxgcIjEhJSkrLi4uGB8zODMsNygtLisBCgoKDg0OGxAQGywkICQsLCwvLCwsLDQ0Ly8sLCwsLCwsNCwvLDQ0LywsLCwsLCwsLCwsLCwsLCwsLCwsLCwsLP/AABEIAQYAwAMBIgACEQEDEQH/xAAbAAABBQEBAAAAAAAAAAAAAAAFAAIDBAYBB//EADsQAAECBAQDBgUDBAEEAwAAAAECEQADITEEEkFRBSJhEzJxgZGhBkKxwfDR4fEUFSNiUjNygsIWU7L/xAAZAQADAQEBAAAAAAAAAAAAAAAAAQIDBAX/xAAuEQACAgICAAYBAwMFAQAAAAAAAQIRAyESMQQTIkFRYaEycfCBkcEUI0Kx8QX/2gAMAwEAAhEDEQA/APbmhNDjCh2KhphNHYRgsKOEQhCVHUwANhQ+GmAGjkdEVOIzimWspqoBwGf2ilgeMJ7MdoWWO8nbTSE5JOmJBkQ1RgdxTjCZIOpGnjGbxHxMStZBuGArfp4b9Iwy+Jx4+2VVmuxGJCHfRvekNwWLC3ALtHnGM4nMUU5lOVU6BvoY0XwtInKUJrlKCSS5YLAolhdt4xw+MeWdJaDjRsQI7A1OMUStQbIkMKipFD4W94uTMQEpzH8eOxSTAlMcaOS1uHh0MDkKOxyABQoUKABQoUKADsKFCgATQoUKABRU4rjOxlqmM4TUjUjpFuB3FkrUgiURnGhBYjUdbxMrrQFWd8RI7JM1IJCg7GjeMFMNPExCViyg8YfBJTPmFM3MhSEkKDOlVg/Lbu08IO8IxQCUy8OQpCAxKixJ08KCMseS3bffX+QZW+LVqlFMwOGOhoRt0MCOF8aRMKwtABWwKiPMasAOkXvifiaJsou4yqykFx+V+ojG8Okp7TIFf7NoRYh61YRw5ss452ovutD9jSfEmII584WNFDUA2bxeAY4khWUAgZqsQ9zU2f8AmHTAEggvVWVqFh/ye1T9Ipf0pHMkZklTaUo4Hp0jlytynJ/3QWXSlQWUiwVQ6MaA7h/tF3D4lSAMswsAQA4sfpcwOOJUFZWBO9vwQ/E4LItClLoWcAOyiHCaGtGL+UZQjNrlHRVhnimPliWmXKzAqAUo7Gjkkmt/eL3CCqekJXO5XSWq5VWlftGUSpNEKLkVCTT19/WLPDccsTApKX7MuSSBQMW3MbQzy8y2tfG9AesCghqZgJYbPGZnfEpJ5UuAwU2jg162jvAOJAzCl3cEgkNUkUvubR7CzwbVe5NGojkMkzQoUh5jYRwwoRjkMDsKFChAdhQoUAChQoUAFHieN7JlEEpsfPd7RnfiPFLExK5SgUkb2VRgfNmjV4mQlYZQBGj77xguNcNlSkqUJqiapZIFFBy1bJcCnjtHN4jkl9AQYvi4IQhh2oHfCVOVKJCgfIt0gUoTEqGZLJSoghLhQJGYg1rRojVxEBYJAaiVMSBmUO8QbP01EQnOklQBzXS9X3cHRo8yWS5ev+f+j/Y0XbS8TQZ0sAEoYHOOqtKi/jGVQvspyFWSktq5AYU0cMIucGxgRMRMWe69iHYk1FKmjVg7ieEoxi1GXyhmBICctHzcp3Gu8VFPM1JP1IQBxGOBIKr1USbbNal+tolEsvzAirMdRWjWargwGOAUlaVTg6UFQUAanItlMD4FulY0eMmSkkTEuEnuuSTVqEtf1+0YzhKEG330C72VJspLpNiDUuzvYesNPHTMzBVQk8pZRtq/ylzf+Ypzz2ygnNlTmYuW1Fi193EWMNlQlaGUrlIKxRBOimOo69ekTi5KO5Uht2x+FxIz9oUhgKBXiz9bxLg+I/O2ZyWSUivUv+eMA1kKAqlIJo4YbAKbaLUtC8odJZmcOGN36kfrCVxatiTZrfhyWF55YSUpUXmTGqkpGYNpq3n0iziuIiShU9BSZimljlAJagKN0culox/CuLTZcsozhCFk5nII60ZyT+kT4PEknKT2ko0DhQAFSOo39Y7Y54qKQJ2ekfCmJzy65sz8xIIDliwetmvByM/8OpXMQFGYCkbBi9bjwausaCPTx/pQCjjR2OxYHGhR2OGABQoUdgA5ChQI4jjjLU6OYfMHsWpTyiZSoAlilEIUQCSxYC7xg08VlBKjiJUxcywzZiliG36HrUwVXxtSHSrPmWrlLBgKkXuCxPtAXGzQy+YArBS4sQ5JcFwDb0jkzZV2n0OjO8WwLKKpS0rlk6ZWA2oeUpbXpDJGKFe2JWq4NXoKKJdlVGogmFYdUvsiyFpQTnBYKUAwzA0r0u8DZmFTLUGmJUA7qynLZmyO5vp4tSPOmk5XFrf86YqKSykkBFQQSSwc1dug/WDvD5RT/lIWmhUFE0IFAFhmtr0EVsHw1MwnsgEqQBUkusKYBhu7i8Nm8SUEoSopXkBySyGpUlKmqd6xeKsW5f0YHJM1RW+Wijyg1BJflKia0q96GH4t8ykrS4W1zTyINWod61gbiMcqYMq0JQoBxykU3r016xZkBSghRSrLL7re5Po0ZZZJWldgR43BklWVDDNmv7B7x2egIcTSRYliGAYGvvA/GY9RnKqadxgCG19KB4mmKClJSCQ4dRNQPldWyX16xMYN97bFqzmKnJWzPlNh8wygEHawiL+sVZyEigB3FPzwEQzpas4UplEFuUUps932ifGCYpGZWVjUKIGdSKglrio6EsOr6xwqt+wtj14NS0iYXYOwZqMAGOpvcbQWwk0ABCVAFgkkhszketdtoEYWUQDnWQ9AKk+T2/SL0rGZQmalJSUqotuQPYDMCFKO8J+p/C9xp0eqfC+BMuW5Tlzev7XMWeKcWTKpclgwu5jMcD4+qXhpi5q0qJDyuYOWBcZRZi3rGQxnGzNJWgqCnJNevLe37NHozzrHBKI07PTf/kKEgKmcr2cVNHZoucN4omcVZHYa7x578G4UYnEK7cBTAnKXdxQG9m26PHpGBwYlhhqSbAX8I0wzyT9T0vyGizHIUKOkDsKFCgA4Y8648iZ25yA5rlDBlBrl6HUnpHoiw42jK/EpnAHNKMwMwKakgkFmAd6aRy+LgpQ/YaAM3H9pLZS2mAg6AMxSwa0WMPxHPKIXKcSwoZ0gFLKHM9avStPtGZxuKUoUOVQHzBiw+pA9YiweKmoZiwqSQdDv5GgPXaPKhnnybe/b+IbZPjcGlKQuUVGWs8rprqwfUUNOkB8QlUo8wINk3Uk2JYi9CBS0aLB8RmFMxByKllJdAAHNQ5gN2B9axRxGDUqSuctSsqAAAC+Ym5AUAyRQMIuUItcookgM+YAFqI7PdJcgULlOzn2i2JedawEDloldBclypzRwD7QAwmM7I8tAT3baXA0FXbrBHg/E0pXLM6XnQTMyKBFVNYudCEsDo8ViipOq9hWE8RJRlBBStRSQcpLpD0Bo5L6dDFfiSVS0JbOBWpFGqQDpVmHgY7I44ELUoy0f5CxOUOL1GXu+UT47FZ8KSM0xSQCRokPend1vtEeXGbsZnsdKKSlQLApJDlnBy7BjYU6xfwCCuaSsICTfmCU5QNHerj6RLO4zMQJcpBCU9jkWi/ysoubKUQ5IjPyplAAonQdK7bavFai1xdieglLkgq7OWAs5qXo5YW1vWIFyZyHo6RmdN2ahDVb7Qfw5lS0gInodNQsOgqcF8zuFku1SwajRRDzFrmSUqlgJBQlJfKotysaqdVHNA48I28n3vYNFPA4Zc45Sj5XTlBcn/jSocA1/WCQwK5Ly5x/xkAsSe8wIZrsFD8EUcJxBIUSpGRdAMtGIqo+D+Qgzw+XKxalZ5gQoGgVVk6l6A1oA7lx1iErXGP6v8f1EqAGOKVEBDZKgAKNVWFGf9YPcE+H5udJmBOUAKqTkDnKHZrKGhoQIdjsLw+WgKlFa5hJqOQi7FI7oZhTWOzPiKfOOQkqlOwQhLLUhjqKUNf5jeOOMX6nbA9C+HcRKEtCQOcJGY3vuqt9nglhuIS5iilCnIu3TfaPN+FcCxSQVS5gIDslwRMKXABFE+57sbj4WXM7L/KnKskkhvC/WOzHNvTVDDUKFCjUYoUKFAAoDcenTUkGWlKmSVMq7jb2g1ATjXGESwUrBrQKFn09xbpGeVpR26GjGcawkzEf5iAEq5f8AtueZ9t+o3jOTVKlBzLIALvSpFKD5riCuKx684UpQIdyQGtZ9KdIG40omnMSpTMFKUFEJH/s1ftHg84zk2rv9xy+gcGGVKHSVA5ua5JcEAWoW8ovzJszswlRXzDmdSlEtc12Yt5xfxnCsMpUhMskBQ5pzFSSpu6HbKz1BYB2gVipiULUgTFEJDd6mg5SDUb11jXJBx7/BFUPlYcEISpio15RVhbMpnFjSIpfCz2gUjLLCVBWVkqS6akVo1WbYtE6cQkoJlWsVMaOBWmj18ofKJyDMAS7s7KO6gPL3jm8yd90US41CV8y0pQTlJCaIzBqhIoA1KRVlygXSVKSgZucFIKlEHKDoQIZi8Uh3ykKZquerAeH1i4hC1SDNKAxsKXBcAgf61fqIuM8sm5C0CcUEzSJaCMwAoTYFkuogV/WsLGYVEs8hdaWKnDJo166/l4r8KEw4iWlSuySpKyrlc5UqSAkHUsAb2feCvEeHFLS0oD3cVDB2JULPbaojdwar3BrQKmy1ElQZWY5uVgKl2bTyiZMqalHaJTmBLcpso0sKuWIEdkrASEqJSsm6q8gqRyhwC93+kFuHT8ie0IElJoFJdTO7L5nylqAtQPuY08tXcn38E9lPhslU8HIgApIz9wM5ocpYqt5QSwHCZQ5pmJlEAEqEsgqpygMQHcm/WIJMsIWD24UhS3USoF3JBKSe8CCCdYM/FPCcIgdp2+bmfIhSVN/sMynMdUIJK/dfI0C5mJlSpYzpI5RykKUmYoKAU5IooJY3aD2F45gQhMuZRQJMqYmUAEgqzMNGFjppGRTPlLGVUtS0hbhRUUnKzMWLMS3vEeE7NAKKTBRiol0KBcihZjSDzePwKz2ZWPw+ZMwrTmYpTWz1NNDBJCnANnjyn4fmLXOIkIlp1qAyaFy7E2JjZ8Jxc9C0ImrlrlqoFpNmAYF9SaBukdGPKpqxmlhQ1KgagvHY2GdMUsRxaUjvLEZbEfGaVylJUMi1fK9Sg0cNrb1jK4qYiaSEE1DFyGpXTaPOz+O46x7+zWGO1Z6gONSMxT2iQza77bwE4riZM0qyzahy1ndhQtWgPoNo83JzT2BzAVzC9mrsBWDGGmrRRPXvBNh0OheOWX/0JPUlohIfxPBSw7TMy9EqDAHYsTtfR4EpwYVmKHCUqDkBWVI6kvfbrBJM5kEJRKK6l1JsW0J01brEOPxM1QSnspIKBdDAG7EhOo3sGjBPHL9OvpAyorCuQDOmJlAuUoy537tFKISDUV8PGI5WEQlTTJgXLVZu9XvBRFQQ1WNXaJ5uGyJzKUkhnSXFcwdiDqCCC9YJy+HK7ET+2SjmJAUQFOkhqh6jw01jaEp3TXQqHJ+H5QQr+lPcAM0OpTL6AB6+haA/DZcsLyTipDk5F5QSDs1soP2i7jePTkIyqU+cVIygd5y5SE11rf6ieI4vMnmz3zFmJctR9KQ55MXPlBfjsTK6cKsFYmqdiWapYlqeP5aCOP4zLmSmTLSgpldmySqqhZQpemv8DETncoJDJdJ1AJt7s/SB+MUTzIZxoTXXpuTGUZuyWwjh5SkKBWoklKWSXDFYcnZucRP/AHAol5CotqHVck1oAEljFSUUlSElyRVXkTUHagMJc4TFliUpf1Pn+Vh8/YC7hwpZBo5q4ag8qqMPk9sZuSVLzAhmUgAEOAQPFnoNYq4iUZKVZCQVNkowAua7n8aG4LHzFJAQVlqsQLiwd94qEmpX2P6NJOmykhSwgZpaXMsjkKiEpAGzFlMIFJmYjEqyZORD5Q6HCXusvaocktSBsufOTMUheQZkkF6itGBFiL30iiueqVNUjDv3SHqeXU6iu8brNdKQmz1XEcAwsx5U5a5c0gXCQSyUh0qysoU3NXhv9gUUkSzIXMlkVypBIFDm0BNQ/TzjA4HFYhaUiassioBTXdkqNdA48Ivf3Bcl8gXmUC+zFqF9WLxUvGxUqSGtm6kIlYeapaF51EMpOW+h5j8vQbCJ8NJTOUjlKRMcskuEpAqCCxS6ntWgpGBwPFVCYgrIyOMzABgzVOhsPGNQnj81RUcLKSVNmUugYJDOS5BdtG0jXF4hT7/sM3WEkCWhKHsLm56mJ4wPBh/WFJmTZ3aAUSwEsEVqxJIpG5wsopSAS5YfRo7IS5KwPHMSpSll00B5dDozvcdLRQxOEKGOYJALkM5PQVYfvFyRiczBZLJGYqS7sxoH3fXYQNx87mZwUjUsFWFARStHMeDxadM2k0kXOGYoTDMmJBSkBRtqD3ehY26Q+diitNAyXDKN/LXSG8OxToUnKoOPIjMCSmwuNt4lJuiWg9dRUFzubxjmaTSSpkPrsrTApKRlmE6M2t29PWJRxBaXZTEijtWnhR/tFDnKwA9ahn8q7CLScIMyStQYaXLEdfy8TpdkbJZeLStKaAlyfFV6A+cdWEFZSCoBI6sK3O5ihPmhJFGNkg0b7W26RDjsWkqLcz0Jrl0sbxcYO7QrC83FJVM5FgjXNV6Nt4+EU8coVSoaMMlANn1tFDBIUiYCHZi4BNDu2340LEKqeWgBbMasN208hV4vjyYr0WjOyDKxD105gal2sB+axQxYKq1qKKLv4gkNE+CJyjLMW6kkhIKa1bLzFy7mg00ilMVmaUl0so3NACVKIZtC4rfl2jeGFVyDsP4XCEgLUkOAAlhd2F6Ag0iCY0vmJYgnLQF3evVraXEOxmLyJTldkhgxJzAXNNbl+nSM9jcbmVmJKgaAFny77RlCDfYNoJ4viDqSCb1qG1raJzxFKgUSyEpDVa9XNVaW9IBy8QnmVMIty2JLtRtCwimrFtSpdzVgxehpRo38q9Ctmjm42XlVRwOXRr3fQ0iXCTU17JAbVzTahvtGVlCrrLDYX8n0eDWAnBB5FuGzEXa1HpSusRPHqkI0CWQHKgSbMSdqbaisBMQucoqEvMtIqWBNNSf9Rb0iVXHUZ+YBme1n/ZvWLmEkhbKaclC15VFC6FB0CaE1bmtpCw43y9S0V2BDiFnkyKBLEA3JrYecHuCYaepC1JBCAAFrABy0JALkPYQamfC0ufJBldpQZyCn/IScxKEENVqa1F6RfwvAJ2cyMkxJmS05ppKeUJBCnyUKnSnSo9Y7l4VDoNfBgUggGQp1JP8AkzpUlnewcJfxegjZxj5fwtiEklOJVqLs4BGUnKlgweg9Y1GBkKQllrzndm0EdkE0qGeMcPlpmC5uQS4bL4HW9ekU+wlkqlkKKA9RU2o5DB366RJg5JAOUKAI0DUGhO9HrDphCcrAKAJPn1/NI8ZNQfK+zofGkQSc5CEgKIBBpQFLgEGlB56wQSnlSShiCSnmv4nVmYRHw3i3Yom9nKV2kxCEpVQ5WUSS6jeug+UWaEsTJpUsrzPqCx3N6axn4jhxVPb7MUdws5RcgBSgeUEsW6A66xXx6mT/AJCMxFAMpIHUigMT4hSZTnKVKNASzAC5pc9ekDZ8vlKshIFHApWw8THOvlFSS4/ZTQsiruKGtadCbRSnKUk0UXYhu7T6eTRdWhdM7AACibtsekV1Ybm3d33jpg1dmAyROmqPJmvfro7QbOGyygCpytnBooDwPn6wKl4nICD3SxZN3FNdIucP4gO2ClyxMe4chIfukMoV1MWk29aBMmEpCigywpCk8rFQ5SK5v9qdGgXxXDqkJTlVUZnoHBzOOb5qfSNRjJkmYkmTJWVpH/UUsk1By3NQA1WFqUjIcUK3yLZWUd4O6wrmGZ9Ulx5eEdD1KrVIb0GF8dM7lQntFqcBeVRZwArIi4dvKukAZ2HyBhVVdA3/ABpV9DQt4QcRjJq3EoBmYLSkoKaM6SDQ0FKwpnCMslLsFmtzRrF/DT/aDLmin9g9mWMhRNiWNWZ7Gw1t7Ra/plJFUkZgKm+/p1i/gOGqUlSkrUBlIJYOrUAPuREGLxCe6wUApgsEhTUqRaJeRPSB1RXlIDtfQM5f8+0WVICQAGOYHmqCAflVS3juIhWEhjVhVwa3YfWEnGVJu4q+33vAmQmQYlTChNfA/lYJ8OmrSgMSUhJq5OTUskXHpeIOzm5Dk5kq7yUvZg5bagiDDTeyIIykEOwcgP8AKeoivoOj174QkyJqRipmKmBbpCkGYQlKhQaVdhSzNHoUtCe8kB1AOoNUC1dbx5R8JplzFSv6iZlRMS6ZYCglRdgSRQNq+6Y9XkS0pSEoACQGAFmjuwSbjbVGpJCjhiKfNCRzWJbzNBGzdAeI4mYAcwWHNNx4MzCr1ihiMQUgBISSSzs4dVQG0Yg0gqZMuYAlaQk6ZnSQbCmrbRRXIEtageZIGYFRcG9XH6bx4EWmdEotdlHsFKDJdSQKCnjd3LmLsicDKOVDFPLqAVVJp5/zFGeolzkRlOWxBWxpYEPWsGOHyjLQG5n0LMBvVwDGeRJrZnFcmMl4I9nmU4F6hr1YD8tEct2dikB7PYW83giozCecsE1cgeg2MMXOQwqU3ZrE6xjGbWhulpAkyVhwASNGY33LWihOwcxBLJIIAqTtS/2gwMWkFixJIcl36AH6RFiMatKRUu5obkUIp7eQjWDkjBpAaTwqYtOZwkHe51NL7QXwHDRkJJSoB6ilSzihd9C5vDMTiTlegYily7AjwpWKn9xUvKk5EoO6iHPU7ho2i8j6BUEpGHSkKCXBUGSUqflu9bHTyhHEpcNzhNzuCwvrZoEy8QUEqoQDXL1s7aVgX/cilQJa+un5tFeU5sDXzZxTLJcJGaopbXZ9WivjeMBOXKyq7PTxOraxnsbxVc8tRLCo6Cjnq0UZKm1LaM9Opgjg+RWaLEzEFIJWMoPdF7ingA1v2gHPyAnKS2xFWaJJUtRLJIU2/tFj+lNFLFU9aP5CgiklElsgVKQopYljelh0OohnZlJ5QFgFyQ+++lBFuWJVmKibMTQAVqRQBvCJJ+HXJIVLJy0NdK0BL1veLjJdDr3NBw/GScXLz/8ASmAh0uQlh0FDb8rBibwFCw86oBUwLM5AJIA72np5R5/KxZzZyavv+UqaRseG/HSyhcuaQc1i1rUFeVLbamHFR5O2y1Je5quGYXs5YCZgISgiiXWQR3Geju4IOjRtOCpyykpyrGUNz3PW5pHnPAcfLUUlKkDMplZ1OU2AKTTL4CPQ+HcRQuiFJKRYhTkl2NDUR24ZIoIxlvjPHZU5XUndvL1oYN8U4gJSH1NmjAcZx4muqooyhcP0bVv1jn8dnSjwXbNIRa2Y2X28pR5gS+bM4ympFqtQWiliJCwpYUoMQVBT3q//AOdG0i9j19mkmZLCg+VnAqDcam9WivMOcjs3UNn+Ujc6ByPMRy4ne/yUlen7EC0tl7JJylg9HKtyRUJ3cxf4Upa1EHOlKCzkXuzD80i9JwbJdin/AErQNYxZlzQgBJUAQepsaVOrNHPlzWuKViS0VsRJmKS1Xctdm6jeIJUhaUhSshNXc03a2waHTMepUxidmbapNumsRz8WqocJCXuLMLWqYzjjn0TVlKbjVDUAbvpdmanjFTEzsylTXYvYCgDG3URMmbncqBdmezaeH4YHY+YoFQSmhoXGupv+PHXCKWiK+SJcxJNH/NztFbEpJLm3R6RPLljLUlzs1LRBiFs42jaPejFj5Gbbl00rap6RUxCQCA7kh/SJZmLUE5QAHL2r0MQcQxfd5Q7XNXOpIPV41inZSd6OTJhQelzF/CrCwAgt/rvX09Ip/wBTRmBPUU0/f2itKRUAlqh4TjaILmdSVEgkEHXfX86w9S1KYg1EQ4gGty5p/MRS1td9mMFWrBixSlEitonOLmlJdTg3ex6GGpUFX9+sWU4VxkS4KjalTp4QNpdoExiFghi40Dd12D1i3w/AJUQCogNo1DXrFVWBWxJSrKDVX0eCOG4POBSACSRmNHS2lRqX8niJSXsx0G+G/DM2bkCy6DSWtJvVqADd7xrUfAM6SUCTPdNlkhmrpvT3jCyFTwkBlJWlbAA7Ak93WlD4x6p8N/EZmy0CYAghIABJUSRQvShAD3esOKhJeo2gk2QcSUpKUSVLKsobMdesZzGS2O4sQN+nl9YN8em5lkgEPajh2dwdXgCvGOFOG3JFP1EeZltzbO2fHjVGWxSlFBKlHvBg75jVgOgaHcLQXmZS5SBb/b9FCnQiO4icEywbq1UPAk0hvDZakomLlgkrIYPer3I6iO9S9NI5lK3SDM8shIUXVqajXw9opJyJJUqpS5Y9GFtXLesCsZxp8zjmCjlIs2lLQ8zFk5khgznNVgNfEke0c6xOPZLfwFZpUhsy0JLgsDWxLZbXb0iguYlRPaqBD1I+VnfxoWitNWVFRAr/AMj9fGJEYBUwJZQAFaipIuSBFJVtkWVZozrCZdEpANXr4td/y8R4lJIOcggW+9/D3jQYXBCShWYlRJfS3ifppFWbNQo91OhOYm1taem0Up2xV8sG4dlIVSospx+vhpE2D4GmYEq7QKfvAXTR/tWKgUirmoWyqEpNdg1AD7RpcJLlSlKAGVKrk+AsPWHkk4r0ioqjhSEh0pCwBQhyRd6C/wC8UsbwXtJZSE5VA0IcjTowF4v8c40hCSlC+bbzqP3gDhviWqRMJfM1KAJ36009onHDK/UhUr0DsVhShZSTbbeIWKalw1qRpcZxOSQUtRRfMTXMzu35aBqsH2iMyBmUDWt723Ju0dEcjr1KiGiHh0xCuU3AJNb7MN47Lw4ckqYPaj/vEODlNOyqIAS+bUANbqaxcn4VFOzWxNK1eraUEOTpgyocO6iRVj6jpF3ByHyrqkuwB6ViVwE5QyVAMCahWYte4hSpExCgTayiW6Hugv4HrEOdoVBXDynKWatwVHm1L7W+sbLgONSkpWpNATmQxqK0QHYiwruNo89RxGWKE82pL0uK/m0EOHcVSXDliNb7X/LxClOG6/BrBq9ms4mZa5oWiWEpUK5RmIF7aHYikGcDh0y1FgGOVgQbmqiBe+2ojJYLi0tMsvmJFHJILc1XDWpTXpBNHFCZnZYcq/yEJQAqpBqVFSi/gl9LxrHKq639G6ins02NmrCMwKSn5liwejgbadDGMxKXmJyk5jcCrgB/f7Qe4wtUpASEpqGzDKRmS/eY95i5jMq7wU9QaHY20jDPXOnekb/8ACjiSsqmSGFSSNmd96PEknEZVJRldpZVYjmUCtqWYZYmlYM5wpTVJUoNRQYkj0feAmEnLXMUpRqpKyWsDlJaLjUk2jmT1ZNLwjq5bGrXY/aJ56lMUg8oIZIurwewoxinh8YqXmUrXlB1KiPoBXyEPWtJZjmWe6XIIJ3EDT9yb0FsGVTGzAITq/dcWYb9YnShAHado92SKVA0bSkC08PUstMdJJAJDG2v19ILYbhCdx2ZAagBc2r5RzTru/7Bf0VpM4qQVUGWlQSBoKvrFBeGKmUpRLVCbgXJ/KwbmTQ+VCBlD8oavjo1BCXhk5cwFWY1LBwH/TzhqdENAiThgS2jgkbhXTfTzETYmWspZTKAIypDV2cvTx8oJZAk2YAMNASetqfUxXkIzLoVE5Rp4tD5PsVAZWABfOOanKLsT7ih8IE4jCnOxDNoBYU1PQxocdjzn7oAA5n3e1On1iuSpSglJSfHYhnNNo6ITktsl0DTgxVJfoT9m8YWCVMSD2evt+njB44NQRzITXUmpGrDSBjhACQgJJNr33GhgWTkLaBk/CTHOa/vS/nFQpWgvXqWLesahWHCmq2QP3g7+P2iGUkLCgpRrfOHB2DRSzV7D+gOKFKgoEXYgu92i+nGkpUu+ly3QMTUCorHDwpnZ9zQ06APtFETFA8pars1Hs7amK1PoaOTJmepBd9Pp0izhSQ2jbxLw6SnOkF0m1A4V4D5TVttaRe4hhFA92g1AJDCw1c9YmU0nxCn2dlTSkBRqn3cvY7QV4bxfsJmdA5wkgdAaOGIcwEwCxyjMGFyoin/AIivvD5yyolRUChJYFOVIKj3QCCTrUmM6fItfKDkziAVklklk2DEkHfUOTeHpxbZklmFspDuLlVaN94EGbkSyarUzlRZuoINA+8QqxWaiaE1NKubmM+HI1WT5CJnzVIzKDZZagRXvs3n3vrDuB4cjMkjmAdlWAINIOzMIyUoKaFbBuv8QJ4XJK8ZNFwAQxszuK/+PvBpp1r3Nni2jn9EiYCG5Q9SAf4/iBCcBLE3KUrSRUKFbFwWL0jXy+EqSCElIBNWB+58IjnYEzUEEh3Ygu4J2Pv5xzRytPvRm8LKEuQkuoKYAudSeviT0iRSVZmQAAwAJLBga09obhpC0pyO2UMaOSeZ7xGmaxzTSEIAIGYjK+72/mKSt6M2i2sgJJUAQXAYaClG/K1gXip5IOVQyvQM2uu8SqxKlSwZe7WDnrSwaKkkgqPa8xslNAKl6edo1jGiGXcVLUQp+YpG5CTewPhAhGNyh0sFqJS5BAAL38CzMIODD50hRbKKlLgH6sRX8eKuIVJPyBShZIOtHdj5P4w4tWVwd7I+G8KXPcFQccx22qwu7+kCzhhLmhKlU7UoLG+U0DeUbfhOEw0tGZKQlSg6gSol76mPNuJzHxN+TtyQNAM9fWNcNzk17G8/D8YK+zRcYmHM6VUYEAP+fzFLD5ZoJIdR1ev7aRouJ8NlqVmlkJ3Z9AQGHnApeBZWp0ADMNna8RFqiJ+GlEikYMZndISKFza9WvHUJSonIXrQlgcrWAOv6RLOmBgFIYp/42e50s0VMQtSSJoA6ksKeWx2hLk+znca0NxUwy1OZhf/AI0ravv7Q9K2AVmBKrOH8rfeEZicSAWbLTR9GfYU9ohx0paUM4LcrjYWH8bxSXSfYUTiSC5BylmtTR6ZqP03iGSJi1gSlpdDOO6A7i5egiHDKdNSwZlB9dvCLfboCTypcBhSh2dr1e8Npr7Guy0cOEOUgTJyhdQGUXrTRtQ94DKkTFrJQlIA+RKqXqa0IPlE+JxK0h0HIqgIZuW1Tb0iGRxMKBCwW3zKAe+lSX6xUFJK1sp0yHs1LUkKLE6EOkXoT+NBPE8DnS0B8r0PeS9aBulIdgy/NKdSz863KX6DdqP0gjgkzEjmCVLZszVbq9PaFLI10aYoJvYdxHFCoBQSaKDWDu/0gFhsUqROzBCiFhWZtyRlr5H1jTKlALSBl1PmP5iXBYNKkkk1Kj4s5jm8yMY9fzZ6FqTAMz4kV/8AWoeYivP45MI5QUndx+kauZgZZoQ8JPCpOiQfOIWTH8Dbb9/+jCzcdNJLk1u9/I6XgPjsCucolazazFh4V/Hj09XDJYsk/aODh8t3CY2h4hR3FGMsSk9nnyJS0pSmUSyRR/f86Qv7ctRJJNdAKR6QnDIHy+whJlIBtC/1D9ok+QkYJOAWQxUtolwvCVByHJNydo3iSkaU6mHFY0hefL4K8pfJkJGCVQfrGExAeYk7rHuRHsGMnEIUaUST6AmPIZxZSDsU+xEdXhZN3ZlO12eljhhuTE0vhgIqfaC6VgtCKvxo4ec/k6UgRM+H0KBejtptbxiKX8MIIInHMLctPXq8GTN8YSZ3UQc5fIcIN20YyZ8GFK1rCsksL5QknNloHPq7Rak/CBztMWTLADKDOa6h6FmqI007EJYgtWkRDiKY0eTIyPKxp7QB/tnZzAjsc6CRzqCaX2FTbTWCS8BKApKD9EgRd/uYiJfE9ohqUi/SrM5xHhzpbKoltUDLdxUVberwI4fhjJUFdgosVO6CQSTcN0o0bY8QLaRz+4qajGNYuaVGMoQfQIl8WFk4dT6DKw9xFgcSmm0gjxi5/WnWODibfxE+X9FK17/gmWjnTYcpPumJ8EhgK3c+pJipKXVP/Yf/AF3iXDrZKRWwvv8AYQpR0dEMcG9ovBXUHeEnaKwH4dIRVGXFG0YQ+C0umsNVM9ohLi48YQG/pDo1UY/BL/UCzxBOxqQag+8IoFYjMseH50gSBxRGviyR8hp5fWIJvGkByUn1ESLwiT1a+8QzMCj16fvFriQ4fsUeKcaSqSpKUsVAjyP7RiMZgitw7eX6RvpvCg7iref0MV18NSTVh0aOjHkUP0mGTDyK2E+KDkSFJOZIAJYsSAz+cTL+JC9miY8JfugfnhDFcDcUp4PEf7fwLhPorTOPQz+8PuIsq+Hm/eOTOBagVPp5ekUpYyXin8FY8Uffz/Lwhjhv6w9fCF6Cr0hv9sXfK/r6xXKBDxP3RyXi31aHdsTr7t7RxGD0b1ieXhRfKWgcogsRFnMPE6l/rFtMlLWL+MP7EN9Q/wBonmh+QinLWDrE2Z7AROhCR5Xq/wBRDwhHgfaByH5NExVlLXYZa7KiZJodNG9G+sKFGJrjQ9Momj/pEOJnCXQufwR2FCW3Rc/TG0Okzg1Hq8POr1eFChsq/SieTIcOCfA/aIlqIzV1hQoldlsemVRxe5vrDW/f9oUKAGdCi1C0Sg6KSk9bGOwoQJkRqaBoQBBCXFen7woUMZYxMtaQ7gs0Ry1m7C0dhRK2h3scZZuDEK6sCBWOQoEDbKycPV3/AGiQYV9awoUU2RQpmEDP+n6REZVHAHqYUKAlxTOJQ7kbVhi5RcCkKFFIh4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914400"/>
            <a:ext cx="8839200" cy="2667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3886200"/>
            <a:ext cx="80772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Variasi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gejala pada tanaman caisin terinfeksi TuMV; mosaik ringan disertai vein clearing (A), melepuh (B), malformasi (C), dan kerdil (D, kanan)</a:t>
            </a:r>
            <a:endParaRPr kumimoji="0" lang="id-ID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98080" cy="609600"/>
          </a:xfrm>
          <a:gradFill>
            <a:gsLst>
              <a:gs pos="0">
                <a:srgbClr val="80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Hasil 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739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Solstice</vt:lpstr>
      <vt:lpstr>Ekspresi gen Turnip Mosaic Virus (TuMV) pada Sawi Cina (Brassica rapa)</vt:lpstr>
      <vt:lpstr>Slide 2</vt:lpstr>
      <vt:lpstr>Slide 3</vt:lpstr>
      <vt:lpstr>Slide 4</vt:lpstr>
      <vt:lpstr>Slide 5</vt:lpstr>
      <vt:lpstr>Slide 6</vt:lpstr>
      <vt:lpstr>Slide 7</vt:lpstr>
      <vt:lpstr>Slide 8</vt:lpstr>
      <vt:lpstr>Hasil </vt:lpstr>
      <vt:lpstr>Slide 10</vt:lpstr>
      <vt:lpstr>Slide 11</vt:lpstr>
      <vt:lpstr>Slide 12</vt:lpstr>
      <vt:lpstr>Slide 13</vt:lpstr>
      <vt:lpstr>TERIMA KASIH</vt:lpstr>
    </vt:vector>
  </TitlesOfParts>
  <Company>student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Dampak stres suhu tinggi pada tanaman padi dan  sifat yang terkait dengan toleransinya</dc:title>
  <dc:creator>User</dc:creator>
  <cp:lastModifiedBy>Arief Noor</cp:lastModifiedBy>
  <cp:revision>238</cp:revision>
  <dcterms:created xsi:type="dcterms:W3CDTF">2013-04-25T03:46:15Z</dcterms:created>
  <dcterms:modified xsi:type="dcterms:W3CDTF">2013-07-01T14:05:13Z</dcterms:modified>
</cp:coreProperties>
</file>