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732" y="4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6B85A3C-C9DA-4B87-BC52-E76D5A8D38D1}" type="datetimeFigureOut">
              <a:rPr lang="id-ID" smtClean="0"/>
              <a:pPr/>
              <a:t>28/06/2013</a:t>
            </a:fld>
            <a:endParaRPr lang="id-ID"/>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d-ID"/>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777D65D-AF2C-4E68-BABE-10941232CB48}"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B85A3C-C9DA-4B87-BC52-E76D5A8D38D1}" type="datetimeFigureOut">
              <a:rPr lang="id-ID" smtClean="0"/>
              <a:pPr/>
              <a:t>28/06/2013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77D65D-AF2C-4E68-BABE-10941232CB48}"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B85A3C-C9DA-4B87-BC52-E76D5A8D38D1}" type="datetimeFigureOut">
              <a:rPr lang="id-ID" smtClean="0"/>
              <a:pPr/>
              <a:t>28/06/2013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777D65D-AF2C-4E68-BABE-10941232CB48}"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6B85A3C-C9DA-4B87-BC52-E76D5A8D38D1}" type="datetimeFigureOut">
              <a:rPr lang="id-ID" smtClean="0"/>
              <a:pPr/>
              <a:t>28/06/2013</a:t>
            </a:fld>
            <a:endParaRPr lang="id-ID"/>
          </a:p>
        </p:txBody>
      </p:sp>
      <p:sp>
        <p:nvSpPr>
          <p:cNvPr id="9" name="Slide Number Placeholder 8"/>
          <p:cNvSpPr>
            <a:spLocks noGrp="1"/>
          </p:cNvSpPr>
          <p:nvPr>
            <p:ph type="sldNum" sz="quarter" idx="15"/>
          </p:nvPr>
        </p:nvSpPr>
        <p:spPr/>
        <p:txBody>
          <a:bodyPr rtlCol="0"/>
          <a:lstStyle/>
          <a:p>
            <a:fld id="{C777D65D-AF2C-4E68-BABE-10941232CB48}" type="slidenum">
              <a:rPr lang="id-ID" smtClean="0"/>
              <a:pPr/>
              <a:t>‹#›</a:t>
            </a:fld>
            <a:endParaRPr lang="id-ID"/>
          </a:p>
        </p:txBody>
      </p:sp>
      <p:sp>
        <p:nvSpPr>
          <p:cNvPr id="10" name="Footer Placeholder 9"/>
          <p:cNvSpPr>
            <a:spLocks noGrp="1"/>
          </p:cNvSpPr>
          <p:nvPr>
            <p:ph type="ftr" sz="quarter" idx="16"/>
          </p:nvPr>
        </p:nvSpPr>
        <p:spPr/>
        <p:txBody>
          <a:bodyPr rtlCol="0"/>
          <a:lstStyle/>
          <a:p>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6B85A3C-C9DA-4B87-BC52-E76D5A8D38D1}" type="datetimeFigureOut">
              <a:rPr lang="id-ID" smtClean="0"/>
              <a:pPr/>
              <a:t>28/06/2013</a:t>
            </a:fld>
            <a:endParaRPr lang="id-ID"/>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d-ID"/>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777D65D-AF2C-4E68-BABE-10941232CB48}"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6B85A3C-C9DA-4B87-BC52-E76D5A8D38D1}" type="datetimeFigureOut">
              <a:rPr lang="id-ID" smtClean="0"/>
              <a:pPr/>
              <a:t>28/06/2013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777D65D-AF2C-4E68-BABE-10941232CB48}" type="slidenum">
              <a:rPr lang="id-ID" smtClean="0"/>
              <a:pPr/>
              <a:t>‹#›</a:t>
            </a:fld>
            <a:endParaRPr lang="id-ID"/>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6B85A3C-C9DA-4B87-BC52-E76D5A8D38D1}" type="datetimeFigureOut">
              <a:rPr lang="id-ID" smtClean="0"/>
              <a:pPr/>
              <a:t>28/06/2013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777D65D-AF2C-4E68-BABE-10941232CB48}" type="slidenum">
              <a:rPr lang="id-ID" smtClean="0"/>
              <a:pPr/>
              <a:t>‹#›</a:t>
            </a:fld>
            <a:endParaRPr lang="id-ID"/>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6B85A3C-C9DA-4B87-BC52-E76D5A8D38D1}" type="datetimeFigureOut">
              <a:rPr lang="id-ID" smtClean="0"/>
              <a:pPr/>
              <a:t>28/06/2013</a:t>
            </a:fld>
            <a:endParaRPr lang="id-ID"/>
          </a:p>
        </p:txBody>
      </p:sp>
      <p:sp>
        <p:nvSpPr>
          <p:cNvPr id="7" name="Slide Number Placeholder 6"/>
          <p:cNvSpPr>
            <a:spLocks noGrp="1"/>
          </p:cNvSpPr>
          <p:nvPr>
            <p:ph type="sldNum" sz="quarter" idx="11"/>
          </p:nvPr>
        </p:nvSpPr>
        <p:spPr/>
        <p:txBody>
          <a:bodyPr rtlCol="0"/>
          <a:lstStyle/>
          <a:p>
            <a:fld id="{C777D65D-AF2C-4E68-BABE-10941232CB48}" type="slidenum">
              <a:rPr lang="id-ID" smtClean="0"/>
              <a:pPr/>
              <a:t>‹#›</a:t>
            </a:fld>
            <a:endParaRPr lang="id-ID"/>
          </a:p>
        </p:txBody>
      </p:sp>
      <p:sp>
        <p:nvSpPr>
          <p:cNvPr id="8" name="Footer Placeholder 7"/>
          <p:cNvSpPr>
            <a:spLocks noGrp="1"/>
          </p:cNvSpPr>
          <p:nvPr>
            <p:ph type="ftr" sz="quarter" idx="12"/>
          </p:nvPr>
        </p:nvSpPr>
        <p:spPr/>
        <p:txBody>
          <a:bodyPr rtlCol="0"/>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85A3C-C9DA-4B87-BC52-E76D5A8D38D1}" type="datetimeFigureOut">
              <a:rPr lang="id-ID" smtClean="0"/>
              <a:pPr/>
              <a:t>28/06/2013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777D65D-AF2C-4E68-BABE-10941232CB48}"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6B85A3C-C9DA-4B87-BC52-E76D5A8D38D1}" type="datetimeFigureOut">
              <a:rPr lang="id-ID" smtClean="0"/>
              <a:pPr/>
              <a:t>28/06/2013</a:t>
            </a:fld>
            <a:endParaRPr lang="id-ID"/>
          </a:p>
        </p:txBody>
      </p:sp>
      <p:sp>
        <p:nvSpPr>
          <p:cNvPr id="22" name="Slide Number Placeholder 21"/>
          <p:cNvSpPr>
            <a:spLocks noGrp="1"/>
          </p:cNvSpPr>
          <p:nvPr>
            <p:ph type="sldNum" sz="quarter" idx="15"/>
          </p:nvPr>
        </p:nvSpPr>
        <p:spPr/>
        <p:txBody>
          <a:bodyPr rtlCol="0"/>
          <a:lstStyle/>
          <a:p>
            <a:fld id="{C777D65D-AF2C-4E68-BABE-10941232CB48}" type="slidenum">
              <a:rPr lang="id-ID" smtClean="0"/>
              <a:pPr/>
              <a:t>‹#›</a:t>
            </a:fld>
            <a:endParaRPr lang="id-ID"/>
          </a:p>
        </p:txBody>
      </p:sp>
      <p:sp>
        <p:nvSpPr>
          <p:cNvPr id="23" name="Footer Placeholder 22"/>
          <p:cNvSpPr>
            <a:spLocks noGrp="1"/>
          </p:cNvSpPr>
          <p:nvPr>
            <p:ph type="ftr" sz="quarter" idx="16"/>
          </p:nvPr>
        </p:nvSpPr>
        <p:spPr/>
        <p:txBody>
          <a:bodyPr rtlCol="0"/>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6B85A3C-C9DA-4B87-BC52-E76D5A8D38D1}" type="datetimeFigureOut">
              <a:rPr lang="id-ID" smtClean="0"/>
              <a:pPr/>
              <a:t>28/06/2013</a:t>
            </a:fld>
            <a:endParaRPr lang="id-ID"/>
          </a:p>
        </p:txBody>
      </p:sp>
      <p:sp>
        <p:nvSpPr>
          <p:cNvPr id="18" name="Slide Number Placeholder 17"/>
          <p:cNvSpPr>
            <a:spLocks noGrp="1"/>
          </p:cNvSpPr>
          <p:nvPr>
            <p:ph type="sldNum" sz="quarter" idx="11"/>
          </p:nvPr>
        </p:nvSpPr>
        <p:spPr/>
        <p:txBody>
          <a:bodyPr rtlCol="0"/>
          <a:lstStyle/>
          <a:p>
            <a:fld id="{C777D65D-AF2C-4E68-BABE-10941232CB48}" type="slidenum">
              <a:rPr lang="id-ID" smtClean="0"/>
              <a:pPr/>
              <a:t>‹#›</a:t>
            </a:fld>
            <a:endParaRPr lang="id-ID"/>
          </a:p>
        </p:txBody>
      </p:sp>
      <p:sp>
        <p:nvSpPr>
          <p:cNvPr id="21" name="Footer Placeholder 20"/>
          <p:cNvSpPr>
            <a:spLocks noGrp="1"/>
          </p:cNvSpPr>
          <p:nvPr>
            <p:ph type="ftr" sz="quarter" idx="12"/>
          </p:nvPr>
        </p:nvSpPr>
        <p:spPr/>
        <p:txBody>
          <a:bodyPr rtlCol="0"/>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6B85A3C-C9DA-4B87-BC52-E76D5A8D38D1}" type="datetimeFigureOut">
              <a:rPr lang="id-ID" smtClean="0"/>
              <a:pPr/>
              <a:t>28/06/2013</a:t>
            </a:fld>
            <a:endParaRPr lang="id-ID"/>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d-ID"/>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777D65D-AF2C-4E68-BABE-10941232CB48}"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92696"/>
            <a:ext cx="7772400" cy="3096344"/>
          </a:xfrm>
        </p:spPr>
        <p:txBody>
          <a:bodyPr>
            <a:normAutofit fontScale="90000"/>
          </a:bodyPr>
          <a:lstStyle/>
          <a:p>
            <a:pPr algn="ctr"/>
            <a:r>
              <a:rPr lang="id-ID" dirty="0" smtClean="0"/>
              <a:t>Produksi Bioetanol berkelanjutan Menggunakan Saccharomyces </a:t>
            </a:r>
            <a:r>
              <a:rPr lang="id-ID" i="1" dirty="0" smtClean="0"/>
              <a:t>cerevisiae </a:t>
            </a:r>
            <a:r>
              <a:rPr lang="id-ID" dirty="0" smtClean="0"/>
              <a:t>Imobilisasi Sel Pada Nata De Coco (Biocellulose)</a:t>
            </a:r>
            <a:br>
              <a:rPr lang="id-ID" dirty="0" smtClean="0"/>
            </a:br>
            <a:r>
              <a:rPr lang="id-ID" dirty="0" smtClean="0"/>
              <a:t/>
            </a:r>
            <a:br>
              <a:rPr lang="id-ID" dirty="0" smtClean="0"/>
            </a:br>
            <a:r>
              <a:rPr lang="id-ID" dirty="0" smtClean="0"/>
              <a:t> </a:t>
            </a:r>
            <a:r>
              <a:rPr lang="id-ID" sz="1800" dirty="0" smtClean="0"/>
              <a:t>Charlimagne M. Montealegre, Emerson R. Dionisio, Lawrence V. Sumera, Jay R T. Adolacion dan Rizalinda L. De Leon</a:t>
            </a:r>
            <a:endParaRPr lang="id-ID" sz="1800" dirty="0"/>
          </a:p>
        </p:txBody>
      </p:sp>
      <p:sp>
        <p:nvSpPr>
          <p:cNvPr id="3" name="Subtitle 2"/>
          <p:cNvSpPr>
            <a:spLocks noGrp="1"/>
          </p:cNvSpPr>
          <p:nvPr>
            <p:ph type="subTitle" idx="1"/>
          </p:nvPr>
        </p:nvSpPr>
        <p:spPr>
          <a:xfrm>
            <a:off x="6372200" y="4509120"/>
            <a:ext cx="2158008" cy="1371600"/>
          </a:xfrm>
        </p:spPr>
        <p:txBody>
          <a:bodyPr/>
          <a:lstStyle/>
          <a:p>
            <a:r>
              <a:rPr lang="id-ID" dirty="0" smtClean="0"/>
              <a:t>DYAN FARISA</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457200" y="1124744"/>
            <a:ext cx="7467600" cy="5349208"/>
          </a:xfrm>
        </p:spPr>
        <p:txBody>
          <a:bodyPr>
            <a:normAutofit fontScale="85000" lnSpcReduction="10000"/>
          </a:bodyPr>
          <a:lstStyle/>
          <a:p>
            <a:pPr algn="just">
              <a:buNone/>
            </a:pPr>
            <a:r>
              <a:rPr lang="id-ID" dirty="0" smtClean="0"/>
              <a:t>Seperti yang diharapkan, konsentrasi glukosa menurun. Untuk berjalan </a:t>
            </a:r>
            <a:r>
              <a:rPr lang="id-ID" dirty="0" smtClean="0"/>
              <a:t>lanjut</a:t>
            </a:r>
            <a:r>
              <a:rPr lang="id-ID" dirty="0" smtClean="0"/>
              <a:t> </a:t>
            </a:r>
            <a:r>
              <a:rPr lang="id-ID" dirty="0" smtClean="0"/>
              <a:t>(Freecell, NDC dan CA) ada kasus di mana konsentrasi glukosa meningkat. Ini bisa menjadi konsekuensi dari variasi laju aliran kaldu fermentasi, gangguan dari mikroorganisme sehingga mengurangi aktivitas S. cerevisiae atau kombinasi keduanya. Konversi fraksional dihitung berdasarkan </a:t>
            </a:r>
            <a:r>
              <a:rPr lang="id-ID" dirty="0" smtClean="0"/>
              <a:t>saluran konsentrasi etanol </a:t>
            </a:r>
            <a:r>
              <a:rPr lang="id-ID" dirty="0" smtClean="0"/>
              <a:t>menggunakan stoikiometri. Variasi konversi pecahan dengan waktu diilustrasikan pada Gambar 4. Diharapkan bahwa konsentrasi etanol akan meningkat dan secara bertahap mencapai nilai </a:t>
            </a:r>
            <a:r>
              <a:rPr lang="id-ID" dirty="0" smtClean="0"/>
              <a:t>stabil. Kondisi nilai stabil tidak </a:t>
            </a:r>
            <a:r>
              <a:rPr lang="id-ID" dirty="0" smtClean="0"/>
              <a:t>didefinisikan dengan baik karena fluktuasi konsentrasi etanol tetapi tren yang diharapkan tercapai. Dalam banyak penelitian dalam fermentasi etanol, konsentrasi </a:t>
            </a:r>
            <a:r>
              <a:rPr lang="id-ID" dirty="0" smtClean="0"/>
              <a:t>saluran </a:t>
            </a:r>
            <a:r>
              <a:rPr lang="id-ID" dirty="0" smtClean="0"/>
              <a:t>tidak berfluktuasi </a:t>
            </a:r>
            <a:r>
              <a:rPr lang="id-ID" dirty="0" smtClean="0"/>
              <a:t>sehingga parameter lain </a:t>
            </a:r>
            <a:r>
              <a:rPr lang="id-ID" dirty="0" smtClean="0"/>
              <a:t>juga berfluktuasi</a:t>
            </a:r>
            <a:r>
              <a:rPr lang="id-ID" dirty="0" smtClean="0"/>
              <a:t>.</a:t>
            </a:r>
          </a:p>
          <a:p>
            <a:pPr algn="just">
              <a:buNone/>
            </a:pPr>
            <a:r>
              <a:rPr lang="id-ID" dirty="0" smtClean="0"/>
              <a:t>	</a:t>
            </a:r>
            <a:r>
              <a:rPr lang="id-ID" dirty="0" smtClean="0"/>
              <a:t>stabilitas konsentrasi etanol, </a:t>
            </a:r>
            <a:r>
              <a:rPr lang="id-ID" dirty="0" smtClean="0"/>
              <a:t>tingkat produksi dan konversi dirangkum dalam tabel 1.</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434282"/>
          </a:xfrm>
        </p:spPr>
        <p:txBody>
          <a:bodyPr/>
          <a:lstStyle/>
          <a:p>
            <a:endParaRPr lang="id-ID" dirty="0"/>
          </a:p>
        </p:txBody>
      </p:sp>
      <p:sp>
        <p:nvSpPr>
          <p:cNvPr id="3" name="Content Placeholder 2"/>
          <p:cNvSpPr>
            <a:spLocks noGrp="1"/>
          </p:cNvSpPr>
          <p:nvPr>
            <p:ph sz="quarter" idx="1"/>
          </p:nvPr>
        </p:nvSpPr>
        <p:spPr>
          <a:xfrm>
            <a:off x="457200" y="2492896"/>
            <a:ext cx="7467600" cy="3981056"/>
          </a:xfrm>
        </p:spPr>
        <p:txBody>
          <a:bodyPr>
            <a:normAutofit fontScale="92500"/>
          </a:bodyPr>
          <a:lstStyle/>
          <a:p>
            <a:pPr algn="just">
              <a:buNone/>
            </a:pPr>
            <a:r>
              <a:rPr lang="id-ID" dirty="0" smtClean="0"/>
              <a:t>Imobilisasi dengan NDC umumnya menghasilkan konsentrasi etanol, tingkat produksi terendah dan</a:t>
            </a:r>
            <a:br>
              <a:rPr lang="id-ID" dirty="0" smtClean="0"/>
            </a:br>
            <a:r>
              <a:rPr lang="id-ID" dirty="0" smtClean="0"/>
              <a:t>konversi fraksional. Perbedaan persen lebih kecil untuk konsentrasi etanol dan konversi pecahan tapi</a:t>
            </a:r>
            <a:br>
              <a:rPr lang="id-ID" dirty="0" smtClean="0"/>
            </a:br>
            <a:r>
              <a:rPr lang="id-ID" dirty="0" smtClean="0"/>
              <a:t>perbedaan tingkat produksi signifikan pada 12,82%. Untuk semua sampel, konversi pecahan tinggi denganrata-rata 0,7976 di semua media imobilisasi. Rendemen menganggap glukosa residu terhitung oleh</a:t>
            </a:r>
            <a:br>
              <a:rPr lang="id-ID" dirty="0" smtClean="0"/>
            </a:br>
            <a:r>
              <a:rPr lang="id-ID" dirty="0" smtClean="0"/>
              <a:t>konversi. Hasil dihitung dan plot dari hasil rata-rata untuk percobaan 1 dan 2 disajikan pada Gambar 5.</a:t>
            </a:r>
          </a:p>
          <a:p>
            <a:pPr algn="just">
              <a:buNone/>
            </a:pPr>
            <a:endParaRPr lang="id-ID" dirty="0"/>
          </a:p>
        </p:txBody>
      </p:sp>
      <p:pic>
        <p:nvPicPr>
          <p:cNvPr id="3074" name="Picture 2"/>
          <p:cNvPicPr>
            <a:picLocks noChangeAspect="1" noChangeArrowheads="1"/>
          </p:cNvPicPr>
          <p:nvPr/>
        </p:nvPicPr>
        <p:blipFill>
          <a:blip r:embed="rId2" cstate="print"/>
          <a:srcRect/>
          <a:stretch>
            <a:fillRect/>
          </a:stretch>
        </p:blipFill>
        <p:spPr bwMode="auto">
          <a:xfrm>
            <a:off x="467544" y="548680"/>
            <a:ext cx="6515100" cy="18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996952"/>
            <a:ext cx="7467600" cy="3600400"/>
          </a:xfrm>
        </p:spPr>
        <p:txBody>
          <a:bodyPr>
            <a:noAutofit/>
          </a:bodyPr>
          <a:lstStyle/>
          <a:p>
            <a:pPr algn="just"/>
            <a:r>
              <a:rPr lang="id-ID" sz="2000" dirty="0" smtClean="0"/>
              <a:t>Disparitas </a:t>
            </a:r>
            <a:r>
              <a:rPr lang="id-ID" sz="2000" dirty="0" smtClean="0"/>
              <a:t>diamati </a:t>
            </a:r>
            <a:r>
              <a:rPr lang="id-ID" sz="2000" dirty="0" smtClean="0"/>
              <a:t>dalam alginat pada t = 48 jam </a:t>
            </a:r>
            <a:r>
              <a:rPr lang="id-ID" sz="2000" dirty="0" smtClean="0"/>
              <a:t>hasil </a:t>
            </a:r>
            <a:r>
              <a:rPr lang="id-ID" sz="2000" dirty="0" smtClean="0"/>
              <a:t>tidak dapat lebih besar dari 1. hasil 95% adalah hasil tertinggi yang dapat dicapai dengan menggunakan </a:t>
            </a:r>
            <a:r>
              <a:rPr lang="id-ID" sz="2000" dirty="0" smtClean="0"/>
              <a:t>chemostat </a:t>
            </a:r>
            <a:r>
              <a:rPr lang="id-ID" sz="2000" dirty="0" smtClean="0"/>
              <a:t>(Shiotani &amp; Yamane, 1981). Umumnya hasil yang sedikit di bawah nilai ini. Penurunan </a:t>
            </a:r>
            <a:r>
              <a:rPr lang="id-ID" sz="2000" dirty="0" smtClean="0"/>
              <a:t>hasil mungkin </a:t>
            </a:r>
            <a:r>
              <a:rPr lang="id-ID" sz="2000" dirty="0" smtClean="0"/>
              <a:t>efek dari setup fermentasi karena tidak sepenuhnya anaerobik. Oksigen terlarut dalam kaldu fermentasi tidak dicatat dan dapat bertindak sebagai oksigen awal akseptor sampai habis oleh sel S. cerevisiae untuk pertumbuhan</a:t>
            </a:r>
            <a:r>
              <a:rPr lang="id-ID" sz="2000" dirty="0" smtClean="0"/>
              <a:t>. </a:t>
            </a:r>
            <a:endParaRPr lang="id-ID" sz="2000" dirty="0"/>
          </a:p>
        </p:txBody>
      </p:sp>
      <p:pic>
        <p:nvPicPr>
          <p:cNvPr id="4098" name="Picture 2"/>
          <p:cNvPicPr>
            <a:picLocks noGrp="1" noChangeAspect="1" noChangeArrowheads="1"/>
          </p:cNvPicPr>
          <p:nvPr>
            <p:ph sz="quarter" idx="1"/>
          </p:nvPr>
        </p:nvPicPr>
        <p:blipFill>
          <a:blip r:embed="rId2" cstate="print"/>
          <a:srcRect/>
          <a:stretch>
            <a:fillRect/>
          </a:stretch>
        </p:blipFill>
        <p:spPr bwMode="auto">
          <a:xfrm>
            <a:off x="1619672" y="548680"/>
            <a:ext cx="6048672" cy="24364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pPr>
              <a:buFont typeface="Wingdings" pitchFamily="2" charset="2"/>
              <a:buChar char="v"/>
            </a:pPr>
            <a:r>
              <a:rPr lang="id-ID" dirty="0" smtClean="0"/>
              <a:t> Analysis Statistik</a:t>
            </a:r>
          </a:p>
          <a:p>
            <a:pPr algn="just">
              <a:buNone/>
            </a:pPr>
            <a:r>
              <a:rPr lang="id-ID" dirty="0" smtClean="0"/>
              <a:t>	</a:t>
            </a:r>
            <a:r>
              <a:rPr lang="id-ID" sz="2000" dirty="0" smtClean="0"/>
              <a:t>Hubungan antara media imobilisasi dan tiga faktor: konsentrasi etanol, </a:t>
            </a:r>
            <a:r>
              <a:rPr lang="id-ID" sz="2000" dirty="0" smtClean="0"/>
              <a:t>tingkat produksi etanol, </a:t>
            </a:r>
            <a:r>
              <a:rPr lang="id-ID" sz="2000" dirty="0" smtClean="0"/>
              <a:t>dan konversi pecahan </a:t>
            </a:r>
            <a:r>
              <a:rPr lang="id-ID" sz="2000" dirty="0" smtClean="0"/>
              <a:t>diteliti. </a:t>
            </a:r>
            <a:r>
              <a:rPr lang="id-ID" sz="2000" dirty="0" smtClean="0"/>
              <a:t>Faktor-faktor ini secara independen dianalisis dan signifikansi dari media imobilisasi ditentukan pada empat tingkat menengah imobilisasi, NDC dalam </a:t>
            </a:r>
            <a:r>
              <a:rPr lang="id-ID" sz="2000" dirty="0" smtClean="0"/>
              <a:t>jumlah, </a:t>
            </a:r>
            <a:r>
              <a:rPr lang="id-ID" sz="2000" dirty="0" smtClean="0"/>
              <a:t>sel bebas, NDC dan CA. Hasil ANOVA satu arah dan proporsi variabilitas (R 2 ) Adalah diringkas dalam tabel 2.</a:t>
            </a:r>
            <a:r>
              <a:rPr lang="id-ID" dirty="0" smtClean="0"/>
              <a:t> </a:t>
            </a:r>
          </a:p>
          <a:p>
            <a:pPr algn="just">
              <a:buNone/>
            </a:pPr>
            <a:endParaRPr lang="id-ID" dirty="0" smtClean="0"/>
          </a:p>
          <a:p>
            <a:pPr algn="just">
              <a:buNone/>
            </a:pPr>
            <a:endParaRPr lang="id-ID" dirty="0" smtClean="0"/>
          </a:p>
          <a:p>
            <a:pPr algn="just">
              <a:buNone/>
            </a:pPr>
            <a:endParaRPr lang="id-ID" dirty="0" smtClean="0"/>
          </a:p>
          <a:p>
            <a:pPr algn="just">
              <a:buNone/>
            </a:pPr>
            <a:endParaRPr lang="id-ID" dirty="0" smtClean="0"/>
          </a:p>
          <a:p>
            <a:pPr algn="just">
              <a:buNone/>
            </a:pPr>
            <a:endParaRPr lang="id-ID" dirty="0" smtClean="0"/>
          </a:p>
          <a:p>
            <a:pPr algn="just">
              <a:buNone/>
            </a:pPr>
            <a:endParaRPr lang="id-ID" dirty="0" smtClean="0"/>
          </a:p>
          <a:p>
            <a:pPr>
              <a:buNone/>
            </a:pPr>
            <a:endParaRPr lang="id-ID"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122" name="Picture 2"/>
          <p:cNvPicPr>
            <a:picLocks noGrp="1" noChangeAspect="1" noChangeArrowheads="1"/>
          </p:cNvPicPr>
          <p:nvPr>
            <p:ph sz="quarter" idx="1"/>
          </p:nvPr>
        </p:nvPicPr>
        <p:blipFill>
          <a:blip r:embed="rId2" cstate="print"/>
          <a:srcRect/>
          <a:stretch>
            <a:fillRect/>
          </a:stretch>
        </p:blipFill>
        <p:spPr bwMode="auto">
          <a:xfrm>
            <a:off x="890587" y="1268760"/>
            <a:ext cx="7353821" cy="38884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457200" y="1124744"/>
            <a:ext cx="7467600" cy="5349208"/>
          </a:xfrm>
        </p:spPr>
        <p:txBody>
          <a:bodyPr>
            <a:normAutofit fontScale="85000" lnSpcReduction="20000"/>
          </a:bodyPr>
          <a:lstStyle/>
          <a:p>
            <a:pPr algn="just"/>
            <a:r>
              <a:rPr lang="id-ID" dirty="0" smtClean="0"/>
              <a:t>Untuk semua </a:t>
            </a:r>
            <a:r>
              <a:rPr lang="id-ID" dirty="0" smtClean="0"/>
              <a:t>uji </a:t>
            </a:r>
            <a:r>
              <a:rPr lang="id-ID" dirty="0" smtClean="0"/>
              <a:t>dari semua faktor F </a:t>
            </a:r>
            <a:r>
              <a:rPr lang="id-ID" baseline="30000" dirty="0" smtClean="0"/>
              <a:t>0</a:t>
            </a:r>
            <a:r>
              <a:rPr lang="id-ID" dirty="0" smtClean="0"/>
              <a:t> &gt; F dan hipotesis nol ditolak. Analisis ANOVA menunjukkan bahwa berarti </a:t>
            </a:r>
            <a:r>
              <a:rPr lang="id-ID" dirty="0" smtClean="0"/>
              <a:t>perlakuan </a:t>
            </a:r>
            <a:r>
              <a:rPr lang="id-ID" dirty="0" smtClean="0"/>
              <a:t>berbeda yaitu media imobilisasi signifikan mempengaruhi konsentrasi etanol, yang tingkat produksi etanol dan konversi fraksional. Proporsi </a:t>
            </a:r>
            <a:r>
              <a:rPr lang="id-ID" dirty="0" smtClean="0"/>
              <a:t>berkisar dari </a:t>
            </a:r>
            <a:r>
              <a:rPr lang="id-ID" dirty="0" smtClean="0"/>
              <a:t>variabilitas </a:t>
            </a:r>
            <a:r>
              <a:rPr lang="id-ID" dirty="0" smtClean="0"/>
              <a:t>cukup </a:t>
            </a:r>
            <a:r>
              <a:rPr lang="id-ID" dirty="0" smtClean="0"/>
              <a:t>kuat untuk </a:t>
            </a:r>
            <a:r>
              <a:rPr lang="id-ID" dirty="0" smtClean="0"/>
              <a:t>semua </a:t>
            </a:r>
            <a:r>
              <a:rPr lang="id-ID" dirty="0" smtClean="0"/>
              <a:t>faktor dan tingkat seperti yang ditunjukkan oleh R 2 nilai lebih besar dari 0,60. </a:t>
            </a:r>
            <a:r>
              <a:rPr lang="id-ID" dirty="0" smtClean="0"/>
              <a:t>2 Contoh </a:t>
            </a:r>
            <a:r>
              <a:rPr lang="id-ID" dirty="0" smtClean="0"/>
              <a:t>analisis </a:t>
            </a:r>
            <a:r>
              <a:rPr lang="id-ID" dirty="0" smtClean="0"/>
              <a:t>t-test untuk </a:t>
            </a:r>
            <a:r>
              <a:rPr lang="id-ID" dirty="0" smtClean="0"/>
              <a:t>proses fermentasi lanjut ditunjukkan pada tabel 3. Untuk delapan percobaan, hipotesis nol diterima. Analisis t-test dua sampel menunjukkan bahwa perbedaan antara nilai mean </a:t>
            </a:r>
            <a:r>
              <a:rPr lang="id-ID" dirty="0" smtClean="0"/>
              <a:t>limbah </a:t>
            </a:r>
            <a:r>
              <a:rPr lang="id-ID" dirty="0" smtClean="0"/>
              <a:t>etanol konsentrasi, etanol tingkat produksi yang stabil dan pecahan konversi dalam NDC dan CA secara statistik tidak signifikan. Meskipun tabel 1 menunjukkan bahwa secara umum, CA biokatalis lebih baik daripada NDC, t-test tidak memverifikasi klaim tersebut. Satu keuntungan nyata dari Nata de coco imobilisasi adalah integritas struktural biokatalis tersebut. Alginat kalsium menjadi lembut dan lembek setelah hanya 72 jam yang merupakan kelemahan diamati pada beberapa penelitian tentang fermentasi lanjut. </a:t>
            </a:r>
          </a:p>
          <a:p>
            <a:pPr algn="just">
              <a:buNone/>
            </a:pP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kesimpulan</a:t>
            </a:r>
            <a:endParaRPr lang="id-ID" dirty="0"/>
          </a:p>
        </p:txBody>
      </p:sp>
      <p:sp>
        <p:nvSpPr>
          <p:cNvPr id="3" name="Content Placeholder 2"/>
          <p:cNvSpPr>
            <a:spLocks noGrp="1"/>
          </p:cNvSpPr>
          <p:nvPr>
            <p:ph sz="quarter" idx="1"/>
          </p:nvPr>
        </p:nvSpPr>
        <p:spPr/>
        <p:txBody>
          <a:bodyPr>
            <a:normAutofit fontScale="92500" lnSpcReduction="10000"/>
          </a:bodyPr>
          <a:lstStyle/>
          <a:p>
            <a:pPr algn="just"/>
            <a:r>
              <a:rPr lang="id-ID" dirty="0" smtClean="0"/>
              <a:t>ANOVA </a:t>
            </a:r>
            <a:r>
              <a:rPr lang="id-ID" dirty="0" smtClean="0"/>
              <a:t>menunjukkan bahwa media imobilisasi secara signifikan mempengaruhi kinerja Proses fermentasi lanjut. Fermentasi menggunakan biokatalis CA mengakibatkan rata-rata limbah yang lebih tinggi Konsentrasi etanol, laju produksi dan konversi dari NDC tetapi perbedaannya secara statistik signifikan. </a:t>
            </a:r>
          </a:p>
          <a:p>
            <a:pPr algn="just"/>
            <a:r>
              <a:rPr lang="id-ID" dirty="0" smtClean="0"/>
              <a:t>Nata de Coco adalah media imobilisasi menjanjikan kinerjanya secara statistik sama dengan CA di kondisi dioptimalkan untuk CA. Keuntungan dari NDC dalam hal kekuatan material dan usabilitas juga harus dikreditkan. Keuntungan ekonomi NDC juga dapat dianggap sebagai biaya imobilisasi dengan CA (Berdasarkan alginat saja) adalah 22,5 kali dari NDC pada saat percobaan. </a:t>
            </a:r>
          </a:p>
          <a:p>
            <a:pPr algn="just">
              <a:buNone/>
            </a:pP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a:t>
            </a:r>
            <a:endParaRPr lang="id-ID" dirty="0"/>
          </a:p>
        </p:txBody>
      </p:sp>
      <p:sp>
        <p:nvSpPr>
          <p:cNvPr id="3" name="Content Placeholder 2"/>
          <p:cNvSpPr>
            <a:spLocks noGrp="1"/>
          </p:cNvSpPr>
          <p:nvPr>
            <p:ph sz="quarter" idx="1"/>
          </p:nvPr>
        </p:nvSpPr>
        <p:spPr/>
        <p:txBody>
          <a:bodyPr/>
          <a:lstStyle/>
          <a:p>
            <a:pPr algn="just">
              <a:buNone/>
            </a:pPr>
            <a:r>
              <a:rPr lang="id-ID" dirty="0" smtClean="0"/>
              <a:t>	</a:t>
            </a:r>
            <a:r>
              <a:rPr lang="id-ID" sz="2800" dirty="0" smtClean="0"/>
              <a:t>Membandingkan kinerja Nata de coco (NDC) dan Calcium Alginat (CA) amobil </a:t>
            </a:r>
            <a:r>
              <a:rPr lang="id-ID" sz="2800" dirty="0" smtClean="0"/>
              <a:t>sel Sacharomyces cerevisiae  </a:t>
            </a:r>
            <a:r>
              <a:rPr lang="id-ID" sz="2800" dirty="0" smtClean="0"/>
              <a:t>selama  fermentasi  lanjut dalam bioreaktor horisontal dalam konsentrasi limbah etanol, tingkat produksi dan konversi etanol.</a:t>
            </a:r>
            <a:endParaRPr lang="id-ID"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Bahan dan metode</a:t>
            </a:r>
            <a:endParaRPr lang="id-ID" dirty="0"/>
          </a:p>
        </p:txBody>
      </p:sp>
      <p:sp>
        <p:nvSpPr>
          <p:cNvPr id="3" name="Content Placeholder 2"/>
          <p:cNvSpPr>
            <a:spLocks noGrp="1"/>
          </p:cNvSpPr>
          <p:nvPr>
            <p:ph sz="quarter" idx="1"/>
          </p:nvPr>
        </p:nvSpPr>
        <p:spPr/>
        <p:txBody>
          <a:bodyPr>
            <a:normAutofit fontScale="85000" lnSpcReduction="20000"/>
          </a:bodyPr>
          <a:lstStyle/>
          <a:p>
            <a:pPr algn="just">
              <a:buFont typeface="Wingdings" pitchFamily="2" charset="2"/>
              <a:buChar char="v"/>
            </a:pPr>
            <a:r>
              <a:rPr lang="id-ID" dirty="0" smtClean="0"/>
              <a:t> SUSPENSI SEL RAGI</a:t>
            </a:r>
          </a:p>
          <a:p>
            <a:pPr algn="just">
              <a:buNone/>
            </a:pPr>
            <a:r>
              <a:rPr lang="id-ID" dirty="0" smtClean="0"/>
              <a:t>	 Ragi instan kering merk Elang digunakan sebagai sumber sel </a:t>
            </a:r>
            <a:r>
              <a:rPr lang="id-ID" i="1" dirty="0" smtClean="0"/>
              <a:t>Sacharomyces</a:t>
            </a:r>
            <a:r>
              <a:rPr lang="id-ID" dirty="0" smtClean="0"/>
              <a:t> </a:t>
            </a:r>
            <a:r>
              <a:rPr lang="id-ID" i="1" dirty="0" smtClean="0"/>
              <a:t>cerevisiae.</a:t>
            </a:r>
            <a:r>
              <a:rPr lang="id-ID" dirty="0" smtClean="0"/>
              <a:t> Densitas sel dalam suspensi ditentukan dengan melarutkan ragi kering dan menghitung dengan hemocytometry. </a:t>
            </a:r>
          </a:p>
          <a:p>
            <a:pPr algn="just">
              <a:buNone/>
            </a:pPr>
            <a:r>
              <a:rPr lang="id-ID" dirty="0" smtClean="0"/>
              <a:t>	korelasi linear diamati dalam sel petak kepadatan </a:t>
            </a:r>
            <a:r>
              <a:rPr lang="id-ID" dirty="0" smtClean="0"/>
              <a:t>dan </a:t>
            </a:r>
            <a:r>
              <a:rPr lang="id-ID" dirty="0" smtClean="0"/>
              <a:t>massa ragi kering sesuai dengan densitas sel yang </a:t>
            </a:r>
            <a:r>
              <a:rPr lang="id-ID" dirty="0" smtClean="0"/>
              <a:t>ingin </a:t>
            </a:r>
            <a:r>
              <a:rPr lang="id-ID" dirty="0" smtClean="0"/>
              <a:t>ditentukan. Faktor dari 80% digunakan untuk mempertimbangkan viabilitas sel seperti yang disarankan dalam literatur (Taeymans, Roelans, &amp; tantangan yang sangat, 1986). </a:t>
            </a:r>
          </a:p>
          <a:p>
            <a:pPr algn="just">
              <a:buNone/>
            </a:pPr>
            <a:r>
              <a:rPr lang="id-ID" dirty="0" smtClean="0"/>
              <a:t>	Suspensi sel disiapkan dengan menggabungkan 10 g glukosa, 5 g pepton, 3 g dekstrosa, 3 g ragi ekstrak, 10 mL PH4 asetat penyangga asam asetat dan air yang cukup suling. Campuran diautoklaf pada 121 ° C selama 15 menit, setelah itu didinginkan sampai sekitar 40 ° C sebelum menambahkan 4,1597 g ragi kering dan pengenceran untuk 1 Liter.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sz="quarter" idx="1"/>
          </p:nvPr>
        </p:nvSpPr>
        <p:spPr>
          <a:xfrm>
            <a:off x="539552" y="332656"/>
            <a:ext cx="7467600" cy="6264696"/>
          </a:xfrm>
        </p:spPr>
        <p:txBody>
          <a:bodyPr>
            <a:normAutofit fontScale="92500" lnSpcReduction="20000"/>
          </a:bodyPr>
          <a:lstStyle/>
          <a:p>
            <a:pPr marL="273050" lvl="1" indent="-273050" algn="just">
              <a:buFont typeface="Wingdings" pitchFamily="2" charset="2"/>
              <a:buChar char="v"/>
            </a:pPr>
            <a:r>
              <a:rPr lang="id-ID" dirty="0" smtClean="0"/>
              <a:t> </a:t>
            </a:r>
            <a:r>
              <a:rPr lang="id-ID" sz="2200" dirty="0" smtClean="0"/>
              <a:t>Komposisi Kaldu </a:t>
            </a:r>
            <a:r>
              <a:rPr lang="id-ID" sz="2200" dirty="0" smtClean="0"/>
              <a:t>Fermentasi</a:t>
            </a:r>
            <a:endParaRPr lang="id-ID" sz="2200" dirty="0" smtClean="0"/>
          </a:p>
          <a:p>
            <a:pPr algn="just">
              <a:buNone/>
            </a:pPr>
            <a:r>
              <a:rPr lang="id-ID" dirty="0" smtClean="0"/>
              <a:t> 	</a:t>
            </a:r>
            <a:r>
              <a:rPr lang="id-ID" sz="2000" dirty="0" smtClean="0"/>
              <a:t>1 liter kaldu fermentasi dibuat dengan mencampurkan 100 g glukosa, 5 g ekstrak ragi,  5 g (NH 4 ) </a:t>
            </a:r>
            <a:r>
              <a:rPr lang="id-ID" sz="2000" baseline="-25000" dirty="0" smtClean="0"/>
              <a:t>2</a:t>
            </a:r>
            <a:r>
              <a:rPr lang="id-ID" sz="2000" dirty="0" smtClean="0"/>
              <a:t> SO</a:t>
            </a:r>
            <a:r>
              <a:rPr lang="id-ID" sz="2000" baseline="-25000" dirty="0" smtClean="0"/>
              <a:t> 4</a:t>
            </a:r>
            <a:r>
              <a:rPr lang="id-ID" sz="2000" dirty="0" smtClean="0"/>
              <a:t> , 0,125 g K </a:t>
            </a:r>
            <a:r>
              <a:rPr lang="id-ID" sz="2000" baseline="-25000" dirty="0" smtClean="0"/>
              <a:t>2 </a:t>
            </a:r>
            <a:r>
              <a:rPr lang="id-ID" sz="2000" dirty="0" smtClean="0"/>
              <a:t>HPO </a:t>
            </a:r>
            <a:r>
              <a:rPr lang="id-ID" sz="2000" baseline="-25000" dirty="0" smtClean="0"/>
              <a:t>4</a:t>
            </a:r>
            <a:r>
              <a:rPr lang="id-ID" sz="2000" dirty="0" smtClean="0"/>
              <a:t> , 0,875 g KH </a:t>
            </a:r>
            <a:r>
              <a:rPr lang="id-ID" sz="2000" baseline="-25000" dirty="0" smtClean="0"/>
              <a:t>2</a:t>
            </a:r>
            <a:r>
              <a:rPr lang="id-ID" sz="2000" dirty="0" smtClean="0"/>
              <a:t> PO </a:t>
            </a:r>
            <a:r>
              <a:rPr lang="id-ID" sz="2000" baseline="-25000" dirty="0" smtClean="0"/>
              <a:t>4</a:t>
            </a:r>
            <a:r>
              <a:rPr lang="id-ID" sz="2000" dirty="0" smtClean="0"/>
              <a:t> , 0,1 g NaCl, 0,5 g MgSO</a:t>
            </a:r>
            <a:r>
              <a:rPr lang="id-ID" sz="2000" baseline="-25000" dirty="0" smtClean="0"/>
              <a:t> 4</a:t>
            </a:r>
            <a:r>
              <a:rPr lang="id-ID" sz="2000" dirty="0" smtClean="0"/>
              <a:t>·7H </a:t>
            </a:r>
            <a:r>
              <a:rPr lang="id-ID" sz="2000" baseline="-25000" dirty="0" smtClean="0"/>
              <a:t>2</a:t>
            </a:r>
            <a:r>
              <a:rPr lang="id-ID" sz="2000" dirty="0" smtClean="0"/>
              <a:t> O, 0,1 g CaCl2·2H</a:t>
            </a:r>
            <a:r>
              <a:rPr lang="id-ID" sz="2000" baseline="-25000" dirty="0" smtClean="0"/>
              <a:t>2</a:t>
            </a:r>
            <a:r>
              <a:rPr lang="id-ID" sz="2000" dirty="0" smtClean="0"/>
              <a:t> O dan 10 mL PH4 asam asetat. penyangga 500 mL air suling ditambahkan sebelum autoklaf. Setelah autoklaf kaldu terdilusi menjadi 1L menggunakan air suling.</a:t>
            </a:r>
            <a:r>
              <a:rPr lang="id-ID" dirty="0" smtClean="0"/>
              <a:t> </a:t>
            </a:r>
          </a:p>
          <a:p>
            <a:pPr algn="just">
              <a:buFont typeface="Wingdings" pitchFamily="2" charset="2"/>
              <a:buChar char="v"/>
            </a:pPr>
            <a:r>
              <a:rPr lang="id-ID" dirty="0" smtClean="0"/>
              <a:t> </a:t>
            </a:r>
            <a:r>
              <a:rPr lang="id-ID" sz="2000" dirty="0" smtClean="0"/>
              <a:t>Media Imobilisasi (Nata de coco dan calcium Alginate)</a:t>
            </a:r>
          </a:p>
          <a:p>
            <a:pPr algn="just">
              <a:buNone/>
            </a:pPr>
            <a:r>
              <a:rPr lang="id-ID" sz="2000" dirty="0" smtClean="0"/>
              <a:t>	menggunakan NDC Unsweetened dipotong menjadi 1x1x1 cm kubus, dicuci dan direndam selama 1 minggu. Kepadatan sel awal di suspensi sel adalah 200x10 6 sel / mL. 200 gram NDC dicampur dengan 1 liter suspensi sel pada 200 rpm selama 5 jam. Metode imobilisasi rinci dijelaskan dalam literatur (Nguyen, Ton, &amp; Le, 2009), namun langkah inkubasi dilewati karena masalah kontaminasi. Analytical Reagent kelas Natrium Alginat (2,5 g) dilarutkan dalam 125 mL air suling dan campuran dengan 125 mL suspensi sel. 10 mL pipet kaca yang digunakan untuk menjatuhkan Alginat menjadi 500 mL kalsium klorida yang mengandung 30 g kalsium klorida. Manik CA direndam dalam larutan kalsium klorida untuk 22hrs seperti yang disarankan dalam literatur (Ogbonna, Amano, &amp; Nakamura, 1989). Setelah imobilisasi, biocatalysts NDC dan CA dicuci dengan air suling, ditimbang dan dibebankan pada reaktor sampai sebagian kekosongan sekitar 0,7 tercapai. </a:t>
            </a:r>
            <a:endParaRPr lang="id-ID"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457200" y="908720"/>
            <a:ext cx="7467600" cy="5565232"/>
          </a:xfrm>
        </p:spPr>
        <p:txBody>
          <a:bodyPr>
            <a:normAutofit/>
          </a:bodyPr>
          <a:lstStyle/>
          <a:p>
            <a:pPr algn="just">
              <a:buFont typeface="Wingdings" pitchFamily="2" charset="2"/>
              <a:buChar char="v"/>
            </a:pPr>
            <a:r>
              <a:rPr lang="id-ID" dirty="0" smtClean="0"/>
              <a:t> Fermentasi Lanjut</a:t>
            </a:r>
          </a:p>
          <a:p>
            <a:pPr algn="just">
              <a:buNone/>
            </a:pPr>
            <a:r>
              <a:rPr lang="id-ID" dirty="0" smtClean="0"/>
              <a:t>	</a:t>
            </a:r>
            <a:r>
              <a:rPr lang="id-ID" sz="1900" dirty="0" smtClean="0"/>
              <a:t> </a:t>
            </a:r>
            <a:r>
              <a:rPr lang="id-ID" sz="1900" dirty="0" smtClean="0"/>
              <a:t>bioreaktor horisontal dengan dimensi keseluruhan 320 x 30 x 50 mm dibangun dari plexi-glass dan dikemas dengan biocatalysts. </a:t>
            </a:r>
            <a:r>
              <a:rPr lang="id-ID" sz="1900" dirty="0" smtClean="0"/>
              <a:t>O</a:t>
            </a:r>
            <a:r>
              <a:rPr lang="id-ID" sz="1900" dirty="0" smtClean="0"/>
              <a:t>ver </a:t>
            </a:r>
            <a:r>
              <a:rPr lang="id-ID" sz="1900" dirty="0" smtClean="0"/>
              <a:t>flow weir dipertahankan tinggi cairan kira-kira 25 mm dengan dimensi kerja 300 x 30 x 25 mm. Kaldu fermentasi diumpankan ke dalam reaktor pada tingkat 9 mL / jam untuk memberikan waktu tinggal 25 jam. Temperatur konstan digunakan untuk menjaga suhu pada 30°C. Empat fermentasi set-up (dengan NDC, CA, kontrol tanpa biokatalis dan batch kendali jalan) yang berjalan secara simultan dalam mereplikasi selama periode 72 jam. </a:t>
            </a:r>
            <a:r>
              <a:rPr lang="id-ID" sz="1900" smtClean="0"/>
              <a:t>Fermentasi </a:t>
            </a:r>
            <a:r>
              <a:rPr lang="id-ID" sz="1900" smtClean="0"/>
              <a:t>batch dilakukan </a:t>
            </a:r>
            <a:r>
              <a:rPr lang="id-ID" sz="1900" dirty="0" smtClean="0"/>
              <a:t>selama 12 jam pertama untuk mencapai konsentrasi keluaran konstan lebih cepat. Hal ini diikuti oleh fermentasi lanjut sampai 72 jam kecuali untuk kontrol dalam menjalankan batch. Sampel dikumpulkan setiap 12 jam, disimpan, disegel dan dibekukan dalam botol sebelum pengujian.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467544" y="1196752"/>
            <a:ext cx="7467600" cy="4873752"/>
          </a:xfrm>
        </p:spPr>
        <p:txBody>
          <a:bodyPr/>
          <a:lstStyle/>
          <a:p>
            <a:pPr>
              <a:buFont typeface="Wingdings" pitchFamily="2" charset="2"/>
              <a:buChar char="v"/>
            </a:pPr>
            <a:r>
              <a:rPr lang="id-ID" dirty="0" smtClean="0"/>
              <a:t>Glukosa dan Pengukuran Etanol</a:t>
            </a:r>
          </a:p>
          <a:p>
            <a:pPr>
              <a:buNone/>
            </a:pPr>
            <a:r>
              <a:rPr lang="id-ID" dirty="0" smtClean="0"/>
              <a:t>	 Glukosa sisa dalam sampel diukur dengan menggunakan kolorimetri dengan asam 3,5 dinitrosalisilat dan glukosa standar internal pada 575 nm. Rincian prosedur dijelaskan di tempat lain (Wang). Konsentrasi etanol dalam sampel diukur menggunakan HP 5890 seri II Kromatografi Gas dilengkapi dengan detektor ionisasi nyala dan 5 HP-silang 5% kolom Silicone Ph Me. Helium digunakan sebagai gas pembawa dengan isopropanol sebagai standar internal dan suhu oven 40 ° C (Templeton, 1994).</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7467600" cy="1080120"/>
          </a:xfrm>
        </p:spPr>
        <p:txBody>
          <a:bodyPr>
            <a:noAutofit/>
          </a:bodyPr>
          <a:lstStyle/>
          <a:p>
            <a:r>
              <a:rPr lang="id-ID" sz="2800" dirty="0" smtClean="0"/>
              <a:t>Hasil dan pembahasan</a:t>
            </a:r>
            <a:r>
              <a:rPr lang="id-ID" sz="1800" dirty="0" smtClean="0"/>
              <a:t/>
            </a:r>
            <a:br>
              <a:rPr lang="id-ID" sz="1800" dirty="0" smtClean="0"/>
            </a:br>
            <a:r>
              <a:rPr lang="id-ID" sz="1800" dirty="0" smtClean="0"/>
              <a:t/>
            </a:r>
            <a:br>
              <a:rPr lang="id-ID" sz="1800" dirty="0" smtClean="0"/>
            </a:br>
            <a:endParaRPr lang="id-ID" sz="1800"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403648" y="1700808"/>
            <a:ext cx="6450720" cy="3600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457200" y="908720"/>
            <a:ext cx="7467600" cy="5565232"/>
          </a:xfrm>
        </p:spPr>
        <p:txBody>
          <a:bodyPr>
            <a:normAutofit lnSpcReduction="10000"/>
          </a:bodyPr>
          <a:lstStyle/>
          <a:p>
            <a:pPr algn="just">
              <a:buNone/>
            </a:pPr>
            <a:r>
              <a:rPr lang="id-ID" dirty="0" smtClean="0"/>
              <a:t>Konsentrasi etanol umumnya meningkat sampai nilai stabil tercapai. Kecenderungan ini teramati di semua media imobilisasi dan dalam proses batch. Tingkat produksi etanol dihitung dengan cara mengalikan tarif aliran kaldu fermentasi dan konsentrasi etanol.</a:t>
            </a:r>
          </a:p>
          <a:p>
            <a:pPr algn="just">
              <a:buNone/>
            </a:pPr>
            <a:endParaRPr lang="id-ID" dirty="0" smtClean="0"/>
          </a:p>
          <a:p>
            <a:pPr algn="just">
              <a:buNone/>
            </a:pPr>
            <a:r>
              <a:rPr lang="id-ID" dirty="0" smtClean="0"/>
              <a:t>Gambar 2 menunjukkan plot tingkat produksi terhadap waktu menunjukkan kecenderungan yang sama dengan perubahan konsentrasi etanol. Fluktuasi hadir tapi plot umumnya mendekati nilai akhir. Glukosa konsentrasi relatif terhadap waktu diplot dan rata-rata untuk dua percobaan ditunjukkan pada gambar 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1104900" y="1268761"/>
            <a:ext cx="6563444" cy="38302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160</TotalTime>
  <Words>596</Words>
  <Application>Microsoft Office PowerPoint</Application>
  <PresentationFormat>On-screen Show (4:3)</PresentationFormat>
  <Paragraphs>36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Produksi Bioetanol berkelanjutan Menggunakan Saccharomyces cerevisiae Imobilisasi Sel Pada Nata De Coco (Biocellulose)   Charlimagne M. Montealegre, Emerson R. Dionisio, Lawrence V. Sumera, Jay R T. Adolacion dan Rizalinda L. De Leon</vt:lpstr>
      <vt:lpstr>tujuan</vt:lpstr>
      <vt:lpstr>Bahan dan metode</vt:lpstr>
      <vt:lpstr>Slide 4</vt:lpstr>
      <vt:lpstr>Slide 5</vt:lpstr>
      <vt:lpstr>Slide 6</vt:lpstr>
      <vt:lpstr>Hasil dan pembahasan  </vt:lpstr>
      <vt:lpstr>Slide 8</vt:lpstr>
      <vt:lpstr>Slide 9</vt:lpstr>
      <vt:lpstr>Slide 10</vt:lpstr>
      <vt:lpstr>Slide 11</vt:lpstr>
      <vt:lpstr>Disparitas diamati dalam alginat pada t = 48 jam hasil tidak dapat lebih besar dari 1. hasil 95% adalah hasil tertinggi yang dapat dicapai dengan menggunakan chemostat (Shiotani &amp; Yamane, 1981). Umumnya hasil yang sedikit di bawah nilai ini. Penurunan hasil mungkin efek dari setup fermentasi karena tidak sepenuhnya anaerobik. Oksigen terlarut dalam kaldu fermentasi tidak dicatat dan dapat bertindak sebagai oksigen awal akseptor sampai habis oleh sel S. cerevisiae untuk pertumbuhan. </vt:lpstr>
      <vt:lpstr>Slide 13</vt:lpstr>
      <vt:lpstr>Slide 14</vt:lpstr>
      <vt:lpstr>Slide 15</vt:lpstr>
      <vt:lpstr>kesimpulan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Produksi Bioetanol berkelanjutan Menggunakan Saccharomyces cerevisiae Imobilisasi Sel Pada Nata De Coco (Biocellulose)   Charlimagne M. Montealegre, Emerson R. Dionisio, Lawrence V. Sumera, Jay R T. Adolacion dan Rizalinda L. De Leon</dc:title>
  <dc:creator>user</dc:creator>
  <cp:lastModifiedBy>user</cp:lastModifiedBy>
  <cp:revision>18</cp:revision>
  <dcterms:created xsi:type="dcterms:W3CDTF">2013-06-26T23:17:13Z</dcterms:created>
  <dcterms:modified xsi:type="dcterms:W3CDTF">2013-06-28T06:05:46Z</dcterms:modified>
</cp:coreProperties>
</file>