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9" r:id="rId4"/>
    <p:sldId id="257" r:id="rId5"/>
    <p:sldId id="263" r:id="rId6"/>
    <p:sldId id="265" r:id="rId7"/>
    <p:sldId id="260" r:id="rId8"/>
    <p:sldId id="266" r:id="rId9"/>
    <p:sldId id="261" r:id="rId10"/>
    <p:sldId id="267" r:id="rId11"/>
    <p:sldId id="268" r:id="rId12"/>
    <p:sldId id="269" r:id="rId13"/>
    <p:sldId id="270" r:id="rId14"/>
    <p:sldId id="275" r:id="rId15"/>
    <p:sldId id="27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1A1A"/>
    <a:srgbClr val="043005"/>
    <a:srgbClr val="201914"/>
    <a:srgbClr val="13211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11361-EEA3-4A3C-AF61-582E656B7979}" type="datetimeFigureOut">
              <a:rPr lang="en-US" smtClean="0"/>
              <a:pPr/>
              <a:t>7/5/2013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64882-8D45-4DD3-97ED-90D29D98E1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11361-EEA3-4A3C-AF61-582E656B7979}" type="datetimeFigureOut">
              <a:rPr lang="en-US" smtClean="0"/>
              <a:pPr/>
              <a:t>7/5/2013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64882-8D45-4DD3-97ED-90D29D98E1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11361-EEA3-4A3C-AF61-582E656B7979}" type="datetimeFigureOut">
              <a:rPr lang="en-US" smtClean="0"/>
              <a:pPr/>
              <a:t>7/5/2013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64882-8D45-4DD3-97ED-90D29D98E1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11361-EEA3-4A3C-AF61-582E656B7979}" type="datetimeFigureOut">
              <a:rPr lang="en-US" smtClean="0"/>
              <a:pPr/>
              <a:t>7/5/2013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64882-8D45-4DD3-97ED-90D29D98E1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11361-EEA3-4A3C-AF61-582E656B7979}" type="datetimeFigureOut">
              <a:rPr lang="en-US" smtClean="0"/>
              <a:pPr/>
              <a:t>7/5/2013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64882-8D45-4DD3-97ED-90D29D98E1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11361-EEA3-4A3C-AF61-582E656B7979}" type="datetimeFigureOut">
              <a:rPr lang="en-US" smtClean="0"/>
              <a:pPr/>
              <a:t>7/5/2013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64882-8D45-4DD3-97ED-90D29D98E1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11361-EEA3-4A3C-AF61-582E656B7979}" type="datetimeFigureOut">
              <a:rPr lang="en-US" smtClean="0"/>
              <a:pPr/>
              <a:t>7/5/2013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64882-8D45-4DD3-97ED-90D29D98E1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11361-EEA3-4A3C-AF61-582E656B7979}" type="datetimeFigureOut">
              <a:rPr lang="en-US" smtClean="0"/>
              <a:pPr/>
              <a:t>7/5/2013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64882-8D45-4DD3-97ED-90D29D98E1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11361-EEA3-4A3C-AF61-582E656B7979}" type="datetimeFigureOut">
              <a:rPr lang="en-US" smtClean="0"/>
              <a:pPr/>
              <a:t>7/5/2013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64882-8D45-4DD3-97ED-90D29D98E1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11361-EEA3-4A3C-AF61-582E656B7979}" type="datetimeFigureOut">
              <a:rPr lang="en-US" smtClean="0"/>
              <a:pPr/>
              <a:t>7/5/2013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64882-8D45-4DD3-97ED-90D29D98E1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11361-EEA3-4A3C-AF61-582E656B7979}" type="datetimeFigureOut">
              <a:rPr lang="en-US" smtClean="0"/>
              <a:pPr/>
              <a:t>7/5/2013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64882-8D45-4DD3-97ED-90D29D98E1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11361-EEA3-4A3C-AF61-582E656B7979}" type="datetimeFigureOut">
              <a:rPr lang="en-US" smtClean="0"/>
              <a:pPr/>
              <a:t>7/5/2013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64882-8D45-4DD3-97ED-90D29D98E1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2400" y="381000"/>
            <a:ext cx="8839200" cy="1219200"/>
          </a:xfrm>
          <a:prstGeom prst="ellipse">
            <a:avLst/>
          </a:prstGeom>
          <a:ln w="19050">
            <a:solidFill>
              <a:schemeClr val="accent3">
                <a:lumMod val="75000"/>
              </a:schemeClr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KELIMPAHAN DAN DIVERSITAS BAKTERI PENGOKSIDASI AMONIA PADA RHIZOSFER DAN LAPISAN MASSAL TANAH SAWAH DI BAWAH MANAGENEN ORGANIK DALAM JANGKA WAKTU YANG BERBEDA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/>
          </a:p>
        </p:txBody>
      </p:sp>
      <p:sp>
        <p:nvSpPr>
          <p:cNvPr id="5" name="Cloud 4"/>
          <p:cNvSpPr/>
          <p:nvPr/>
        </p:nvSpPr>
        <p:spPr>
          <a:xfrm>
            <a:off x="76200" y="76200"/>
            <a:ext cx="914400" cy="914400"/>
          </a:xfrm>
          <a:prstGeom prst="cloud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loud 5"/>
          <p:cNvSpPr/>
          <p:nvPr/>
        </p:nvSpPr>
        <p:spPr>
          <a:xfrm>
            <a:off x="533400" y="609600"/>
            <a:ext cx="914400" cy="914400"/>
          </a:xfrm>
          <a:prstGeom prst="cloud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loud 7"/>
          <p:cNvSpPr/>
          <p:nvPr/>
        </p:nvSpPr>
        <p:spPr>
          <a:xfrm>
            <a:off x="76200" y="762000"/>
            <a:ext cx="914400" cy="914400"/>
          </a:xfrm>
          <a:prstGeom prst="cloud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loud 8"/>
          <p:cNvSpPr/>
          <p:nvPr/>
        </p:nvSpPr>
        <p:spPr>
          <a:xfrm>
            <a:off x="7620000" y="76200"/>
            <a:ext cx="914400" cy="914400"/>
          </a:xfrm>
          <a:prstGeom prst="cloud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loud 9"/>
          <p:cNvSpPr/>
          <p:nvPr/>
        </p:nvSpPr>
        <p:spPr>
          <a:xfrm>
            <a:off x="7620000" y="609600"/>
            <a:ext cx="914400" cy="914400"/>
          </a:xfrm>
          <a:prstGeom prst="cloud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loud 10"/>
          <p:cNvSpPr/>
          <p:nvPr/>
        </p:nvSpPr>
        <p:spPr>
          <a:xfrm>
            <a:off x="8229600" y="609600"/>
            <a:ext cx="914400" cy="914400"/>
          </a:xfrm>
          <a:prstGeom prst="cloud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Ribbon 12"/>
          <p:cNvSpPr/>
          <p:nvPr/>
        </p:nvSpPr>
        <p:spPr>
          <a:xfrm>
            <a:off x="762000" y="4876800"/>
            <a:ext cx="7696200" cy="1371600"/>
          </a:xfrm>
          <a:prstGeom prst="ribbon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Nama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Elly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Istiana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Maulida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Prodi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Agronomi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600200" y="2057400"/>
            <a:ext cx="6172200" cy="1447800"/>
          </a:xfrm>
          <a:prstGeom prst="rect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Shu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Wang, Jun Ye, Pablo Gonzalez Perez and Dan-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Feng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Huang</a:t>
            </a:r>
            <a:endParaRPr lang="en-US" sz="1400" dirty="0" smtClean="0"/>
          </a:p>
          <a:p>
            <a:pPr algn="ctr"/>
            <a:r>
              <a:rPr lang="en-US" sz="1400" dirty="0" smtClean="0"/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African Journal of Microbiology Research Vol. 5(31), pp. 5560-5568, 23 December 2011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600" y="1295400"/>
            <a:ext cx="3048000" cy="609600"/>
          </a:xfrm>
          <a:prstGeom prst="rect">
            <a:avLst/>
          </a:prstGeom>
          <a:ln w="28575">
            <a:solidFill>
              <a:schemeClr val="accent2">
                <a:lumMod val="50000"/>
              </a:schemeClr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55000" dir="5400000" sy="-100000" algn="bl" rotWithShape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PCR            DGGE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590800" y="1600200"/>
            <a:ext cx="381000" cy="1588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rved Right Arrow 6"/>
          <p:cNvSpPr/>
          <p:nvPr/>
        </p:nvSpPr>
        <p:spPr>
          <a:xfrm>
            <a:off x="4495800" y="1828800"/>
            <a:ext cx="1524000" cy="1600200"/>
          </a:xfrm>
          <a:prstGeom prst="curvedRightArrow">
            <a:avLst/>
          </a:prstGeom>
          <a:ln w="28575">
            <a:solidFill>
              <a:schemeClr val="accent2">
                <a:lumMod val="50000"/>
              </a:schemeClr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53200" y="1828800"/>
            <a:ext cx="1905000" cy="1752600"/>
          </a:xfrm>
          <a:prstGeom prst="rect">
            <a:avLst/>
          </a:prstGeom>
          <a:ln w="28575">
            <a:solidFill>
              <a:schemeClr val="accent2">
                <a:lumMod val="50000"/>
              </a:schemeClr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DGGE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PCR yang </a:t>
            </a:r>
            <a:r>
              <a:rPr lang="en-US" dirty="0" err="1" smtClean="0"/>
              <a:t>dihasilkan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primers CTO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rot="5400000">
            <a:off x="1753394" y="3200400"/>
            <a:ext cx="1523206" cy="794"/>
          </a:xfrm>
          <a:prstGeom prst="straightConnector1">
            <a:avLst/>
          </a:prstGeom>
          <a:ln w="76200">
            <a:solidFill>
              <a:schemeClr val="accent2"/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096617" y="4267200"/>
            <a:ext cx="2819400" cy="1143000"/>
          </a:xfrm>
          <a:prstGeom prst="ellipse">
            <a:avLst/>
          </a:prstGeom>
          <a:ln w="38100">
            <a:solidFill>
              <a:schemeClr val="accent2">
                <a:lumMod val="50000"/>
              </a:schemeClr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Seguencing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228600"/>
            <a:ext cx="2819400" cy="609600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Sequencing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1447800"/>
            <a:ext cx="7620000" cy="3886200"/>
          </a:xfrm>
          <a:prstGeom prst="rect">
            <a:avLst/>
          </a:prstGeom>
          <a:ln w="28575">
            <a:solidFill>
              <a:schemeClr val="accent4">
                <a:lumMod val="75000"/>
              </a:schemeClr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Pita DGGE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dipotong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gel DGGE,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kembali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diperkuat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sequencing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reaksi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sequencing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lakukan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Thermo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Sequense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DNA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templet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menghasilkan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siklus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sekuen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siklus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sekuen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dianalisis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Applied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Biosystems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7500 (ABI, USA) model DNA sequencer      sequences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diluruskan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kembali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menunjukkan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16S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rRNA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sekuens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BLAST program (http://blast.ncbi.nlm.nih.gov/Blast.cgi) in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GenBank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(DDBJ, EMBL, and PDB at NCBI)        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Urutan yang dihasilkan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accession No. GU097354 - GU097377.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332220" y="25908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830580" y="34290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971800" y="420599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otched Right Arrow 4"/>
          <p:cNvSpPr/>
          <p:nvPr/>
        </p:nvSpPr>
        <p:spPr>
          <a:xfrm>
            <a:off x="381000" y="76200"/>
            <a:ext cx="3124200" cy="990600"/>
          </a:xfrm>
          <a:prstGeom prst="notchedRightArrow">
            <a:avLst/>
          </a:prstGeom>
          <a:ln w="38100">
            <a:solidFill>
              <a:schemeClr val="accent2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Analisis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Statistik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1447800"/>
            <a:ext cx="8458200" cy="5029200"/>
          </a:xfrm>
          <a:prstGeom prst="rect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465138" indent="-465138" algn="just">
              <a:buFont typeface="Wingdings" pitchFamily="2" charset="2"/>
              <a:buChar char="ü"/>
            </a:pP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Gambar gel DGGE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dianalisis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Quantity One software (version 4.6, Bio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Laboratories).</a:t>
            </a:r>
          </a:p>
          <a:p>
            <a:pPr marL="465138" indent="-465138"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65138" indent="-465138" algn="just"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Principal Component Analysis (PCA) and Canonical Correspondence Analysis (CCA)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analisis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MVSP 3.1 software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(http://www.kovcomp.co.uk/Mvsp/).</a:t>
            </a:r>
          </a:p>
          <a:p>
            <a:pPr marL="465138" indent="-465138"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65138" indent="-465138" algn="just">
              <a:buFont typeface="Wingdings" pitchFamily="2" charset="2"/>
              <a:buChar char="ü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Analisis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varian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Excel 2007.</a:t>
            </a:r>
          </a:p>
          <a:p>
            <a:pPr marL="465138" indent="-465138"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65138" indent="-465138" algn="just"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ntuk mengidentifikasi urutan paling mirip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menggunakan algoritma BLAST-N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65138" indent="-465138"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65138" indent="-465138" algn="just"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rutan nitrogenase yang diperoleh dari data base yang sama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representative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paket perangkat lunak CLUSTAL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65138" indent="-465138"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65138" indent="-465138" algn="just"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rutan DNA diterjemahkan ke dalam sekuens asam amino menggunakan MEGA 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65138" indent="-465138"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65138" indent="-465138" algn="just">
              <a:buFont typeface="Wingdings" pitchFamily="2" charset="2"/>
              <a:buChar char="ü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filogenetik rekonstruksi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Bootstrapping (500 replicate reconstructions)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533400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90000" dir="5400000" sy="-100000" algn="bl" rotWithShape="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ound Diagonal Corner Rectangle 13"/>
          <p:cNvSpPr/>
          <p:nvPr/>
        </p:nvSpPr>
        <p:spPr>
          <a:xfrm>
            <a:off x="0" y="990600"/>
            <a:ext cx="9144000" cy="5867400"/>
          </a:xfrm>
          <a:prstGeom prst="round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44488" indent="-344488">
              <a:buFont typeface="Wingdings" pitchFamily="2" charset="2"/>
              <a:buChar char="ü"/>
            </a:pP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Analisis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Phylogenetic dalam penelitian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i didasarkan pada AOB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mengidentifikasi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tanah sawah organik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didominasi oleh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spesies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bakteri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Nitrosospira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4488" indent="-344488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sawah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perlakuan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jangka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berbeda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(2, 3, 5, 9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k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elimpahan dan keragaman bakteri pengoksidasi amonia cenderung meningkat. Dan jumlah tertinggi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copian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 gen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ammonia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monooxygenase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diamati dalam tanah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terdapat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perlakuan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 organik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di bawah lima t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ahun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Kelimpahan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keragaman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bakteri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pengoksidasi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amonia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sawah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lapisan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rhizospher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&gt;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sawah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lapisan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massal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(bulk soil). </a:t>
            </a:r>
          </a:p>
          <a:p>
            <a:pPr marL="342900" indent="-342900"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faktor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mempengaruhi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kelimpahan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keragaman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bakteri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keragaman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amonia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id-ID" dirty="0" smtClean="0"/>
              <a:t> C, N</a:t>
            </a:r>
            <a:r>
              <a:rPr lang="en-US" dirty="0" smtClean="0"/>
              <a:t> </a:t>
            </a:r>
            <a:r>
              <a:rPr lang="id-ID" dirty="0" smtClean="0"/>
              <a:t>dan</a:t>
            </a:r>
            <a:r>
              <a:rPr lang="en-US" dirty="0" smtClean="0"/>
              <a:t> </a:t>
            </a:r>
            <a:r>
              <a:rPr lang="id-ID" dirty="0" smtClean="0"/>
              <a:t>C/N</a:t>
            </a:r>
            <a:r>
              <a:rPr lang="en-US" dirty="0" smtClean="0"/>
              <a:t> </a:t>
            </a:r>
            <a:r>
              <a:rPr lang="id-ID" dirty="0" smtClean="0"/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2941820" y="152400"/>
            <a:ext cx="3200400" cy="914400"/>
          </a:xfrm>
          <a:prstGeom prst="ellipse">
            <a:avLst/>
          </a:prstGeom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Pembahasan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Ribbon 3"/>
          <p:cNvSpPr/>
          <p:nvPr/>
        </p:nvSpPr>
        <p:spPr>
          <a:xfrm>
            <a:off x="0" y="0"/>
            <a:ext cx="9144000" cy="914400"/>
          </a:xfrm>
          <a:prstGeom prst="ribbon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Kesimpulan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 Diagonal Corner Rectangle 4"/>
          <p:cNvSpPr/>
          <p:nvPr/>
        </p:nvSpPr>
        <p:spPr>
          <a:xfrm>
            <a:off x="0" y="990600"/>
            <a:ext cx="9144000" cy="5867400"/>
          </a:xfrm>
          <a:prstGeom prst="round2Diag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465138" indent="-465138" algn="just">
              <a:buFont typeface="Arial" pitchFamily="34" charset="0"/>
              <a:buChar char="•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sawah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terutama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perlakuan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lapisan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rhizospher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dominasi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AOB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bakteri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Nitrosospira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spp.</a:t>
            </a:r>
          </a:p>
          <a:p>
            <a:pPr marL="465138" indent="-465138" algn="just">
              <a:buFont typeface="Arial" pitchFamily="34" charset="0"/>
              <a:buChar char="•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65138" indent="-465138" algn="just">
              <a:buFont typeface="Arial" pitchFamily="34" charset="0"/>
              <a:buChar char="•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65138" indent="-465138" algn="just">
              <a:buFont typeface="Arial" pitchFamily="34" charset="0"/>
              <a:buChar char="•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Bakteri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nitrosospira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bakteri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bersimbiosis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tanaman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berfungsi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menambat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diberikan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sawah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0" y="0"/>
            <a:ext cx="9144000" cy="6858000"/>
          </a:xfrm>
          <a:prstGeom prst="round2Diag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latin typeface="Blackadder ITC" pitchFamily="82" charset="0"/>
                <a:cs typeface="Times New Roman" pitchFamily="18" charset="0"/>
              </a:rPr>
              <a:t>THANK YOU…</a:t>
            </a:r>
            <a:endParaRPr lang="en-US" sz="6000" dirty="0">
              <a:latin typeface="Blackadder ITC" pitchFamily="82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Ribbon 3"/>
          <p:cNvSpPr/>
          <p:nvPr/>
        </p:nvSpPr>
        <p:spPr>
          <a:xfrm>
            <a:off x="457200" y="228600"/>
            <a:ext cx="8077200" cy="533400"/>
          </a:xfrm>
          <a:prstGeom prst="ribbon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Pendahuluan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" y="1371600"/>
            <a:ext cx="2819400" cy="1981200"/>
          </a:xfrm>
          <a:prstGeom prst="rect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554480"/>
            <a:ext cx="2362200" cy="1600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Rounded Rectangular Callout 7"/>
          <p:cNvSpPr/>
          <p:nvPr/>
        </p:nvSpPr>
        <p:spPr>
          <a:xfrm>
            <a:off x="5181600" y="914400"/>
            <a:ext cx="3505200" cy="3200400"/>
          </a:xfrm>
          <a:prstGeom prst="wedgeRoundRectCallout">
            <a:avLst>
              <a:gd name="adj1" fmla="val -134424"/>
              <a:gd name="adj2" fmla="val 4132"/>
              <a:gd name="adj3" fmla="val 16667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228600" y="4343400"/>
            <a:ext cx="8686800" cy="914400"/>
          </a:xfrm>
          <a:prstGeom prst="rect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Menganalisis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struktur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kelimpahan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 dan keragaman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molekul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AOB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 rhizosfer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lapisan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massal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tanah sawah di bawah manajemen konvensional dan organik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jangka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yang berbeda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rot="10800000" flipV="1">
            <a:off x="2667000" y="5333999"/>
            <a:ext cx="1295400" cy="381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533400" y="5867400"/>
            <a:ext cx="4495800" cy="685800"/>
          </a:xfrm>
          <a:prstGeom prst="rect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Analisis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PCR-denaturing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gradien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gel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elekroforesis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(DGGE)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105400" y="6170612"/>
            <a:ext cx="6858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5943600" y="5791200"/>
            <a:ext cx="2667000" cy="762000"/>
          </a:xfrm>
          <a:prstGeom prst="rect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Sequancing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1066800"/>
            <a:ext cx="3048000" cy="2895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22" name="Straight Arrow Connector 21"/>
          <p:cNvCxnSpPr/>
          <p:nvPr/>
        </p:nvCxnSpPr>
        <p:spPr>
          <a:xfrm rot="10800000" flipV="1">
            <a:off x="4038600" y="3124200"/>
            <a:ext cx="2286000" cy="1143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533400"/>
            <a:ext cx="2209800" cy="3810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>
            <a:solidFill>
              <a:schemeClr val="bg2">
                <a:lumMod val="50000"/>
              </a:schemeClr>
            </a:solidFill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Permasalahan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838200" y="1905000"/>
            <a:ext cx="7467600" cy="2667000"/>
          </a:xfrm>
          <a:prstGeom prst="horizontalScroll">
            <a:avLst/>
          </a:prstGeom>
          <a:ln w="190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Bagaimana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Kelimpahan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diversitas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bakteri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pengoksidasi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amonia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sawah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managemen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jangka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berbeda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(2, 3, 5, 9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?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Bagaimana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Kelimpahan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diversitas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bakteri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pengoksidasi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amonia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sawah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rhizosfer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lapisan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massal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533400"/>
            <a:ext cx="2362200" cy="4572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>
            <a:solidFill>
              <a:schemeClr val="bg2">
                <a:lumMod val="50000"/>
              </a:schemeClr>
            </a:solidFill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Tujuan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Horizontal Scroll 2"/>
          <p:cNvSpPr/>
          <p:nvPr/>
        </p:nvSpPr>
        <p:spPr>
          <a:xfrm>
            <a:off x="381000" y="1371600"/>
            <a:ext cx="8305800" cy="4038600"/>
          </a:xfrm>
          <a:prstGeom prst="horizontalScroll">
            <a:avLst/>
          </a:prstGeom>
          <a:ln w="190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id-ID" dirty="0" smtClean="0"/>
              <a:t>Tujuan dari penelitian ini adalah:</a:t>
            </a:r>
            <a:endParaRPr lang="en-US" dirty="0" smtClean="0"/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 err="1" smtClean="0"/>
              <a:t>Mengetahui</a:t>
            </a:r>
            <a:r>
              <a:rPr lang="id-ID" dirty="0" smtClean="0"/>
              <a:t> </a:t>
            </a:r>
            <a:r>
              <a:rPr lang="id-ID" dirty="0" smtClean="0"/>
              <a:t>kelimpahan dan struktur komunitas bakteri pengoksidasi amonia dalam tanah di bawah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id-ID" dirty="0" smtClean="0"/>
              <a:t>rezim yang berbeda (organik dan konvensional) ditanah sawah, terutama </a:t>
            </a:r>
            <a:r>
              <a:rPr lang="en-US" dirty="0" err="1" smtClean="0"/>
              <a:t>pengaruhnya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id-ID" dirty="0" smtClean="0"/>
              <a:t>yang berbeda </a:t>
            </a:r>
            <a:r>
              <a:rPr lang="en-US" dirty="0" err="1" smtClean="0"/>
              <a:t>dibawah</a:t>
            </a:r>
            <a:r>
              <a:rPr lang="en-US" dirty="0" smtClean="0"/>
              <a:t> </a:t>
            </a:r>
            <a:r>
              <a:rPr lang="id-ID" dirty="0" smtClean="0"/>
              <a:t>manajemen organik (2, 3, 5, dan 9 tahun),</a:t>
            </a:r>
            <a:endParaRPr lang="en-US" dirty="0" smtClean="0"/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 err="1" smtClean="0"/>
              <a:t>Mengetahui</a:t>
            </a:r>
            <a:r>
              <a:rPr lang="id-ID" dirty="0" smtClean="0"/>
              <a:t> kelimpahan dan struktur komunitas bakteri pengoksidasi amonia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id-ID" dirty="0" smtClean="0"/>
              <a:t>rizosfer dan </a:t>
            </a:r>
            <a:r>
              <a:rPr lang="en-US" dirty="0" err="1" smtClean="0"/>
              <a:t>lapisan</a:t>
            </a:r>
            <a:r>
              <a:rPr lang="en-US" dirty="0" smtClean="0"/>
              <a:t> </a:t>
            </a:r>
            <a:r>
              <a:rPr lang="en-US" dirty="0" err="1" smtClean="0"/>
              <a:t>massal</a:t>
            </a:r>
            <a:r>
              <a:rPr lang="en-US" dirty="0" smtClean="0"/>
              <a:t> </a:t>
            </a:r>
            <a:r>
              <a:rPr lang="id-ID" dirty="0" smtClean="0"/>
              <a:t>tanah sawah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endParaRPr lang="en-US" dirty="0" smtClean="0"/>
          </a:p>
          <a:p>
            <a:pPr marL="342900" lvl="0" indent="-342900" algn="just">
              <a:buFont typeface="+mj-lt"/>
              <a:buAutoNum type="arabicPeriod"/>
            </a:pPr>
            <a:r>
              <a:rPr lang="id-ID" dirty="0" smtClean="0"/>
              <a:t>Mempelajari parameter kimia tanah </a:t>
            </a:r>
            <a:r>
              <a:rPr lang="en-US" dirty="0" smtClean="0"/>
              <a:t>yang </a:t>
            </a:r>
            <a:r>
              <a:rPr lang="id-ID" dirty="0" smtClean="0"/>
              <a:t>mempengaruhi bakteri pengoksidasi amonia.</a:t>
            </a:r>
            <a:endParaRPr lang="en-US" dirty="0" smtClean="0"/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1600" y="228600"/>
            <a:ext cx="6400800" cy="457200"/>
          </a:xfrm>
          <a:prstGeom prst="rect">
            <a:avLst/>
          </a:prstGeom>
          <a:ln w="19050">
            <a:solidFill>
              <a:schemeClr val="accent2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Metode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Penelitian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914400"/>
            <a:ext cx="7924800" cy="297180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buFont typeface="Arial" pitchFamily="34" charset="0"/>
              <a:buChar char="•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ampel tanah dari Ying Feng Wu Dou pertanian organik di Pulau Chongming, Shanghai, Cina (31'38 N, 121'39 E)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Sampel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analisis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sawah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lap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rhizospher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lapisan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masal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perlakuan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685800" indent="-342900" algn="just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Tanah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pertanian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id-ID" dirty="0" smtClean="0"/>
              <a:t>2, 3, 5 dan 9 tahun</a:t>
            </a:r>
            <a:r>
              <a:rPr lang="en-US" dirty="0" smtClean="0"/>
              <a:t>)</a:t>
            </a:r>
          </a:p>
          <a:p>
            <a:pPr marL="685800" indent="-342900" algn="just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Tanah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pertanian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konvensional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(2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Sampel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masukkan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plastik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kemudian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tempatkan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cool pad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Sempel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keringkan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kemudian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saring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diameter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saringan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0,5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sebanyak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50 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simpan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suhu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342900" indent="-342900"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962400"/>
            <a:ext cx="7924800" cy="2743200"/>
          </a:xfrm>
          <a:prstGeom prst="rect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13" name="Oval Callout 12"/>
          <p:cNvSpPr/>
          <p:nvPr/>
        </p:nvSpPr>
        <p:spPr>
          <a:xfrm>
            <a:off x="6553200" y="3581400"/>
            <a:ext cx="2133600" cy="1752600"/>
          </a:xfrm>
          <a:prstGeom prst="wedgeEllipseCallout">
            <a:avLst>
              <a:gd name="adj1" fmla="val -135999"/>
              <a:gd name="adj2" fmla="val 78566"/>
            </a:avLst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Tanah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Massal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lapisan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massal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sawah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(0-10 cm)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permukaan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sekitar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15 cm.</a:t>
            </a:r>
          </a:p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276600" y="6248400"/>
            <a:ext cx="15240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Lap.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reduktif</a:t>
            </a:r>
            <a:endParaRPr 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rot="10800000">
            <a:off x="1295400" y="4953000"/>
            <a:ext cx="685800" cy="3511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762000" y="4800600"/>
            <a:ext cx="8382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air</a:t>
            </a:r>
            <a:endParaRPr 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1600" y="228600"/>
            <a:ext cx="6400800" cy="457200"/>
          </a:xfrm>
          <a:prstGeom prst="rect">
            <a:avLst/>
          </a:prstGeom>
          <a:ln w="19050">
            <a:solidFill>
              <a:schemeClr val="accent2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Analisis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Kimai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Tanah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Vertical Scroll 5"/>
          <p:cNvSpPr/>
          <p:nvPr/>
        </p:nvSpPr>
        <p:spPr>
          <a:xfrm>
            <a:off x="1371600" y="1219200"/>
            <a:ext cx="6400800" cy="4800600"/>
          </a:xfrm>
          <a:prstGeom prst="verticalScroll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Sempel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kering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sudah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saring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>Φ 0,5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d-ID" dirty="0" smtClean="0"/>
              <a:t>NO3</a:t>
            </a:r>
            <a:r>
              <a:rPr lang="en-US" baseline="30000" dirty="0" smtClean="0"/>
              <a:t>- </a:t>
            </a:r>
            <a:r>
              <a:rPr lang="id-ID" dirty="0" smtClean="0"/>
              <a:t>dan NH</a:t>
            </a:r>
            <a:r>
              <a:rPr lang="id-ID" baseline="-25000" dirty="0" smtClean="0"/>
              <a:t>4</a:t>
            </a:r>
            <a:r>
              <a:rPr lang="id-ID" baseline="30000" dirty="0" smtClean="0"/>
              <a:t>+</a:t>
            </a:r>
            <a:r>
              <a:rPr lang="en-US" baseline="30000" dirty="0" smtClean="0"/>
              <a:t>               </a:t>
            </a:r>
            <a:r>
              <a:rPr lang="id-ID" dirty="0" smtClean="0"/>
              <a:t>TDN (Total Dissolved Nitrogen)</a:t>
            </a:r>
            <a:endParaRPr lang="en-US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id-ID" dirty="0" smtClean="0"/>
              <a:t>CaCl</a:t>
            </a:r>
            <a:r>
              <a:rPr lang="id-ID" baseline="-25000" dirty="0" smtClean="0"/>
              <a:t>2</a:t>
            </a:r>
            <a:r>
              <a:rPr lang="en-US" baseline="-25000" dirty="0" smtClean="0"/>
              <a:t>           </a:t>
            </a:r>
            <a:r>
              <a:rPr lang="en-US" dirty="0" smtClean="0"/>
              <a:t> </a:t>
            </a:r>
            <a:r>
              <a:rPr lang="en-US" baseline="-25000" dirty="0" smtClean="0"/>
              <a:t>  </a:t>
            </a:r>
            <a:r>
              <a:rPr lang="en-US" dirty="0" smtClean="0"/>
              <a:t>SmartChem200 Analyzer (Alliance Corp, France)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id-ID" dirty="0" smtClean="0"/>
              <a:t>Jumlah </a:t>
            </a:r>
            <a:r>
              <a:rPr lang="en-US" dirty="0" err="1" smtClean="0"/>
              <a:t>kandungan</a:t>
            </a:r>
            <a:r>
              <a:rPr lang="en-US" dirty="0" smtClean="0"/>
              <a:t> </a:t>
            </a:r>
            <a:r>
              <a:rPr lang="id-ID" dirty="0" smtClean="0"/>
              <a:t>N dan C </a:t>
            </a:r>
            <a:r>
              <a:rPr lang="en-US" dirty="0" smtClean="0"/>
              <a:t>          </a:t>
            </a:r>
            <a:r>
              <a:rPr lang="id-ID" dirty="0" smtClean="0"/>
              <a:t>CHNS/O Analyzer (Elementar, Jerman)</a:t>
            </a:r>
            <a:endParaRPr lang="en-US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id-ID" dirty="0" smtClean="0"/>
              <a:t>N Organik dihitung sebagai DON (Dissolved Nitrogen Organik) = TDN - (NO</a:t>
            </a:r>
            <a:r>
              <a:rPr lang="id-ID" baseline="-25000" dirty="0" smtClean="0"/>
              <a:t>3 </a:t>
            </a:r>
            <a:r>
              <a:rPr lang="id-ID" dirty="0" smtClean="0"/>
              <a:t>+ NH</a:t>
            </a:r>
            <a:r>
              <a:rPr lang="id-ID" baseline="-25000" dirty="0" smtClean="0"/>
              <a:t>4</a:t>
            </a:r>
            <a:r>
              <a:rPr lang="id-ID" dirty="0" smtClean="0"/>
              <a:t>)</a:t>
            </a:r>
            <a:endParaRPr lang="en-US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en-US" dirty="0" smtClean="0"/>
              <a:t>pH </a:t>
            </a:r>
            <a:r>
              <a:rPr lang="en-US" dirty="0" err="1" smtClean="0"/>
              <a:t>tanah</a:t>
            </a:r>
            <a:r>
              <a:rPr lang="en-US" dirty="0" smtClean="0"/>
              <a:t>           pH meter (</a:t>
            </a:r>
            <a:r>
              <a:rPr lang="en-US" dirty="0" err="1" smtClean="0"/>
              <a:t>perbandingan</a:t>
            </a:r>
            <a:r>
              <a:rPr lang="en-US" dirty="0" smtClean="0"/>
              <a:t> air : </a:t>
            </a:r>
            <a:r>
              <a:rPr lang="en-US" dirty="0" err="1" smtClean="0"/>
              <a:t>tanah</a:t>
            </a:r>
            <a:r>
              <a:rPr lang="en-US" dirty="0" smtClean="0"/>
              <a:t> = 50 ml : 10 g)</a:t>
            </a:r>
          </a:p>
          <a:p>
            <a:pPr algn="ctr"/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114800" y="2706756"/>
            <a:ext cx="533400" cy="1588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124200" y="3226905"/>
            <a:ext cx="533400" cy="1588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529471" y="3760305"/>
            <a:ext cx="533400" cy="1588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511827" y="4876800"/>
            <a:ext cx="533400" cy="1588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71600" y="1143000"/>
            <a:ext cx="6553200" cy="1143000"/>
          </a:xfrm>
        </p:spPr>
        <p:txBody>
          <a:bodyPr>
            <a:normAutofit/>
          </a:bodyPr>
          <a:lstStyle/>
          <a:p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Analisis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kelimpahan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diversitas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bakteri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pengoksidasi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: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66800" y="3124200"/>
            <a:ext cx="7162800" cy="10668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PCR-denaturing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gradien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gel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elektroforesis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(DGGE)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PCR-denaturing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gradien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gel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elektroforesis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(DGGE)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Vertical Scroll 4"/>
          <p:cNvSpPr/>
          <p:nvPr/>
        </p:nvSpPr>
        <p:spPr>
          <a:xfrm>
            <a:off x="1447800" y="1752600"/>
            <a:ext cx="6096000" cy="4114800"/>
          </a:xfrm>
          <a:prstGeom prst="verticalScroll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Sampel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dicampur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suling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diletakkan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plexiglass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silinder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disegel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parafin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dialiri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suling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tingkat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 cm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permukaan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diinkubasi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25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analisis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AOB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ketebalan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(0-1, 2-3, 6-9, &gt; 15 cm)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sampai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ekstrak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DNA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867400" y="3419061"/>
            <a:ext cx="304800" cy="1588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962400" y="3694044"/>
            <a:ext cx="304800" cy="1588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731027" y="4247322"/>
            <a:ext cx="304800" cy="1588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717236" y="4787348"/>
            <a:ext cx="304800" cy="1588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28600" y="228600"/>
            <a:ext cx="1828800" cy="381000"/>
          </a:xfrm>
          <a:prstGeom prst="rect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Lanjutan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Vertical Scroll 12"/>
          <p:cNvSpPr/>
          <p:nvPr/>
        </p:nvSpPr>
        <p:spPr>
          <a:xfrm>
            <a:off x="1524000" y="1143000"/>
            <a:ext cx="6019800" cy="4419600"/>
          </a:xfrm>
          <a:prstGeom prst="verticalScroll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+mj-lt"/>
              <a:buAutoNum type="arabicPeriod" startAt="2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DNA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ekstrak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dilarutkan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pemukulan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murnikan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lanjut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E.Z.N.A. TM Soil DNA Kit (D5625-01, Omega, USA)     subunit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terkecil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eubacteria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gen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rRNA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kali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diperkuat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total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ekstrak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DNA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GC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CTO189f and CTO654r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Alvey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et al., 2003) set primer         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PCR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divisualisasikan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standard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elektroforesis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dalam agarosa gel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pewarnaan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ethidium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bromide.            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4495800" y="2043660"/>
            <a:ext cx="457200" cy="1588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810000" y="2332220"/>
            <a:ext cx="457200" cy="1588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411450" y="4053590"/>
            <a:ext cx="457200" cy="1588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653790" y="2879022"/>
            <a:ext cx="457200" cy="1588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1103</TotalTime>
  <Words>915</Words>
  <Application>Microsoft Office PowerPoint</Application>
  <PresentationFormat>On-screen Show (4:3)</PresentationFormat>
  <Paragraphs>82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Analisis kelimpahan dan diversitas bakteri pengoksidasi  :</vt:lpstr>
      <vt:lpstr>PCR-denaturing gradien gel elektroforesis (DGGE)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student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TOSHIBA</cp:lastModifiedBy>
  <cp:revision>157</cp:revision>
  <dcterms:created xsi:type="dcterms:W3CDTF">2013-07-01T04:31:11Z</dcterms:created>
  <dcterms:modified xsi:type="dcterms:W3CDTF">2013-07-05T03:36:24Z</dcterms:modified>
</cp:coreProperties>
</file>