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1" d="100"/>
          <a:sy n="41" d="100"/>
        </p:scale>
        <p:origin x="-1266" y="1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88E5B3D-F66F-41E9-B66C-DD947A589556}" type="datetimeFigureOut">
              <a:rPr lang="id-ID" smtClean="0"/>
              <a:pPr/>
              <a:t>24/07/2013</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760FC840-3443-4110-9510-352DB4E5AC7F}"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8E5B3D-F66F-41E9-B66C-DD947A589556}" type="datetimeFigureOut">
              <a:rPr lang="id-ID" smtClean="0"/>
              <a:pPr/>
              <a:t>24/07/2013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60FC840-3443-4110-9510-352DB4E5AC7F}"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8E5B3D-F66F-41E9-B66C-DD947A589556}" type="datetimeFigureOut">
              <a:rPr lang="id-ID" smtClean="0"/>
              <a:pPr/>
              <a:t>24/07/2013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60FC840-3443-4110-9510-352DB4E5AC7F}"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8E5B3D-F66F-41E9-B66C-DD947A589556}" type="datetimeFigureOut">
              <a:rPr lang="id-ID" smtClean="0"/>
              <a:pPr/>
              <a:t>24/07/2013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60FC840-3443-4110-9510-352DB4E5AC7F}"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88E5B3D-F66F-41E9-B66C-DD947A589556}" type="datetimeFigureOut">
              <a:rPr lang="id-ID" smtClean="0"/>
              <a:pPr/>
              <a:t>24/07/2013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60FC840-3443-4110-9510-352DB4E5AC7F}"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8E5B3D-F66F-41E9-B66C-DD947A589556}" type="datetimeFigureOut">
              <a:rPr lang="id-ID" smtClean="0"/>
              <a:pPr/>
              <a:t>24/07/2013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60FC840-3443-4110-9510-352DB4E5AC7F}"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88E5B3D-F66F-41E9-B66C-DD947A589556}" type="datetimeFigureOut">
              <a:rPr lang="id-ID" smtClean="0"/>
              <a:pPr/>
              <a:t>24/07/2013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760FC840-3443-4110-9510-352DB4E5AC7F}"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88E5B3D-F66F-41E9-B66C-DD947A589556}" type="datetimeFigureOut">
              <a:rPr lang="id-ID" smtClean="0"/>
              <a:pPr/>
              <a:t>24/07/2013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760FC840-3443-4110-9510-352DB4E5AC7F}"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8E5B3D-F66F-41E9-B66C-DD947A589556}" type="datetimeFigureOut">
              <a:rPr lang="id-ID" smtClean="0"/>
              <a:pPr/>
              <a:t>24/07/2013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760FC840-3443-4110-9510-352DB4E5AC7F}"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8E5B3D-F66F-41E9-B66C-DD947A589556}" type="datetimeFigureOut">
              <a:rPr lang="id-ID" smtClean="0"/>
              <a:pPr/>
              <a:t>24/07/2013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60FC840-3443-4110-9510-352DB4E5AC7F}"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88E5B3D-F66F-41E9-B66C-DD947A589556}" type="datetimeFigureOut">
              <a:rPr lang="id-ID" smtClean="0"/>
              <a:pPr/>
              <a:t>24/07/2013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760FC840-3443-4110-9510-352DB4E5AC7F}" type="slidenum">
              <a:rPr lang="id-ID" smtClean="0"/>
              <a:pPr/>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88E5B3D-F66F-41E9-B66C-DD947A589556}" type="datetimeFigureOut">
              <a:rPr lang="id-ID" smtClean="0"/>
              <a:pPr/>
              <a:t>24/07/2013</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60FC840-3443-4110-9510-352DB4E5AC7F}" type="slidenum">
              <a:rPr lang="id-ID" smtClean="0"/>
              <a:pPr/>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ijappjourna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3271846"/>
          </a:xfrm>
        </p:spPr>
        <p:txBody>
          <a:bodyPr>
            <a:normAutofit fontScale="90000"/>
          </a:bodyPr>
          <a:lstStyle/>
          <a:p>
            <a:r>
              <a:rPr lang="id-ID" b="1" dirty="0" smtClean="0"/>
              <a:t/>
            </a:r>
            <a:br>
              <a:rPr lang="id-ID" b="1" dirty="0" smtClean="0"/>
            </a:br>
            <a:r>
              <a:rPr lang="id-ID" b="1" dirty="0" smtClean="0"/>
              <a:t>PENILAIAN </a:t>
            </a:r>
            <a:r>
              <a:rPr lang="id-ID" b="1" dirty="0"/>
              <a:t>KERAGAMAN GENETIK GENOTIPE JINTAN HIJAU IRAN DENGAN PENANDA MOLEKULER RAPD</a:t>
            </a:r>
            <a:r>
              <a:rPr lang="id-ID" dirty="0"/>
              <a:t/>
            </a:r>
            <a:br>
              <a:rPr lang="id-ID" dirty="0"/>
            </a:br>
            <a:endParaRPr lang="id-ID" dirty="0"/>
          </a:p>
        </p:txBody>
      </p:sp>
      <p:sp>
        <p:nvSpPr>
          <p:cNvPr id="3" name="Subtitle 2"/>
          <p:cNvSpPr>
            <a:spLocks noGrp="1"/>
          </p:cNvSpPr>
          <p:nvPr>
            <p:ph type="subTitle" idx="1"/>
          </p:nvPr>
        </p:nvSpPr>
        <p:spPr>
          <a:xfrm>
            <a:off x="1371600" y="4500570"/>
            <a:ext cx="6843738" cy="1857388"/>
          </a:xfrm>
        </p:spPr>
        <p:txBody>
          <a:bodyPr>
            <a:normAutofit fontScale="85000" lnSpcReduction="20000"/>
          </a:bodyPr>
          <a:lstStyle/>
          <a:p>
            <a:r>
              <a:rPr lang="id-ID" dirty="0" smtClean="0">
                <a:solidFill>
                  <a:schemeClr val="tx1"/>
                </a:solidFill>
              </a:rPr>
              <a:t>Oleh </a:t>
            </a:r>
          </a:p>
          <a:p>
            <a:r>
              <a:rPr lang="id-ID" dirty="0" smtClean="0">
                <a:solidFill>
                  <a:schemeClr val="tx1"/>
                </a:solidFill>
              </a:rPr>
              <a:t>Elvy Carolina Pane</a:t>
            </a:r>
          </a:p>
          <a:p>
            <a:r>
              <a:rPr lang="id-ID" dirty="0" smtClean="0">
                <a:solidFill>
                  <a:schemeClr val="tx1"/>
                </a:solidFill>
              </a:rPr>
              <a:t>NIM : </a:t>
            </a:r>
            <a:r>
              <a:rPr lang="id-ID" dirty="0" smtClean="0">
                <a:solidFill>
                  <a:schemeClr val="tx1"/>
                </a:solidFill>
                <a:latin typeface="Arial Narrow" pitchFamily="34" charset="0"/>
              </a:rPr>
              <a:t>S611208016</a:t>
            </a:r>
          </a:p>
          <a:p>
            <a:r>
              <a:rPr lang="id-ID" dirty="0" smtClean="0">
                <a:solidFill>
                  <a:schemeClr val="tx1"/>
                </a:solidFill>
              </a:rPr>
              <a:t>Pasca sarjana Program Agronomi</a:t>
            </a:r>
          </a:p>
          <a:p>
            <a:r>
              <a:rPr lang="id-ID" dirty="0" smtClean="0">
                <a:solidFill>
                  <a:schemeClr val="tx1"/>
                </a:solidFill>
              </a:rPr>
              <a:t>Universitas Sebelas Maret.</a:t>
            </a:r>
          </a:p>
          <a:p>
            <a:endParaRPr lang="id-ID" dirty="0">
              <a:solidFill>
                <a:schemeClr val="tx1"/>
              </a:solidFill>
            </a:endParaRPr>
          </a:p>
          <a:p>
            <a:endParaRPr lang="id-ID" dirty="0" smtClean="0">
              <a:solidFill>
                <a:schemeClr val="tx1"/>
              </a:solidFill>
            </a:endParaRPr>
          </a:p>
          <a:p>
            <a:endParaRPr lang="id-ID" dirty="0">
              <a:solidFill>
                <a:schemeClr val="tx1"/>
              </a:solidFill>
            </a:endParaRPr>
          </a:p>
          <a:p>
            <a:endParaRPr lang="id-ID" dirty="0">
              <a:solidFill>
                <a:schemeClr val="tx1"/>
              </a:solidFill>
            </a:endParaRPr>
          </a:p>
        </p:txBody>
      </p:sp>
      <p:sp>
        <p:nvSpPr>
          <p:cNvPr id="4" name="Title 1"/>
          <p:cNvSpPr txBox="1">
            <a:spLocks/>
          </p:cNvSpPr>
          <p:nvPr/>
        </p:nvSpPr>
        <p:spPr>
          <a:xfrm>
            <a:off x="0" y="2143116"/>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id-ID"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2400" dirty="0" smtClean="0"/>
              <a:t/>
            </a:r>
            <a:br>
              <a:rPr lang="id-ID" sz="2400" dirty="0" smtClean="0"/>
            </a:br>
            <a:r>
              <a:rPr lang="id-ID" sz="2400" dirty="0" smtClean="0"/>
              <a:t>Band-band </a:t>
            </a:r>
            <a:r>
              <a:rPr lang="id-ID" sz="2400" dirty="0" smtClean="0"/>
              <a:t>yang dinilai dalam bentuk "0 &amp; 1 matriks" dalam perangkat lunak Excel, yang berada di urutan Kehadiran band: 1, dan tidak adanya band: 0. 133 band (sekitar 86%) dari jumlah band yang polimorfik (Gambar 1). Gambar 1. jumlah band yang polimorfik dan monomorfik</a:t>
            </a:r>
            <a:r>
              <a:rPr lang="id-ID" sz="2400" dirty="0" smtClean="0"/>
              <a:t>.</a:t>
            </a:r>
            <a:endParaRPr lang="id-ID" sz="2400" dirty="0"/>
          </a:p>
        </p:txBody>
      </p:sp>
      <p:pic>
        <p:nvPicPr>
          <p:cNvPr id="2050" name="Picture 2"/>
          <p:cNvPicPr>
            <a:picLocks noGrp="1" noChangeAspect="1" noChangeArrowheads="1"/>
          </p:cNvPicPr>
          <p:nvPr>
            <p:ph idx="1"/>
          </p:nvPr>
        </p:nvPicPr>
        <p:blipFill>
          <a:blip r:embed="rId2"/>
          <a:srcRect/>
          <a:stretch>
            <a:fillRect/>
          </a:stretch>
        </p:blipFill>
        <p:spPr bwMode="auto">
          <a:xfrm>
            <a:off x="1714480" y="2214530"/>
            <a:ext cx="6072229" cy="464347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04088"/>
            <a:ext cx="8229600" cy="1296152"/>
          </a:xfrm>
        </p:spPr>
        <p:txBody>
          <a:bodyPr>
            <a:noAutofit/>
          </a:bodyPr>
          <a:lstStyle/>
          <a:p>
            <a:pPr algn="just"/>
            <a:r>
              <a:rPr lang="id-ID" sz="2400" dirty="0" smtClean="0"/>
              <a:t>Analisis data yang dihasilkan (0 &amp; 1 matriks) dilakukan menggunakan Metode UPGMA dan kesamaan Dice ini koefisien dalam NTSYS software (Rohlf, 1993). Hasil dendrogram dikategorikan aksesi menjadi 6 kelompok di 46% kesamaan (Gambar 2 dan Tabel 3). </a:t>
            </a:r>
            <a:r>
              <a:rPr lang="id-ID" sz="2400" dirty="0" smtClean="0"/>
              <a:t>Gambar 2 sebagai berikut :</a:t>
            </a:r>
            <a:endParaRPr lang="id-ID" sz="2400" dirty="0"/>
          </a:p>
        </p:txBody>
      </p:sp>
      <p:pic>
        <p:nvPicPr>
          <p:cNvPr id="3074" name="Picture 2"/>
          <p:cNvPicPr>
            <a:picLocks noGrp="1" noChangeAspect="1" noChangeArrowheads="1"/>
          </p:cNvPicPr>
          <p:nvPr>
            <p:ph idx="1"/>
          </p:nvPr>
        </p:nvPicPr>
        <p:blipFill>
          <a:blip r:embed="rId2"/>
          <a:srcRect/>
          <a:stretch>
            <a:fillRect/>
          </a:stretch>
        </p:blipFill>
        <p:spPr bwMode="auto">
          <a:xfrm>
            <a:off x="714348" y="2071678"/>
            <a:ext cx="7215238" cy="4357718"/>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id-ID" dirty="0" smtClean="0"/>
              <a:t>Dari data analisis maka diklasifikasikan ke TABEL 3.</a:t>
            </a:r>
            <a:endParaRPr lang="id-ID" dirty="0"/>
          </a:p>
        </p:txBody>
      </p:sp>
      <p:pic>
        <p:nvPicPr>
          <p:cNvPr id="4098" name="Picture 2"/>
          <p:cNvPicPr>
            <a:picLocks noGrp="1" noChangeAspect="1" noChangeArrowheads="1"/>
          </p:cNvPicPr>
          <p:nvPr>
            <p:ph idx="1"/>
          </p:nvPr>
        </p:nvPicPr>
        <p:blipFill>
          <a:blip r:embed="rId2"/>
          <a:srcRect/>
          <a:stretch>
            <a:fillRect/>
          </a:stretch>
        </p:blipFill>
        <p:spPr bwMode="auto">
          <a:xfrm>
            <a:off x="857224" y="2143116"/>
            <a:ext cx="7143800" cy="3000395"/>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Kesimpulan</a:t>
            </a:r>
            <a:endParaRPr lang="id-ID" dirty="0"/>
          </a:p>
        </p:txBody>
      </p:sp>
      <p:sp>
        <p:nvSpPr>
          <p:cNvPr id="3" name="Content Placeholder 2"/>
          <p:cNvSpPr>
            <a:spLocks noGrp="1"/>
          </p:cNvSpPr>
          <p:nvPr>
            <p:ph idx="1"/>
          </p:nvPr>
        </p:nvSpPr>
        <p:spPr/>
        <p:txBody>
          <a:bodyPr/>
          <a:lstStyle/>
          <a:p>
            <a:pPr algn="just"/>
            <a:r>
              <a:rPr lang="id-ID" dirty="0" smtClean="0"/>
              <a:t>Jinten dibedakan dengan Kelas 1. Hotk ,kelas 2 Kohpaye; 3. Mahan, Ravar, Gever, antara Shahdad Dan Sirch, Shahdad, Joopar, Moyabad, Sekonj, Ekhtiyarabad, Birjand, Asfich ;4 .Jiroft, hanatghestan, Unknown, Chtrood, Kazemabad, Kahnoj, Sirch, Kohbanan, Anbarabad, Langar, Bibihayat, Anar, Andohjerd, Rabor; 5.Baft, Khabr, Rayen;6.Sabzvar, Tabas.</a:t>
            </a:r>
          </a:p>
          <a:p>
            <a:pPr algn="just"/>
            <a:r>
              <a:rPr lang="id-ID" dirty="0" smtClean="0"/>
              <a:t>Keragaman genetik dari jinten dapat didengan metode PCR dan analisis DNA. </a:t>
            </a:r>
            <a:endParaRPr lang="id-ID"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Daftar Pustaka</a:t>
            </a:r>
            <a:endParaRPr lang="id-ID" dirty="0"/>
          </a:p>
        </p:txBody>
      </p:sp>
      <p:sp>
        <p:nvSpPr>
          <p:cNvPr id="3" name="Content Placeholder 2"/>
          <p:cNvSpPr>
            <a:spLocks noGrp="1"/>
          </p:cNvSpPr>
          <p:nvPr>
            <p:ph idx="1"/>
          </p:nvPr>
        </p:nvSpPr>
        <p:spPr/>
        <p:txBody>
          <a:bodyPr>
            <a:normAutofit fontScale="92500" lnSpcReduction="10000"/>
          </a:bodyPr>
          <a:lstStyle/>
          <a:p>
            <a:pPr algn="just"/>
            <a:r>
              <a:rPr lang="id-ID" dirty="0" smtClean="0"/>
              <a:t>Baghizadeh, et all. Genetic diversity assessment of Iranian green cumin genotypes by RAPD molecular markers.International journal of Agronomy and Plant Production. Vol., 4 (3), 472-479, 2013. Available online at http:// </a:t>
            </a:r>
            <a:r>
              <a:rPr lang="id-ID" u="sng" dirty="0" smtClean="0">
                <a:hlinkClick r:id="rId2"/>
              </a:rPr>
              <a:t>www.ijappjournal.com</a:t>
            </a:r>
            <a:r>
              <a:rPr lang="id-ID" dirty="0" smtClean="0"/>
              <a:t>. ISSN 2051-1914 c2013 VictorQuest Publications.Department of Biotechnology</a:t>
            </a:r>
            <a:r>
              <a:rPr lang="id-ID" i="1" dirty="0" smtClean="0"/>
              <a:t>, </a:t>
            </a:r>
            <a:r>
              <a:rPr lang="id-ID" dirty="0" smtClean="0"/>
              <a:t>Institute of Science, High Technology &amp; Environmental Sciences,Graduate University of Advanced Technology, Kerman-Iran. Department of agricultural biotechnology, Islamic Azad University, Science &amp; Research Branch, Tehran,Iran.Department of agronomy and plant breeding, college of agriculture, Shahid Bahonar University ,Kerman, Iran.</a:t>
            </a:r>
          </a:p>
          <a:p>
            <a:endParaRPr lang="id-ID" dirty="0" smtClean="0"/>
          </a:p>
          <a:p>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1.Pendahuluan</a:t>
            </a:r>
            <a:endParaRPr lang="id-ID" dirty="0"/>
          </a:p>
        </p:txBody>
      </p:sp>
      <p:sp>
        <p:nvSpPr>
          <p:cNvPr id="3" name="Content Placeholder 2"/>
          <p:cNvSpPr>
            <a:spLocks noGrp="1"/>
          </p:cNvSpPr>
          <p:nvPr>
            <p:ph idx="1"/>
          </p:nvPr>
        </p:nvSpPr>
        <p:spPr/>
        <p:txBody>
          <a:bodyPr>
            <a:normAutofit fontScale="92500" lnSpcReduction="10000"/>
          </a:bodyPr>
          <a:lstStyle/>
          <a:p>
            <a:pPr algn="just"/>
            <a:r>
              <a:rPr lang="id-ID" dirty="0" smtClean="0"/>
              <a:t>Jinten hijau memiliki kepentingan khusus karena farmasi, properti dan export. Tiga jenis jintan hijau dikenal di dunia, yaitu: jintan Iran, Jintan India dan Jintan Timur Tengah. </a:t>
            </a:r>
            <a:endParaRPr lang="id-ID" dirty="0" smtClean="0"/>
          </a:p>
          <a:p>
            <a:pPr algn="just"/>
            <a:r>
              <a:rPr lang="id-ID" dirty="0" smtClean="0"/>
              <a:t>Asal usul tanaman ini adalah mesir, tetapi telah dibudidayakan di negara-negara Arab, India, Cina, Iran dan wilayah Mediterania sejak zaman dahulu. Tanaman ini adalah herba dan tanaman tahunan yang memiliki </a:t>
            </a:r>
            <a:r>
              <a:rPr lang="id-ID" dirty="0" smtClean="0"/>
              <a:t> tinggi 30-45 </a:t>
            </a:r>
            <a:r>
              <a:rPr lang="id-ID" dirty="0" smtClean="0"/>
              <a:t>cm </a:t>
            </a:r>
            <a:r>
              <a:rPr lang="id-ID" dirty="0" smtClean="0"/>
              <a:t>Ini </a:t>
            </a:r>
            <a:r>
              <a:rPr lang="id-ID" dirty="0" smtClean="0"/>
              <a:t>adalah tanaman aromatik dengan akar ramping panjang putih dan batang bercabang ganda. </a:t>
            </a:r>
            <a:endParaRPr lang="id-ID" dirty="0" smtClean="0"/>
          </a:p>
          <a:p>
            <a:pPr algn="just"/>
            <a:r>
              <a:rPr lang="id-ID" dirty="0" smtClean="0"/>
              <a:t> buah mengandung </a:t>
            </a:r>
            <a:r>
              <a:rPr lang="id-ID" dirty="0" smtClean="0"/>
              <a:t>resin 13%, minyak 7%, esensi 2,5-4% dan aleurone. </a:t>
            </a: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2. Tujuan</a:t>
            </a:r>
            <a:endParaRPr lang="id-ID" dirty="0"/>
          </a:p>
        </p:txBody>
      </p:sp>
      <p:sp>
        <p:nvSpPr>
          <p:cNvPr id="3" name="Content Placeholder 2"/>
          <p:cNvSpPr>
            <a:spLocks noGrp="1"/>
          </p:cNvSpPr>
          <p:nvPr>
            <p:ph idx="1"/>
          </p:nvPr>
        </p:nvSpPr>
        <p:spPr/>
        <p:txBody>
          <a:bodyPr/>
          <a:lstStyle/>
          <a:p>
            <a:r>
              <a:rPr lang="id-ID" dirty="0" smtClean="0"/>
              <a:t>Untuk meneliti keragaman genetik jinten hijau dari beberapa daerah di Iran dengan </a:t>
            </a:r>
          </a:p>
          <a:p>
            <a:pPr>
              <a:buNone/>
            </a:pPr>
            <a:r>
              <a:rPr lang="id-ID" dirty="0" smtClean="0"/>
              <a:t>    Metode </a:t>
            </a:r>
            <a:r>
              <a:rPr lang="id-ID" dirty="0" smtClean="0"/>
              <a:t>PCR. </a:t>
            </a:r>
          </a:p>
          <a:p>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3.Bahan dan Metode</a:t>
            </a:r>
            <a:endParaRPr lang="id-ID" dirty="0"/>
          </a:p>
        </p:txBody>
      </p:sp>
      <p:sp>
        <p:nvSpPr>
          <p:cNvPr id="3" name="Content Placeholder 2"/>
          <p:cNvSpPr>
            <a:spLocks noGrp="1"/>
          </p:cNvSpPr>
          <p:nvPr>
            <p:ph idx="1"/>
          </p:nvPr>
        </p:nvSpPr>
        <p:spPr/>
        <p:txBody>
          <a:bodyPr>
            <a:normAutofit fontScale="92500" lnSpcReduction="20000"/>
          </a:bodyPr>
          <a:lstStyle/>
          <a:p>
            <a:r>
              <a:rPr lang="id-ID" dirty="0" smtClean="0"/>
              <a:t>Dalam penelitian ini, 32 genotipe </a:t>
            </a:r>
            <a:r>
              <a:rPr lang="id-ID" i="1" dirty="0" smtClean="0"/>
              <a:t>Cuminum cyminum</a:t>
            </a:r>
            <a:r>
              <a:rPr lang="id-ID" dirty="0" smtClean="0"/>
              <a:t> mengandung 29 sampel daerah yang berbeda dari provinsi Kerman dan tiga sampel dari kotapraja Sabzvar, Tabas dan Birjand dinilai oleh RAPD molekul markers.DNA ekstraksi dilakukan dengan dimodifikasi metode CTAB. Setelah tahap ekstraksi DNA, gen yang melengkapi locuses diperkuat oleh 15 primer RAPD. Ini primer menghasilkan 154 pita, bahwa 133 band (Sekitar 86%) adalah polimorfik. Kluster berdasarkan data yang dihasilkan adalah dilakukan dengan menggunakan metode UPGMA dan koefisien kemiripan Dice dalam software NTSYS. Hasil dendogram dikategorikan aksesi menjadi enam kelompok di 46% kesamaan. Analisis Komponen Utama dilakukan, 2 dan 3 dimensi grafik menggunakan 15 primer. </a:t>
            </a:r>
          </a:p>
          <a:p>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796218"/>
          </a:xfrm>
        </p:spPr>
        <p:txBody>
          <a:bodyPr>
            <a:normAutofit fontScale="90000"/>
          </a:bodyPr>
          <a:lstStyle/>
          <a:p>
            <a:r>
              <a:rPr lang="id-ID" sz="3200" b="1" dirty="0" smtClean="0"/>
              <a:t>Bahan Tanaman.</a:t>
            </a:r>
            <a:r>
              <a:rPr lang="id-ID" sz="2800" dirty="0" smtClean="0"/>
              <a:t/>
            </a:r>
            <a:br>
              <a:rPr lang="id-ID" sz="2800" dirty="0" smtClean="0"/>
            </a:br>
            <a:r>
              <a:rPr lang="id-ID" sz="2800" dirty="0" smtClean="0"/>
              <a:t>Jinten berasal dari </a:t>
            </a:r>
            <a:r>
              <a:rPr lang="id-ID" sz="2800" dirty="0" smtClean="0"/>
              <a:t>provinsi Kerman dan beberapa provinsi lainnya </a:t>
            </a:r>
            <a:r>
              <a:rPr lang="id-ID" sz="2800" dirty="0" smtClean="0"/>
              <a:t>,pada tabel 1.</a:t>
            </a:r>
            <a:br>
              <a:rPr lang="id-ID" sz="2800" dirty="0" smtClean="0"/>
            </a:br>
            <a:endParaRPr lang="id-ID" sz="2800" dirty="0"/>
          </a:p>
        </p:txBody>
      </p:sp>
      <p:pic>
        <p:nvPicPr>
          <p:cNvPr id="1026" name="Picture 2"/>
          <p:cNvPicPr>
            <a:picLocks noGrp="1" noChangeAspect="1" noChangeArrowheads="1"/>
          </p:cNvPicPr>
          <p:nvPr>
            <p:ph idx="1"/>
          </p:nvPr>
        </p:nvPicPr>
        <p:blipFill>
          <a:blip r:embed="rId2"/>
          <a:srcRect/>
          <a:stretch>
            <a:fillRect/>
          </a:stretch>
        </p:blipFill>
        <p:spPr bwMode="auto">
          <a:xfrm>
            <a:off x="785786" y="2357430"/>
            <a:ext cx="7358114" cy="3857652"/>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28596" y="642918"/>
            <a:ext cx="8229600" cy="418352"/>
          </a:xfrm>
        </p:spPr>
        <p:txBody>
          <a:bodyPr>
            <a:noAutofit/>
          </a:bodyPr>
          <a:lstStyle/>
          <a:p>
            <a:r>
              <a:rPr lang="id-ID" sz="2800" dirty="0" smtClean="0"/>
              <a:t>METODE MODIFIKASI CTAB DIPILIH UNTUK EKSTRAKSI DNA DARI BIJI JINTEN HIJAU.</a:t>
            </a:r>
            <a:endParaRPr lang="id-ID" sz="2800" dirty="0"/>
          </a:p>
        </p:txBody>
      </p:sp>
      <p:sp>
        <p:nvSpPr>
          <p:cNvPr id="6" name="Content Placeholder 5"/>
          <p:cNvSpPr>
            <a:spLocks noGrp="1"/>
          </p:cNvSpPr>
          <p:nvPr>
            <p:ph idx="1"/>
          </p:nvPr>
        </p:nvSpPr>
        <p:spPr>
          <a:xfrm>
            <a:off x="357158" y="1357298"/>
            <a:ext cx="8229600" cy="4389120"/>
          </a:xfrm>
        </p:spPr>
        <p:txBody>
          <a:bodyPr>
            <a:noAutofit/>
          </a:bodyPr>
          <a:lstStyle/>
          <a:p>
            <a:pPr>
              <a:buNone/>
            </a:pPr>
            <a:r>
              <a:rPr lang="id-ID" sz="1800" b="1" dirty="0" smtClean="0"/>
              <a:t>Modifikasi CTAB protokol ekstraksi DNA</a:t>
            </a:r>
            <a:r>
              <a:rPr lang="id-ID" sz="1800" dirty="0" smtClean="0"/>
              <a:t> </a:t>
            </a:r>
          </a:p>
          <a:p>
            <a:pPr marL="514350" lvl="0" indent="-514350">
              <a:buFont typeface="+mj-lt"/>
              <a:buAutoNum type="arabicPeriod"/>
            </a:pPr>
            <a:r>
              <a:rPr lang="id-ID" sz="1800" dirty="0" smtClean="0"/>
              <a:t>Pada awalnya, penyangga ekstraksi digunakan dalam waktu 2-3 hari, disimpan tertutup, 1% polivinilpirolidon (PVP) ditambahkan dan diaduk untuk melarutkan tepat sebelum memulai ekstraksi. </a:t>
            </a:r>
          </a:p>
          <a:p>
            <a:pPr marL="514350" lvl="0" indent="-514350">
              <a:buFont typeface="+mj-lt"/>
              <a:buAutoNum type="arabicPeriod"/>
            </a:pPr>
            <a:r>
              <a:rPr lang="id-ID" sz="1800" dirty="0" smtClean="0"/>
              <a:t>50 mg biji jinten ditimbang. </a:t>
            </a:r>
          </a:p>
          <a:p>
            <a:pPr marL="514350" lvl="0" indent="-514350">
              <a:buFont typeface="+mj-lt"/>
              <a:buAutoNum type="arabicPeriod"/>
            </a:pPr>
            <a:r>
              <a:rPr lang="id-ID" sz="1800" dirty="0" smtClean="0"/>
              <a:t>Benih yang digiling dengan alu biru. </a:t>
            </a:r>
          </a:p>
          <a:p>
            <a:pPr marL="514350" lvl="0" indent="-514350">
              <a:buFont typeface="+mj-lt"/>
              <a:buAutoNum type="arabicPeriod"/>
            </a:pPr>
            <a:r>
              <a:rPr lang="id-ID" sz="1800" dirty="0" smtClean="0"/>
              <a:t>700 uL buffer CTAB ditambahkan dan sampel digiling sedikit lebih. </a:t>
            </a:r>
          </a:p>
          <a:p>
            <a:pPr marL="514350" lvl="0" indent="-514350">
              <a:buFont typeface="+mj-lt"/>
              <a:buAutoNum type="arabicPeriod"/>
            </a:pPr>
            <a:r>
              <a:rPr lang="id-ID" sz="1800" dirty="0" smtClean="0"/>
              <a:t>Sampel diinkubasi pada 55 º c selama 1 jam. </a:t>
            </a:r>
          </a:p>
          <a:p>
            <a:pPr marL="514350" lvl="0" indent="-514350">
              <a:buFont typeface="+mj-lt"/>
              <a:buAutoNum type="arabicPeriod"/>
            </a:pPr>
            <a:r>
              <a:rPr lang="id-ID" sz="1800" dirty="0" smtClean="0"/>
              <a:t>500 uL 24: 1 Chloroform: Iso Amil Alkohol ditambahkan dan dicampur dengan baik dengan menggoyangkan tabung.</a:t>
            </a:r>
          </a:p>
          <a:p>
            <a:pPr marL="514350" lvl="0" indent="-514350">
              <a:buFont typeface="+mj-lt"/>
              <a:buAutoNum type="arabicPeriod"/>
            </a:pPr>
            <a:r>
              <a:rPr lang="id-ID" sz="1800" dirty="0" smtClean="0"/>
              <a:t> Sampel disentrifugasi pada 10000 rpm selama 10 menit. </a:t>
            </a:r>
          </a:p>
          <a:p>
            <a:pPr marL="514350" lvl="0" indent="-514350">
              <a:buFont typeface="+mj-lt"/>
              <a:buAutoNum type="arabicPeriod"/>
            </a:pPr>
            <a:r>
              <a:rPr lang="id-ID" sz="1800" dirty="0" smtClean="0"/>
              <a:t>Fase berair dipipet off. </a:t>
            </a:r>
          </a:p>
          <a:p>
            <a:pPr marL="514350" lvl="0" indent="-514350">
              <a:buFont typeface="+mj-lt"/>
              <a:buAutoNum type="arabicPeriod"/>
            </a:pPr>
            <a:r>
              <a:rPr lang="id-ID" sz="1800" dirty="0" smtClean="0"/>
              <a:t>Fase berair ditempatkan dalam berlabel baru eppendorf tube. </a:t>
            </a:r>
          </a:p>
          <a:p>
            <a:pPr marL="514350" lvl="0" indent="-514350">
              <a:buFont typeface="+mj-lt"/>
              <a:buAutoNum type="arabicPeriod"/>
            </a:pPr>
            <a:r>
              <a:rPr lang="id-ID" sz="1800" dirty="0" smtClean="0"/>
              <a:t>Tahap keenam dapat diulang bergantung pada kontaminasi. </a:t>
            </a:r>
          </a:p>
          <a:p>
            <a:pPr marL="514350" lvl="0" indent="-514350">
              <a:buFont typeface="+mj-lt"/>
              <a:buAutoNum type="arabicPeriod"/>
            </a:pPr>
            <a:r>
              <a:rPr lang="id-ID" sz="1800" dirty="0" smtClean="0"/>
              <a:t>500 uL dingin isopropanol ditambahkan dan dicampur dengan baik. </a:t>
            </a:r>
          </a:p>
          <a:p>
            <a:pPr marL="514350" lvl="0" indent="-514350">
              <a:buFont typeface="+mj-lt"/>
              <a:buAutoNum type="arabicPeriod"/>
            </a:pPr>
            <a:r>
              <a:rPr lang="id-ID" sz="1800" dirty="0" smtClean="0"/>
              <a:t>Tabung duduk di lemari es selama 15 menit.a. Kali lebih lama akan cenderung menghasilkan lebih banyak DNA, tetapi juga lebih kontaminan. </a:t>
            </a:r>
          </a:p>
          <a:p>
            <a:pPr>
              <a:buNone/>
            </a:pPr>
            <a:endParaRPr lang="id-ID"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704088"/>
            <a:ext cx="8229600" cy="581772"/>
          </a:xfrm>
        </p:spPr>
        <p:txBody>
          <a:bodyPr>
            <a:normAutofit fontScale="90000"/>
          </a:bodyPr>
          <a:lstStyle/>
          <a:p>
            <a:r>
              <a:rPr lang="id-ID" sz="5400" b="1" dirty="0" smtClean="0"/>
              <a:t>CTAB lanjutan.</a:t>
            </a:r>
            <a:endParaRPr lang="id-ID" dirty="0"/>
          </a:p>
        </p:txBody>
      </p:sp>
      <p:sp>
        <p:nvSpPr>
          <p:cNvPr id="6" name="Content Placeholder 5"/>
          <p:cNvSpPr>
            <a:spLocks noGrp="1"/>
          </p:cNvSpPr>
          <p:nvPr>
            <p:ph idx="1"/>
          </p:nvPr>
        </p:nvSpPr>
        <p:spPr>
          <a:xfrm>
            <a:off x="457200" y="1285860"/>
            <a:ext cx="8229600" cy="5038740"/>
          </a:xfrm>
        </p:spPr>
        <p:txBody>
          <a:bodyPr>
            <a:normAutofit fontScale="92500" lnSpcReduction="20000"/>
          </a:bodyPr>
          <a:lstStyle/>
          <a:p>
            <a:pPr marL="514350" lvl="0" indent="-514350">
              <a:buFont typeface="+mj-lt"/>
              <a:buAutoNum type="arabicPeriod" startAt="13"/>
            </a:pPr>
            <a:r>
              <a:rPr lang="id-ID" dirty="0" smtClean="0"/>
              <a:t>Sampel disentrifugasi pada 10000 rpm selama 5 menit. </a:t>
            </a:r>
          </a:p>
          <a:p>
            <a:pPr marL="514350" lvl="0" indent="-514350">
              <a:buFont typeface="+mj-lt"/>
              <a:buAutoNum type="arabicPeriod" startAt="13"/>
            </a:pPr>
            <a:r>
              <a:rPr lang="id-ID" dirty="0" smtClean="0"/>
              <a:t> Cairan dituangkan atau dipipet off, berhati-hati untuk tidak kehilangan pelet dengan DNA. </a:t>
            </a:r>
          </a:p>
          <a:p>
            <a:pPr marL="514350" lvl="0" indent="-514350">
              <a:buFont typeface="+mj-lt"/>
              <a:buAutoNum type="arabicPeriod" startAt="13"/>
            </a:pPr>
            <a:r>
              <a:rPr lang="id-ID" dirty="0" smtClean="0"/>
              <a:t>500 uL etanol 70% dingin ditambahkan dan dicampur. </a:t>
            </a:r>
          </a:p>
          <a:p>
            <a:pPr marL="514350" lvl="0" indent="-514350">
              <a:buFont typeface="+mj-lt"/>
              <a:buAutoNum type="arabicPeriod" startAt="13"/>
            </a:pPr>
            <a:r>
              <a:rPr lang="id-ID" dirty="0" smtClean="0"/>
              <a:t>Sampel disentrifugasi pada 10000 rpm selama 5 menit. </a:t>
            </a:r>
          </a:p>
          <a:p>
            <a:pPr marL="514350" lvl="0" indent="-514350">
              <a:buFont typeface="+mj-lt"/>
              <a:buAutoNum type="arabicPeriod" startAt="13"/>
            </a:pPr>
            <a:r>
              <a:rPr lang="id-ID" dirty="0" smtClean="0"/>
              <a:t>Cairan dituangkan atau dipipet off, berhati-hati untuk tidak kehilangan pelet dengan   DNA. </a:t>
            </a:r>
          </a:p>
          <a:p>
            <a:pPr marL="514350" lvl="0" indent="-514350">
              <a:buFont typeface="+mj-lt"/>
              <a:buAutoNum type="arabicPeriod" startAt="13"/>
            </a:pPr>
            <a:r>
              <a:rPr lang="id-ID" dirty="0" smtClean="0"/>
              <a:t>500 uL etanol 100% dingin ditambahkan dan dicampur. </a:t>
            </a:r>
          </a:p>
          <a:p>
            <a:pPr marL="514350" lvl="0" indent="-514350">
              <a:buFont typeface="+mj-lt"/>
              <a:buAutoNum type="arabicPeriod" startAt="13"/>
            </a:pPr>
            <a:r>
              <a:rPr lang="id-ID" dirty="0" smtClean="0"/>
              <a:t>Sampel disentrifugasi pada 10000 rpm selama 1 menit. </a:t>
            </a:r>
          </a:p>
          <a:p>
            <a:pPr marL="514350" lvl="0" indent="-514350">
              <a:buFont typeface="+mj-lt"/>
              <a:buAutoNum type="arabicPeriod" startAt="13"/>
            </a:pPr>
            <a:r>
              <a:rPr lang="id-ID" dirty="0" smtClean="0"/>
              <a:t>Cairan dituangkan atau dipipet off, berhati-hati untuk tidak kehilangan pelet dengan DNA.</a:t>
            </a:r>
          </a:p>
          <a:p>
            <a:pPr marL="514350" lvl="0" indent="-514350">
              <a:buFont typeface="+mj-lt"/>
              <a:buAutoNum type="arabicPeriod" startAt="13"/>
            </a:pPr>
            <a:r>
              <a:rPr lang="id-ID" dirty="0" smtClean="0"/>
              <a:t>Pelet dikeringkan. a. Sampel terbalik pada Kim-wipe dan diamkan selama 1 jam atau sampai kering. </a:t>
            </a:r>
          </a:p>
          <a:p>
            <a:pPr marL="514350" indent="-514350">
              <a:buFont typeface="+mj-lt"/>
              <a:buAutoNum type="arabicPeriod" startAt="13"/>
            </a:pPr>
            <a:r>
              <a:rPr lang="id-ID" dirty="0" smtClean="0"/>
              <a:t>22. Sampel disuspensi dengan 100 uL air suling. </a:t>
            </a:r>
          </a:p>
          <a:p>
            <a:pPr marL="514350" indent="-514350">
              <a:buFont typeface="+mj-lt"/>
              <a:buAutoNum type="arabicPeriod" startAt="13"/>
            </a:pPr>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rmAutofit/>
          </a:bodyPr>
          <a:lstStyle/>
          <a:p>
            <a:r>
              <a:rPr lang="id-ID" b="1" dirty="0" smtClean="0"/>
              <a:t>Aplikasi PCR</a:t>
            </a:r>
            <a:endParaRPr lang="id-ID" dirty="0"/>
          </a:p>
        </p:txBody>
      </p:sp>
      <p:sp>
        <p:nvSpPr>
          <p:cNvPr id="3" name="Content Placeholder 2"/>
          <p:cNvSpPr>
            <a:spLocks noGrp="1"/>
          </p:cNvSpPr>
          <p:nvPr>
            <p:ph idx="1"/>
          </p:nvPr>
        </p:nvSpPr>
        <p:spPr>
          <a:xfrm>
            <a:off x="457200" y="1285860"/>
            <a:ext cx="8229600" cy="5038740"/>
          </a:xfrm>
        </p:spPr>
        <p:txBody>
          <a:bodyPr>
            <a:normAutofit fontScale="77500" lnSpcReduction="20000"/>
          </a:bodyPr>
          <a:lstStyle/>
          <a:p>
            <a:pPr algn="just">
              <a:buNone/>
            </a:pPr>
            <a:r>
              <a:rPr lang="id-ID" dirty="0" smtClean="0"/>
              <a:t>Untuk </a:t>
            </a:r>
            <a:r>
              <a:rPr lang="id-ID" dirty="0" smtClean="0"/>
              <a:t>melakukan PCR (Polymerase Chain Reaction), arah dari Wantorp et al., Dengan beberapa perubahan yang digunakan. PCR campuran berisi: 1 uL DNA template di 50 ng/uL konsentrasi, 0,3 uL Taq polimerase DNA dalam 5 satuan / uL C; 2,5 uL penyangga reaksi 10x C. [500 mM MgCl 2 dan Tris-Hcl (PH = 8,4)]; 2 MgCl uL2 di 50 mM C.; 2.5 dNTP uL dalam 2,5 mM C; 2 primer uL di 2 mM C; 14,7 uL DDH2 o Volume Final larutan reaksi itu. 25 uL. Reaksi PCR dilakukan oleh 15 primer acak yang memiliki 10 nukleotida di eppendorf termal pengendara sepeda apparatus.PCR amplifikasi dilakukan oleh parameter berikut: </a:t>
            </a:r>
          </a:p>
          <a:p>
            <a:pPr>
              <a:buNone/>
            </a:pPr>
            <a:r>
              <a:rPr lang="id-ID" dirty="0" smtClean="0"/>
              <a:t>1.  Program denaturasi awal </a:t>
            </a:r>
          </a:p>
          <a:p>
            <a:r>
              <a:rPr lang="id-ID" dirty="0" smtClean="0"/>
              <a:t>2 menit pada 94 º c </a:t>
            </a:r>
          </a:p>
          <a:p>
            <a:r>
              <a:rPr lang="id-ID" dirty="0" smtClean="0"/>
              <a:t>1 menit pada 92 º c </a:t>
            </a:r>
          </a:p>
          <a:p>
            <a:r>
              <a:rPr lang="id-ID" dirty="0" smtClean="0"/>
              <a:t>1 menit pada 35 º c </a:t>
            </a:r>
          </a:p>
          <a:p>
            <a:pPr>
              <a:buNone/>
            </a:pPr>
            <a:r>
              <a:rPr lang="id-ID" dirty="0" smtClean="0"/>
              <a:t>2.  40 siklus Program </a:t>
            </a:r>
          </a:p>
          <a:p>
            <a:r>
              <a:rPr lang="id-ID" dirty="0" smtClean="0"/>
              <a:t>1 menit pada 72 º c </a:t>
            </a:r>
          </a:p>
          <a:p>
            <a:pPr>
              <a:buNone/>
            </a:pPr>
            <a:r>
              <a:rPr lang="id-ID" dirty="0" smtClean="0"/>
              <a:t>3.  Program akhir penyelesaian perpanjangan DNA </a:t>
            </a:r>
          </a:p>
          <a:p>
            <a:r>
              <a:rPr lang="id-ID" dirty="0" smtClean="0"/>
              <a:t>8 menit pada 72 º c </a:t>
            </a:r>
          </a:p>
          <a:p>
            <a:endParaRPr lang="id-ID" dirty="0" smtClean="0"/>
          </a:p>
          <a:p>
            <a:pPr>
              <a:buNone/>
            </a:pPr>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4294967295"/>
          </p:nvPr>
        </p:nvSpPr>
        <p:spPr>
          <a:xfrm>
            <a:off x="0" y="1935163"/>
            <a:ext cx="8229600" cy="4389437"/>
          </a:xfrm>
        </p:spPr>
        <p:txBody>
          <a:bodyPr/>
          <a:lstStyle/>
          <a:p>
            <a:r>
              <a:rPr lang="id-ID" dirty="0" smtClean="0"/>
              <a:t>Produk PCR dipisahkan dengan elektroforesis pada gel agarose 1% dan kemudian diwarnai dengan etidium bromida dan 100 bp ukuran penanda digunakan untuk mencetak gol. band</a:t>
            </a:r>
            <a:endParaRPr lang="id-ID"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31</TotalTime>
  <Words>991</Words>
  <Application>Microsoft Office PowerPoint</Application>
  <PresentationFormat>On-screen Show (4:3)</PresentationFormat>
  <Paragraphs>62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 PENILAIAN KERAGAMAN GENETIK GENOTIPE JINTAN HIJAU IRAN DENGAN PENANDA MOLEKULER RAPD </vt:lpstr>
      <vt:lpstr>1.Pendahuluan</vt:lpstr>
      <vt:lpstr>2. Tujuan</vt:lpstr>
      <vt:lpstr>3.Bahan dan Metode</vt:lpstr>
      <vt:lpstr>Bahan Tanaman. Jinten berasal dari provinsi Kerman dan beberapa provinsi lainnya ,pada tabel 1. </vt:lpstr>
      <vt:lpstr>METODE MODIFIKASI CTAB DIPILIH UNTUK EKSTRAKSI DNA DARI BIJI JINTEN HIJAU.</vt:lpstr>
      <vt:lpstr>CTAB lanjutan.</vt:lpstr>
      <vt:lpstr>Aplikasi PCR</vt:lpstr>
      <vt:lpstr>Slide 9</vt:lpstr>
      <vt:lpstr> Band-band yang dinilai dalam bentuk "0 &amp; 1 matriks" dalam perangkat lunak Excel, yang berada di urutan Kehadiran band: 1, dan tidak adanya band: 0. 133 band (sekitar 86%) dari jumlah band yang polimorfik (Gambar 1). Gambar 1. jumlah band yang polimorfik dan monomorfik.</vt:lpstr>
      <vt:lpstr>Analisis data yang dihasilkan (0 &amp; 1 matriks) dilakukan menggunakan Metode UPGMA dan kesamaan Dice ini koefisien dalam NTSYS software (Rohlf, 1993). Hasil dendrogram dikategorikan aksesi menjadi 6 kelompok di 46% kesamaan (Gambar 2 dan Tabel 3). Gambar 2 sebagai berikut :</vt:lpstr>
      <vt:lpstr>Dari data analisis maka diklasifikasikan ke TABEL 3.</vt:lpstr>
      <vt:lpstr>Kesimpulan</vt:lpstr>
      <vt:lpstr>Daftar Pustaka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ELVY CARROLINA</dc:creator>
  <cp:lastModifiedBy>ELVY CARROLINA</cp:lastModifiedBy>
  <cp:revision>8</cp:revision>
  <dcterms:created xsi:type="dcterms:W3CDTF">2013-07-24T07:18:38Z</dcterms:created>
  <dcterms:modified xsi:type="dcterms:W3CDTF">2013-07-24T08:00:52Z</dcterms:modified>
</cp:coreProperties>
</file>