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71" r:id="rId5"/>
    <p:sldId id="272" r:id="rId6"/>
    <p:sldId id="257" r:id="rId7"/>
    <p:sldId id="268" r:id="rId8"/>
    <p:sldId id="269" r:id="rId9"/>
    <p:sldId id="262" r:id="rId10"/>
    <p:sldId id="263" r:id="rId11"/>
    <p:sldId id="264" r:id="rId12"/>
    <p:sldId id="267" r:id="rId13"/>
    <p:sldId id="270" r:id="rId14"/>
    <p:sldId id="273" r:id="rId15"/>
  </p:sldIdLst>
  <p:sldSz cx="9144000" cy="6858000" type="screen4x3"/>
  <p:notesSz cx="6858000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130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6CCA34-76C1-4103-A99F-C012B2DDFCA2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0ED711-EB97-4419-A880-5A0938DCB47F}">
      <dgm:prSet phldrT="[Text]" custT="1"/>
      <dgm:spPr/>
      <dgm:t>
        <a:bodyPr/>
        <a:lstStyle/>
        <a:p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Membutuhkan</a:t>
          </a:r>
          <a:r>
            <a:rPr lang="en-US" sz="24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Peningkatan</a:t>
          </a:r>
          <a:r>
            <a:rPr lang="en-US" sz="24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Bahan</a:t>
          </a:r>
          <a:r>
            <a:rPr lang="en-US" sz="24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Pangan</a:t>
          </a:r>
          <a:endParaRPr lang="en-US" sz="2400" dirty="0">
            <a:latin typeface="Estrangelo Edessa" pitchFamily="66" charset="0"/>
            <a:cs typeface="Estrangelo Edessa" pitchFamily="66" charset="0"/>
          </a:endParaRPr>
        </a:p>
      </dgm:t>
    </dgm:pt>
    <dgm:pt modelId="{562E59BB-9EFD-4A7E-BC72-1BF9E2C63974}" type="parTrans" cxnId="{4C104489-41BA-4DA8-8D27-D110BA13B1E3}">
      <dgm:prSet/>
      <dgm:spPr/>
      <dgm:t>
        <a:bodyPr/>
        <a:lstStyle/>
        <a:p>
          <a:endParaRPr lang="en-US"/>
        </a:p>
      </dgm:t>
    </dgm:pt>
    <dgm:pt modelId="{F133C2AF-9676-4030-9B4B-DA771E3B3039}" type="sibTrans" cxnId="{4C104489-41BA-4DA8-8D27-D110BA13B1E3}">
      <dgm:prSet/>
      <dgm:spPr/>
      <dgm:t>
        <a:bodyPr/>
        <a:lstStyle/>
        <a:p>
          <a:endParaRPr lang="en-US"/>
        </a:p>
      </dgm:t>
    </dgm:pt>
    <dgm:pt modelId="{0DFF50F9-43A0-480A-9430-55CCF9949C95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err="1" smtClean="0"/>
            <a:t>Urbanisasi</a:t>
          </a:r>
          <a:endParaRPr lang="en-US" sz="2400" dirty="0"/>
        </a:p>
      </dgm:t>
    </dgm:pt>
    <dgm:pt modelId="{32934558-0B5A-4A51-92EE-0B600D24569F}" type="parTrans" cxnId="{6D6DAA5B-A091-4A4E-80A2-3FFCDFB226D7}">
      <dgm:prSet/>
      <dgm:spPr/>
      <dgm:t>
        <a:bodyPr/>
        <a:lstStyle/>
        <a:p>
          <a:endParaRPr lang="en-US"/>
        </a:p>
      </dgm:t>
    </dgm:pt>
    <dgm:pt modelId="{7E2E115D-DBC5-4BF2-A00C-633C3392C598}" type="sibTrans" cxnId="{6D6DAA5B-A091-4A4E-80A2-3FFCDFB226D7}">
      <dgm:prSet/>
      <dgm:spPr/>
      <dgm:t>
        <a:bodyPr/>
        <a:lstStyle/>
        <a:p>
          <a:endParaRPr lang="en-US"/>
        </a:p>
      </dgm:t>
    </dgm:pt>
    <dgm:pt modelId="{EDCDC9E5-6AC4-4C73-9F77-E94EF2E0D260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Peningkatan</a:t>
          </a:r>
          <a:r>
            <a:rPr lang="en-US" sz="24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Produksi</a:t>
          </a:r>
          <a:r>
            <a:rPr lang="en-US" sz="24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Tanaman</a:t>
          </a:r>
          <a:r>
            <a:rPr lang="en-US" sz="24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Pangan</a:t>
          </a:r>
          <a:r>
            <a:rPr lang="en-US" sz="24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dengan</a:t>
          </a:r>
          <a:r>
            <a:rPr lang="en-US" sz="24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Praktek</a:t>
          </a:r>
          <a:r>
            <a:rPr lang="en-US" sz="24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Pertanian</a:t>
          </a:r>
          <a:r>
            <a:rPr lang="en-US" sz="2400" dirty="0" smtClean="0">
              <a:latin typeface="Estrangelo Edessa" pitchFamily="66" charset="0"/>
              <a:cs typeface="Estrangelo Edessa" pitchFamily="66" charset="0"/>
            </a:rPr>
            <a:t>  </a:t>
          </a:r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Berkelanjutan</a:t>
          </a:r>
          <a:r>
            <a:rPr lang="en-US" sz="24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dan</a:t>
          </a:r>
          <a:r>
            <a:rPr lang="en-US" sz="2400" dirty="0" smtClean="0">
              <a:latin typeface="Estrangelo Edessa" pitchFamily="66" charset="0"/>
              <a:cs typeface="Estrangelo Edessa" pitchFamily="66" charset="0"/>
            </a:rPr>
            <a:t> Ramah </a:t>
          </a:r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Lingkungan</a:t>
          </a:r>
          <a:r>
            <a:rPr lang="en-US" sz="2400" dirty="0" smtClean="0">
              <a:latin typeface="Estrangelo Edessa" pitchFamily="66" charset="0"/>
              <a:cs typeface="Estrangelo Edessa" pitchFamily="66" charset="0"/>
            </a:rPr>
            <a:t> </a:t>
          </a:r>
          <a:endParaRPr lang="en-US" sz="2400" dirty="0">
            <a:latin typeface="Estrangelo Edessa" pitchFamily="66" charset="0"/>
            <a:cs typeface="Estrangelo Edessa" pitchFamily="66" charset="0"/>
          </a:endParaRPr>
        </a:p>
      </dgm:t>
    </dgm:pt>
    <dgm:pt modelId="{291A97C5-0E49-4D66-BEA3-DE179750DD3B}" type="parTrans" cxnId="{28FE459B-32B8-47C4-9817-28488AD868C4}">
      <dgm:prSet/>
      <dgm:spPr/>
      <dgm:t>
        <a:bodyPr/>
        <a:lstStyle/>
        <a:p>
          <a:endParaRPr lang="en-US"/>
        </a:p>
      </dgm:t>
    </dgm:pt>
    <dgm:pt modelId="{8B3B24F9-6FB6-4D0C-B9A5-8307E8A3CFAF}" type="sibTrans" cxnId="{28FE459B-32B8-47C4-9817-28488AD868C4}">
      <dgm:prSet/>
      <dgm:spPr/>
      <dgm:t>
        <a:bodyPr/>
        <a:lstStyle/>
        <a:p>
          <a:endParaRPr lang="en-US"/>
        </a:p>
      </dgm:t>
    </dgm:pt>
    <dgm:pt modelId="{D9CB80ED-417F-49D9-AA26-271B5CB9A51E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Memanfaatkan</a:t>
          </a:r>
          <a:r>
            <a:rPr lang="en-US" sz="2400" dirty="0" smtClean="0">
              <a:latin typeface="Estrangelo Edessa" pitchFamily="66" charset="0"/>
              <a:cs typeface="Estrangelo Edessa" pitchFamily="66" charset="0"/>
            </a:rPr>
            <a:t> BO </a:t>
          </a:r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tanah</a:t>
          </a:r>
          <a:endParaRPr lang="en-US" sz="2400" dirty="0">
            <a:latin typeface="Estrangelo Edessa" pitchFamily="66" charset="0"/>
            <a:cs typeface="Estrangelo Edessa" pitchFamily="66" charset="0"/>
          </a:endParaRPr>
        </a:p>
      </dgm:t>
    </dgm:pt>
    <dgm:pt modelId="{7010874C-50E1-47BE-8A43-547459D77E82}" type="parTrans" cxnId="{4777D147-F334-434B-9DBB-3A7A5EE87B8C}">
      <dgm:prSet/>
      <dgm:spPr/>
      <dgm:t>
        <a:bodyPr/>
        <a:lstStyle/>
        <a:p>
          <a:endParaRPr lang="en-US"/>
        </a:p>
      </dgm:t>
    </dgm:pt>
    <dgm:pt modelId="{5AFA60AD-C911-4A1B-8811-CE3FEBC28EE4}" type="sibTrans" cxnId="{4777D147-F334-434B-9DBB-3A7A5EE87B8C}">
      <dgm:prSet/>
      <dgm:spPr/>
      <dgm:t>
        <a:bodyPr/>
        <a:lstStyle/>
        <a:p>
          <a:endParaRPr lang="en-US"/>
        </a:p>
      </dgm:t>
    </dgm:pt>
    <dgm:pt modelId="{DE94240B-42EC-470C-A0B5-87B32660FA97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Memanfaatkan</a:t>
          </a:r>
          <a:r>
            <a:rPr lang="en-US" sz="24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Mikroba</a:t>
          </a:r>
          <a:r>
            <a:rPr lang="en-US" sz="2400" dirty="0" smtClean="0">
              <a:latin typeface="Estrangelo Edessa" pitchFamily="66" charset="0"/>
              <a:cs typeface="Estrangelo Edessa" pitchFamily="66" charset="0"/>
            </a:rPr>
            <a:t> Tanah </a:t>
          </a:r>
          <a:endParaRPr lang="en-US" sz="2400" dirty="0">
            <a:latin typeface="Estrangelo Edessa" pitchFamily="66" charset="0"/>
            <a:cs typeface="Estrangelo Edessa" pitchFamily="66" charset="0"/>
          </a:endParaRPr>
        </a:p>
      </dgm:t>
    </dgm:pt>
    <dgm:pt modelId="{639D3647-39F6-41AC-AE83-6EF8B6160859}" type="parTrans" cxnId="{C9AC089F-27A5-49FB-A973-20FE06E28D72}">
      <dgm:prSet/>
      <dgm:spPr/>
      <dgm:t>
        <a:bodyPr/>
        <a:lstStyle/>
        <a:p>
          <a:endParaRPr lang="en-US"/>
        </a:p>
      </dgm:t>
    </dgm:pt>
    <dgm:pt modelId="{B9AF5D2A-71AF-4213-BA7A-0CEA4C961727}" type="sibTrans" cxnId="{C9AC089F-27A5-49FB-A973-20FE06E28D72}">
      <dgm:prSet/>
      <dgm:spPr/>
      <dgm:t>
        <a:bodyPr/>
        <a:lstStyle/>
        <a:p>
          <a:endParaRPr lang="en-US"/>
        </a:p>
      </dgm:t>
    </dgm:pt>
    <dgm:pt modelId="{49AE9673-CC72-4CCC-9676-4F307E33CE3C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Kepadatan</a:t>
          </a:r>
          <a:r>
            <a:rPr lang="en-US" sz="24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2400" dirty="0" err="1" smtClean="0">
              <a:latin typeface="Estrangelo Edessa" pitchFamily="66" charset="0"/>
              <a:cs typeface="Estrangelo Edessa" pitchFamily="66" charset="0"/>
            </a:rPr>
            <a:t>Penduduk</a:t>
          </a:r>
          <a:endParaRPr lang="en-US" sz="2400" dirty="0">
            <a:latin typeface="Estrangelo Edessa" pitchFamily="66" charset="0"/>
            <a:cs typeface="Estrangelo Edessa" pitchFamily="66" charset="0"/>
          </a:endParaRPr>
        </a:p>
      </dgm:t>
    </dgm:pt>
    <dgm:pt modelId="{CDA330B3-D69F-42C2-9E45-97D1F287407D}" type="sibTrans" cxnId="{48205897-7E96-4DAE-9256-40275F854607}">
      <dgm:prSet/>
      <dgm:spPr/>
      <dgm:t>
        <a:bodyPr/>
        <a:lstStyle/>
        <a:p>
          <a:endParaRPr lang="en-US"/>
        </a:p>
      </dgm:t>
    </dgm:pt>
    <dgm:pt modelId="{5CDECBE8-6D73-41F7-A7F8-9B1B601EAED1}" type="parTrans" cxnId="{48205897-7E96-4DAE-9256-40275F854607}">
      <dgm:prSet/>
      <dgm:spPr/>
      <dgm:t>
        <a:bodyPr/>
        <a:lstStyle/>
        <a:p>
          <a:endParaRPr lang="en-US"/>
        </a:p>
      </dgm:t>
    </dgm:pt>
    <dgm:pt modelId="{26A7A399-6EB4-4978-AB77-8CF6E60C4A9E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dirty="0" err="1" smtClean="0">
              <a:latin typeface="Estrangelo Edessa" pitchFamily="66" charset="0"/>
              <a:cs typeface="Estrangelo Edessa" pitchFamily="66" charset="0"/>
            </a:rPr>
            <a:t>Kendala</a:t>
          </a:r>
          <a:r>
            <a:rPr lang="en-US" sz="28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2800" dirty="0" err="1" smtClean="0">
              <a:latin typeface="Estrangelo Edessa" pitchFamily="66" charset="0"/>
              <a:cs typeface="Estrangelo Edessa" pitchFamily="66" charset="0"/>
            </a:rPr>
            <a:t>di</a:t>
          </a:r>
          <a:r>
            <a:rPr lang="en-US" sz="2800" dirty="0" smtClean="0">
              <a:latin typeface="Estrangelo Edessa" pitchFamily="66" charset="0"/>
              <a:cs typeface="Estrangelo Edessa" pitchFamily="66" charset="0"/>
            </a:rPr>
            <a:t> Negara </a:t>
          </a:r>
          <a:r>
            <a:rPr lang="en-US" sz="2800" dirty="0" err="1" smtClean="0">
              <a:latin typeface="Estrangelo Edessa" pitchFamily="66" charset="0"/>
              <a:cs typeface="Estrangelo Edessa" pitchFamily="66" charset="0"/>
            </a:rPr>
            <a:t>Berkembang</a:t>
          </a:r>
          <a:endParaRPr lang="en-US" sz="2800" dirty="0">
            <a:latin typeface="Estrangelo Edessa" pitchFamily="66" charset="0"/>
            <a:cs typeface="Estrangelo Edessa" pitchFamily="66" charset="0"/>
          </a:endParaRPr>
        </a:p>
      </dgm:t>
    </dgm:pt>
    <dgm:pt modelId="{B9E468E6-7DF7-4AAA-A56D-2EB560591401}" type="sibTrans" cxnId="{96E2498C-E6AF-4394-A806-9B1FB418F808}">
      <dgm:prSet/>
      <dgm:spPr/>
      <dgm:t>
        <a:bodyPr/>
        <a:lstStyle/>
        <a:p>
          <a:endParaRPr lang="en-US"/>
        </a:p>
      </dgm:t>
    </dgm:pt>
    <dgm:pt modelId="{D846962C-4406-401E-9C8E-EE752B59440A}" type="parTrans" cxnId="{96E2498C-E6AF-4394-A806-9B1FB418F808}">
      <dgm:prSet/>
      <dgm:spPr/>
      <dgm:t>
        <a:bodyPr/>
        <a:lstStyle/>
        <a:p>
          <a:endParaRPr lang="en-US"/>
        </a:p>
      </dgm:t>
    </dgm:pt>
    <dgm:pt modelId="{108D4B87-D185-4FC9-9119-DECB249A5FA1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dirty="0" err="1" smtClean="0">
              <a:latin typeface="Estrangelo Edessa" pitchFamily="66" charset="0"/>
              <a:cs typeface="Estrangelo Edessa" pitchFamily="66" charset="0"/>
            </a:rPr>
            <a:t>Peningkatan</a:t>
          </a:r>
          <a:r>
            <a:rPr lang="en-US" sz="28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2800" dirty="0" err="1" smtClean="0">
              <a:latin typeface="Estrangelo Edessa" pitchFamily="66" charset="0"/>
              <a:cs typeface="Estrangelo Edessa" pitchFamily="66" charset="0"/>
            </a:rPr>
            <a:t>Populasi</a:t>
          </a:r>
          <a:r>
            <a:rPr lang="en-US" sz="28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2800" dirty="0" err="1" smtClean="0">
              <a:latin typeface="Estrangelo Edessa" pitchFamily="66" charset="0"/>
              <a:cs typeface="Estrangelo Edessa" pitchFamily="66" charset="0"/>
            </a:rPr>
            <a:t>Penduduk</a:t>
          </a:r>
          <a:endParaRPr lang="en-US" sz="2800" dirty="0">
            <a:latin typeface="Estrangelo Edessa" pitchFamily="66" charset="0"/>
            <a:cs typeface="Estrangelo Edessa" pitchFamily="66" charset="0"/>
          </a:endParaRPr>
        </a:p>
      </dgm:t>
    </dgm:pt>
    <dgm:pt modelId="{B05DCCF4-9A2F-4EF7-910B-8B0839C5E12A}" type="sibTrans" cxnId="{65A8DE62-ECC0-45E5-9CF6-8651D6224F8E}">
      <dgm:prSet/>
      <dgm:spPr/>
      <dgm:t>
        <a:bodyPr/>
        <a:lstStyle/>
        <a:p>
          <a:endParaRPr lang="en-US"/>
        </a:p>
      </dgm:t>
    </dgm:pt>
    <dgm:pt modelId="{9A992265-5F44-428D-AC22-CF12BBE860BF}" type="parTrans" cxnId="{65A8DE62-ECC0-45E5-9CF6-8651D6224F8E}">
      <dgm:prSet/>
      <dgm:spPr/>
      <dgm:t>
        <a:bodyPr/>
        <a:lstStyle/>
        <a:p>
          <a:endParaRPr lang="en-US"/>
        </a:p>
      </dgm:t>
    </dgm:pt>
    <dgm:pt modelId="{FBA6418B-212A-40E8-BD6D-D90913B91201}" type="pres">
      <dgm:prSet presAssocID="{3D6CCA34-76C1-4103-A99F-C012B2DDFCA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FAC653-7552-4F73-87D3-4459109CA365}" type="pres">
      <dgm:prSet presAssocID="{EDCDC9E5-6AC4-4C73-9F77-E94EF2E0D260}" presName="boxAndChildren" presStyleCnt="0"/>
      <dgm:spPr/>
    </dgm:pt>
    <dgm:pt modelId="{44A3A8EA-CDDE-444B-AF7D-2D5A0C7D56DA}" type="pres">
      <dgm:prSet presAssocID="{EDCDC9E5-6AC4-4C73-9F77-E94EF2E0D260}" presName="parentTextBox" presStyleLbl="node1" presStyleIdx="0" presStyleCnt="3"/>
      <dgm:spPr/>
      <dgm:t>
        <a:bodyPr/>
        <a:lstStyle/>
        <a:p>
          <a:endParaRPr lang="en-US"/>
        </a:p>
      </dgm:t>
    </dgm:pt>
    <dgm:pt modelId="{2BB78C7C-4D97-4227-A9A4-5C55C8F4056A}" type="pres">
      <dgm:prSet presAssocID="{EDCDC9E5-6AC4-4C73-9F77-E94EF2E0D260}" presName="entireBox" presStyleLbl="node1" presStyleIdx="0" presStyleCnt="3"/>
      <dgm:spPr/>
      <dgm:t>
        <a:bodyPr/>
        <a:lstStyle/>
        <a:p>
          <a:endParaRPr lang="en-US"/>
        </a:p>
      </dgm:t>
    </dgm:pt>
    <dgm:pt modelId="{D72D3714-9FEC-420C-84D7-7049FF6F3019}" type="pres">
      <dgm:prSet presAssocID="{EDCDC9E5-6AC4-4C73-9F77-E94EF2E0D260}" presName="descendantBox" presStyleCnt="0"/>
      <dgm:spPr/>
    </dgm:pt>
    <dgm:pt modelId="{8C9A8F77-F7DC-49F3-84D5-51172F1DA6C0}" type="pres">
      <dgm:prSet presAssocID="{D9CB80ED-417F-49D9-AA26-271B5CB9A51E}" presName="childTextBox" presStyleLbl="f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1336BB-2754-4796-957E-878F831449FD}" type="pres">
      <dgm:prSet presAssocID="{DE94240B-42EC-470C-A0B5-87B32660FA97}" presName="childTextBox" presStyleLbl="f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493DB6-505E-4E05-A7BB-9D99F4F0B939}" type="pres">
      <dgm:prSet presAssocID="{B9E468E6-7DF7-4AAA-A56D-2EB560591401}" presName="sp" presStyleCnt="0"/>
      <dgm:spPr/>
    </dgm:pt>
    <dgm:pt modelId="{9A0A5FD9-F367-4907-BAFE-E419A0BD3393}" type="pres">
      <dgm:prSet presAssocID="{26A7A399-6EB4-4978-AB77-8CF6E60C4A9E}" presName="arrowAndChildren" presStyleCnt="0"/>
      <dgm:spPr/>
    </dgm:pt>
    <dgm:pt modelId="{3E618F29-3162-4C2C-A219-00BCE6E508E4}" type="pres">
      <dgm:prSet presAssocID="{26A7A399-6EB4-4978-AB77-8CF6E60C4A9E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F509152E-1A51-4095-AC8F-DB3BA9458689}" type="pres">
      <dgm:prSet presAssocID="{26A7A399-6EB4-4978-AB77-8CF6E60C4A9E}" presName="arrow" presStyleLbl="node1" presStyleIdx="1" presStyleCnt="3"/>
      <dgm:spPr/>
      <dgm:t>
        <a:bodyPr/>
        <a:lstStyle/>
        <a:p>
          <a:endParaRPr lang="en-US"/>
        </a:p>
      </dgm:t>
    </dgm:pt>
    <dgm:pt modelId="{289B8180-2451-4A47-ACBC-B865ACDC3A15}" type="pres">
      <dgm:prSet presAssocID="{26A7A399-6EB4-4978-AB77-8CF6E60C4A9E}" presName="descendantArrow" presStyleCnt="0"/>
      <dgm:spPr/>
    </dgm:pt>
    <dgm:pt modelId="{EC034E32-4E0C-450F-A1D7-AE5B62982A00}" type="pres">
      <dgm:prSet presAssocID="{49AE9673-CC72-4CCC-9676-4F307E33CE3C}" presName="childTextArrow" presStyleLbl="f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54EE58-CAD6-4DBF-BBF3-733FC21D3F57}" type="pres">
      <dgm:prSet presAssocID="{0DFF50F9-43A0-480A-9430-55CCF9949C95}" presName="childTextArrow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E7A5D3-37D7-4637-96ED-53F340BD67CE}" type="pres">
      <dgm:prSet presAssocID="{B05DCCF4-9A2F-4EF7-910B-8B0839C5E12A}" presName="sp" presStyleCnt="0"/>
      <dgm:spPr/>
    </dgm:pt>
    <dgm:pt modelId="{505ED75D-690B-4F63-A5A0-009ADFDC65EF}" type="pres">
      <dgm:prSet presAssocID="{108D4B87-D185-4FC9-9119-DECB249A5FA1}" presName="arrowAndChildren" presStyleCnt="0"/>
      <dgm:spPr/>
    </dgm:pt>
    <dgm:pt modelId="{405D6D50-142C-4E06-BB5A-FB7DF30E5ADD}" type="pres">
      <dgm:prSet presAssocID="{108D4B87-D185-4FC9-9119-DECB249A5FA1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1AD947EA-8048-4C90-9A35-FD244AC9C3AF}" type="pres">
      <dgm:prSet presAssocID="{108D4B87-D185-4FC9-9119-DECB249A5FA1}" presName="arrow" presStyleLbl="node1" presStyleIdx="2" presStyleCnt="3" custLinFactNeighborY="-4477"/>
      <dgm:spPr/>
      <dgm:t>
        <a:bodyPr/>
        <a:lstStyle/>
        <a:p>
          <a:endParaRPr lang="en-US"/>
        </a:p>
      </dgm:t>
    </dgm:pt>
    <dgm:pt modelId="{5F46F37D-0C88-4B36-AC64-67962E50CB53}" type="pres">
      <dgm:prSet presAssocID="{108D4B87-D185-4FC9-9119-DECB249A5FA1}" presName="descendantArrow" presStyleCnt="0"/>
      <dgm:spPr/>
    </dgm:pt>
    <dgm:pt modelId="{BC6184E5-BCE6-4C1B-A0C4-CBC758A4F3BB}" type="pres">
      <dgm:prSet presAssocID="{1C0ED711-EB97-4419-A880-5A0938DCB47F}" presName="childTextArrow" presStyleLbl="f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6DAA5B-A091-4A4E-80A2-3FFCDFB226D7}" srcId="{26A7A399-6EB4-4978-AB77-8CF6E60C4A9E}" destId="{0DFF50F9-43A0-480A-9430-55CCF9949C95}" srcOrd="1" destOrd="0" parTransId="{32934558-0B5A-4A51-92EE-0B600D24569F}" sibTransId="{7E2E115D-DBC5-4BF2-A00C-633C3392C598}"/>
    <dgm:cxn modelId="{52D689C4-261C-4856-BE82-473414525195}" type="presOf" srcId="{EDCDC9E5-6AC4-4C73-9F77-E94EF2E0D260}" destId="{2BB78C7C-4D97-4227-A9A4-5C55C8F4056A}" srcOrd="1" destOrd="0" presId="urn:microsoft.com/office/officeart/2005/8/layout/process4"/>
    <dgm:cxn modelId="{32F1A4A1-D238-4FA2-AA6E-6F59CD32705C}" type="presOf" srcId="{1C0ED711-EB97-4419-A880-5A0938DCB47F}" destId="{BC6184E5-BCE6-4C1B-A0C4-CBC758A4F3BB}" srcOrd="0" destOrd="0" presId="urn:microsoft.com/office/officeart/2005/8/layout/process4"/>
    <dgm:cxn modelId="{48205897-7E96-4DAE-9256-40275F854607}" srcId="{26A7A399-6EB4-4978-AB77-8CF6E60C4A9E}" destId="{49AE9673-CC72-4CCC-9676-4F307E33CE3C}" srcOrd="0" destOrd="0" parTransId="{5CDECBE8-6D73-41F7-A7F8-9B1B601EAED1}" sibTransId="{CDA330B3-D69F-42C2-9E45-97D1F287407D}"/>
    <dgm:cxn modelId="{FD9B24C7-1658-439A-A183-22BB216C3347}" type="presOf" srcId="{D9CB80ED-417F-49D9-AA26-271B5CB9A51E}" destId="{8C9A8F77-F7DC-49F3-84D5-51172F1DA6C0}" srcOrd="0" destOrd="0" presId="urn:microsoft.com/office/officeart/2005/8/layout/process4"/>
    <dgm:cxn modelId="{91C7F920-77F2-4636-B260-2907BD16EC16}" type="presOf" srcId="{3D6CCA34-76C1-4103-A99F-C012B2DDFCA2}" destId="{FBA6418B-212A-40E8-BD6D-D90913B91201}" srcOrd="0" destOrd="0" presId="urn:microsoft.com/office/officeart/2005/8/layout/process4"/>
    <dgm:cxn modelId="{CC7D27E4-D870-4B2A-9315-A1FA2C1EE821}" type="presOf" srcId="{26A7A399-6EB4-4978-AB77-8CF6E60C4A9E}" destId="{3E618F29-3162-4C2C-A219-00BCE6E508E4}" srcOrd="0" destOrd="0" presId="urn:microsoft.com/office/officeart/2005/8/layout/process4"/>
    <dgm:cxn modelId="{F85A0903-287F-4234-9AD8-42E9C7B9E3C9}" type="presOf" srcId="{49AE9673-CC72-4CCC-9676-4F307E33CE3C}" destId="{EC034E32-4E0C-450F-A1D7-AE5B62982A00}" srcOrd="0" destOrd="0" presId="urn:microsoft.com/office/officeart/2005/8/layout/process4"/>
    <dgm:cxn modelId="{4C104489-41BA-4DA8-8D27-D110BA13B1E3}" srcId="{108D4B87-D185-4FC9-9119-DECB249A5FA1}" destId="{1C0ED711-EB97-4419-A880-5A0938DCB47F}" srcOrd="0" destOrd="0" parTransId="{562E59BB-9EFD-4A7E-BC72-1BF9E2C63974}" sibTransId="{F133C2AF-9676-4030-9B4B-DA771E3B3039}"/>
    <dgm:cxn modelId="{039B174A-03BF-420B-8C75-8C7828F9D566}" type="presOf" srcId="{108D4B87-D185-4FC9-9119-DECB249A5FA1}" destId="{405D6D50-142C-4E06-BB5A-FB7DF30E5ADD}" srcOrd="0" destOrd="0" presId="urn:microsoft.com/office/officeart/2005/8/layout/process4"/>
    <dgm:cxn modelId="{4777D147-F334-434B-9DBB-3A7A5EE87B8C}" srcId="{EDCDC9E5-6AC4-4C73-9F77-E94EF2E0D260}" destId="{D9CB80ED-417F-49D9-AA26-271B5CB9A51E}" srcOrd="0" destOrd="0" parTransId="{7010874C-50E1-47BE-8A43-547459D77E82}" sibTransId="{5AFA60AD-C911-4A1B-8811-CE3FEBC28EE4}"/>
    <dgm:cxn modelId="{65A8DE62-ECC0-45E5-9CF6-8651D6224F8E}" srcId="{3D6CCA34-76C1-4103-A99F-C012B2DDFCA2}" destId="{108D4B87-D185-4FC9-9119-DECB249A5FA1}" srcOrd="0" destOrd="0" parTransId="{9A992265-5F44-428D-AC22-CF12BBE860BF}" sibTransId="{B05DCCF4-9A2F-4EF7-910B-8B0839C5E12A}"/>
    <dgm:cxn modelId="{28FE459B-32B8-47C4-9817-28488AD868C4}" srcId="{3D6CCA34-76C1-4103-A99F-C012B2DDFCA2}" destId="{EDCDC9E5-6AC4-4C73-9F77-E94EF2E0D260}" srcOrd="2" destOrd="0" parTransId="{291A97C5-0E49-4D66-BEA3-DE179750DD3B}" sibTransId="{8B3B24F9-6FB6-4D0C-B9A5-8307E8A3CFAF}"/>
    <dgm:cxn modelId="{FEDA3CD8-6CA9-4EA3-ADE7-B10168CA8B1A}" type="presOf" srcId="{EDCDC9E5-6AC4-4C73-9F77-E94EF2E0D260}" destId="{44A3A8EA-CDDE-444B-AF7D-2D5A0C7D56DA}" srcOrd="0" destOrd="0" presId="urn:microsoft.com/office/officeart/2005/8/layout/process4"/>
    <dgm:cxn modelId="{53E1079F-43A1-4A6F-8F94-00EEF94D6AC3}" type="presOf" srcId="{108D4B87-D185-4FC9-9119-DECB249A5FA1}" destId="{1AD947EA-8048-4C90-9A35-FD244AC9C3AF}" srcOrd="1" destOrd="0" presId="urn:microsoft.com/office/officeart/2005/8/layout/process4"/>
    <dgm:cxn modelId="{7439A4E0-1377-4E1E-BB72-5AEBE1ED735F}" type="presOf" srcId="{26A7A399-6EB4-4978-AB77-8CF6E60C4A9E}" destId="{F509152E-1A51-4095-AC8F-DB3BA9458689}" srcOrd="1" destOrd="0" presId="urn:microsoft.com/office/officeart/2005/8/layout/process4"/>
    <dgm:cxn modelId="{C9AC089F-27A5-49FB-A973-20FE06E28D72}" srcId="{EDCDC9E5-6AC4-4C73-9F77-E94EF2E0D260}" destId="{DE94240B-42EC-470C-A0B5-87B32660FA97}" srcOrd="1" destOrd="0" parTransId="{639D3647-39F6-41AC-AE83-6EF8B6160859}" sibTransId="{B9AF5D2A-71AF-4213-BA7A-0CEA4C961727}"/>
    <dgm:cxn modelId="{44FA2167-B6EA-495E-80B4-9BB0621D9984}" type="presOf" srcId="{0DFF50F9-43A0-480A-9430-55CCF9949C95}" destId="{6254EE58-CAD6-4DBF-BBF3-733FC21D3F57}" srcOrd="0" destOrd="0" presId="urn:microsoft.com/office/officeart/2005/8/layout/process4"/>
    <dgm:cxn modelId="{101D6DB4-2B16-45EB-8838-3A5791303979}" type="presOf" srcId="{DE94240B-42EC-470C-A0B5-87B32660FA97}" destId="{791336BB-2754-4796-957E-878F831449FD}" srcOrd="0" destOrd="0" presId="urn:microsoft.com/office/officeart/2005/8/layout/process4"/>
    <dgm:cxn modelId="{96E2498C-E6AF-4394-A806-9B1FB418F808}" srcId="{3D6CCA34-76C1-4103-A99F-C012B2DDFCA2}" destId="{26A7A399-6EB4-4978-AB77-8CF6E60C4A9E}" srcOrd="1" destOrd="0" parTransId="{D846962C-4406-401E-9C8E-EE752B59440A}" sibTransId="{B9E468E6-7DF7-4AAA-A56D-2EB560591401}"/>
    <dgm:cxn modelId="{C5739E26-9391-4A04-96D8-E34D4714F729}" type="presParOf" srcId="{FBA6418B-212A-40E8-BD6D-D90913B91201}" destId="{F8FAC653-7552-4F73-87D3-4459109CA365}" srcOrd="0" destOrd="0" presId="urn:microsoft.com/office/officeart/2005/8/layout/process4"/>
    <dgm:cxn modelId="{B92E3375-1C9F-4D27-9FAD-122A374B935E}" type="presParOf" srcId="{F8FAC653-7552-4F73-87D3-4459109CA365}" destId="{44A3A8EA-CDDE-444B-AF7D-2D5A0C7D56DA}" srcOrd="0" destOrd="0" presId="urn:microsoft.com/office/officeart/2005/8/layout/process4"/>
    <dgm:cxn modelId="{54390FAB-C693-4561-BFFF-596E9578052D}" type="presParOf" srcId="{F8FAC653-7552-4F73-87D3-4459109CA365}" destId="{2BB78C7C-4D97-4227-A9A4-5C55C8F4056A}" srcOrd="1" destOrd="0" presId="urn:microsoft.com/office/officeart/2005/8/layout/process4"/>
    <dgm:cxn modelId="{223EEF31-AEBD-44FD-B6DB-C63E51099D4C}" type="presParOf" srcId="{F8FAC653-7552-4F73-87D3-4459109CA365}" destId="{D72D3714-9FEC-420C-84D7-7049FF6F3019}" srcOrd="2" destOrd="0" presId="urn:microsoft.com/office/officeart/2005/8/layout/process4"/>
    <dgm:cxn modelId="{2DF14268-E91F-4005-8A95-1BDC940DD813}" type="presParOf" srcId="{D72D3714-9FEC-420C-84D7-7049FF6F3019}" destId="{8C9A8F77-F7DC-49F3-84D5-51172F1DA6C0}" srcOrd="0" destOrd="0" presId="urn:microsoft.com/office/officeart/2005/8/layout/process4"/>
    <dgm:cxn modelId="{1F06D1EB-1349-4082-B1FD-1403DD0C5FBC}" type="presParOf" srcId="{D72D3714-9FEC-420C-84D7-7049FF6F3019}" destId="{791336BB-2754-4796-957E-878F831449FD}" srcOrd="1" destOrd="0" presId="urn:microsoft.com/office/officeart/2005/8/layout/process4"/>
    <dgm:cxn modelId="{7793C94B-D7FB-4DC6-BEE2-2F6CD2BC0A3D}" type="presParOf" srcId="{FBA6418B-212A-40E8-BD6D-D90913B91201}" destId="{AE493DB6-505E-4E05-A7BB-9D99F4F0B939}" srcOrd="1" destOrd="0" presId="urn:microsoft.com/office/officeart/2005/8/layout/process4"/>
    <dgm:cxn modelId="{D5ABFC33-E4D3-476A-8705-6202FF08908F}" type="presParOf" srcId="{FBA6418B-212A-40E8-BD6D-D90913B91201}" destId="{9A0A5FD9-F367-4907-BAFE-E419A0BD3393}" srcOrd="2" destOrd="0" presId="urn:microsoft.com/office/officeart/2005/8/layout/process4"/>
    <dgm:cxn modelId="{47F94169-B72A-4C11-A621-5AEF833345A9}" type="presParOf" srcId="{9A0A5FD9-F367-4907-BAFE-E419A0BD3393}" destId="{3E618F29-3162-4C2C-A219-00BCE6E508E4}" srcOrd="0" destOrd="0" presId="urn:microsoft.com/office/officeart/2005/8/layout/process4"/>
    <dgm:cxn modelId="{824D9650-D8F5-4B96-AB8C-BAE03A92BEDD}" type="presParOf" srcId="{9A0A5FD9-F367-4907-BAFE-E419A0BD3393}" destId="{F509152E-1A51-4095-AC8F-DB3BA9458689}" srcOrd="1" destOrd="0" presId="urn:microsoft.com/office/officeart/2005/8/layout/process4"/>
    <dgm:cxn modelId="{160FDE7C-1241-4F02-8583-1D1DA7224AED}" type="presParOf" srcId="{9A0A5FD9-F367-4907-BAFE-E419A0BD3393}" destId="{289B8180-2451-4A47-ACBC-B865ACDC3A15}" srcOrd="2" destOrd="0" presId="urn:microsoft.com/office/officeart/2005/8/layout/process4"/>
    <dgm:cxn modelId="{96C49703-87E6-44F5-BBDA-D2315634047C}" type="presParOf" srcId="{289B8180-2451-4A47-ACBC-B865ACDC3A15}" destId="{EC034E32-4E0C-450F-A1D7-AE5B62982A00}" srcOrd="0" destOrd="0" presId="urn:microsoft.com/office/officeart/2005/8/layout/process4"/>
    <dgm:cxn modelId="{2346A966-93EF-47E2-8B65-6B68AFA2D2E5}" type="presParOf" srcId="{289B8180-2451-4A47-ACBC-B865ACDC3A15}" destId="{6254EE58-CAD6-4DBF-BBF3-733FC21D3F57}" srcOrd="1" destOrd="0" presId="urn:microsoft.com/office/officeart/2005/8/layout/process4"/>
    <dgm:cxn modelId="{122F5B3F-B937-4D1E-BC50-01AAD659B167}" type="presParOf" srcId="{FBA6418B-212A-40E8-BD6D-D90913B91201}" destId="{CEE7A5D3-37D7-4637-96ED-53F340BD67CE}" srcOrd="3" destOrd="0" presId="urn:microsoft.com/office/officeart/2005/8/layout/process4"/>
    <dgm:cxn modelId="{E2F32C27-5536-437D-BCEA-D071A826CC40}" type="presParOf" srcId="{FBA6418B-212A-40E8-BD6D-D90913B91201}" destId="{505ED75D-690B-4F63-A5A0-009ADFDC65EF}" srcOrd="4" destOrd="0" presId="urn:microsoft.com/office/officeart/2005/8/layout/process4"/>
    <dgm:cxn modelId="{13864810-FEEE-48FD-880D-452971859909}" type="presParOf" srcId="{505ED75D-690B-4F63-A5A0-009ADFDC65EF}" destId="{405D6D50-142C-4E06-BB5A-FB7DF30E5ADD}" srcOrd="0" destOrd="0" presId="urn:microsoft.com/office/officeart/2005/8/layout/process4"/>
    <dgm:cxn modelId="{91CFE0C5-280E-4427-BBEB-29CD4EB9BD08}" type="presParOf" srcId="{505ED75D-690B-4F63-A5A0-009ADFDC65EF}" destId="{1AD947EA-8048-4C90-9A35-FD244AC9C3AF}" srcOrd="1" destOrd="0" presId="urn:microsoft.com/office/officeart/2005/8/layout/process4"/>
    <dgm:cxn modelId="{A872BF9E-6728-4D6D-8FA5-13AF99E86DBF}" type="presParOf" srcId="{505ED75D-690B-4F63-A5A0-009ADFDC65EF}" destId="{5F46F37D-0C88-4B36-AC64-67962E50CB53}" srcOrd="2" destOrd="0" presId="urn:microsoft.com/office/officeart/2005/8/layout/process4"/>
    <dgm:cxn modelId="{8798CD1E-FA0D-420A-A742-54BB899F72B0}" type="presParOf" srcId="{5F46F37D-0C88-4B36-AC64-67962E50CB53}" destId="{BC6184E5-BCE6-4C1B-A0C4-CBC758A4F3BB}" srcOrd="0" destOrd="0" presId="urn:microsoft.com/office/officeart/2005/8/layout/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8A476A-7B0E-417D-980D-D42F6DC0BD92}" type="doc">
      <dgm:prSet loTypeId="urn:microsoft.com/office/officeart/2005/8/layout/target3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A349D7-6C86-48FF-954D-F1F223AC26EA}">
      <dgm:prSet phldrT="[Text]" custT="1"/>
      <dgm:spPr/>
      <dgm:t>
        <a:bodyPr/>
        <a:lstStyle/>
        <a:p>
          <a:pPr algn="l"/>
          <a:r>
            <a:rPr lang="en-US" sz="2000" dirty="0" err="1" smtClean="0">
              <a:latin typeface="Estrangelo Edessa" pitchFamily="66" charset="0"/>
              <a:cs typeface="Estrangelo Edessa" pitchFamily="66" charset="0"/>
            </a:rPr>
            <a:t>Pengambilan</a:t>
          </a:r>
          <a:r>
            <a:rPr lang="en-US" sz="20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2000" dirty="0" err="1" smtClean="0">
              <a:latin typeface="Estrangelo Edessa" pitchFamily="66" charset="0"/>
              <a:cs typeface="Estrangelo Edessa" pitchFamily="66" charset="0"/>
            </a:rPr>
            <a:t>Contoh</a:t>
          </a:r>
          <a:r>
            <a:rPr lang="en-US" sz="2000" dirty="0" smtClean="0">
              <a:latin typeface="Estrangelo Edessa" pitchFamily="66" charset="0"/>
              <a:cs typeface="Estrangelo Edessa" pitchFamily="66" charset="0"/>
            </a:rPr>
            <a:t> Tanah </a:t>
          </a:r>
        </a:p>
        <a:p>
          <a:pPr algn="l"/>
          <a:r>
            <a:rPr lang="en-US" sz="2000" dirty="0" err="1" smtClean="0">
              <a:latin typeface="Estrangelo Edessa" pitchFamily="66" charset="0"/>
              <a:cs typeface="Estrangelo Edessa" pitchFamily="66" charset="0"/>
            </a:rPr>
            <a:t>dan</a:t>
          </a:r>
          <a:r>
            <a:rPr lang="en-US" sz="20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2000" dirty="0" err="1" smtClean="0">
              <a:latin typeface="Estrangelo Edessa" pitchFamily="66" charset="0"/>
              <a:cs typeface="Estrangelo Edessa" pitchFamily="66" charset="0"/>
            </a:rPr>
            <a:t>Isolasi</a:t>
          </a:r>
          <a:r>
            <a:rPr lang="en-US" sz="2000" dirty="0" smtClean="0">
              <a:latin typeface="Estrangelo Edessa" pitchFamily="66" charset="0"/>
              <a:cs typeface="Estrangelo Edessa" pitchFamily="66" charset="0"/>
            </a:rPr>
            <a:t> PGPR</a:t>
          </a:r>
          <a:endParaRPr lang="en-US" sz="2000" dirty="0">
            <a:latin typeface="Estrangelo Edessa" pitchFamily="66" charset="0"/>
            <a:cs typeface="Estrangelo Edessa" pitchFamily="66" charset="0"/>
          </a:endParaRPr>
        </a:p>
      </dgm:t>
    </dgm:pt>
    <dgm:pt modelId="{9DAEEB9B-EDCD-4570-B0BE-2187C6EB1F5A}" type="parTrans" cxnId="{C16B12CD-D3ED-4BE6-BF28-4136A1ECD1BB}">
      <dgm:prSet/>
      <dgm:spPr/>
      <dgm:t>
        <a:bodyPr/>
        <a:lstStyle/>
        <a:p>
          <a:endParaRPr lang="en-US"/>
        </a:p>
      </dgm:t>
    </dgm:pt>
    <dgm:pt modelId="{E52ECC2B-D0AA-4649-B4CB-BB7885E17128}" type="sibTrans" cxnId="{C16B12CD-D3ED-4BE6-BF28-4136A1ECD1BB}">
      <dgm:prSet/>
      <dgm:spPr/>
      <dgm:t>
        <a:bodyPr/>
        <a:lstStyle/>
        <a:p>
          <a:endParaRPr lang="en-US"/>
        </a:p>
      </dgm:t>
    </dgm:pt>
    <dgm:pt modelId="{ECB4BFE6-6751-4005-B45A-7B447A3AB24F}">
      <dgm:prSet phldrT="[Text]" custT="1"/>
      <dgm:spPr/>
      <dgm:t>
        <a:bodyPr/>
        <a:lstStyle/>
        <a:p>
          <a:pPr marL="114300" indent="-114300" algn="just"/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Tanah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Rizosfer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padi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ladang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dekat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Siruvani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, Coimbatore, Tamil Nadu</a:t>
          </a:r>
          <a:endParaRPr lang="en-US" sz="1500" dirty="0">
            <a:latin typeface="Estrangelo Edessa" pitchFamily="66" charset="0"/>
            <a:cs typeface="Estrangelo Edessa" pitchFamily="66" charset="0"/>
          </a:endParaRPr>
        </a:p>
      </dgm:t>
    </dgm:pt>
    <dgm:pt modelId="{DD61CD17-D290-413E-850E-8B58C823E391}" type="parTrans" cxnId="{A5E91BCF-18FC-4C0B-AECA-B7796A1F8E78}">
      <dgm:prSet/>
      <dgm:spPr/>
      <dgm:t>
        <a:bodyPr/>
        <a:lstStyle/>
        <a:p>
          <a:endParaRPr lang="en-US"/>
        </a:p>
      </dgm:t>
    </dgm:pt>
    <dgm:pt modelId="{0D9560A7-8940-4637-B0B4-FB40F525FBAD}" type="sibTrans" cxnId="{A5E91BCF-18FC-4C0B-AECA-B7796A1F8E78}">
      <dgm:prSet/>
      <dgm:spPr/>
      <dgm:t>
        <a:bodyPr/>
        <a:lstStyle/>
        <a:p>
          <a:endParaRPr lang="en-US"/>
        </a:p>
      </dgm:t>
    </dgm:pt>
    <dgm:pt modelId="{F5F47E27-0911-484B-B016-80B4CB1EF2C9}">
      <dgm:prSet phldrT="[Text]" custT="1"/>
      <dgm:spPr/>
      <dgm:t>
        <a:bodyPr/>
        <a:lstStyle/>
        <a:p>
          <a:pPr marL="114300" indent="-114300" algn="just"/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Diencerkan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berseri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sampai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7 kali ,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kemudian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disebar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pada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nutrisi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agar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dan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pelat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Agar King B</a:t>
          </a:r>
          <a:endParaRPr lang="en-US" sz="1500" dirty="0">
            <a:latin typeface="Estrangelo Edessa" pitchFamily="66" charset="0"/>
            <a:cs typeface="Estrangelo Edessa" pitchFamily="66" charset="0"/>
          </a:endParaRPr>
        </a:p>
      </dgm:t>
    </dgm:pt>
    <dgm:pt modelId="{6DCF4E25-79B4-44E1-948F-004F38B657A9}" type="parTrans" cxnId="{964D8D45-26BF-42CD-99E0-5EFC575063F0}">
      <dgm:prSet/>
      <dgm:spPr/>
      <dgm:t>
        <a:bodyPr/>
        <a:lstStyle/>
        <a:p>
          <a:endParaRPr lang="en-US"/>
        </a:p>
      </dgm:t>
    </dgm:pt>
    <dgm:pt modelId="{1FFE6D1A-228B-4ACE-A3F9-C74CBC60EE79}" type="sibTrans" cxnId="{964D8D45-26BF-42CD-99E0-5EFC575063F0}">
      <dgm:prSet/>
      <dgm:spPr/>
      <dgm:t>
        <a:bodyPr/>
        <a:lstStyle/>
        <a:p>
          <a:endParaRPr lang="en-US"/>
        </a:p>
      </dgm:t>
    </dgm:pt>
    <dgm:pt modelId="{BA74A9E1-CD04-42B3-BE4A-D88DEF0DF35D}">
      <dgm:prSet phldrT="[Text]" custT="1"/>
      <dgm:spPr/>
      <dgm:t>
        <a:bodyPr/>
        <a:lstStyle/>
        <a:p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Permukaan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Benih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padi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direndam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dalam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suspensi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bakteri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berumur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48 jam (10</a:t>
          </a:r>
          <a:r>
            <a:rPr lang="en-US" sz="1300" baseline="30000" dirty="0" smtClean="0">
              <a:latin typeface="Estrangelo Edessa" pitchFamily="66" charset="0"/>
              <a:cs typeface="Estrangelo Edessa" pitchFamily="66" charset="0"/>
            </a:rPr>
            <a:t>8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cfu / ml)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selama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2 jam.,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sedangkan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kontrolnya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adalah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benih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yang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direndam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dalam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air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steril</a:t>
          </a:r>
          <a:endParaRPr lang="en-US" sz="1300" dirty="0">
            <a:latin typeface="Estrangelo Edessa" pitchFamily="66" charset="0"/>
            <a:cs typeface="Estrangelo Edessa" pitchFamily="66" charset="0"/>
          </a:endParaRPr>
        </a:p>
      </dgm:t>
    </dgm:pt>
    <dgm:pt modelId="{980BBD28-512D-4EEB-AF2A-75ED834A4C35}" type="parTrans" cxnId="{5781C882-5FD4-4373-A07C-BAFDB68D0543}">
      <dgm:prSet/>
      <dgm:spPr/>
      <dgm:t>
        <a:bodyPr/>
        <a:lstStyle/>
        <a:p>
          <a:endParaRPr lang="en-US"/>
        </a:p>
      </dgm:t>
    </dgm:pt>
    <dgm:pt modelId="{6A05FB06-1644-49C6-94AF-29F7A27B1AD7}" type="sibTrans" cxnId="{5781C882-5FD4-4373-A07C-BAFDB68D0543}">
      <dgm:prSet/>
      <dgm:spPr/>
      <dgm:t>
        <a:bodyPr/>
        <a:lstStyle/>
        <a:p>
          <a:endParaRPr lang="en-US"/>
        </a:p>
      </dgm:t>
    </dgm:pt>
    <dgm:pt modelId="{D7133401-C14F-476E-9317-45FBBE26B6E7}">
      <dgm:prSet phldrT="[Text]" custT="1"/>
      <dgm:spPr/>
      <dgm:t>
        <a:bodyPr/>
        <a:lstStyle/>
        <a:p>
          <a:pPr algn="l"/>
          <a:r>
            <a:rPr lang="en-US" sz="2000" b="0" dirty="0" err="1" smtClean="0">
              <a:latin typeface="Estrangelo Edessa" pitchFamily="66" charset="0"/>
              <a:cs typeface="Estrangelo Edessa" pitchFamily="66" charset="0"/>
            </a:rPr>
            <a:t>Pelarut</a:t>
          </a:r>
          <a:r>
            <a:rPr lang="en-US" sz="2000" b="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2000" b="0" dirty="0" err="1" smtClean="0">
              <a:latin typeface="Estrangelo Edessa" pitchFamily="66" charset="0"/>
              <a:cs typeface="Estrangelo Edessa" pitchFamily="66" charset="0"/>
            </a:rPr>
            <a:t>Fosfat</a:t>
          </a:r>
          <a:endParaRPr lang="en-US" sz="2000" b="0" dirty="0" smtClean="0">
            <a:latin typeface="Estrangelo Edessa" pitchFamily="66" charset="0"/>
            <a:cs typeface="Estrangelo Edessa" pitchFamily="66" charset="0"/>
          </a:endParaRPr>
        </a:p>
        <a:p>
          <a:pPr algn="l"/>
          <a:r>
            <a:rPr lang="en-US" sz="1800" b="0" dirty="0" smtClean="0">
              <a:latin typeface="Estrangelo Edessa" pitchFamily="66" charset="0"/>
              <a:cs typeface="Estrangelo Edessa" pitchFamily="66" charset="0"/>
            </a:rPr>
            <a:t>16S </a:t>
          </a:r>
          <a:r>
            <a:rPr lang="en-US" sz="1800" b="0" dirty="0" err="1" smtClean="0">
              <a:latin typeface="Estrangelo Edessa" pitchFamily="66" charset="0"/>
              <a:cs typeface="Estrangelo Edessa" pitchFamily="66" charset="0"/>
            </a:rPr>
            <a:t>rDNA</a:t>
          </a:r>
          <a:r>
            <a:rPr lang="en-US" sz="1800" b="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800" b="0" dirty="0" err="1" smtClean="0">
              <a:latin typeface="Estrangelo Edessa" pitchFamily="66" charset="0"/>
              <a:cs typeface="Estrangelo Edessa" pitchFamily="66" charset="0"/>
            </a:rPr>
            <a:t>Analisis</a:t>
          </a:r>
          <a:r>
            <a:rPr lang="en-US" sz="1800" b="0" dirty="0" smtClean="0">
              <a:latin typeface="Estrangelo Edessa" pitchFamily="66" charset="0"/>
              <a:cs typeface="Estrangelo Edessa" pitchFamily="66" charset="0"/>
            </a:rPr>
            <a:t> </a:t>
          </a:r>
        </a:p>
      </dgm:t>
    </dgm:pt>
    <dgm:pt modelId="{8ACE5CA8-FE2D-474A-B918-4056B42D7DA6}" type="parTrans" cxnId="{B99A582D-052D-4EEA-963B-9853CFED65EA}">
      <dgm:prSet/>
      <dgm:spPr/>
      <dgm:t>
        <a:bodyPr/>
        <a:lstStyle/>
        <a:p>
          <a:endParaRPr lang="en-US"/>
        </a:p>
      </dgm:t>
    </dgm:pt>
    <dgm:pt modelId="{376B7291-0AA7-426A-B439-374C9FBFC9C9}" type="sibTrans" cxnId="{B99A582D-052D-4EEA-963B-9853CFED65EA}">
      <dgm:prSet/>
      <dgm:spPr/>
      <dgm:t>
        <a:bodyPr/>
        <a:lstStyle/>
        <a:p>
          <a:endParaRPr lang="en-US"/>
        </a:p>
      </dgm:t>
    </dgm:pt>
    <dgm:pt modelId="{92A73F14-114C-460F-9440-A02C65B60E16}">
      <dgm:prSet phldrT="[Text]" custT="1"/>
      <dgm:spPr/>
      <dgm:t>
        <a:bodyPr/>
        <a:lstStyle/>
        <a:p>
          <a:pPr marL="111125" indent="-111125"/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Pelarut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fosfat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anorganik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dalam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bentuk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kalsium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fosfat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diuji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secara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kualitatif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dengan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inokulasi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isolat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piring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Agar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Pikovskaya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(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Pikovskaya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,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tahun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1948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Soltani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i="1" dirty="0" smtClean="0">
              <a:latin typeface="Estrangelo Edessa" pitchFamily="66" charset="0"/>
              <a:cs typeface="Estrangelo Edessa" pitchFamily="66" charset="0"/>
            </a:rPr>
            <a:t>et al.,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2010).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Zona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bersih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sekitar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koloni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bakteri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setelah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48 jam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inkubasi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digunakan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sebagai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indikasi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untuk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aktivitas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bakteri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pelarut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fosfat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endParaRPr lang="en-US" sz="1200" dirty="0">
            <a:latin typeface="Estrangelo Edessa" pitchFamily="66" charset="0"/>
            <a:cs typeface="Estrangelo Edessa" pitchFamily="66" charset="0"/>
          </a:endParaRPr>
        </a:p>
      </dgm:t>
    </dgm:pt>
    <dgm:pt modelId="{FF2ABBAC-6044-47F7-BAFD-31E116C122E9}" type="parTrans" cxnId="{7DFFF258-4EE1-4098-BB2E-2934B7CAA85E}">
      <dgm:prSet/>
      <dgm:spPr/>
      <dgm:t>
        <a:bodyPr/>
        <a:lstStyle/>
        <a:p>
          <a:endParaRPr lang="en-US"/>
        </a:p>
      </dgm:t>
    </dgm:pt>
    <dgm:pt modelId="{2180FC2A-C6E1-4769-8F5A-3F478832AC7F}" type="sibTrans" cxnId="{7DFFF258-4EE1-4098-BB2E-2934B7CAA85E}">
      <dgm:prSet/>
      <dgm:spPr/>
      <dgm:t>
        <a:bodyPr/>
        <a:lstStyle/>
        <a:p>
          <a:endParaRPr lang="en-US"/>
        </a:p>
      </dgm:t>
    </dgm:pt>
    <dgm:pt modelId="{5B19A262-0AE7-4177-A0CE-B4E3F4C92E1F}">
      <dgm:prSet phldrT="[Text]" custT="1"/>
      <dgm:spPr/>
      <dgm:t>
        <a:bodyPr/>
        <a:lstStyle/>
        <a:p>
          <a:pPr marL="114300" indent="-114300" algn="just"/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Kultur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murni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diperoleh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dari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Isolasi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dengan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morfologi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berbeda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dan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diberi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pewarnaan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gram</a:t>
          </a:r>
          <a:endParaRPr lang="en-US" sz="1500" dirty="0">
            <a:latin typeface="Estrangelo Edessa" pitchFamily="66" charset="0"/>
            <a:cs typeface="Estrangelo Edessa" pitchFamily="66" charset="0"/>
          </a:endParaRPr>
        </a:p>
      </dgm:t>
    </dgm:pt>
    <dgm:pt modelId="{E0A0482F-181C-4C99-BAD1-3F5464398024}" type="parTrans" cxnId="{4046D917-E4DF-4789-99DD-4184478B3002}">
      <dgm:prSet/>
      <dgm:spPr/>
      <dgm:t>
        <a:bodyPr/>
        <a:lstStyle/>
        <a:p>
          <a:endParaRPr lang="en-US"/>
        </a:p>
      </dgm:t>
    </dgm:pt>
    <dgm:pt modelId="{380F4402-2793-42CF-A08E-92BC87230569}" type="sibTrans" cxnId="{4046D917-E4DF-4789-99DD-4184478B3002}">
      <dgm:prSet/>
      <dgm:spPr/>
      <dgm:t>
        <a:bodyPr/>
        <a:lstStyle/>
        <a:p>
          <a:endParaRPr lang="en-US"/>
        </a:p>
      </dgm:t>
    </dgm:pt>
    <dgm:pt modelId="{EC7ECA25-DE1C-49A6-BA8E-565F22F98977}">
      <dgm:prSet phldrT="[Text]" custT="1"/>
      <dgm:spPr/>
      <dgm:t>
        <a:bodyPr/>
        <a:lstStyle/>
        <a:p>
          <a:pPr marL="114300" indent="-114300" algn="just"/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Isolat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di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sub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kultur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dan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disimpan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pada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500" dirty="0" err="1" smtClean="0">
              <a:latin typeface="Estrangelo Edessa" pitchFamily="66" charset="0"/>
              <a:cs typeface="Estrangelo Edessa" pitchFamily="66" charset="0"/>
            </a:rPr>
            <a:t>suhu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 4</a:t>
          </a:r>
          <a:r>
            <a:rPr lang="en-US" sz="1500" baseline="30000" dirty="0" smtClean="0">
              <a:latin typeface="Estrangelo Edessa" pitchFamily="66" charset="0"/>
              <a:cs typeface="Estrangelo Edessa" pitchFamily="66" charset="0"/>
            </a:rPr>
            <a:t>o</a:t>
          </a:r>
          <a:r>
            <a:rPr lang="en-US" sz="1500" dirty="0" smtClean="0">
              <a:latin typeface="Estrangelo Edessa" pitchFamily="66" charset="0"/>
              <a:cs typeface="Estrangelo Edessa" pitchFamily="66" charset="0"/>
            </a:rPr>
            <a:t>C</a:t>
          </a:r>
          <a:endParaRPr lang="en-US" sz="1500" dirty="0">
            <a:latin typeface="Estrangelo Edessa" pitchFamily="66" charset="0"/>
            <a:cs typeface="Estrangelo Edessa" pitchFamily="66" charset="0"/>
          </a:endParaRPr>
        </a:p>
      </dgm:t>
    </dgm:pt>
    <dgm:pt modelId="{F9A78A91-6D91-4EAB-A843-7C10481D2D55}" type="parTrans" cxnId="{E79013DD-4A2A-4B6C-A4D3-0AB9F31075F6}">
      <dgm:prSet/>
      <dgm:spPr/>
      <dgm:t>
        <a:bodyPr/>
        <a:lstStyle/>
        <a:p>
          <a:endParaRPr lang="en-US"/>
        </a:p>
      </dgm:t>
    </dgm:pt>
    <dgm:pt modelId="{7A2DFF8C-96BA-4953-AC7A-9699B39BCC93}" type="sibTrans" cxnId="{E79013DD-4A2A-4B6C-A4D3-0AB9F31075F6}">
      <dgm:prSet/>
      <dgm:spPr/>
      <dgm:t>
        <a:bodyPr/>
        <a:lstStyle/>
        <a:p>
          <a:endParaRPr lang="en-US"/>
        </a:p>
      </dgm:t>
    </dgm:pt>
    <dgm:pt modelId="{804FE09D-422A-454E-8170-38C4DF630B3B}">
      <dgm:prSet phldrT="[Text]" custT="1"/>
      <dgm:spPr/>
      <dgm:t>
        <a:bodyPr/>
        <a:lstStyle/>
        <a:p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Benih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direndam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dalam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ZPT ,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kemudian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dikecambahkan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dalam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jaringan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handuk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(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Metode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handuk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standar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roll) (ISTA, 1993). </a:t>
          </a:r>
          <a:endParaRPr lang="en-US" sz="1300" dirty="0">
            <a:latin typeface="Estrangelo Edessa" pitchFamily="66" charset="0"/>
            <a:cs typeface="Estrangelo Edessa" pitchFamily="66" charset="0"/>
          </a:endParaRPr>
        </a:p>
      </dgm:t>
    </dgm:pt>
    <dgm:pt modelId="{95D63176-80EC-4ACA-A604-179741E61DC8}" type="parTrans" cxnId="{7C4C1D8D-DE1F-435D-9B99-19FACEFF7EC6}">
      <dgm:prSet/>
      <dgm:spPr/>
      <dgm:t>
        <a:bodyPr/>
        <a:lstStyle/>
        <a:p>
          <a:endParaRPr lang="en-US"/>
        </a:p>
      </dgm:t>
    </dgm:pt>
    <dgm:pt modelId="{7436E6FE-464B-4781-BD36-804B2089DAB7}" type="sibTrans" cxnId="{7C4C1D8D-DE1F-435D-9B99-19FACEFF7EC6}">
      <dgm:prSet/>
      <dgm:spPr/>
      <dgm:t>
        <a:bodyPr/>
        <a:lstStyle/>
        <a:p>
          <a:endParaRPr lang="en-US"/>
        </a:p>
      </dgm:t>
    </dgm:pt>
    <dgm:pt modelId="{944AB055-4BBF-4CF6-9DD8-2102AE44FD75}">
      <dgm:prSet phldrT="[Text]" custT="1"/>
      <dgm:spPr/>
      <dgm:t>
        <a:bodyPr/>
        <a:lstStyle/>
        <a:p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Persentase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perkecambahan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,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panjang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akar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dan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panjang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tunas (Devi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dan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Marimuthu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, 2011) plantlet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diukur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dan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indeks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vigor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benihIsolat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efisien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dipilih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dan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diambil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untuk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karakterisasi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lebih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300" dirty="0" err="1" smtClean="0">
              <a:latin typeface="Estrangelo Edessa" pitchFamily="66" charset="0"/>
              <a:cs typeface="Estrangelo Edessa" pitchFamily="66" charset="0"/>
            </a:rPr>
            <a:t>lanjut</a:t>
          </a:r>
          <a:r>
            <a:rPr lang="en-US" sz="1300" dirty="0" smtClean="0">
              <a:latin typeface="Estrangelo Edessa" pitchFamily="66" charset="0"/>
              <a:cs typeface="Estrangelo Edessa" pitchFamily="66" charset="0"/>
            </a:rPr>
            <a:t>. </a:t>
          </a:r>
          <a:endParaRPr lang="en-US" sz="1300" dirty="0">
            <a:latin typeface="Estrangelo Edessa" pitchFamily="66" charset="0"/>
            <a:cs typeface="Estrangelo Edessa" pitchFamily="66" charset="0"/>
          </a:endParaRPr>
        </a:p>
      </dgm:t>
    </dgm:pt>
    <dgm:pt modelId="{196C69BE-7BA9-4CA9-AD17-21EC5422F2BE}" type="parTrans" cxnId="{DD659895-0EB2-4506-B6CE-9E82821477DB}">
      <dgm:prSet/>
      <dgm:spPr/>
      <dgm:t>
        <a:bodyPr/>
        <a:lstStyle/>
        <a:p>
          <a:endParaRPr lang="en-US"/>
        </a:p>
      </dgm:t>
    </dgm:pt>
    <dgm:pt modelId="{AC088723-6F4F-4A90-BACF-B4CB17338674}" type="sibTrans" cxnId="{DD659895-0EB2-4506-B6CE-9E82821477DB}">
      <dgm:prSet/>
      <dgm:spPr/>
      <dgm:t>
        <a:bodyPr/>
        <a:lstStyle/>
        <a:p>
          <a:endParaRPr lang="en-US"/>
        </a:p>
      </dgm:t>
    </dgm:pt>
    <dgm:pt modelId="{24BF047C-6274-4CD7-9367-AD8EFBC829D2}">
      <dgm:prSet custT="1"/>
      <dgm:spPr/>
      <dgm:t>
        <a:bodyPr/>
        <a:lstStyle/>
        <a:p>
          <a:pPr marL="111125" indent="-111125"/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DNA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dari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isolat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PGPR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efisien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diekstraksi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(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Sambrook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Russel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, 2007). 16S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rRNA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gen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diamplifikasi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thermocyler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(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Eppendorf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thermocycler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)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menggunakan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primer universal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bawah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kondisi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sebagai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berikut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: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denaturasi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awal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pada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95 º C (5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menit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),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denaturasi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pada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95 º C  (30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detik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), annealing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pada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52 º C  (30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detik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),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ekstensi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pada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72 º C (2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menit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),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pemanjangan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terakhir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(10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menit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).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Produk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diperkuat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diperiksa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kemurniannya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dengan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melakukan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elektroforesis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pada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1% gel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agarosa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produk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yang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dimurnikan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diambil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menggunakan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kit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ekstraksi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gel QIA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cepat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(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Qiagen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, Hilden,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Jerman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). DNA yang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diekstraksi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dihitung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(100ng/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μl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)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disequencing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dengan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bantuan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sequencer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otomatis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.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Urutannya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dibandingkan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dengan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urutan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yang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tersedia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dalam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database NCBI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menggunakan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alat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online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seperti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BLAST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dan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Clustal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W2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untuk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identifikasi</a:t>
          </a:r>
          <a:r>
            <a:rPr lang="en-US" sz="1200" dirty="0" smtClean="0">
              <a:latin typeface="Estrangelo Edessa" pitchFamily="66" charset="0"/>
              <a:cs typeface="Estrangelo Edessa" pitchFamily="66" charset="0"/>
            </a:rPr>
            <a:t> </a:t>
          </a:r>
          <a:r>
            <a:rPr lang="en-US" sz="1200" dirty="0" err="1" smtClean="0">
              <a:latin typeface="Estrangelo Edessa" pitchFamily="66" charset="0"/>
              <a:cs typeface="Estrangelo Edessa" pitchFamily="66" charset="0"/>
            </a:rPr>
            <a:t>isolat</a:t>
          </a:r>
          <a:endParaRPr lang="en-US" sz="1200" dirty="0">
            <a:latin typeface="Estrangelo Edessa" pitchFamily="66" charset="0"/>
            <a:cs typeface="Estrangelo Edessa" pitchFamily="66" charset="0"/>
          </a:endParaRPr>
        </a:p>
      </dgm:t>
    </dgm:pt>
    <dgm:pt modelId="{3736C847-E49B-44E8-9FF8-0E12D5E100CD}" type="parTrans" cxnId="{5C0563C8-F835-4398-9F97-6E943A31832B}">
      <dgm:prSet/>
      <dgm:spPr/>
      <dgm:t>
        <a:bodyPr/>
        <a:lstStyle/>
        <a:p>
          <a:endParaRPr lang="en-US"/>
        </a:p>
      </dgm:t>
    </dgm:pt>
    <dgm:pt modelId="{229299E6-19D3-4B42-BCBC-C3C662C338EA}" type="sibTrans" cxnId="{5C0563C8-F835-4398-9F97-6E943A31832B}">
      <dgm:prSet/>
      <dgm:spPr/>
      <dgm:t>
        <a:bodyPr/>
        <a:lstStyle/>
        <a:p>
          <a:endParaRPr lang="en-US"/>
        </a:p>
      </dgm:t>
    </dgm:pt>
    <dgm:pt modelId="{A107C5A9-FF08-4AE0-B59A-999F567C18EA}">
      <dgm:prSet phldrT="[Text]" custT="1"/>
      <dgm:spPr/>
      <dgm:t>
        <a:bodyPr/>
        <a:lstStyle/>
        <a:p>
          <a:pPr algn="l"/>
          <a:r>
            <a:rPr lang="en-US" sz="2000" dirty="0" err="1" smtClean="0">
              <a:latin typeface="Estrangelo Edessa" pitchFamily="66" charset="0"/>
              <a:cs typeface="Estrangelo Edessa" pitchFamily="66" charset="0"/>
            </a:rPr>
            <a:t>Pemilihan</a:t>
          </a:r>
          <a:r>
            <a:rPr lang="en-US" sz="2000" dirty="0" smtClean="0">
              <a:latin typeface="Estrangelo Edessa" pitchFamily="66" charset="0"/>
              <a:cs typeface="Estrangelo Edessa" pitchFamily="66" charset="0"/>
            </a:rPr>
            <a:t> PGPR </a:t>
          </a:r>
          <a:r>
            <a:rPr lang="en-US" sz="2000" dirty="0" err="1" smtClean="0">
              <a:latin typeface="Estrangelo Edessa" pitchFamily="66" charset="0"/>
              <a:cs typeface="Estrangelo Edessa" pitchFamily="66" charset="0"/>
            </a:rPr>
            <a:t>Efisien</a:t>
          </a:r>
          <a:endParaRPr lang="en-US" sz="2000" dirty="0">
            <a:latin typeface="Estrangelo Edessa" pitchFamily="66" charset="0"/>
            <a:cs typeface="Estrangelo Edessa" pitchFamily="66" charset="0"/>
          </a:endParaRPr>
        </a:p>
      </dgm:t>
    </dgm:pt>
    <dgm:pt modelId="{9C42CBB9-7F5B-4E52-BF10-3B40359B4194}" type="sibTrans" cxnId="{06A68680-C1FF-4F0C-9E34-13DD199CAE75}">
      <dgm:prSet/>
      <dgm:spPr/>
      <dgm:t>
        <a:bodyPr/>
        <a:lstStyle/>
        <a:p>
          <a:endParaRPr lang="en-US"/>
        </a:p>
      </dgm:t>
    </dgm:pt>
    <dgm:pt modelId="{41B4E68D-EDFB-4116-8060-58A52DCB679D}" type="parTrans" cxnId="{06A68680-C1FF-4F0C-9E34-13DD199CAE75}">
      <dgm:prSet/>
      <dgm:spPr/>
      <dgm:t>
        <a:bodyPr/>
        <a:lstStyle/>
        <a:p>
          <a:endParaRPr lang="en-US"/>
        </a:p>
      </dgm:t>
    </dgm:pt>
    <dgm:pt modelId="{88F24FA3-CC1B-4706-B441-D19AB95F6693}" type="pres">
      <dgm:prSet presAssocID="{EE8A476A-7B0E-417D-980D-D42F6DC0BD9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9C7D0B-C7E0-4AAE-9D54-47C14765604E}" type="pres">
      <dgm:prSet presAssocID="{35A349D7-6C86-48FF-954D-F1F223AC26EA}" presName="circle1" presStyleLbl="node1" presStyleIdx="0" presStyleCnt="3" custScaleX="88393"/>
      <dgm:spPr/>
    </dgm:pt>
    <dgm:pt modelId="{598E24A7-831B-42B3-9137-89A68D28E3F4}" type="pres">
      <dgm:prSet presAssocID="{35A349D7-6C86-48FF-954D-F1F223AC26EA}" presName="space" presStyleCnt="0"/>
      <dgm:spPr/>
    </dgm:pt>
    <dgm:pt modelId="{64FB6042-870D-44DB-9D80-C80E184C5734}" type="pres">
      <dgm:prSet presAssocID="{35A349D7-6C86-48FF-954D-F1F223AC26EA}" presName="rect1" presStyleLbl="alignAcc1" presStyleIdx="0" presStyleCnt="3" custScaleX="142716" custScaleY="111458"/>
      <dgm:spPr/>
      <dgm:t>
        <a:bodyPr/>
        <a:lstStyle/>
        <a:p>
          <a:endParaRPr lang="en-US"/>
        </a:p>
      </dgm:t>
    </dgm:pt>
    <dgm:pt modelId="{4E0375C4-F230-4ACB-8FFF-79B0311B5ED3}" type="pres">
      <dgm:prSet presAssocID="{A107C5A9-FF08-4AE0-B59A-999F567C18EA}" presName="vertSpace2" presStyleLbl="node1" presStyleIdx="0" presStyleCnt="3"/>
      <dgm:spPr/>
    </dgm:pt>
    <dgm:pt modelId="{891AACDD-8EC0-43C4-9FD9-BB9089398F2E}" type="pres">
      <dgm:prSet presAssocID="{A107C5A9-FF08-4AE0-B59A-999F567C18EA}" presName="circle2" presStyleLbl="node1" presStyleIdx="1" presStyleCnt="3" custLinFactNeighborX="-72711" custLinFactNeighborY="-47070"/>
      <dgm:spPr/>
    </dgm:pt>
    <dgm:pt modelId="{40C0AEFB-AAEF-4137-9784-10027F3B028C}" type="pres">
      <dgm:prSet presAssocID="{A107C5A9-FF08-4AE0-B59A-999F567C18EA}" presName="rect2" presStyleLbl="alignAcc1" presStyleIdx="1" presStyleCnt="3" custScaleX="142857" custScaleY="116406" custLinFactNeighborY="1140"/>
      <dgm:spPr/>
      <dgm:t>
        <a:bodyPr/>
        <a:lstStyle/>
        <a:p>
          <a:endParaRPr lang="en-US"/>
        </a:p>
      </dgm:t>
    </dgm:pt>
    <dgm:pt modelId="{BD6CB21A-844E-407F-AE16-D90CE23DE808}" type="pres">
      <dgm:prSet presAssocID="{D7133401-C14F-476E-9317-45FBBE26B6E7}" presName="vertSpace3" presStyleLbl="node1" presStyleIdx="1" presStyleCnt="3"/>
      <dgm:spPr/>
    </dgm:pt>
    <dgm:pt modelId="{39879F28-5A4A-449F-9BB9-4FD60AE190C8}" type="pres">
      <dgm:prSet presAssocID="{D7133401-C14F-476E-9317-45FBBE26B6E7}" presName="circle3" presStyleLbl="node1" presStyleIdx="2" presStyleCnt="3" custScaleX="35001" custLinFactNeighborX="-67781" custLinFactNeighborY="1637"/>
      <dgm:spPr/>
    </dgm:pt>
    <dgm:pt modelId="{9D0B6DBB-0AAA-4F1D-9F37-EFED507A798C}" type="pres">
      <dgm:prSet presAssocID="{D7133401-C14F-476E-9317-45FBBE26B6E7}" presName="rect3" presStyleLbl="alignAcc1" presStyleIdx="2" presStyleCnt="3" custScaleX="142857"/>
      <dgm:spPr/>
      <dgm:t>
        <a:bodyPr/>
        <a:lstStyle/>
        <a:p>
          <a:endParaRPr lang="en-US"/>
        </a:p>
      </dgm:t>
    </dgm:pt>
    <dgm:pt modelId="{05FFF726-965B-4400-B89F-A74A02E72BEC}" type="pres">
      <dgm:prSet presAssocID="{35A349D7-6C86-48FF-954D-F1F223AC26EA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78DE66-16CA-401D-8329-52E5CC81F5EF}" type="pres">
      <dgm:prSet presAssocID="{35A349D7-6C86-48FF-954D-F1F223AC26EA}" presName="rect1ChTx" presStyleLbl="alignAcc1" presStyleIdx="2" presStyleCnt="3" custScaleX="193509" custLinFactNeighborX="-5102" custLinFactNeighborY="-145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3E76FD-D540-4096-BFAE-D7248757556B}" type="pres">
      <dgm:prSet presAssocID="{A107C5A9-FF08-4AE0-B59A-999F567C18EA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FE7F5D-8155-4CF2-95FA-D03039DAA6D5}" type="pres">
      <dgm:prSet presAssocID="{A107C5A9-FF08-4AE0-B59A-999F567C18EA}" presName="rect2ChTx" presStyleLbl="alignAcc1" presStyleIdx="2" presStyleCnt="3" custScaleX="200566" custScaleY="120685" custLinFactNeighborX="-7284" custLinFactNeighborY="-99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555239-0253-40C7-8369-75027B43AB9A}" type="pres">
      <dgm:prSet presAssocID="{D7133401-C14F-476E-9317-45FBBE26B6E7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2DB204-4D25-4878-BFF4-645D8EB21469}" type="pres">
      <dgm:prSet presAssocID="{D7133401-C14F-476E-9317-45FBBE26B6E7}" presName="rect3ChTx" presStyleLbl="alignAcc1" presStyleIdx="2" presStyleCnt="3" custScaleX="206860" custScaleY="145585" custLinFactNeighborX="-21386" custLinFactNeighborY="297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C4C1D8D-DE1F-435D-9B99-19FACEFF7EC6}" srcId="{A107C5A9-FF08-4AE0-B59A-999F567C18EA}" destId="{804FE09D-422A-454E-8170-38C4DF630B3B}" srcOrd="1" destOrd="0" parTransId="{95D63176-80EC-4ACA-A604-179741E61DC8}" sibTransId="{7436E6FE-464B-4781-BD36-804B2089DAB7}"/>
    <dgm:cxn modelId="{0FEBDAF4-4015-4730-9112-20E297F2C76A}" type="presOf" srcId="{EE8A476A-7B0E-417D-980D-D42F6DC0BD92}" destId="{88F24FA3-CC1B-4706-B441-D19AB95F6693}" srcOrd="0" destOrd="0" presId="urn:microsoft.com/office/officeart/2005/8/layout/target3"/>
    <dgm:cxn modelId="{5781C882-5FD4-4373-A07C-BAFDB68D0543}" srcId="{A107C5A9-FF08-4AE0-B59A-999F567C18EA}" destId="{BA74A9E1-CD04-42B3-BE4A-D88DEF0DF35D}" srcOrd="0" destOrd="0" parTransId="{980BBD28-512D-4EEB-AF2A-75ED834A4C35}" sibTransId="{6A05FB06-1644-49C6-94AF-29F7A27B1AD7}"/>
    <dgm:cxn modelId="{A5E91BCF-18FC-4C0B-AECA-B7796A1F8E78}" srcId="{35A349D7-6C86-48FF-954D-F1F223AC26EA}" destId="{ECB4BFE6-6751-4005-B45A-7B447A3AB24F}" srcOrd="0" destOrd="0" parTransId="{DD61CD17-D290-413E-850E-8B58C823E391}" sibTransId="{0D9560A7-8940-4637-B0B4-FB40F525FBAD}"/>
    <dgm:cxn modelId="{1947848F-36D5-4126-9B81-A8C1F61E8E2C}" type="presOf" srcId="{A107C5A9-FF08-4AE0-B59A-999F567C18EA}" destId="{3C3E76FD-D540-4096-BFAE-D7248757556B}" srcOrd="1" destOrd="0" presId="urn:microsoft.com/office/officeart/2005/8/layout/target3"/>
    <dgm:cxn modelId="{1841624A-5834-4E67-87AE-D1D8FFA288A1}" type="presOf" srcId="{A107C5A9-FF08-4AE0-B59A-999F567C18EA}" destId="{40C0AEFB-AAEF-4137-9784-10027F3B028C}" srcOrd="0" destOrd="0" presId="urn:microsoft.com/office/officeart/2005/8/layout/target3"/>
    <dgm:cxn modelId="{B99A582D-052D-4EEA-963B-9853CFED65EA}" srcId="{EE8A476A-7B0E-417D-980D-D42F6DC0BD92}" destId="{D7133401-C14F-476E-9317-45FBBE26B6E7}" srcOrd="2" destOrd="0" parTransId="{8ACE5CA8-FE2D-474A-B918-4056B42D7DA6}" sibTransId="{376B7291-0AA7-426A-B439-374C9FBFC9C9}"/>
    <dgm:cxn modelId="{5C0563C8-F835-4398-9F97-6E943A31832B}" srcId="{D7133401-C14F-476E-9317-45FBBE26B6E7}" destId="{24BF047C-6274-4CD7-9367-AD8EFBC829D2}" srcOrd="1" destOrd="0" parTransId="{3736C847-E49B-44E8-9FF8-0E12D5E100CD}" sibTransId="{229299E6-19D3-4B42-BCBC-C3C662C338EA}"/>
    <dgm:cxn modelId="{EF3FE05E-4478-4CC5-8B72-3BA9535D0E65}" type="presOf" srcId="{804FE09D-422A-454E-8170-38C4DF630B3B}" destId="{BFFE7F5D-8155-4CF2-95FA-D03039DAA6D5}" srcOrd="0" destOrd="1" presId="urn:microsoft.com/office/officeart/2005/8/layout/target3"/>
    <dgm:cxn modelId="{46EEEBA0-56DF-4341-A0B0-7C3F6373C2F4}" type="presOf" srcId="{EC7ECA25-DE1C-49A6-BA8E-565F22F98977}" destId="{F378DE66-16CA-401D-8329-52E5CC81F5EF}" srcOrd="0" destOrd="3" presId="urn:microsoft.com/office/officeart/2005/8/layout/target3"/>
    <dgm:cxn modelId="{7AE1A916-C7C5-421F-8EC4-ED93764E2ABC}" type="presOf" srcId="{944AB055-4BBF-4CF6-9DD8-2102AE44FD75}" destId="{BFFE7F5D-8155-4CF2-95FA-D03039DAA6D5}" srcOrd="0" destOrd="2" presId="urn:microsoft.com/office/officeart/2005/8/layout/target3"/>
    <dgm:cxn modelId="{4046D917-E4DF-4789-99DD-4184478B3002}" srcId="{35A349D7-6C86-48FF-954D-F1F223AC26EA}" destId="{5B19A262-0AE7-4177-A0CE-B4E3F4C92E1F}" srcOrd="2" destOrd="0" parTransId="{E0A0482F-181C-4C99-BAD1-3F5464398024}" sibTransId="{380F4402-2793-42CF-A08E-92BC87230569}"/>
    <dgm:cxn modelId="{7DFFF258-4EE1-4098-BB2E-2934B7CAA85E}" srcId="{D7133401-C14F-476E-9317-45FBBE26B6E7}" destId="{92A73F14-114C-460F-9440-A02C65B60E16}" srcOrd="0" destOrd="0" parTransId="{FF2ABBAC-6044-47F7-BAFD-31E116C122E9}" sibTransId="{2180FC2A-C6E1-4769-8F5A-3F478832AC7F}"/>
    <dgm:cxn modelId="{C16B12CD-D3ED-4BE6-BF28-4136A1ECD1BB}" srcId="{EE8A476A-7B0E-417D-980D-D42F6DC0BD92}" destId="{35A349D7-6C86-48FF-954D-F1F223AC26EA}" srcOrd="0" destOrd="0" parTransId="{9DAEEB9B-EDCD-4570-B0BE-2187C6EB1F5A}" sibTransId="{E52ECC2B-D0AA-4649-B4CB-BB7885E17128}"/>
    <dgm:cxn modelId="{E79013DD-4A2A-4B6C-A4D3-0AB9F31075F6}" srcId="{35A349D7-6C86-48FF-954D-F1F223AC26EA}" destId="{EC7ECA25-DE1C-49A6-BA8E-565F22F98977}" srcOrd="3" destOrd="0" parTransId="{F9A78A91-6D91-4EAB-A843-7C10481D2D55}" sibTransId="{7A2DFF8C-96BA-4953-AC7A-9699B39BCC93}"/>
    <dgm:cxn modelId="{E0F72A6B-F279-4C00-A7A1-856ECD4FA189}" type="presOf" srcId="{35A349D7-6C86-48FF-954D-F1F223AC26EA}" destId="{05FFF726-965B-4400-B89F-A74A02E72BEC}" srcOrd="1" destOrd="0" presId="urn:microsoft.com/office/officeart/2005/8/layout/target3"/>
    <dgm:cxn modelId="{391C5205-C842-4FF9-8461-77D79B53822F}" type="presOf" srcId="{F5F47E27-0911-484B-B016-80B4CB1EF2C9}" destId="{F378DE66-16CA-401D-8329-52E5CC81F5EF}" srcOrd="0" destOrd="1" presId="urn:microsoft.com/office/officeart/2005/8/layout/target3"/>
    <dgm:cxn modelId="{8338067E-EFC2-4011-B88B-4E6DE3909812}" type="presOf" srcId="{ECB4BFE6-6751-4005-B45A-7B447A3AB24F}" destId="{F378DE66-16CA-401D-8329-52E5CC81F5EF}" srcOrd="0" destOrd="0" presId="urn:microsoft.com/office/officeart/2005/8/layout/target3"/>
    <dgm:cxn modelId="{06A68680-C1FF-4F0C-9E34-13DD199CAE75}" srcId="{EE8A476A-7B0E-417D-980D-D42F6DC0BD92}" destId="{A107C5A9-FF08-4AE0-B59A-999F567C18EA}" srcOrd="1" destOrd="0" parTransId="{41B4E68D-EDFB-4116-8060-58A52DCB679D}" sibTransId="{9C42CBB9-7F5B-4E52-BF10-3B40359B4194}"/>
    <dgm:cxn modelId="{691EDED8-A83F-4AF9-A104-04002C2746AB}" type="presOf" srcId="{D7133401-C14F-476E-9317-45FBBE26B6E7}" destId="{83555239-0253-40C7-8369-75027B43AB9A}" srcOrd="1" destOrd="0" presId="urn:microsoft.com/office/officeart/2005/8/layout/target3"/>
    <dgm:cxn modelId="{6D6FCF86-880E-49F8-BB0A-050945B8C092}" type="presOf" srcId="{35A349D7-6C86-48FF-954D-F1F223AC26EA}" destId="{64FB6042-870D-44DB-9D80-C80E184C5734}" srcOrd="0" destOrd="0" presId="urn:microsoft.com/office/officeart/2005/8/layout/target3"/>
    <dgm:cxn modelId="{6C756670-1470-46BE-A835-8509D04EF984}" type="presOf" srcId="{5B19A262-0AE7-4177-A0CE-B4E3F4C92E1F}" destId="{F378DE66-16CA-401D-8329-52E5CC81F5EF}" srcOrd="0" destOrd="2" presId="urn:microsoft.com/office/officeart/2005/8/layout/target3"/>
    <dgm:cxn modelId="{9961367E-242A-4698-841D-623C0AD4C14A}" type="presOf" srcId="{24BF047C-6274-4CD7-9367-AD8EFBC829D2}" destId="{0F2DB204-4D25-4878-BFF4-645D8EB21469}" srcOrd="0" destOrd="1" presId="urn:microsoft.com/office/officeart/2005/8/layout/target3"/>
    <dgm:cxn modelId="{961C93F9-06E4-4E0E-8910-AF25ABD83A1E}" type="presOf" srcId="{92A73F14-114C-460F-9440-A02C65B60E16}" destId="{0F2DB204-4D25-4878-BFF4-645D8EB21469}" srcOrd="0" destOrd="0" presId="urn:microsoft.com/office/officeart/2005/8/layout/target3"/>
    <dgm:cxn modelId="{DD659895-0EB2-4506-B6CE-9E82821477DB}" srcId="{A107C5A9-FF08-4AE0-B59A-999F567C18EA}" destId="{944AB055-4BBF-4CF6-9DD8-2102AE44FD75}" srcOrd="2" destOrd="0" parTransId="{196C69BE-7BA9-4CA9-AD17-21EC5422F2BE}" sibTransId="{AC088723-6F4F-4A90-BACF-B4CB17338674}"/>
    <dgm:cxn modelId="{4932DA2D-142F-4B8C-9F57-7F7919280CF6}" type="presOf" srcId="{BA74A9E1-CD04-42B3-BE4A-D88DEF0DF35D}" destId="{BFFE7F5D-8155-4CF2-95FA-D03039DAA6D5}" srcOrd="0" destOrd="0" presId="urn:microsoft.com/office/officeart/2005/8/layout/target3"/>
    <dgm:cxn modelId="{B5D4D156-7097-4503-B6C2-16C4BB437588}" type="presOf" srcId="{D7133401-C14F-476E-9317-45FBBE26B6E7}" destId="{9D0B6DBB-0AAA-4F1D-9F37-EFED507A798C}" srcOrd="0" destOrd="0" presId="urn:microsoft.com/office/officeart/2005/8/layout/target3"/>
    <dgm:cxn modelId="{964D8D45-26BF-42CD-99E0-5EFC575063F0}" srcId="{35A349D7-6C86-48FF-954D-F1F223AC26EA}" destId="{F5F47E27-0911-484B-B016-80B4CB1EF2C9}" srcOrd="1" destOrd="0" parTransId="{6DCF4E25-79B4-44E1-948F-004F38B657A9}" sibTransId="{1FFE6D1A-228B-4ACE-A3F9-C74CBC60EE79}"/>
    <dgm:cxn modelId="{4B5849AC-BC1D-4DB6-BB87-1FDAC61A6B70}" type="presParOf" srcId="{88F24FA3-CC1B-4706-B441-D19AB95F6693}" destId="{DA9C7D0B-C7E0-4AAE-9D54-47C14765604E}" srcOrd="0" destOrd="0" presId="urn:microsoft.com/office/officeart/2005/8/layout/target3"/>
    <dgm:cxn modelId="{5115F237-3BB3-4F9E-A2BF-4A55067DAA47}" type="presParOf" srcId="{88F24FA3-CC1B-4706-B441-D19AB95F6693}" destId="{598E24A7-831B-42B3-9137-89A68D28E3F4}" srcOrd="1" destOrd="0" presId="urn:microsoft.com/office/officeart/2005/8/layout/target3"/>
    <dgm:cxn modelId="{D4C8CF97-E43E-460B-B3D4-216FE0433EB8}" type="presParOf" srcId="{88F24FA3-CC1B-4706-B441-D19AB95F6693}" destId="{64FB6042-870D-44DB-9D80-C80E184C5734}" srcOrd="2" destOrd="0" presId="urn:microsoft.com/office/officeart/2005/8/layout/target3"/>
    <dgm:cxn modelId="{F284610C-DE27-495C-8255-4A6A11EF8C92}" type="presParOf" srcId="{88F24FA3-CC1B-4706-B441-D19AB95F6693}" destId="{4E0375C4-F230-4ACB-8FFF-79B0311B5ED3}" srcOrd="3" destOrd="0" presId="urn:microsoft.com/office/officeart/2005/8/layout/target3"/>
    <dgm:cxn modelId="{4519780F-7FFF-485B-96A8-0BE1CEA4681E}" type="presParOf" srcId="{88F24FA3-CC1B-4706-B441-D19AB95F6693}" destId="{891AACDD-8EC0-43C4-9FD9-BB9089398F2E}" srcOrd="4" destOrd="0" presId="urn:microsoft.com/office/officeart/2005/8/layout/target3"/>
    <dgm:cxn modelId="{64B62217-17AD-4416-9DB7-5F7A880AFC7B}" type="presParOf" srcId="{88F24FA3-CC1B-4706-B441-D19AB95F6693}" destId="{40C0AEFB-AAEF-4137-9784-10027F3B028C}" srcOrd="5" destOrd="0" presId="urn:microsoft.com/office/officeart/2005/8/layout/target3"/>
    <dgm:cxn modelId="{91ADFDBA-9FC9-46EA-AE3B-E731184F22BC}" type="presParOf" srcId="{88F24FA3-CC1B-4706-B441-D19AB95F6693}" destId="{BD6CB21A-844E-407F-AE16-D90CE23DE808}" srcOrd="6" destOrd="0" presId="urn:microsoft.com/office/officeart/2005/8/layout/target3"/>
    <dgm:cxn modelId="{91A834CE-8753-4DC1-96A9-8DFAF39016F6}" type="presParOf" srcId="{88F24FA3-CC1B-4706-B441-D19AB95F6693}" destId="{39879F28-5A4A-449F-9BB9-4FD60AE190C8}" srcOrd="7" destOrd="0" presId="urn:microsoft.com/office/officeart/2005/8/layout/target3"/>
    <dgm:cxn modelId="{07281D11-DCFB-4942-8A34-7F27A74BE05D}" type="presParOf" srcId="{88F24FA3-CC1B-4706-B441-D19AB95F6693}" destId="{9D0B6DBB-0AAA-4F1D-9F37-EFED507A798C}" srcOrd="8" destOrd="0" presId="urn:microsoft.com/office/officeart/2005/8/layout/target3"/>
    <dgm:cxn modelId="{6960AE01-C4EF-4D7F-8533-846DF06DF9F7}" type="presParOf" srcId="{88F24FA3-CC1B-4706-B441-D19AB95F6693}" destId="{05FFF726-965B-4400-B89F-A74A02E72BEC}" srcOrd="9" destOrd="0" presId="urn:microsoft.com/office/officeart/2005/8/layout/target3"/>
    <dgm:cxn modelId="{6D3FC0C0-6046-491B-92AE-4789A8E25391}" type="presParOf" srcId="{88F24FA3-CC1B-4706-B441-D19AB95F6693}" destId="{F378DE66-16CA-401D-8329-52E5CC81F5EF}" srcOrd="10" destOrd="0" presId="urn:microsoft.com/office/officeart/2005/8/layout/target3"/>
    <dgm:cxn modelId="{B0E72497-71C7-4E43-8032-B2C698A30A41}" type="presParOf" srcId="{88F24FA3-CC1B-4706-B441-D19AB95F6693}" destId="{3C3E76FD-D540-4096-BFAE-D7248757556B}" srcOrd="11" destOrd="0" presId="urn:microsoft.com/office/officeart/2005/8/layout/target3"/>
    <dgm:cxn modelId="{B6279BD5-9BA7-4D86-BE68-E6FB0994CFA0}" type="presParOf" srcId="{88F24FA3-CC1B-4706-B441-D19AB95F6693}" destId="{BFFE7F5D-8155-4CF2-95FA-D03039DAA6D5}" srcOrd="12" destOrd="0" presId="urn:microsoft.com/office/officeart/2005/8/layout/target3"/>
    <dgm:cxn modelId="{42BE34D8-121F-41D0-96D1-F8B588B5DEB4}" type="presParOf" srcId="{88F24FA3-CC1B-4706-B441-D19AB95F6693}" destId="{83555239-0253-40C7-8369-75027B43AB9A}" srcOrd="13" destOrd="0" presId="urn:microsoft.com/office/officeart/2005/8/layout/target3"/>
    <dgm:cxn modelId="{1B6BE581-58E7-43C7-B385-533FB2D43702}" type="presParOf" srcId="{88F24FA3-CC1B-4706-B441-D19AB95F6693}" destId="{0F2DB204-4D25-4878-BFF4-645D8EB21469}" srcOrd="14" destOrd="0" presId="urn:microsoft.com/office/officeart/2005/8/layout/targe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CA3D-757F-474E-AF0B-5FE4DE9C5C57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068F-DCF7-4EEE-81A2-6390E86E7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CA3D-757F-474E-AF0B-5FE4DE9C5C57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068F-DCF7-4EEE-81A2-6390E86E7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CA3D-757F-474E-AF0B-5FE4DE9C5C57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068F-DCF7-4EEE-81A2-6390E86E7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CA3D-757F-474E-AF0B-5FE4DE9C5C57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068F-DCF7-4EEE-81A2-6390E86E7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CA3D-757F-474E-AF0B-5FE4DE9C5C57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068F-DCF7-4EEE-81A2-6390E86E7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CA3D-757F-474E-AF0B-5FE4DE9C5C57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068F-DCF7-4EEE-81A2-6390E86E7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CA3D-757F-474E-AF0B-5FE4DE9C5C57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068F-DCF7-4EEE-81A2-6390E86E7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CA3D-757F-474E-AF0B-5FE4DE9C5C57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068F-DCF7-4EEE-81A2-6390E86E7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CA3D-757F-474E-AF0B-5FE4DE9C5C57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068F-DCF7-4EEE-81A2-6390E86E7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CA3D-757F-474E-AF0B-5FE4DE9C5C57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068F-DCF7-4EEE-81A2-6390E86E7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CA3D-757F-474E-AF0B-5FE4DE9C5C57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5068F-DCF7-4EEE-81A2-6390E86E7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CCA3D-757F-474E-AF0B-5FE4DE9C5C57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5068F-DCF7-4EEE-81A2-6390E86E7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458200" cy="14477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700" dirty="0" smtClean="0">
                <a:latin typeface="Estrangelo Edessa" pitchFamily="66" charset="0"/>
                <a:cs typeface="Estrangelo Edessa" pitchFamily="66" charset="0"/>
              </a:rPr>
              <a:t/>
            </a:r>
            <a:br>
              <a:rPr lang="en-US" sz="2700" dirty="0" smtClean="0">
                <a:latin typeface="Estrangelo Edessa" pitchFamily="66" charset="0"/>
                <a:cs typeface="Estrangelo Edessa" pitchFamily="66" charset="0"/>
              </a:rPr>
            </a:b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RIBOTYPING 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PLANT GROWTH PROMOTING RHIZOBACTERIA (PGPR) DARI TANAH 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RIZOSFER</a:t>
            </a:r>
            <a:br>
              <a:rPr lang="en-US" sz="2400" dirty="0" smtClean="0">
                <a:latin typeface="Estrangelo Edessa" pitchFamily="66" charset="0"/>
                <a:cs typeface="Estrangelo Edessa" pitchFamily="66" charset="0"/>
              </a:rPr>
            </a:b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DAERAH 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SIRUVANI UNTUK PENINGKATAN </a:t>
            </a:r>
            <a:r>
              <a:rPr lang="id-ID" sz="2400" dirty="0">
                <a:latin typeface="Estrangelo Edessa" pitchFamily="66" charset="0"/>
                <a:cs typeface="Estrangelo Edessa" pitchFamily="66" charset="0"/>
              </a:rPr>
              <a:t>P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ERTUMBUHAN TANAMAN</a:t>
            </a:r>
            <a:br>
              <a:rPr lang="en-US" sz="2400" dirty="0">
                <a:latin typeface="Estrangelo Edessa" pitchFamily="66" charset="0"/>
                <a:cs typeface="Estrangelo Edessa" pitchFamily="66" charset="0"/>
              </a:rPr>
            </a:br>
            <a:endParaRPr lang="en-US" sz="2400" dirty="0"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23554" name="AutoShape 2" descr="https://encrypted-tbn1.gstatic.com/images?q=tbn:ANd9GcSMOI2F3nC3ILgM30ZW1gkY-yiVJLnsnxVT7C8VkfRzCacONH9aT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4" name="AutoShape 2" descr="https://encrypted-tbn1.gstatic.com/images?q=tbn:ANd9GcTUzQWAQSsi0URQktGdlCVaKxTeklIGO-x1ZyaUoiRHmD5Iq1f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6" name="AutoShape 4" descr="https://encrypted-tbn1.gstatic.com/images?q=tbn:ANd9GcTUzQWAQSsi0URQktGdlCVaKxTeklIGO-x1ZyaUoiRHmD5Iq1f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8" name="AutoShape 6" descr="https://encrypted-tbn1.gstatic.com/images?q=tbn:ANd9GcTUzQWAQSsi0URQktGdlCVaKxTeklIGO-x1ZyaUoiRHmD5Iq1f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0" name="AutoShape 8" descr="https://encrypted-tbn1.gstatic.com/images?q=tbn:ANd9GcTUzQWAQSsi0URQktGdlCVaKxTeklIGO-x1ZyaUoiRHmD5Iq1f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" name="AutoShape 10" descr="https://encrypted-tbn1.gstatic.com/images?q=tbn:ANd9GcTUzQWAQSsi0URQktGdlCVaKxTeklIGO-x1ZyaUoiRHmD5Iq1fA"/>
          <p:cNvSpPr>
            <a:spLocks noChangeAspect="1" noChangeArrowheads="1"/>
          </p:cNvSpPr>
          <p:nvPr/>
        </p:nvSpPr>
        <p:spPr bwMode="auto">
          <a:xfrm>
            <a:off x="155575" y="-914400"/>
            <a:ext cx="28575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4" name="AutoShape 12" descr="https://encrypted-tbn1.gstatic.com/images?q=tbn:ANd9GcTUzQWAQSsi0URQktGdlCVaKxTeklIGO-x1ZyaUoiRHmD5Iq1fA"/>
          <p:cNvSpPr>
            <a:spLocks noChangeAspect="1" noChangeArrowheads="1"/>
          </p:cNvSpPr>
          <p:nvPr/>
        </p:nvSpPr>
        <p:spPr bwMode="auto">
          <a:xfrm>
            <a:off x="155575" y="-914400"/>
            <a:ext cx="28575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6" name="AutoShape 14" descr="https://encrypted-tbn1.gstatic.com/images?q=tbn:ANd9GcTUzQWAQSsi0URQktGdlCVaKxTeklIGO-x1ZyaUoiRHmD5Iq1fA"/>
          <p:cNvSpPr>
            <a:spLocks noChangeAspect="1" noChangeArrowheads="1"/>
          </p:cNvSpPr>
          <p:nvPr/>
        </p:nvSpPr>
        <p:spPr bwMode="auto">
          <a:xfrm>
            <a:off x="155575" y="-914400"/>
            <a:ext cx="28575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268659" y="4807803"/>
            <a:ext cx="3427541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LISTYANI NURDIENASARI</a:t>
            </a:r>
          </a:p>
          <a:p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S 611208007</a:t>
            </a:r>
            <a:endParaRPr lang="en-US" sz="2400" dirty="0"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43000" y="2551837"/>
            <a:ext cx="609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International Journal of Advanced Life Sciences (IJALS)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en-US" b="1" i="1" dirty="0" smtClean="0">
                <a:solidFill>
                  <a:srgbClr val="002060"/>
                </a:solidFill>
              </a:rPr>
              <a:t>Volume (5) Issue (1) November - 2012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en-US" b="1" dirty="0" err="1" smtClean="0">
                <a:solidFill>
                  <a:srgbClr val="002060"/>
                </a:solidFill>
              </a:rPr>
              <a:t>Pemila</a:t>
            </a:r>
            <a:r>
              <a:rPr lang="en-US" b="1" dirty="0" smtClean="0">
                <a:solidFill>
                  <a:srgbClr val="002060"/>
                </a:solidFill>
              </a:rPr>
              <a:t> Edith </a:t>
            </a:r>
            <a:r>
              <a:rPr lang="en-US" b="1" dirty="0" err="1" smtClean="0">
                <a:solidFill>
                  <a:srgbClr val="002060"/>
                </a:solidFill>
              </a:rPr>
              <a:t>Chitraselvi</a:t>
            </a:r>
            <a:r>
              <a:rPr lang="en-US" b="1" dirty="0" smtClean="0">
                <a:solidFill>
                  <a:srgbClr val="002060"/>
                </a:solidFill>
              </a:rPr>
              <a:t>, R * </a:t>
            </a:r>
            <a:r>
              <a:rPr lang="en-US" b="1" dirty="0" err="1" smtClean="0">
                <a:solidFill>
                  <a:srgbClr val="002060"/>
                </a:solidFill>
              </a:rPr>
              <a:t>dan</a:t>
            </a:r>
            <a:r>
              <a:rPr lang="en-US" b="1" dirty="0" smtClean="0">
                <a:solidFill>
                  <a:srgbClr val="002060"/>
                </a:solidFill>
              </a:rPr>
              <a:t> David Paul Raj, RS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6" name="Picture 8" descr="E:\Picture\Logo Kampus\uns biru puti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886200"/>
            <a:ext cx="2438400" cy="259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76298"/>
            <a:ext cx="4114800" cy="3671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685800" y="4724400"/>
            <a:ext cx="7848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Di set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kedua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percobaan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varietas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padi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CO49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diperlakukan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dengan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10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isolat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dari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Sawah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1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5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isolat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dari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Sawah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2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dengan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kontrol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untuk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masing-masing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varietas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tanpa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perlakuan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. RF1.13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merupakan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isolat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terbaik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dalam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mendorong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pertumbuhan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tunas, RF1.16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menunjukkan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panjang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perakaran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yang paling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efisien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indeks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vigor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biji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paling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tinggi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Tabel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2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Gambar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. 3). </a:t>
            </a: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Estrangelo Edessa" pitchFamily="66" charset="0"/>
              <a:cs typeface="Estrangelo Edessa" pitchFamily="66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91075" y="1066800"/>
            <a:ext cx="34385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1" y="2566987"/>
            <a:ext cx="4419600" cy="360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81000" y="423208"/>
            <a:ext cx="8458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Pelarut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Fosfat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Estrangelo Edessa" pitchFamily="66" charset="0"/>
              <a:cs typeface="Estrangelo Edessa" pitchFamily="66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Isolat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Rizosfir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pelarut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Fosfat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anorganik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disaring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menggunakan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pelat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agar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Pikovskaya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Pembentukan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zona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clearance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menegaskan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kemampuan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bakteri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untuk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melarutkan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fosfat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anorganik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dalam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bentuk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kalsium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fosfat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Isolat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RF2.18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RF2.4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menunjukkan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jarak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zona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clearance 0.4cm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Gambar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4). RF1.6, RF1.10, RF1.14, RF1.2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RF2.19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juga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menunjukkan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lang="en-US" sz="2000" dirty="0" err="1" smtClean="0"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adanya</a:t>
            </a:r>
            <a:r>
              <a:rPr lang="en-US" sz="2000" dirty="0" smtClean="0"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lang="en-US" sz="2000" dirty="0" err="1" smtClean="0"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k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egiatan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pelarut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Tabel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- 3)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Estrangelo Edessa" pitchFamily="66" charset="0"/>
              <a:cs typeface="Estrangelo Edessa" pitchFamily="66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2971800"/>
            <a:ext cx="35052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33400"/>
            <a:ext cx="807720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85800" y="3505200"/>
            <a:ext cx="8001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Ribotyping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strangelo Edessa" pitchFamily="66" charset="0"/>
              <a:cs typeface="Estrangelo Edessa" pitchFamily="66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Sequencing 16S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rDNA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dilakukan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untuk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mendorong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isolat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PGPR RF1.2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RF1.9.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Urutannya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dibandingkan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dengan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urutan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yang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tersedia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dalam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database NCBI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menggunakan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alat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BLAST.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Hasil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kesamaan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urutan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mengungkapkan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isolat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RF1.2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sebagai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Bacillus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subtilis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subsp. (99% homolog)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RF1.9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sebagai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Paenibacillus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provencensis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.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Didapatkan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Urutan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parsial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16S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rDNA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yang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disampaikan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dalam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database NCBI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nomor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Aksesi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(JQ389019 - RF1.2, JQ290348 - RF1.9).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strangelo Edessa" pitchFamily="66" charset="0"/>
              <a:cs typeface="Estrangelo Edess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KESIMPULAN</a:t>
            </a:r>
            <a:endParaRPr lang="en-US" sz="2800" dirty="0"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Organisme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tanah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berperan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penting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dalam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memelihara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kesuburan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tanah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terutama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organisme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rhizosfer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karena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interaksi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mereka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dengan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akar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tanaman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. </a:t>
            </a:r>
            <a:endParaRPr lang="en-US" dirty="0" smtClean="0">
              <a:latin typeface="Estrangelo Edessa" pitchFamily="66" charset="0"/>
              <a:cs typeface="Estrangelo Edessa" pitchFamily="66" charset="0"/>
            </a:endParaRPr>
          </a:p>
          <a:p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Mikroorganisme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PGPR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memiliki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efek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langsung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terhadap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pertumbuhan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tanaman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yaitu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memproduksi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fitohormon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,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pelarut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fosfat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,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pengeksekusi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besi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,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memberi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perlindungan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terhadap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patogen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tanaman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melalui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 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antibiosis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dan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persaingan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. </a:t>
            </a:r>
            <a:endParaRPr lang="en-US" dirty="0" smtClean="0">
              <a:latin typeface="Estrangelo Edessa" pitchFamily="66" charset="0"/>
              <a:cs typeface="Estrangelo Edessa" pitchFamily="66" charset="0"/>
            </a:endParaRPr>
          </a:p>
          <a:p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Mikroba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rizosfir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merupakan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alat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potensial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untuk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pertanian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berkelanjutan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. 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PGPR 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penting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dalam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mendorong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praktek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pertanian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yang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ramah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lingkungan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dan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dapat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mengeksplorasi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berbagai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organisme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untuk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dimanfaatkan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sebagai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>
                <a:latin typeface="Estrangelo Edessa" pitchFamily="66" charset="0"/>
                <a:cs typeface="Estrangelo Edessa" pitchFamily="66" charset="0"/>
              </a:rPr>
              <a:t>pupuk</a:t>
            </a:r>
            <a:r>
              <a:rPr lang="en-US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dirty="0" err="1" smtClean="0">
                <a:latin typeface="Estrangelo Edessa" pitchFamily="66" charset="0"/>
                <a:cs typeface="Estrangelo Edessa" pitchFamily="66" charset="0"/>
              </a:rPr>
              <a:t>hayati</a:t>
            </a:r>
            <a:endParaRPr lang="en-US" dirty="0">
              <a:latin typeface="Estrangelo Edessa" pitchFamily="66" charset="0"/>
              <a:cs typeface="Estrangelo Edessa" pitchFamily="66" charset="0"/>
            </a:endParaRPr>
          </a:p>
          <a:p>
            <a:endParaRPr lang="en-US" dirty="0">
              <a:latin typeface="Estrangelo Edessa" pitchFamily="66" charset="0"/>
              <a:cs typeface="Estrangelo Edess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https://encrypted-tbn2.gstatic.com/images?q=tbn:ANd9GcRSBw_r6n_V3WRa2Ns5a4bNW1v-HVqX3qRIjX14seRFTXNCL6z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0375" y="169814"/>
            <a:ext cx="7997825" cy="661198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38400" y="2286000"/>
            <a:ext cx="51812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Estrangelo Edessa" pitchFamily="66" charset="0"/>
                <a:cs typeface="Estrangelo Edessa" pitchFamily="66" charset="0"/>
              </a:rPr>
              <a:t>SEKIAN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Estrangelo Edessa" pitchFamily="66" charset="0"/>
                <a:cs typeface="Estrangelo Edessa" pitchFamily="66" charset="0"/>
              </a:rPr>
              <a:t>SEMOGA BERMANFAAT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Estrangelo Edessa" pitchFamily="66" charset="0"/>
                <a:cs typeface="Estrangelo Edessa" pitchFamily="66" charset="0"/>
              </a:rPr>
              <a:t>TERIMA KASIH</a:t>
            </a:r>
            <a:endParaRPr lang="en-US" sz="4000" dirty="0">
              <a:solidFill>
                <a:schemeClr val="bg1"/>
              </a:solidFill>
              <a:latin typeface="Estrangelo Edessa" pitchFamily="66" charset="0"/>
              <a:cs typeface="Estrangelo Edess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>
                <a:latin typeface="Estrangelo Edessa" pitchFamily="66" charset="0"/>
                <a:cs typeface="Estrangelo Edessa" pitchFamily="66" charset="0"/>
              </a:rPr>
              <a:t>PENDAHULUAN</a:t>
            </a:r>
            <a:endParaRPr lang="en-US" sz="3200" dirty="0">
              <a:latin typeface="Estrangelo Edessa" pitchFamily="66" charset="0"/>
              <a:cs typeface="Estrangelo Edessa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0"/>
            <a:ext cx="3200400" cy="762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>
                <a:latin typeface="Estrangelo Edessa" pitchFamily="66" charset="0"/>
                <a:cs typeface="Estrangelo Edessa" pitchFamily="66" charset="0"/>
              </a:rPr>
              <a:t>RIZOSFER</a:t>
            </a:r>
            <a:endParaRPr lang="en-US" sz="3200" dirty="0"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Tanah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di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sekitar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daerah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akar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dan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di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bawah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perakaran</a:t>
            </a:r>
            <a:endParaRPr lang="en-US" sz="2800" dirty="0" smtClean="0">
              <a:latin typeface="Estrangelo Edessa" pitchFamily="66" charset="0"/>
              <a:cs typeface="Estrangelo Edessa" pitchFamily="66" charset="0"/>
            </a:endParaRPr>
          </a:p>
          <a:p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Situs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dimana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terjadi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interaksi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kompleks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antara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akar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dan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mikroorganisme</a:t>
            </a:r>
            <a:endParaRPr lang="en-US" sz="2800" dirty="0" smtClean="0">
              <a:latin typeface="Estrangelo Edessa" pitchFamily="66" charset="0"/>
              <a:cs typeface="Estrangelo Edessa" pitchFamily="66" charset="0"/>
            </a:endParaRPr>
          </a:p>
          <a:p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Keanekaragaman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tinggi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,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relatif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kaya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nutrisi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namun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kehilangan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40 %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fotosintesis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tanaman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dari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akar</a:t>
            </a:r>
            <a:endParaRPr lang="en-US" sz="2800" dirty="0" smtClean="0">
              <a:latin typeface="Estrangelo Edessa" pitchFamily="66" charset="0"/>
              <a:cs typeface="Estrangelo Edessa" pitchFamily="66" charset="0"/>
            </a:endParaRPr>
          </a:p>
          <a:p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Tempat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berkembangbiaknya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berbagai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macam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mikroorganisme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 (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menguntungkan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,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netral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dan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merugikan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)</a:t>
            </a:r>
            <a:endParaRPr lang="en-US" sz="2800" dirty="0">
              <a:latin typeface="Estrangelo Edessa" pitchFamily="66" charset="0"/>
              <a:cs typeface="Estrangelo Edessa" pitchFamily="66" charset="0"/>
            </a:endParaRPr>
          </a:p>
        </p:txBody>
      </p:sp>
      <p:pic>
        <p:nvPicPr>
          <p:cNvPr id="5" name="Picture 2" descr="https://encrypted-tbn3.gstatic.com/images?q=tbn:ANd9GcR6TOLQJTDxJBn2JshNHPCNEhaUqqmLhhpZ81V3TvBwZijDdkE1NFXjkbU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4648200"/>
            <a:ext cx="22098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500" dirty="0" smtClean="0">
                <a:latin typeface="Estrangelo Edessa" pitchFamily="66" charset="0"/>
                <a:cs typeface="Estrangelo Edessa" pitchFamily="66" charset="0"/>
              </a:rPr>
              <a:t>Plant Growth Promoting </a:t>
            </a:r>
            <a:r>
              <a:rPr lang="en-US" sz="2500" dirty="0" err="1" smtClean="0">
                <a:latin typeface="Estrangelo Edessa" pitchFamily="66" charset="0"/>
                <a:cs typeface="Estrangelo Edessa" pitchFamily="66" charset="0"/>
              </a:rPr>
              <a:t>Rhizobacteria</a:t>
            </a:r>
            <a:r>
              <a:rPr lang="en-US" sz="2500" dirty="0" smtClean="0">
                <a:latin typeface="Estrangelo Edessa" pitchFamily="66" charset="0"/>
                <a:cs typeface="Estrangelo Edessa" pitchFamily="66" charset="0"/>
              </a:rPr>
              <a:t> (PGPR)</a:t>
            </a:r>
            <a:endParaRPr lang="en-US" sz="2500" dirty="0"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029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d-ID" sz="2400" dirty="0" smtClean="0">
                <a:latin typeface="Estrangelo Edessa" pitchFamily="66" charset="0"/>
                <a:cs typeface="Estrangelo Edessa" pitchFamily="66" charset="0"/>
              </a:rPr>
              <a:t>PGPR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, 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meliputi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bakteri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 yang 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hidup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bebas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serta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bersifat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sebagai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bakteri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simbiotik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,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dapat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mengatasi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masalah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polusi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yang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disebabkan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oleh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bahan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kimia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pertanian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;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juga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berperan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dalam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mendorong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pertumbuhan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tanaman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yaitu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melalui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:</a:t>
            </a:r>
          </a:p>
          <a:p>
            <a:pPr algn="just">
              <a:buNone/>
            </a:pP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1.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Penindasan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penyakit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tanaman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(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Bioprotectants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) (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Kloepper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, 1993), </a:t>
            </a:r>
            <a:endParaRPr lang="en-US" sz="2400" dirty="0" smtClean="0">
              <a:latin typeface="Estrangelo Edessa" pitchFamily="66" charset="0"/>
              <a:cs typeface="Estrangelo Edessa" pitchFamily="66" charset="0"/>
            </a:endParaRPr>
          </a:p>
          <a:p>
            <a:pPr algn="just">
              <a:buNone/>
            </a:pP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2.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Peningkatan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akuisisi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nutrisi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 (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Pupuk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hayati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) (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Piromyou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i="1" dirty="0">
                <a:latin typeface="Estrangelo Edessa" pitchFamily="66" charset="0"/>
                <a:cs typeface="Estrangelo Edessa" pitchFamily="66" charset="0"/>
              </a:rPr>
              <a:t>et al.,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 2011), </a:t>
            </a:r>
            <a:endParaRPr lang="en-US" sz="2400" dirty="0" smtClean="0">
              <a:latin typeface="Estrangelo Edessa" pitchFamily="66" charset="0"/>
              <a:cs typeface="Estrangelo Edessa" pitchFamily="66" charset="0"/>
            </a:endParaRPr>
          </a:p>
          <a:p>
            <a:pPr marL="288925" lvl="0" indent="-47625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a. </a:t>
            </a:r>
            <a:r>
              <a:rPr lang="en-US" sz="2400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Asosiatif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fiksasi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nitrogen (Hong </a:t>
            </a:r>
            <a:r>
              <a:rPr lang="en-US" sz="2400" i="1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et al.,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1991), </a:t>
            </a:r>
          </a:p>
          <a:p>
            <a:pPr marL="577850" lvl="0" indent="-288925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b.Pelarut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Fosfor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menjadi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bentuk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yang </a:t>
            </a:r>
            <a:r>
              <a:rPr lang="en-US" sz="2400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tersedia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untuk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tanaman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(Whitelaw, 2000), </a:t>
            </a:r>
          </a:p>
          <a:p>
            <a:pPr algn="just">
              <a:buNone/>
            </a:pP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3.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Meningkatkan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Fungsi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Mikoriza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Garbaye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, 1994), </a:t>
            </a:r>
          </a:p>
          <a:p>
            <a:pPr algn="just">
              <a:buNone/>
            </a:pP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cs typeface="Estrangelo Edessa" pitchFamily="66" charset="0"/>
              </a:rPr>
              <a:t>4. </a:t>
            </a:r>
            <a:r>
              <a:rPr lang="en-US" sz="2400" dirty="0" err="1" smtClean="0">
                <a:solidFill>
                  <a:srgbClr val="000000"/>
                </a:solidFill>
                <a:latin typeface="Estrangelo Edessa" pitchFamily="66" charset="0"/>
                <a:cs typeface="Estrangelo Edessa" pitchFamily="66" charset="0"/>
              </a:rPr>
              <a:t>Memp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roduksi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phytohormone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 (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Biostimulants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) (</a:t>
            </a:r>
            <a:r>
              <a:rPr lang="en-US" sz="2400" dirty="0" err="1">
                <a:latin typeface="Estrangelo Edessa" pitchFamily="66" charset="0"/>
                <a:cs typeface="Estrangelo Edessa" pitchFamily="66" charset="0"/>
              </a:rPr>
              <a:t>Vessey</a:t>
            </a:r>
            <a:r>
              <a:rPr lang="en-US" sz="2400" dirty="0">
                <a:latin typeface="Estrangelo Edessa" pitchFamily="66" charset="0"/>
                <a:cs typeface="Estrangelo Edessa" pitchFamily="66" charset="0"/>
              </a:rPr>
              <a:t>, 2003). </a:t>
            </a:r>
            <a:endParaRPr lang="en-US" sz="2400" dirty="0" smtClean="0">
              <a:latin typeface="Estrangelo Edessa" pitchFamily="66" charset="0"/>
              <a:cs typeface="Estrangelo Edessa" pitchFamily="66" charset="0"/>
            </a:endParaRPr>
          </a:p>
          <a:p>
            <a:pPr algn="just">
              <a:buNone/>
            </a:pP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5.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Menurunkan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tingkat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keracunan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logam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berat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Burd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dkk</a:t>
            </a:r>
            <a:r>
              <a:rPr lang="en-US" sz="2400" i="1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.,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1998). </a:t>
            </a:r>
          </a:p>
          <a:p>
            <a:pPr algn="just">
              <a:buNone/>
            </a:pP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cs typeface="Estrangelo Edessa" pitchFamily="66" charset="0"/>
              </a:rPr>
              <a:t>6. </a:t>
            </a:r>
            <a:r>
              <a:rPr lang="en-US" sz="2400" dirty="0" err="1" smtClean="0">
                <a:solidFill>
                  <a:srgbClr val="000000"/>
                </a:solidFill>
                <a:latin typeface="Estrangelo Edessa" pitchFamily="66" charset="0"/>
                <a:cs typeface="Estrangelo Edessa" pitchFamily="66" charset="0"/>
              </a:rPr>
              <a:t>M</a:t>
            </a:r>
            <a:r>
              <a:rPr lang="en-US" sz="2400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eningkatkan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pertumbuhan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 </a:t>
            </a:r>
            <a:r>
              <a:rPr lang="en-US" sz="2400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dan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berat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akar</a:t>
            </a:r>
            <a:r>
              <a:rPr lang="en-US" sz="24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Nelson (2004).</a:t>
            </a:r>
            <a:endParaRPr lang="en-US" sz="2400" dirty="0" smtClean="0">
              <a:latin typeface="Estrangelo Edessa" pitchFamily="66" charset="0"/>
              <a:cs typeface="Estrangelo Edess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381000"/>
            <a:ext cx="8305800" cy="58477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Beberapa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bakteri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PGPRs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penting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yang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banyak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dipelajari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dan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dipasarkan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adalah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bakteri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yang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termasuk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i="1" dirty="0" smtClean="0">
                <a:latin typeface="Estrangelo Edessa" pitchFamily="66" charset="0"/>
                <a:cs typeface="Estrangelo Edessa" pitchFamily="66" charset="0"/>
              </a:rPr>
              <a:t>Bacillus genera,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i="1" dirty="0" err="1" smtClean="0">
                <a:latin typeface="Estrangelo Edessa" pitchFamily="66" charset="0"/>
                <a:cs typeface="Estrangelo Edessa" pitchFamily="66" charset="0"/>
              </a:rPr>
              <a:t>Streptomyces</a:t>
            </a:r>
            <a:r>
              <a:rPr lang="en-US" sz="2200" i="1" dirty="0" smtClean="0">
                <a:latin typeface="Estrangelo Edessa" pitchFamily="66" charset="0"/>
                <a:cs typeface="Estrangelo Edessa" pitchFamily="66" charset="0"/>
              </a:rPr>
              <a:t> Pseudomonas , 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(Kumar </a:t>
            </a:r>
            <a:r>
              <a:rPr lang="en-US" sz="2200" i="1" dirty="0" smtClean="0">
                <a:latin typeface="Estrangelo Edessa" pitchFamily="66" charset="0"/>
                <a:cs typeface="Estrangelo Edessa" pitchFamily="66" charset="0"/>
              </a:rPr>
              <a:t>et al.,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2011). </a:t>
            </a:r>
          </a:p>
          <a:p>
            <a:pPr algn="just"/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Peran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bakteri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ini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adalah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:</a:t>
            </a:r>
          </a:p>
          <a:p>
            <a:pPr marL="400050" indent="-400050" algn="just">
              <a:buAutoNum type="arabicPeriod"/>
            </a:pP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Mensintesis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PGPR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dan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pelepasan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phytohormon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(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Indole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Acetic Acid,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Sitokinin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,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dan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Giberelin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) </a:t>
            </a:r>
          </a:p>
          <a:p>
            <a:pPr marL="400050" indent="-400050" algn="just">
              <a:buAutoNum type="arabicPeriod"/>
            </a:pP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Sebagai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metabolit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sekunder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yang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mengontrol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proses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fisiologis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seperti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meningkatkan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permukaan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daerah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perakaran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dengan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meningkatkan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pembesaran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sel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dan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tanggapan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pembelahan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sel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terhadap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peningkatan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cahaya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dan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gravitasi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(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Karthikeyan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dan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Sakthivel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, 2011). </a:t>
            </a:r>
          </a:p>
          <a:p>
            <a:pPr marL="400050" indent="-400050" algn="just">
              <a:buAutoNum type="arabicPeriod"/>
            </a:pP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Meningkatkan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efektivitas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rhizobakteria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terhadap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ketersediaan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nutrisi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penting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,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berdasarkan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pelarut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fosfat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,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pengoksidasi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belerang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dan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kelat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besi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dengan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produksi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berat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molekul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rendah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. </a:t>
            </a:r>
          </a:p>
          <a:p>
            <a:pPr marL="400050" indent="-400050" algn="just">
              <a:buAutoNum type="arabicPeriod"/>
            </a:pP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Kelompok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rhizobakteria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dapat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meningkatkan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serapan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hara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dari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tanah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,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sehingga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mengurangi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kebutuhan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pupuk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dan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mencegah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akumulasi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nitrat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dan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fosfat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dalam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tanah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(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Ashrafuzzaman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i="1" dirty="0" smtClean="0">
                <a:latin typeface="Estrangelo Edessa" pitchFamily="66" charset="0"/>
                <a:cs typeface="Estrangelo Edessa" pitchFamily="66" charset="0"/>
              </a:rPr>
              <a:t>et al.,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2009).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85800"/>
            <a:ext cx="6705600" cy="838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>
                <a:latin typeface="Estrangelo Edessa" pitchFamily="66" charset="0"/>
                <a:cs typeface="Estrangelo Edessa" pitchFamily="66" charset="0"/>
              </a:rPr>
              <a:t>TUJUAN PENELITIAN</a:t>
            </a:r>
            <a:endParaRPr lang="en-US" sz="3200" dirty="0"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81000" y="2057400"/>
            <a:ext cx="8229600" cy="2667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599" y="2514600"/>
            <a:ext cx="678180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Estrangelo Edessa" pitchFamily="66" charset="0"/>
                <a:cs typeface="Estrangelo Edessa" pitchFamily="66" charset="0"/>
              </a:rPr>
              <a:t>U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ntuk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mengisolasi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potensi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PGPR yang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tinggi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dari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hutan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dan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mengidentifikasi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 strain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baru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dalam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rhizosphere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padi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melalui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karakterisasi</a:t>
            </a:r>
            <a:r>
              <a:rPr lang="en-US" sz="28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800" dirty="0" err="1" smtClean="0">
                <a:latin typeface="Estrangelo Edessa" pitchFamily="66" charset="0"/>
                <a:cs typeface="Estrangelo Edessa" pitchFamily="66" charset="0"/>
              </a:rPr>
              <a:t>molekuler</a:t>
            </a:r>
            <a:endParaRPr lang="en-US" sz="2800" dirty="0" smtClean="0">
              <a:latin typeface="Estrangelo Edessa" pitchFamily="66" charset="0"/>
              <a:cs typeface="Estrangelo Edessa" pitchFamily="66" charset="0"/>
            </a:endParaRPr>
          </a:p>
          <a:p>
            <a:endParaRPr lang="en-US" dirty="0"/>
          </a:p>
        </p:txBody>
      </p:sp>
      <p:sp>
        <p:nvSpPr>
          <p:cNvPr id="10242" name="AutoShape 2" descr="data:image/jpeg;base64,/9j/4AAQSkZJRgABAQAAAQABAAD/2wCEAAkGBhQSERQTExQWFRUWGBsYGBgVFxgYFRgXFxcXGBUYGBQYHCYeFxkkGhYUHy8gIycpLCwsFR4xNTAqNSYsLCkBCQoKDgwOFw8PGikcHBwpKSkpKSkpKSkpKSkpKSkpKSkpKSksKSkpKSwpKSkpKSksLCkpLCkpKSkpKSwsKSkpLP/AABEIARkAtAMBIgACEQEDEQH/xAAcAAACAwEBAQEAAAAAAAAAAAAEBQIDBgEABwj/xABGEAABAgMGAwQFCQUIAgMAAAABAhEAAyEEBRIxQVEiYXEGE4GRIzKhscFCUmJzstHh8PEUM3KT0iRTVGOCkqLCFTRDg7P/xAAZAQACAwEAAAAAAAAAAAAAAAACAwABBAX/xAAiEQACAgICAwADAQAAAAAAAAAAAQIRAyESMQRBURMiMmH/2gAMAwEAAhEDEQA/AFN03hOmT1BUy1KShay0ubMKiMZGWKoFKc40FonElZFonIYgALmLS9GJqrxpGXuS1d1PWtLhapiwCMhxF+mkau0Wszpc9SUJWgp+V6yVYKFm8I4+Wf7tDFOHTM9eX7UEKWm1TiCwCRNmOH1HFXKKpqbVLlBS59pSk5KK5pKqB2rlEbTaAlUoBakrCSpTigyCQ3QqjWo7VTl2YUlLQEYQG4gSGYvTTSCU/wBVstQUujNG95qEkpnWgOlnWtZJ5sVcPURnP/O2h/8A2J/86Z/VGuvi8JNoEoKliUoBllOoCSQoc6ANzjDLQyiOf6Q3Fe9h48fFuxkL7tH+In/zpn9UBWu/bT/iZ/8AOm/1R2WmkA20ZdY0RewsipBliv20FC3tNodv76b/AFR6z37aXP8AaZ/86b/VAdgHErmk/CLESmrpAylsxNk1X/aST/abRn/fzf6osl3/AGlif2m0bD003+qFQygmQniA8TBXopDS1X7aAUp/aJ9AH9NNzNT8qIf+etDf+xPr/nTf6oXLXiOLck+UexVi0NTscyL+tH+In/zpn9UNLPfs/wDv5x/+2Z/VGYQuD7LOg2rVDWlRobvvKeVpHfziACT6VeTfxQJabytKsXdTp5DB2mrcf8orkT+7StYNSGbYamL5aUy+7WkulQroS+b+beEcmXKE2ZWqDbsvOcmXMKp010oVnNWa4Tri3iVgvWamWMU6adz3q3rzKoBlLaWtwwYgPmXPuaBZtraVQMSph4a+2E3J++xe0etl/T8SsM+cz6TpjfagNV/Wj/ET/wCdM/qi9VjaWa51+6FJEdjxJXGvgyLtG57IXvOVJWVTZp9IRWYs/IRuY9A3YxHoV/WH7CI9GoYBWCUSpb5KmzA/+owXZuEhWLCOdARnV6RC6p6AJwJGITVkDliLnk28CWucFBUtKhjxYRnVJzO2UcHIm5sW+yE0lWOa4OLQ54XpA6bQUsCClGImu9A3SkM7zlpQhQw8QwpAzqSCWOmXtgO9hwkrKg6SkpUC2VC+8FHZC9ExLrUtSSlIC0YmIVUcPOhNIzi1OonJy8HyC6FTFIcJSQkPRIIZ655vC0xqxRo04W6Y7uaWCWIgu9eyZUMUuvKFd0zWMb26rQMIgZycXaOpCEckaZ8uVZFSZjKBDuMogkkEjQgHzFY+k9r7OFWdSmqmoPKPms4Ol+Te2GQlz2cvycP45EMAqRpnHMbBR8POPSVsxiVqRwBScifLkfbDV2Zo9npVUg9YqK6xZJTwjxipKdVU5bwUe2Mh2whBpBFnmVgJMx+W0Ey1MH8IYPGoWcKgM1BvaIYSpyTwGnCMPIpJceMJ7HaMjDuacYSWAOHFiA1BLgnX8YweVCtiMq9nL5UcCOHQYvGBbXJACEnMDF/uZh7DDCQiYsYwkqExLK3xZiAbesd54geCR95jFDSoz9ItnvhCUh6V8NIRhNYcWu1gAJFCr2QrnsCQMnjoeG3tBY9aNT2PU8lf1h+wiPR3sd+5X9YfsIj0dKhpTd9lSMa1fKmrQdThxF6eUI5tmMuYquIS3S+pJFX5Aw3lW7AJ4rwzl1GjqP3QvumQSZyZhLmhrR2zpHElacmVNUztotBwpHzSFPz2MD2+3GbMxF8JqHOrAH2iLbelOMBzhAAVnVn8PjWArNIC1KWonAgYko3TV8smaDglVg0Ss14kIKACoEENoHNNNKQFBKGSV6YWbSv6wLNcGusaMZpwtJBViVWNTdVrZqxjZM1jBgvgpFM4qcL6NuPIom9vWeFWeYMzhj5ba6UjWXVeqp0uYl+NKXA+cBmPaIzkyTid4mFVaYvyWslNFEpL0/ORi2VMwuCHDVG/4xXIQy23ic1DLPSDfZzao9a0YEJw1ByPtbrAk8uyt/yYMtc/CjDmFCoOh0IgJFUkaisMj0MjrZKSHi6WcR5D3RUUsyRmc/uiS5gAwjxO5+6DHJhAn1h7dU4KRMSXJw8Le1ubNGXEyGV1WspWCNIDLDlFgzXJUOEWru0S2W4cEKDigIJBD56RXbwQUrbh1BNeddsolbyl5YSngU5poXpXcRNKQoYVZL4QQaUqD1oR4xy6oyPWiq8yFFBGz82IDQvnIZoPCOLCrJJZ/HePXlIAQFJNH9kafHlxmi12POxv7lf1h+wiPRzsafQr+sP2ER6OoxwovlJRap6HZKlqJGpq/wATAl220hcwpBwroQa5lh7Y0Xaa6ybSqaBkoh+hP3xllrUkJIP7zE1PVZRxHwzjl2pWFmVZGELmGZRKeFJxEtmRT2PFVkvAd4QzpLgjrQ+YA8oNs9pwoCSwGEjm6iCX3yEK7vSO8IIq+YygUtNCSVqs2GacVCXfpp8I5bVejljqfd90EW8KUlMw7N4pq3kIGvT1UkaD7oLHK6ChIAK4Ksti7yjhL5Pq0MbguqWpeGcSykEuMwWoYLu67+BawH7tYAG4OcFkzJWkMlLlpCmWDImoUNDvprBl9yAlWOXVKxiA2JzEF3nKTMlCckMygkjnVz7oVqnkjDsS0BCTbTBhNx7FyQRMruPbBtoS5fl8TAktRKwTq3sgzUj85v8AGHyeyrsBt0wY8JyYDpEZMrCXJzoOZOsctcoqmHQbwQmchDgpKgmgrruNvbDF1oJLQNMOB6uo67CB1H89YZKssuaQUrKFKqErqknL19MtoBtllXLUUrSUnn98HGSDK4Ls0BJXBMqZBstGju9ePFL1w4k7PqPJ4nNllkJCS2isgFaVy3gCTacKMWoLv0qPa0H2i0meoKclBTROQChmANd/GOXlg1O/RllH9hpJsSCoJUyiAQWPrHPPZyYI7VWDupSkjCyFAOj1SCKVhdc1sT3hQsf6hpSjiCrYgrCpVQNXrXQjfbxhUJcZ7IuyfY79yv6w/YRHov7MWFUuXMQoVEw6/QRHo7ylF7Qw92pmqTOcE+sSz0LEvGVkSCpHeE+sSlAJ0XwkjxLw97b2jCs0fiU3mawuVK9CFGmBQI6Co9kcaT4jvL1lYpKz3bGh94rE7FiSsEeqSH1yr8Y7eEvC4Bdj+ffELtKgfokVHm3teHP+WzMGWK2BSlpUKKHCNl5A+IceMKrxmkEp8G2aHdhsD4V/LTm5ABYsG30hXb7M85yC2p5jP3iAxNciuhj2engTJa1aHCsf5ZzMN7GlUo2mWsrKg+HAVYQQ+go0ZVK8BDRsrjnKtNsBTwqMhifp4WCv9xEDmjVtdDV9GF3dnkCz+mUwWQwYklw/m+sY+87sMpRYuHNWI83jWJtoImJdyicnMuSyWJfrFd+3d3suepPyXJ8E1jJinKM99MvimjAlLKT/ABe+Cgp5nhFSQ6Qdae9vjE5CWmL5COl2mAkW2qz4sLhvlDm/4witsziwjIU8dTGhCAoFSAojCkHcFgCW2eElus6ELNXGjZ+O0Mw/GF/hMJBkhWqXHnl8Yc3JbpU+V+z2l6UlTNUPkCfmOYT2NWJCgKOKD+H9YFE07wTjyVFxlTJT7ApC1IILgsYskyC+UMLGkWlOElpyRwk5LHzTz2gFiksXBFGOdM4KLvQyvYws4DMoOIa2OzDAEuKqxVOTZN5wlsaqw675glZNBlSg684y+TbWhU1YTZ7JmpaaF3K6V+dXOGcq1I7olRCjLoSdU5DxgVds7xnTRVAdHHu3rvA14ygJc1jUhLsGGY/5bxihDnJWBXsa9m7Z3iJiv8wgdMCI9AnYyX6Ff1h+wiPR31FJVRZd2msomzGcP3hAfmS/uiu1XV6JTEF0sU6s1COhi29bP/aAqWsOhalYVFiamg0OtIstuJSnQlRIViSK4gXdm1GkcDLN8kO8iXKbZkLdJICWTxKcEHk1fGI99hKAxFG8QS8bG87pE6WlXqqBLpTuzu3UQsTYEKCFqJYHWjqyYPu0NjmTVCLFdlsKiy5isMpIqHqW0HOK125E5WFScDHhY5itC/QecX3jaxaHQElJSWSDmeTbwiwOdaHXPpGjHDkrZFGw22IaYzMGFObfH4xtux0tWHHQYQUvrwAzWPjLAjILtCStMtRCuEFCsmo5SeQLiNoi9UIsJOECZMOAAaYSApXXCSPGF+RbSiNUdmT71UrHMSamY/LiP6+UaKTPVNlKZTFQVTQlQyfxjOy7vmKRO1CClxrUlqQ0vS2ps0tMpIJnLAxbICtP4mhU4XpdjOPYos1jKSuWsEKGT/CJWqUAmZhzwhPMk1JhpOSohOIO3ytcsoVXmlRKihJyeuf4wUZNumUov2Jl21Q4UlmDZ+cCzpTmvnHP2c5kHxiYlx04pULaLbEWUjYGvjAtslkK9/UZxeJcFWmXiUfpcQ6tWKqnYHQulKIqKF6NDOfPE0OaTEgP9Ib9RAHdVG0dlmpUNN4jV7DjIMSpiBGiuqV3kshsWBQUxyOb/CMmiZWNZ2QW6loPykHzBBhWWP6MbFWH2Se6ihSQZXKjL0qMniN43eVyipDlJJD600VA0+QFLPEUnIBDkHkQKwTMmqlAFIYpHE+SgdSNQY538yTQuSot7HIIlTAf7w/YlxyCuzlsQtExSU4XmFxo+BGXKOR2Yzk0hYHNl9/apwcJShfrHRlEkA6msOZylYUiWypbMatMpqdCeQMZa8b7SqetAATLClBh87EXJO7vFFktAWkoMwp2U5YMXfrHIy4m3Yybtj27LIuVMOMehId1O4U+2hr7Ije9hK3IdQTkE1cZ6sxeB5FutSj6IvKSG9JxAnmo1BgmXeMwrKUkJORyKDTo4HjAcXF2mDxE6bMVgTgCJiCHCX9b5JbY6wLPu1alGaQwzU7Di1p4xp7LM7qaQpkYzVsy+Q5CFV6WXFPJKguUslhWjM+RzrDo5XdFq+icm5rICCVpKmySXzzygqbIKpSkpYf3W4rxHrHbFYZYBDBNKFhnzjjJUoEOGFdsW8A23IZxrsnds1pzJLjCFLfVSH+9PlF94SkgmawKmCiDXiIc+FYpsykEKI9cnCfHMg+AgqfLWSKApKQNjQN45RbezRFaBZSyuu+YGUC2mcpK5aEgHHStILtailBw8Jrs8ZC1W+YvCGIKKkvV3NRDsWO9gSnRoLxuwEYV8B3FQ532jOWy7FILEdCNYaSe0Qm+jXw6OfjE7TeJUTJABY+sOUOjyixcqkZ8uKH8YutEohCVBVU1blnWGF7WFSGJFDrqOROsCWeS4OuZIPSNC/ZWKaoimUC6sn05wHaJOEMOphkgBqZRU4UMsoi2BYqTD/staMNolnm3sMK7QkbeMW3ZMwzEdRFZFofje0ay+T3E0rSBUvXJ94Bt15cOEUBSOeejww7QhKpoJLpCeIfS0hDYECaSScKQ9TUP8kN0jCor+n6LzKpNGh7JycMqYM/SHL+BEeh/2blhMpQl4SMbmj1woePRqjnVGejDz7nX3k0rAQkTVcav4lZDWPIvCzyKJRjV89YcD+FOR8YY9oLGuUpSsXeGYtb1cNiNORjKXlY14jwlhUbdIRCp/wBDUtGqm35LUzqBDgAaAttp4RYE4gzluVE+O8fPpklSMwQ+8N7tvkpTgKm2MMlhSX6hxn6NlZLWkFIUUlAxUU2YBZnyq0XJShT4A+pS3EC4qkavq20fP7xmbEku5OjnKGdwXqvjmqrgAYnU5Ae/yjPk8bXJMCXejVyrSnEoLChsw/NYletlDrSCxAGFQyLA1fYisCqt0m1JAxJlzkioPqqDOG84lZ7SsyxLmVUksDyHPaM7TXYXK1soFjmoTLBIIw5txOSdfD2webUe6QVEUSoltDiNPKkUXqpSlJKDwU69B+dYjbbJgZKds+ZLkebw1b2xyB7SVKD4mSRmz0aj/fAdnu3vUtiSFgesNvCp0hyEjA1TRlbV28WiFhk4CMaXSHZQzAzZt6w5S+A8bElu7IH54KmzyemvODrJcxTJ9UvyqXfWG8uWlnVxVpz1z6RYbThyoMqfmsW8jfZOAmMszJZCiRRsnfxjMzVYFEasR4NG+mKZIFMyR4tGW7TWEUmDoYZiyboCcdWJ5Fpegi0zwBlAIS1doulLxUOsa4qjO0WzA2Qd4pAIVtt8IkZjAZxVMW5dqRb2WnQ8t1sBkjCoktxuBmTluY7ZbuBQGPMgbtCAIB1q+uXKGUq81pQWSFacwYyzg+kMcuW2bjstLWmUsYlNj1P0ER2AexU+aqQon+8LOdMCI9BKOgAKfMBmTan110Jp6xiQl1aBLXa5cyYsVlkzFZeqeI5jQwVMmd2nExI1UKpYc8ozdaHKRTe1jQpIxiujZ/jE7BdUkJfAHO9TSmsUCapahUACoZJxV6ikMZEtTEjCGq8ytdmiOTqg/fQtvmxpASUMCGdIAII+9oHmWYosvEPWmO2VAOXWGNrmFi6yXPyQ1SXYbCLLbZe8loQX9XE3XcnpEUmqQE1sza7B3ZCtdio0G1DWGVntqxLUpQUwYgtQE78onZliWnCr1gW4fWMXT7omKS6iwNQklzy/Jg51LsnEaTwAEqQCQtIUkbaEvs4MVTV6qVX2ViUqWEy5bPwOmvzTVPtxeceMkLoYzpUxq0TSlRScOZFPOL7PQELcMPMxOWcOUVFW9AXr+fGLLsslqDU5U6RdMQnC+uTQutKwlQ0BZukFzpwcM5GeVR4CLabJyJKlOHfOF142TGkpOvvh3hUtKWcpr7M6bVziFpsJSAVBnqH1gVJpkez5nNl4VFOxiKTDftBdxSrGBwn3wkSjaOlGVqzJJUy1MRmJIjpWdDHHJggSrKJCfvlHSiIoSHiMs3nY1A7levpD9iXHoq7EqPcL+sP2JcegeLICW2VM7xeKWGxqZVMTYjzZorsVnnIClJmoBYjA7k6MQQ0KL2vErmzE4iPSKAA/iNSYGtEoyppAJ69Yz8L7Ci6NVYlkoFBi22HWLFSyVDiJOoFEjrC27rx9GEuytKtBQtJS4FH3zJ6ZmFOLTHJjSXZEJS5IUrNjmRyEU3stRUUeogADEfW3YRdcrpmBStSAXYkB9/ujs63BcxaiRQ9aV/CFb5k7FyLKlBSU1BISSdjkaw0tK6qJoHaEN4XhMBOBGJPzg58YGt9+zjRKW4mLh/aecO4tl2kPBNd/M+H6wRZlFPHtTzhbdNr9GO9LEFiRl5im0GqU6Qxo4PI6iKcaJysOmlRBDunE4yzPPziufKUxByPm4jpnFynoc6N+kGSEhnNU8sqxSRbEV73dMUAlJqBwk9HhJd16rC8CzUU67iNguUDMy4Qzj8TlGO7T2NCZqpiQUvUAZE9POGwaehctG4ueZjAAqcgN+UMJ1odIQpLlIIdi4D0fOPmVxdpFy1pOMpKS4NaGNXcPbJWOalRDLBGuR2L/AKxUsbVlqQVed2oXJU5AJpUmhFX8cvGPni04SY2VqtAmypmEkAHC5fXUgaUjH3hZlIOFWefUbg7QWGXoDIDlccKto4do4BVo1ijveZxFIEUzTWJShrEIbrsVLaTM+tP2JcdiPYhfoF/Wn7EuPRZZmrddqhPWW/8AkUXozYzvErwnpMw8IpQnUtQxO1LK55BJJMxdXo2M6QJKRjWWzLn4wlrdsgysTKolCXO4B8XOX4w+EhKSxLls9ctNoS2b0aXpufCC03oiZVBBOr0MZ5pt2h8aQyUAEakn3aREUPI8nbq3WAUyUzlAFXdKyBBzOjjq0dnXaQalYUmhUKP1D1gKS7CsPSUlylqZjXmYrmWRMwMrXOrc4ou+XgJTVQINTo8cTIJJKV0eqTVuhiVRQPNuRIwgYnqXfMPDiShpAAZ8WWrM8REnFhJLMGpqX+73R0YXoaiLcgkgmxqKOMbNXnT4xOyS3xAE8gX12084qTU4dqtqfCChdsxTKfC2RJYf6jpERTYOlzT9OfsgK32QTZapYqTltTnpBt4W1DBmxMxw9NecC3TaipS9sOnMhn8oqq2VpmJt10rkqZYaC7rmhKkkDEdQcmgntXIWFJcukv5v+kQuhJCQrDQGp6nWNPK42KrYTa7wVgU4wgsG6HOFE60FeeQy3EML6tGMcOSMyMi+fw84RiZExxXZcycynSIKq7aR4ZNEZhYQ8UUu5pBSU0gWzn2wSCIhDa9iG7iZ9afsS49EOw6vQTPrT9iXHoIszc2W02ep2Za+tVqZvKB7GHXn066RbeqWnTXFCtTf7jAQmYSC+RB8oWy7NTLsoUg4mLJ2ANSMtjGbmpVJWcOh/SG91TlzFlQbBhdSiKJIIevjBF6WEzASkjiArowyPlGeL4uhj2jLTbcorKnqc4dJ7VTVYWS6mAOdedPzSI2bs2liVqemmUMrLd8tIcBlBvKCnKPwkUy8YiMXqlVT9EvttF1iSplFSgSEu4DOMst6xSZwdWnso0QxMmho2laQqgmMJFpzTnz6frF8xOEBTUf4UpAVimhmKSX1EWSsVUgktk9G8dYEINlyzhxuX3Gb7CJicVApKnGeumjawLLnAGoIL5vTo0F2aQCoqfJnBo2deYiFAtpsoPEgNy1/WLbBYihJWo+s7HUtpSJWggzCUuCdsopmApLKXl5HKIyxX2mOKWOo/PsjOSbWpDgZGnKNpMWcDpAIJqCAXbaMves0IKgUNqPfDcT1Qua9gv7cxA+TqOucDTJGFR1GnQ5QIZ2cWSbRiGEltjt+EaONAXZYtQHKB5sx4jPSRRX58Yg8ECW7bxMkg/nSIrHD0+4RwaGIWbzsLPPcL+tP2JcejnYSzHuFljWaT/wlx6JZDN3lMUqdMerLV5YjFNku1U6YJaaExo72sRlzZi0hklSgaZcRrFUtKpaJhQkqmKGEECofQDeM7y6pBONFE+aEhVnkN6Oqj8/RRO9SKdYnZJiu7YliMiMjyIiNiuOYUOoCWtJfjOFRT41P4wTbbbKDDEA1SJaScwB6ys8oU36Wy4uikIUHBUG0YF2+FIKQp6mpIzCWy3rHLJe8jCQiSqYoUeYphWlcNPCLJN5FOKYyUJTQJYKHkYFt/C+RTZbnVOZ3qMyW9XXKAJyFyZ0yUTw6Pmz0yhzIvOZiM2eohDejlAkYi1HSGDc4zF4T1GcVq1Ps/SDx8n2RvRqLCghLksdtCDHO+GIlzELPa8YThyI8mjt5WZhjej7MfGAfdDF0WFepY84Ikq15aH2QsxkAYTXXKL7Mt2IHUPEeikWTxMPElNE+0H4vFE2Quanhce87gw0QlRYuwq4BimUQklIG5oen3xEy6DbHIEuWklJCcOaqh8qNl7YyPaWSy30Ip8Y0aUzpnoioYM0uaDem8Y/tC8teDFiAyPWsNxLYE+hCsVMdlmOER5o1iS79qcsoOHpuOhi9F3hQdCweRDGAgIkmbVxQbQLXwgZOsprTQeNIHCGYQ0lJWpRKaFgeVA7QLNJWp2gVIujadgZqv2ddT+9P2JceiXYhBEmYP80//nLj0Qugif2glmZNT3Ywhag6i9cRcsebxnLd2jmzROCVlKA2ECmagDDC/bAMM0OkKSsnmXUTGXlLQn13PQ5wmMF2XJnLDbSheIkkg7w+FiTPGKWkvTgyFdQrLwhZddjM6Y0qU6d11brpGkm3hJsxZPpZuTCksHoM4DLLdQ7BsnZOzCwxUUgN0SP9RgG8rwTKOBA7yYQ4WWwgFw6QOhrC29r7nzMQXMJHzU0SOTCPXbICsGiqiuVMh7TEUH29hdgc+erE6lYlAguY1SLBKtEgLB9IkDnVtfKM6buUqYqjMXL6DeNFImS7PMZDrBSygBQED38oKcl6LiF3ddhQElRSCPKCrZJStBBqK/kRdYpiFJf5T67dIMTZAtGIH1TlTCTz15xmb2aF0YaTbJWLCFV+lDezyxnvCXtRd6BNlqTQrNQA3jBF2d6hYlqqlVUHQ+MPcU0JUtj2UGfUDNzpHVWYI4sNV1HMiKlKapTXbnlEJtscUfh0+6F0HZZNkJVmWOtYxnaWQEzDhy0jQzrwIYqAA1GvnGats3vZpU3Dt7ofiVMDJTQpUmOJi+bA641CSYWwpHbNIK1U8YOuewom4kKVhUzp5kaQfYrvCS2uRhcp0Eo2wi6rPhIOjVgMooVDLH45w2tcvBLLQpwEcPMEwiL7ZqlHpGw7Jowy5g/zSfOXLj0H3BLTgX/H/wBER6GRloW47Pn9tClTJhBJPeLyf55gqTccuUEzLWSAaiWkjGrrtAVvvhYmzAgBIxrHP11awtVNUo8RJ5kxbi3/AIZ2Nbw7QqX6OUkSpYySn/sdTAcq1YGUwdNQecG2a7pYQ6lOpQoBvzhRa0sohxTaLjFdUQtmW1UxWJRc/nIaQ0sCTMBYYlAc/hGfEXSbWpORIi5Q1SLTNBehmqCRRKGDAkAO1aE7vHrtvYpWnGXZwD4NmM4Bn25MyWyiyg33QImQ7MXFc+UAoa2XZubBe4whKs8gRmoOSK+cSlX6EUW6QpVdKO34xi7DePdqBJLJcgc8hA8+2qU7k1Lwv8NsPmMbytykzqkEAuCRVjpizhpYb1TMSxJBFc4zVptBUEp286xxKsKqQ7gqoCxzae0qgs4ap5xy0dqCcNAN2hE8TKGY6fdF/jiTkxpbr0M4sgEDXnBlwSwjEJstKgoNxu3gRrrBd2zkLQMKQ7VIoYKmXa6eA1Ge3IxnlOtdDFH2xTauz/CSlqHn8c4X/wDjWLVD7jXkWjTyjhJTMIBp0U8StFjS6XPCTXbzilkZfFGfFhMkpmCmEgvoQ8MZ8mWtWNOrZaGGE2wJZvWHPaLbJYJbFCQ2rQLyWthJUxVaJiiUyzvQ7iJXjZ+MHDm3sIhnPusFnB5EGKZsvAClRLbh38RAJr0HyNj2eufHLKkihV/1THoA7Iy09ytlOO8Ov0ERyNEehbls+fXgJQmLS3FjW5541UhXMmcotts5p8w7TF/bMCWmY6i2peNCRnJItOEvFKy5JOscAjxEFRDhMcEcESiEPNDKwhpalHw/PWF2GNFbbEJNkQT60xvDUwrJKqX0hnjHomEx5oaQnMThKTuAYiC56xdNAox+SPOIARRCOGCUJBSkKLBzlpA5JifyOh98RkRo7F3UpIUhXFvoRsRDuzXkk5UardcxzjBSZpSXjW2RAmJCgwU3KMmWFDYyvQdespKpU0k5MQdNWIhfZVEpAJcNmKjk40hpZJ+KWqWpNc/Dbp98D3aQlJSaYVEedR7DCYy7XwuO2UyZxAEsuCOWY0rBalEEBvMxTbJTcYenrDMEa0ii0LJmJCXIFW+4xdXsOwm021aAwGJRyA0iQQSOI12zgmTxOWZs3zD8o9ZZaUYmAqCIG/gQ47MWJPdry9c6fQRHYI7LyT3S3L8Z+yiPQ5SdANHxy85KhOmukj0i9D88wJhj6ZetlSpUzEHBWoc8zGGvmwpQs4PV+MaI5LYqUaFpMRJiZRHMMNAINHQIm7x7DEISkS3UBuRGg7ZWnjRLHyE16loWXJIxTkA5AuegziF62rvZy17qJ8HpCXHlkT+FAYMdjzQRPl8KVDI0PUfgxhpCtCHjqhEJcdXFkOJi6TqOUVJEXWaihFMsqEN7knOe7OuR2hURUxOTNKSCMxAyVotOmba6rOULcqKgaENlV9+UWXnYVS7QsJIwzAFpfYio84XXPf6VKAVwn2GHyzjOGpVXDXI7eOkc+UZRlYy92gJK1sQpIyqa5N0hTZrRgml6gjhh5IQQDiJyIbqKQBabr9Mk0dsviIKMvQTDe+4MYJSTQ+Gh9/jHEAKTQ0NOhJyiSAQCnDiBDnRgMzF8izhJUDkMx7oXfoq9D/syAJSg78Z+ymORR2asahLXhIIxk1z9VFI9GlR0WJrRLCpkx68SmbfEc4zt/WRBCjRJArlH6Bl5nqffAlo+V0glGmC3Z+akJSuSpiHQXzGRz9rQBjG48xH6ak5K6fGKjGhCj82YxuPMRJKxuPMR+kUxKCIfn+xICJUyYVCvAmo1z9kLCsbjzEfphX7vxipOcLj7IfApFwqKQpXC+R0hnJ7OqMlaApKiPSJY6ii/+Ij74v1YlI+B90LblfYej8xzrCtFVBh1EDY07jzEfp+0ZQDDYtgM/OlkSlSgHDa1GWsV98l/WHmI/SMrPwiEEQ/OHeD5yfMR4TR84eYj9ICPRZD862aaAtJxDMajeHqr0Eq1KdbJLPXJ0ivhH25OcWWj1j4QuUU+yI+UW6+EJwzFNhVmQQwXqOhzHKB7TeCFzJS0KTnmCNo+yz/3Y6j3RXIyEIWNJDFI+YzjLX67U1Le2PKmJly3KwQpTCsfWVRyZ6ohf4rI2YLs1aB3aqj19/ooj0fQ7JkevwEeh6joLk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4" name="AutoShape 4" descr="data:image/jpeg;base64,/9j/4AAQSkZJRgABAQAAAQABAAD/2wCEAAkGBhQSERQTExQWFRUWGBsYGBgVFxgYFRgXFxcXGBUYGBQYHCYeFxkkGhYUHy8gIycpLCwsFR4xNTAqNSYsLCkBCQoKDgwOFw8PGikcHBwpKSkpKSkpKSkpKSkpKSkpKSkpKSksKSkpKSwpKSkpKSksLCkpLCkpKSkpKSwsKSkpLP/AABEIARkAtAMBIgACEQEDEQH/xAAcAAACAwEBAQEAAAAAAAAAAAAEBQIDBgEABwj/xABGEAABAgMGAwQFCQUIAgMAAAABAhEAAyEEBRIxQVEiYXEGE4GRIzKhscFCUmJzstHh8PEUM3KT0iRTVGOCkqLCFTRDg7P/xAAZAQACAwEAAAAAAAAAAAAAAAACAwABBAX/xAAiEQACAgICAwADAQAAAAAAAAAAAQIRAyESMQRBURMiMmH/2gAMAwEAAhEDEQA/AFN03hOmT1BUy1KShay0ubMKiMZGWKoFKc40FonElZFonIYgALmLS9GJqrxpGXuS1d1PWtLhapiwCMhxF+mkau0Wszpc9SUJWgp+V6yVYKFm8I4+Wf7tDFOHTM9eX7UEKWm1TiCwCRNmOH1HFXKKpqbVLlBS59pSk5KK5pKqB2rlEbTaAlUoBakrCSpTigyCQ3QqjWo7VTl2YUlLQEYQG4gSGYvTTSCU/wBVstQUujNG95qEkpnWgOlnWtZJ5sVcPURnP/O2h/8A2J/86Z/VGuvi8JNoEoKliUoBllOoCSQoc6ANzjDLQyiOf6Q3Fe9h48fFuxkL7tH+In/zpn9UBWu/bT/iZ/8AOm/1R2WmkA20ZdY0RewsipBliv20FC3tNodv76b/AFR6z37aXP8AaZ/86b/VAdgHErmk/CLESmrpAylsxNk1X/aST/abRn/fzf6osl3/AGlif2m0bD003+qFQygmQniA8TBXopDS1X7aAUp/aJ9AH9NNzNT8qIf+etDf+xPr/nTf6oXLXiOLck+UexVi0NTscyL+tH+In/zpn9UNLPfs/wDv5x/+2Z/VGYQuD7LOg2rVDWlRobvvKeVpHfziACT6VeTfxQJabytKsXdTp5DB2mrcf8orkT+7StYNSGbYamL5aUy+7WkulQroS+b+beEcmXKE2ZWqDbsvOcmXMKp010oVnNWa4Tri3iVgvWamWMU6adz3q3rzKoBlLaWtwwYgPmXPuaBZtraVQMSph4a+2E3J++xe0etl/T8SsM+cz6TpjfagNV/Wj/ET/wCdM/qi9VjaWa51+6FJEdjxJXGvgyLtG57IXvOVJWVTZp9IRWYs/IRuY9A3YxHoV/WH7CI9GoYBWCUSpb5KmzA/+owXZuEhWLCOdARnV6RC6p6AJwJGITVkDliLnk28CWucFBUtKhjxYRnVJzO2UcHIm5sW+yE0lWOa4OLQ54XpA6bQUsCClGImu9A3SkM7zlpQhQw8QwpAzqSCWOmXtgO9hwkrKg6SkpUC2VC+8FHZC9ExLrUtSSlIC0YmIVUcPOhNIzi1OonJy8HyC6FTFIcJSQkPRIIZ655vC0xqxRo04W6Y7uaWCWIgu9eyZUMUuvKFd0zWMb26rQMIgZycXaOpCEckaZ8uVZFSZjKBDuMogkkEjQgHzFY+k9r7OFWdSmqmoPKPms4Ol+Te2GQlz2cvycP45EMAqRpnHMbBR8POPSVsxiVqRwBScifLkfbDV2Zo9npVUg9YqK6xZJTwjxipKdVU5bwUe2Mh2whBpBFnmVgJMx+W0Ey1MH8IYPGoWcKgM1BvaIYSpyTwGnCMPIpJceMJ7HaMjDuacYSWAOHFiA1BLgnX8YweVCtiMq9nL5UcCOHQYvGBbXJACEnMDF/uZh7DDCQiYsYwkqExLK3xZiAbesd54geCR95jFDSoz9ItnvhCUh6V8NIRhNYcWu1gAJFCr2QrnsCQMnjoeG3tBY9aNT2PU8lf1h+wiPR3sd+5X9YfsIj0dKhpTd9lSMa1fKmrQdThxF6eUI5tmMuYquIS3S+pJFX5Aw3lW7AJ4rwzl1GjqP3QvumQSZyZhLmhrR2zpHElacmVNUztotBwpHzSFPz2MD2+3GbMxF8JqHOrAH2iLbelOMBzhAAVnVn8PjWArNIC1KWonAgYko3TV8smaDglVg0Ss14kIKACoEENoHNNNKQFBKGSV6YWbSv6wLNcGusaMZpwtJBViVWNTdVrZqxjZM1jBgvgpFM4qcL6NuPIom9vWeFWeYMzhj5ba6UjWXVeqp0uYl+NKXA+cBmPaIzkyTid4mFVaYvyWslNFEpL0/ORi2VMwuCHDVG/4xXIQy23ic1DLPSDfZzao9a0YEJw1ByPtbrAk8uyt/yYMtc/CjDmFCoOh0IgJFUkaisMj0MjrZKSHi6WcR5D3RUUsyRmc/uiS5gAwjxO5+6DHJhAn1h7dU4KRMSXJw8Le1ubNGXEyGV1WspWCNIDLDlFgzXJUOEWru0S2W4cEKDigIJBD56RXbwQUrbh1BNeddsolbyl5YSngU5poXpXcRNKQoYVZL4QQaUqD1oR4xy6oyPWiq8yFFBGz82IDQvnIZoPCOLCrJJZ/HePXlIAQFJNH9kafHlxmi12POxv7lf1h+wiPRzsafQr+sP2ER6OoxwovlJRap6HZKlqJGpq/wATAl220hcwpBwroQa5lh7Y0Xaa6ybSqaBkoh+hP3xllrUkJIP7zE1PVZRxHwzjl2pWFmVZGELmGZRKeFJxEtmRT2PFVkvAd4QzpLgjrQ+YA8oNs9pwoCSwGEjm6iCX3yEK7vSO8IIq+YygUtNCSVqs2GacVCXfpp8I5bVejljqfd90EW8KUlMw7N4pq3kIGvT1UkaD7oLHK6ChIAK4Ksti7yjhL5Pq0MbguqWpeGcSykEuMwWoYLu67+BawH7tYAG4OcFkzJWkMlLlpCmWDImoUNDvprBl9yAlWOXVKxiA2JzEF3nKTMlCckMygkjnVz7oVqnkjDsS0BCTbTBhNx7FyQRMruPbBtoS5fl8TAktRKwTq3sgzUj85v8AGHyeyrsBt0wY8JyYDpEZMrCXJzoOZOsctcoqmHQbwQmchDgpKgmgrruNvbDF1oJLQNMOB6uo67CB1H89YZKssuaQUrKFKqErqknL19MtoBtllXLUUrSUnn98HGSDK4Ls0BJXBMqZBstGju9ePFL1w4k7PqPJ4nNllkJCS2isgFaVy3gCTacKMWoLv0qPa0H2i0meoKclBTROQChmANd/GOXlg1O/RllH9hpJsSCoJUyiAQWPrHPPZyYI7VWDupSkjCyFAOj1SCKVhdc1sT3hQsf6hpSjiCrYgrCpVQNXrXQjfbxhUJcZ7IuyfY79yv6w/YRHov7MWFUuXMQoVEw6/QRHo7ylF7Qw92pmqTOcE+sSz0LEvGVkSCpHeE+sSlAJ0XwkjxLw97b2jCs0fiU3mawuVK9CFGmBQI6Co9kcaT4jvL1lYpKz3bGh94rE7FiSsEeqSH1yr8Y7eEvC4Bdj+ffELtKgfokVHm3teHP+WzMGWK2BSlpUKKHCNl5A+IceMKrxmkEp8G2aHdhsD4V/LTm5ABYsG30hXb7M85yC2p5jP3iAxNciuhj2engTJa1aHCsf5ZzMN7GlUo2mWsrKg+HAVYQQ+go0ZVK8BDRsrjnKtNsBTwqMhifp4WCv9xEDmjVtdDV9GF3dnkCz+mUwWQwYklw/m+sY+87sMpRYuHNWI83jWJtoImJdyicnMuSyWJfrFd+3d3suepPyXJ8E1jJinKM99MvimjAlLKT/ABe+Cgp5nhFSQ6Qdae9vjE5CWmL5COl2mAkW2qz4sLhvlDm/4witsziwjIU8dTGhCAoFSAojCkHcFgCW2eElus6ELNXGjZ+O0Mw/GF/hMJBkhWqXHnl8Yc3JbpU+V+z2l6UlTNUPkCfmOYT2NWJCgKOKD+H9YFE07wTjyVFxlTJT7ApC1IILgsYskyC+UMLGkWlOElpyRwk5LHzTz2gFiksXBFGOdM4KLvQyvYws4DMoOIa2OzDAEuKqxVOTZN5wlsaqw675glZNBlSg684y+TbWhU1YTZ7JmpaaF3K6V+dXOGcq1I7olRCjLoSdU5DxgVds7xnTRVAdHHu3rvA14ygJc1jUhLsGGY/5bxihDnJWBXsa9m7Z3iJiv8wgdMCI9AnYyX6Ff1h+wiPR31FJVRZd2msomzGcP3hAfmS/uiu1XV6JTEF0sU6s1COhi29bP/aAqWsOhalYVFiamg0OtIstuJSnQlRIViSK4gXdm1GkcDLN8kO8iXKbZkLdJICWTxKcEHk1fGI99hKAxFG8QS8bG87pE6WlXqqBLpTuzu3UQsTYEKCFqJYHWjqyYPu0NjmTVCLFdlsKiy5isMpIqHqW0HOK125E5WFScDHhY5itC/QecX3jaxaHQElJSWSDmeTbwiwOdaHXPpGjHDkrZFGw22IaYzMGFObfH4xtux0tWHHQYQUvrwAzWPjLAjILtCStMtRCuEFCsmo5SeQLiNoi9UIsJOECZMOAAaYSApXXCSPGF+RbSiNUdmT71UrHMSamY/LiP6+UaKTPVNlKZTFQVTQlQyfxjOy7vmKRO1CClxrUlqQ0vS2ps0tMpIJnLAxbICtP4mhU4XpdjOPYos1jKSuWsEKGT/CJWqUAmZhzwhPMk1JhpOSohOIO3ytcsoVXmlRKihJyeuf4wUZNumUov2Jl21Q4UlmDZ+cCzpTmvnHP2c5kHxiYlx04pULaLbEWUjYGvjAtslkK9/UZxeJcFWmXiUfpcQ6tWKqnYHQulKIqKF6NDOfPE0OaTEgP9Ib9RAHdVG0dlmpUNN4jV7DjIMSpiBGiuqV3kshsWBQUxyOb/CMmiZWNZ2QW6loPykHzBBhWWP6MbFWH2Se6ihSQZXKjL0qMniN43eVyipDlJJD600VA0+QFLPEUnIBDkHkQKwTMmqlAFIYpHE+SgdSNQY538yTQuSot7HIIlTAf7w/YlxyCuzlsQtExSU4XmFxo+BGXKOR2Yzk0hYHNl9/apwcJShfrHRlEkA6msOZylYUiWypbMatMpqdCeQMZa8b7SqetAATLClBh87EXJO7vFFktAWkoMwp2U5YMXfrHIy4m3Yybtj27LIuVMOMehId1O4U+2hr7Ije9hK3IdQTkE1cZ6sxeB5FutSj6IvKSG9JxAnmo1BgmXeMwrKUkJORyKDTo4HjAcXF2mDxE6bMVgTgCJiCHCX9b5JbY6wLPu1alGaQwzU7Di1p4xp7LM7qaQpkYzVsy+Q5CFV6WXFPJKguUslhWjM+RzrDo5XdFq+icm5rICCVpKmySXzzygqbIKpSkpYf3W4rxHrHbFYZYBDBNKFhnzjjJUoEOGFdsW8A23IZxrsnds1pzJLjCFLfVSH+9PlF94SkgmawKmCiDXiIc+FYpsykEKI9cnCfHMg+AgqfLWSKApKQNjQN45RbezRFaBZSyuu+YGUC2mcpK5aEgHHStILtailBw8Jrs8ZC1W+YvCGIKKkvV3NRDsWO9gSnRoLxuwEYV8B3FQ532jOWy7FILEdCNYaSe0Qm+jXw6OfjE7TeJUTJABY+sOUOjyixcqkZ8uKH8YutEohCVBVU1blnWGF7WFSGJFDrqOROsCWeS4OuZIPSNC/ZWKaoimUC6sn05wHaJOEMOphkgBqZRU4UMsoi2BYqTD/staMNolnm3sMK7QkbeMW3ZMwzEdRFZFofje0ay+T3E0rSBUvXJ94Bt15cOEUBSOeejww7QhKpoJLpCeIfS0hDYECaSScKQ9TUP8kN0jCor+n6LzKpNGh7JycMqYM/SHL+BEeh/2blhMpQl4SMbmj1woePRqjnVGejDz7nX3k0rAQkTVcav4lZDWPIvCzyKJRjV89YcD+FOR8YY9oLGuUpSsXeGYtb1cNiNORjKXlY14jwlhUbdIRCp/wBDUtGqm35LUzqBDgAaAttp4RYE4gzluVE+O8fPpklSMwQ+8N7tvkpTgKm2MMlhSX6hxn6NlZLWkFIUUlAxUU2YBZnyq0XJShT4A+pS3EC4qkavq20fP7xmbEku5OjnKGdwXqvjmqrgAYnU5Ae/yjPk8bXJMCXejVyrSnEoLChsw/NYletlDrSCxAGFQyLA1fYisCqt0m1JAxJlzkioPqqDOG84lZ7SsyxLmVUksDyHPaM7TXYXK1soFjmoTLBIIw5txOSdfD2webUe6QVEUSoltDiNPKkUXqpSlJKDwU69B+dYjbbJgZKds+ZLkebw1b2xyB7SVKD4mSRmz0aj/fAdnu3vUtiSFgesNvCp0hyEjA1TRlbV28WiFhk4CMaXSHZQzAzZt6w5S+A8bElu7IH54KmzyemvODrJcxTJ9UvyqXfWG8uWlnVxVpz1z6RYbThyoMqfmsW8jfZOAmMszJZCiRRsnfxjMzVYFEasR4NG+mKZIFMyR4tGW7TWEUmDoYZiyboCcdWJ5Fpegi0zwBlAIS1doulLxUOsa4qjO0WzA2Qd4pAIVtt8IkZjAZxVMW5dqRb2WnQ8t1sBkjCoktxuBmTluY7ZbuBQGPMgbtCAIB1q+uXKGUq81pQWSFacwYyzg+kMcuW2bjstLWmUsYlNj1P0ER2AexU+aqQon+8LOdMCI9BKOgAKfMBmTan110Jp6xiQl1aBLXa5cyYsVlkzFZeqeI5jQwVMmd2nExI1UKpYc8ozdaHKRTe1jQpIxiujZ/jE7BdUkJfAHO9TSmsUCapahUACoZJxV6ikMZEtTEjCGq8ytdmiOTqg/fQtvmxpASUMCGdIAII+9oHmWYosvEPWmO2VAOXWGNrmFi6yXPyQ1SXYbCLLbZe8loQX9XE3XcnpEUmqQE1sza7B3ZCtdio0G1DWGVntqxLUpQUwYgtQE78onZliWnCr1gW4fWMXT7omKS6iwNQklzy/Jg51LsnEaTwAEqQCQtIUkbaEvs4MVTV6qVX2ViUqWEy5bPwOmvzTVPtxeceMkLoYzpUxq0TSlRScOZFPOL7PQELcMPMxOWcOUVFW9AXr+fGLLsslqDU5U6RdMQnC+uTQutKwlQ0BZukFzpwcM5GeVR4CLabJyJKlOHfOF142TGkpOvvh3hUtKWcpr7M6bVziFpsJSAVBnqH1gVJpkez5nNl4VFOxiKTDftBdxSrGBwn3wkSjaOlGVqzJJUy1MRmJIjpWdDHHJggSrKJCfvlHSiIoSHiMs3nY1A7levpD9iXHoq7EqPcL+sP2JcegeLICW2VM7xeKWGxqZVMTYjzZorsVnnIClJmoBYjA7k6MQQ0KL2vErmzE4iPSKAA/iNSYGtEoyppAJ69Yz8L7Ci6NVYlkoFBi22HWLFSyVDiJOoFEjrC27rx9GEuytKtBQtJS4FH3zJ6ZmFOLTHJjSXZEJS5IUrNjmRyEU3stRUUeogADEfW3YRdcrpmBStSAXYkB9/ujs63BcxaiRQ9aV/CFb5k7FyLKlBSU1BISSdjkaw0tK6qJoHaEN4XhMBOBGJPzg58YGt9+zjRKW4mLh/aecO4tl2kPBNd/M+H6wRZlFPHtTzhbdNr9GO9LEFiRl5im0GqU6Qxo4PI6iKcaJysOmlRBDunE4yzPPziufKUxByPm4jpnFynoc6N+kGSEhnNU8sqxSRbEV73dMUAlJqBwk9HhJd16rC8CzUU67iNguUDMy4Qzj8TlGO7T2NCZqpiQUvUAZE9POGwaehctG4ueZjAAqcgN+UMJ1odIQpLlIIdi4D0fOPmVxdpFy1pOMpKS4NaGNXcPbJWOalRDLBGuR2L/AKxUsbVlqQVed2oXJU5AJpUmhFX8cvGPni04SY2VqtAmypmEkAHC5fXUgaUjH3hZlIOFWefUbg7QWGXoDIDlccKto4do4BVo1ijveZxFIEUzTWJShrEIbrsVLaTM+tP2JcdiPYhfoF/Wn7EuPRZZmrddqhPWW/8AkUXozYzvErwnpMw8IpQnUtQxO1LK55BJJMxdXo2M6QJKRjWWzLn4wlrdsgysTKolCXO4B8XOX4w+EhKSxLls9ctNoS2b0aXpufCC03oiZVBBOr0MZ5pt2h8aQyUAEakn3aREUPI8nbq3WAUyUzlAFXdKyBBzOjjq0dnXaQalYUmhUKP1D1gKS7CsPSUlylqZjXmYrmWRMwMrXOrc4ou+XgJTVQINTo8cTIJJKV0eqTVuhiVRQPNuRIwgYnqXfMPDiShpAAZ8WWrM8REnFhJLMGpqX+73R0YXoaiLcgkgmxqKOMbNXnT4xOyS3xAE8gX12084qTU4dqtqfCChdsxTKfC2RJYf6jpERTYOlzT9OfsgK32QTZapYqTltTnpBt4W1DBmxMxw9NecC3TaipS9sOnMhn8oqq2VpmJt10rkqZYaC7rmhKkkDEdQcmgntXIWFJcukv5v+kQuhJCQrDQGp6nWNPK42KrYTa7wVgU4wgsG6HOFE60FeeQy3EML6tGMcOSMyMi+fw84RiZExxXZcycynSIKq7aR4ZNEZhYQ8UUu5pBSU0gWzn2wSCIhDa9iG7iZ9afsS49EOw6vQTPrT9iXHoIszc2W02ep2Za+tVqZvKB7GHXn066RbeqWnTXFCtTf7jAQmYSC+RB8oWy7NTLsoUg4mLJ2ANSMtjGbmpVJWcOh/SG91TlzFlQbBhdSiKJIIevjBF6WEzASkjiArowyPlGeL4uhj2jLTbcorKnqc4dJ7VTVYWS6mAOdedPzSI2bs2liVqemmUMrLd8tIcBlBvKCnKPwkUy8YiMXqlVT9EvttF1iSplFSgSEu4DOMst6xSZwdWnso0QxMmho2laQqgmMJFpzTnz6frF8xOEBTUf4UpAVimhmKSX1EWSsVUgktk9G8dYEINlyzhxuX3Gb7CJicVApKnGeumjawLLnAGoIL5vTo0F2aQCoqfJnBo2deYiFAtpsoPEgNy1/WLbBYihJWo+s7HUtpSJWggzCUuCdsopmApLKXl5HKIyxX2mOKWOo/PsjOSbWpDgZGnKNpMWcDpAIJqCAXbaMves0IKgUNqPfDcT1Qua9gv7cxA+TqOucDTJGFR1GnQ5QIZ2cWSbRiGEltjt+EaONAXZYtQHKB5sx4jPSRRX58Yg8ECW7bxMkg/nSIrHD0+4RwaGIWbzsLPPcL+tP2JcejnYSzHuFljWaT/wlx6JZDN3lMUqdMerLV5YjFNku1U6YJaaExo72sRlzZi0hklSgaZcRrFUtKpaJhQkqmKGEECofQDeM7y6pBONFE+aEhVnkN6Oqj8/RRO9SKdYnZJiu7YliMiMjyIiNiuOYUOoCWtJfjOFRT41P4wTbbbKDDEA1SJaScwB6ys8oU36Wy4uikIUHBUG0YF2+FIKQp6mpIzCWy3rHLJe8jCQiSqYoUeYphWlcNPCLJN5FOKYyUJTQJYKHkYFt/C+RTZbnVOZ3qMyW9XXKAJyFyZ0yUTw6Pmz0yhzIvOZiM2eohDejlAkYi1HSGDc4zF4T1GcVq1Ps/SDx8n2RvRqLCghLksdtCDHO+GIlzELPa8YThyI8mjt5WZhjej7MfGAfdDF0WFepY84Ikq15aH2QsxkAYTXXKL7Mt2IHUPEeikWTxMPElNE+0H4vFE2Quanhce87gw0QlRYuwq4BimUQklIG5oen3xEy6DbHIEuWklJCcOaqh8qNl7YyPaWSy30Ip8Y0aUzpnoioYM0uaDem8Y/tC8teDFiAyPWsNxLYE+hCsVMdlmOER5o1iS79qcsoOHpuOhi9F3hQdCweRDGAgIkmbVxQbQLXwgZOsprTQeNIHCGYQ0lJWpRKaFgeVA7QLNJWp2gVIujadgZqv2ddT+9P2JceiXYhBEmYP80//nLj0Qugif2glmZNT3Ywhag6i9cRcsebxnLd2jmzROCVlKA2ECmagDDC/bAMM0OkKSsnmXUTGXlLQn13PQ5wmMF2XJnLDbSheIkkg7w+FiTPGKWkvTgyFdQrLwhZddjM6Y0qU6d11brpGkm3hJsxZPpZuTCksHoM4DLLdQ7BsnZOzCwxUUgN0SP9RgG8rwTKOBA7yYQ4WWwgFw6QOhrC29r7nzMQXMJHzU0SOTCPXbICsGiqiuVMh7TEUH29hdgc+erE6lYlAguY1SLBKtEgLB9IkDnVtfKM6buUqYqjMXL6DeNFImS7PMZDrBSygBQED38oKcl6LiF3ddhQElRSCPKCrZJStBBqK/kRdYpiFJf5T67dIMTZAtGIH1TlTCTz15xmb2aF0YaTbJWLCFV+lDezyxnvCXtRd6BNlqTQrNQA3jBF2d6hYlqqlVUHQ+MPcU0JUtj2UGfUDNzpHVWYI4sNV1HMiKlKapTXbnlEJtscUfh0+6F0HZZNkJVmWOtYxnaWQEzDhy0jQzrwIYqAA1GvnGats3vZpU3Dt7ofiVMDJTQpUmOJi+bA641CSYWwpHbNIK1U8YOuewom4kKVhUzp5kaQfYrvCS2uRhcp0Eo2wi6rPhIOjVgMooVDLH45w2tcvBLLQpwEcPMEwiL7ZqlHpGw7Jowy5g/zSfOXLj0H3BLTgX/H/wBER6GRloW47Pn9tClTJhBJPeLyf55gqTccuUEzLWSAaiWkjGrrtAVvvhYmzAgBIxrHP11awtVNUo8RJ5kxbi3/AIZ2Nbw7QqX6OUkSpYySn/sdTAcq1YGUwdNQecG2a7pYQ6lOpQoBvzhRa0sohxTaLjFdUQtmW1UxWJRc/nIaQ0sCTMBYYlAc/hGfEXSbWpORIi5Q1SLTNBehmqCRRKGDAkAO1aE7vHrtvYpWnGXZwD4NmM4Bn25MyWyiyg33QImQ7MXFc+UAoa2XZubBe4whKs8gRmoOSK+cSlX6EUW6QpVdKO34xi7DePdqBJLJcgc8hA8+2qU7k1Lwv8NsPmMbytykzqkEAuCRVjpizhpYb1TMSxJBFc4zVptBUEp286xxKsKqQ7gqoCxzae0qgs4ap5xy0dqCcNAN2hE8TKGY6fdF/jiTkxpbr0M4sgEDXnBlwSwjEJstKgoNxu3gRrrBd2zkLQMKQ7VIoYKmXa6eA1Ge3IxnlOtdDFH2xTauz/CSlqHn8c4X/wDjWLVD7jXkWjTyjhJTMIBp0U8StFjS6XPCTXbzilkZfFGfFhMkpmCmEgvoQ8MZ8mWtWNOrZaGGE2wJZvWHPaLbJYJbFCQ2rQLyWthJUxVaJiiUyzvQ7iJXjZ+MHDm3sIhnPusFnB5EGKZsvAClRLbh38RAJr0HyNj2eufHLKkihV/1THoA7Iy09ytlOO8Ov0ERyNEehbls+fXgJQmLS3FjW5541UhXMmcotts5p8w7TF/bMCWmY6i2peNCRnJItOEvFKy5JOscAjxEFRDhMcEcESiEPNDKwhpalHw/PWF2GNFbbEJNkQT60xvDUwrJKqX0hnjHomEx5oaQnMThKTuAYiC56xdNAox+SPOIARRCOGCUJBSkKLBzlpA5JifyOh98RkRo7F3UpIUhXFvoRsRDuzXkk5UardcxzjBSZpSXjW2RAmJCgwU3KMmWFDYyvQdespKpU0k5MQdNWIhfZVEpAJcNmKjk40hpZJ+KWqWpNc/Dbp98D3aQlJSaYVEedR7DCYy7XwuO2UyZxAEsuCOWY0rBalEEBvMxTbJTcYenrDMEa0ii0LJmJCXIFW+4xdXsOwm021aAwGJRyA0iQQSOI12zgmTxOWZs3zD8o9ZZaUYmAqCIG/gQ47MWJPdry9c6fQRHYI7LyT3S3L8Z+yiPQ5SdANHxy85KhOmukj0i9D88wJhj6ZetlSpUzEHBWoc8zGGvmwpQs4PV+MaI5LYqUaFpMRJiZRHMMNAINHQIm7x7DEISkS3UBuRGg7ZWnjRLHyE16loWXJIxTkA5AuegziF62rvZy17qJ8HpCXHlkT+FAYMdjzQRPl8KVDI0PUfgxhpCtCHjqhEJcdXFkOJi6TqOUVJEXWaihFMsqEN7knOe7OuR2hURUxOTNKSCMxAyVotOmba6rOULcqKgaENlV9+UWXnYVS7QsJIwzAFpfYio84XXPf6VKAVwn2GHyzjOGpVXDXI7eOkc+UZRlYy92gJK1sQpIyqa5N0hTZrRgml6gjhh5IQQDiJyIbqKQBabr9Mk0dsviIKMvQTDe+4MYJSTQ+Gh9/jHEAKTQ0NOhJyiSAQCnDiBDnRgMzF8izhJUDkMx7oXfoq9D/syAJSg78Z+ymORR2asahLXhIIxk1z9VFI9GlR0WJrRLCpkx68SmbfEc4zt/WRBCjRJArlH6Bl5nqffAlo+V0glGmC3Z+akJSuSpiHQXzGRz9rQBjG48xH6ak5K6fGKjGhCj82YxuPMRJKxuPMR+kUxKCIfn+xICJUyYVCvAmo1z9kLCsbjzEfphX7vxipOcLj7IfApFwqKQpXC+R0hnJ7OqMlaApKiPSJY6ii/+Ij74v1YlI+B90LblfYej8xzrCtFVBh1EDY07jzEfp+0ZQDDYtgM/OlkSlSgHDa1GWsV98l/WHmI/SMrPwiEEQ/OHeD5yfMR4TR84eYj9ICPRZD862aaAtJxDMajeHqr0Eq1KdbJLPXJ0ivhH25OcWWj1j4QuUU+yI+UW6+EJwzFNhVmQQwXqOhzHKB7TeCFzJS0KTnmCNo+yz/3Y6j3RXIyEIWNJDFI+YzjLX67U1Le2PKmJly3KwQpTCsfWVRyZ6ohf4rI2YLs1aB3aqj19/ooj0fQ7JkevwEeh6joLk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AutoShape 6" descr="data:image/jpeg;base64,/9j/4AAQSkZJRgABAQAAAQABAAD/2wCEAAkGBxQSEhQUEhQWFRQXGBcUGBUYFxwVFhccFxcWFxQVFBYYHCggGBwlHBYUIjEhJSksLi4uGCAzODMsNygtLisBCgoKDg0OGhAQGywkICQsLCwsLCwsLCwsLCwsLCwsLCwsLCwsLCwsLCwsLCwsLCwsLCwsLCwsLCwsLCwsLCwsLP/AABEIASAArwMBEQACEQEDEQH/xAAcAAABBQEBAQAAAAAAAAAAAAAAAQIEBQYDBwj/xABQEAACAgAEAwQECQcGDQQDAAABAgMRAAQSIQUiMQYTQVEHMmFxFBYjQlSBkZPSM1JTkqGx0URicoLB0yRDc3SDhJSio7O0wvAVFzVjNMPh/8QAGwEAAgMBAQEAAAAAAAAAAAAAAAECAwQFBgf/xAA/EQABAgQDBAYIBgICAgMBAAABAAIDBBEhEjFRBRNBYSJxkaHR8BQVMlJTgZLBBiNCseHxYnJDsjM0Y4LCJP/aAAwDAQACEQMRAD8A8qOPsa5yDgQgYEIwkIw0IwkIvCATUnhrossbSrqjDqXXzUEah7dvDFUw17oTgyxIsgGhutzHn+Gd/HPI8cgVGSSFcq8YdtTFZAPVG2kfVjzu42jujCaCL1BxA05fdX4mVqu3/rnCI9PcxHVybvCHA0MSb1ddSsw2Hl5YrMjtR9cZ1/UpY4QyCqu0HF8nNlqiVI5ju4GXrvG1DSUcUIwFux43jZJSk3CjgxKlvDpZDmOKg9zC2ym8J7S8OCRx5jL2ixxxmo1JLVckhOzesFHU3viiY2dPl7nw33JJz4cApNiQxmE+PtRledC0ZJPLP8CQBOT1jHVtzCvrvpit2zJugcAeYx531QIjOKmTdq+FuxVcusaBWUMYQzEFU9WhynUG66vDcYrbsvaLaOLiTXVPeQ15hj14yusqMNCMCEHAhJhoS4SEYEIwIT0QswVQWJNAAWST0AA6nEXOaxuJxoEAVV+vYbiGx+CS7+4f2453rmS+IO9W7l+iX4h8R+iSf7v8cL11I/EHeluX6JR2B4j9El/3f44XruR+IO/wRunaJD2E4j9Ek/3f44frmS+IO9PcP0SfEbiH0WT/AHf44PXMn8Qd6Nw/ROHYLiJ/kkn+7+LCO2pEf8g7D4I3L9E74gcS+iSfao/7sL13I/E7j4I3L9EHsFxEfyVv1k/Fh+upL3+4o3L9Eo9H/ET/ACU/eRj974R23JD9fcU9w/RTuEcBXISCfiaqFT1MsHSSSVjsLVCQFFk2fLGSZnnTrdzJ1qc3UIAHimIeC71yz3YHMMxfJBczl3to5EdF2O4V1ZgVYdPqxZA21BazBMVa8WIIKToRN2qOPR9xH6N/xYv7zFp27Je/3FR3L0w9geIDrl/+LF+PEhtuSP6+4+Ce4fomjsLn/wBB/wAWL8eH65k/e7j4I3L09fR/xE9Mv/xof7zEDt2SH6j2HwRuX6Jx9HvEfo4++h/vMA27Jn9R7D4I3LtE0+j/AIh+gH30X48S9dyfvHsPglunIHYDP/oVHvnh/vMI7ck/eP0nwT3LkfELPfo4/wDaIf7zB67lTxd9J8EblyfH6P8AOHwhvwHwiKyfIU3XCO3JUe99J8Eblyz3EMhJBI0cyFJF2Knr/wD0e0Y6cGPDjMD4ZqCq3Ag0KncF4v8ABhMyAidlCRSj/FAt8qR/OK7A+FnGWblPSCwOPQBqRropMdhHNQ34hMTZlkvrZdr9937cXiXgAUDR2BRxOTfh0v6ST9dv44l6PC90dgRiKYc0/wCe/wCsf44e4he6OwIxHVN79vzm/WOHuYfujsRiOqd8Kf8APf8AWP8AHC3EL3R2IxHVIcw56ux/rH+OHuIfujsRiOqb3reZ+04e6h+6OxFSlEreZ+04N0zQdiMRSsr1qIbSdtW9fb0xECFXCKV+SLrmKxYABkklvCLW1uEVKbQwYW6J1KNPsw8I0SqjTgwjRCTTgwjROqWvZgwjRJJpwYW6IqntHRphR8iKP2HEW4HCooi6QgDriOJnBO6cE8a293nsMOreSLqx4rxhsxHAsgt4VaPvCbZ0LXGrbfN5h49cZZeTEF73MNnUNNDx7VJz6gVT+zk2jMKxjeQASBljGp6eN47A9moHfC2g3FALcQabXJoLGqIdivQsjx6CHKBE4fO8lJEQ8FlkSjrdtJ60Bp9gO2PLRJOLFj1dGaBc2dxPALSHtAyXnPaOZpMzLI0bRa3LiNl0lQegqhj1ki1rIDWB2KgzF1lfnVVuNiikw0Jw6YSE3DQjAhAwkLcdlu3EeWyjZbMZf4SuosoZhpW9NDSwI2IJ+vHn5/Y0SPMb6E/Drqr4cYNFCFZZbt5kQkZfII0gJ1ALGoqqVwdO53Irp+zGN2xJzEQ2MaU1Knvm6Lgvb/LBXUZCNdRogCOtG1j1bvavqGLDsOYLgTGNuvNG/aP0qBxjtblpIJoIckkYZY1jfl1qVNuzELZJ9+NMtsqYhxmxYkUmhJIvdQdFaRQBYvHoFQjAhGBCMCF1ysgV0Zl1KGUlbrUAQSt+FjbFcVpcwtBoSM0xY1W4z/aF+Jo0OWyIGYciSR1IkYogC0NS2o9Te/DHnYez2SDhEjRuiLAZXPkq8xC+zQtKmbzVF24KWn3CyEIdiQebk3IArx6nHKMGXrRs10dL+Ktq7PCoHFe2D5VdM3C1hdwpBJCqzIQe8ICbsGqvfjVL7KbMGsOYxAd1eGag6LhzasT2q4xHmnjaOMR1GA9KF1SEkyNt16gfV7cd3Z0nEl2Oa91b26uCpiPDjZeiehuPIrKXjnkGaKaGhk0gGzZaIgcw26dRjzX4kdOFmB7RgrUEfdXQMPDNew3jxd1oXkXpmbIM4MsrtmlQokUZFCzYaUkbbnpe+PZ/hsToFGNAYTcn7KiPh4rxvHuVkSYaEYE0mBCBgQlwklf9keCRZuURvmY4GsaVdSRJvuAw2B9hxzNpzkSWh4msLhTMcFZDYHG5X0RF2RyIA/wTL/dL/DHzR+0psk/mO7StuEaKo7Zdj8o+TlVEy+WNAiYoqhKYEmxXgCPrxt2btSZZMtcS5/KuaTmNIovnniUCJIyxyCVAaEgUoG8yAd6x9Ll4j4kMOe3CTwWFwANAouL0kYEJMCEuBJKMJC9V9EXGuHRSKHQwZop3XeM7NHLZUmr2RiVG32HHjfxFKT0RhIOJla0pcLTBcz5r2wHHhaXWpeT+lftFw5iI3j+FZiMMoCuypGW662U0TsNv3Y9hsCQnh02nA08rnqVEV7civFse8WNP10bGxG4I2II6EHwOIlocKFIVzWwT0nZ8ZfuO9BPTviPlQvlq6X/Oq8cM/h2TMbe0+XBXb51KLGyOSSSSSdyTuST1JPjjutaGigVWeabhoRhoRgTUiHJO8ckii1j0a/MayQp91ivrGKXx2MiNhnN1afJABpVcCtYtBBSTzA2jXR0atGrw1AA6ffRGIbxuPBW9K05J04qZwnhT5gTFKAhiedyelJW3vN4omppkDAHfqIHam1pK1fZP0nZvJr3bj4RGAdKuaZKHg4BJUeRxx9ofh2WmHY29A9xVjIzhYqj7T9rszn2ueQlLtYl2jX3DxPtOOhI7Kl5Mfli+vFQfEc5UGOkoIw0IOBCTAmlvAhF4Ekt4VEK8i7X5xcv8HXMSCLyvcD80P6wX2XjnHZMoY2+LBXu7FZvX0pVUhOOgBRVJMNNK/XAEgm4aaMCEYEIwIRgQtV6P4DM+ay46z5SVFHhrUpJGT+qR9eOJtl27bCje68V6jmroV6jko/FMqsmRy2YX142bKSr5FbeJv1Wq/YMTlYpZORIJyd02/PMJOFWgqQ3C2XhsmrqGy2bH9GbvodP2qDeKRNh+0G0/yZ8xQqWCkPvU/sNHpyHFZNrMHdjw2Pr15+smKdrvrOSzOdU4Q6Diqns9lwuVz2YI9WNcun9Kdqb7EB/Wxtnnl8xBgDicR6goMHRJWedCOoI2vcVsdwcdVrg64VSbhlCMCEmGmlwISYEJcCSTAmjAhLgSRgQnN1wgkE3DTSYE0uBCMCSs+FcPE6TKoPeonfL/ADlT8oleek6h/ROMUzMGC9hPsk0PInIqTW4gVcdideU4hkZJAVWVl0nqGSW069Opojwxh2m5kzKRWszb3EKcMFrhVX3DOGK+c4nkG2STXLGfIhgyEDxOl1P9THMjxnMl5eabm2jT5+XermNBc5hVxNwp9GbyrJzLwrL9NwHiLsFv2nV9hxihx244ccHOK7sNFJzaVHJZzgB7vhOZ/wDuSRungpCij70/bjozh3m0of8AiR4qtgpDK7cN4Rr4dlITyrmJ5c1MfKGBaJJ937xgmJrDOxYgza0Nb/sU2t6ACxHGM8Z5nlqgx5R4Ko2RR7lAGPQykHcwWs0z6+KzuNTVc0yMhQSBDoLCNT+cx+ag6sfdiTpiG15YTcCp5DmlhKuu0WVTKRJlQAcxtJmX66SR8nAp/mhrPmT7Mc+Re+aiumD7GTRrqfBTeA0YeKzmOuq0YSEYaaBgQjAkkwJpcCSMJCc/XAEgm4aaMCEYEJRhFC1SIOH5nJ5qIloJAkwvc16s8LV1Ith9YxxS8zsCLAfZ7ajwKuAwODgtgmTiE78PcjumYZ7Izfo9Z1aQR1W7v2AnHCdEiboTTcx0Ig15q4AVwnrCidoIGg4nl5LrvCcs5HQN6qsK8OdD/VOLpR4jSMSH7vSH3Q4YXgrfHed2agJII4mA6bDMf244AswAcHE/sr3WC8z4jGY8hoANiFY6/nO0J6efyhx6GBEbEnMZ1J7KrO4UbRaX0jacjw6CFfykkSZUeaotNMR/SOkH6sY9jB03POiOyBLvnwTinCyi8z7LcAfO5hYl5UHPLJ4RoPWY/uHtx6zaE82Ugl5zyA1KzQ2YitxPmIoU+HBahgBg4dCRsx3DZhx4knU39W/LHnIbIkZ/o1ek68Q//n5LQaAYuxeYZiZnZnclmYlmY9STuScewhsaxoa0WCyE1NVyxIppThpJMCaXAkjAhGBNGBCMJJOfrgCQTThpowISgYRIAQuk0DIxV1ZWHVWBVh7wdxiDIjXjEw1HJBFM1rezo+F5HMZPrLDeby/maoTxD3jevPHEnays2yZHsu6LvsVczpMLVKjmabhkU6H5fIuNJ8dAIDKfYAY2ryLDGVzRCn3wnexFHecj55KebA7iFsGyycQy8EgItmimU36piamVz587J+qccMPfJRnsPNp5g+arTQRGgrQQyr3WWaiGYn6tMM5A/Z+3GC9T54hMjVZPNZXvsxDCBQfNrfsWJ5nI/Ujh/Zjpwohhw3P0Ye0gD7lVuFTRZ/0t8UOa4j3MQ1CECBANyzsbevrofVjt/h6AJaTMZ9sVz1LPGOJ1Fp8lwMZXL/AVPNIqzZ6VfWCE7QKfNiNA9mo448ecMxGMychZg56/LNXBmFtF5522438Jn0pQhi5I1XZdgASo8tgB7APM49NsiS3ELG/2nXKzxX4jQZBU2Q4fLO2mGNnPjpFhR5seij2nHQjTMKCKxHUVYaTko0sZUkHqCQaNjY0aI2OLmODmhw4oTcSSRgQjAhGBNKBhJIZawA1QkGGhPk64iEJmJIRhISjAhbzh0iZuGCHiPKHGjLZ4UWUqa7mc+I9+429+PMxmulYz4kpwu5n3C0DpAB3aqpMtPwnPx96KKMDqG6yRk0zIfEEX/bjc6JC2lJuwaZcQVXQw3LSwxx5fiEsNH4Nm0MqqRsC16k+q5Afq8sch+KPKMifrhmh6uBVwoHUORUr0dzNA+YypJ+SlZwPNXQoGHsNK39bFO12CM2HMD9Qv1hTg2q1bTgA76BtdK0VugH5rI4D/AF6mH1Y4UzSG8YcjYq+tkzs/kwZhOfBWceQ1Rw6z9tj6ziUZ9GbvW3eUEcVhexGQUvmeJTqSA8ncjxeR3b1SfGyFB9/lj0O0pgiHDk4Z4DF1UWeG25eUna3izQZfuw5afMHU5HmQAdPmFUhFHtJ6jEdnSrY0bGRRjPP8lEV1BzKrOE9jI4YvhPFXMMPzYF/LSHwWvm+Gw392N8ztaJFfuZIVPvcAqmwqCrlI7QcT0wLEsIy6Si4cigOtlPSfOEczE9VTz3PTGaUl8cXG5+LD7TzlXRv3Kk40FB2LE8Q4bLBpEyGMsNQVqDV/OXqvuNY9JAmYcaphmtFnIIzUTF6STBVNGGkjAhGBNLeEkkGGhPk64iEBNw0IwISjAhajsVmYnLZLNGoMwRpb9FN0jkF+fqn6scbasJ7AJqD7TMxq3iFbCcD0TxWky0WsScL4iAJY77mbxAqldT84dLHivtXHJe7dls9K+yfaH7hXAV6Dvkl4tBImVgaUfK5SQWRvqVaEgB8QyDXiuBEY6O9rPZiDvOXYbJubRorwU/IDu+LZaXqs+vLtXjtrjb2gjT+qcVOdjkYkPi0hw/Y9iMngr0LL5IKdQBBKOtDppDEx0B7JMeddFrY3utISwwfId0hHedyqXRoHSRq8/WB+zCc4iKHnKtULG5xAXiysC/J5YaRXQuBpdv6tlb8+8PhjrMdYxXm7v2/nwVZFbBVGcaLKsc3OQ0vqpfMUrokKn529lj4knYUDug72YAl4Vm8efM+Cg6jbnNdOzXC/hLHifFHCQxm4onJ0qOoJDesehrqTv5DDnJgQB6FJirj7RHFRaK9J6qeI9qGnzJj4VEe9lNHMuA2Yf+iW2iQD3beWNcDZogQREnXdEfpGX8lQMTEaMWc7UxRwE5cMJpwbzGYJLW/6OInel6E9SR7MdXZxiRvziMLP0tytqfsqn0FlnMddVowqIRhoSYE0uBCMCSUYSE+TCCQTMNNPhkKMrKaZSGB60QbGxxF7Q9pacigGi2GTyuX4oCqBMtn+oUckGZ86H+Lk9g2P7uDEiTGzXVNXwu1zfEK+jYnIrMcQ4fLl5DHMjRyL1VhR948x7RjsQZiFMMxQzUFUuBabrfRzNxTJrKGrP5PSA3i63yMfOzsf5w8iceaiNGzpkwyPyond/X7LSDvG8wrngnEVz+WKOtEbMpG4IUrJHv0satPvHk2OZNwXScerTbMHlwPirmHG1RuzuWYLH172BnUMfmmJZI1vf8ws3uI9mCciVc4jJwr20P7pQ2arcTTFp5EaSjERPQJ3jkQLR9mpHPvxymtpDDgM7fMK9cHzj5aOeVtmZu7iLDbZVo+4M0re5TiW7bFc1ulyouKyM/E1yWXaaQtqltY16MQt6h59TzMfEufnAY6sCWdNxRDaLDM8POnyVRdgFSuHB+zrSf4bxOhyl44WFJFGNzLKp6DyU7sxF+zTMzrYY9Fk+ou4k6BQayvTeqHizZzi8lwxuMqn5PVaxKOmt26M59lnehjoyxlNmQ6xHAxDnS56lW7HFNslNzvEoeFZYwZXfNyjmn2tUPiPK7OkeQvfYnPLwYu1I+9jWhtyHnvUn0hCjc152xvHqwABQLKm4khBwIRgQjAhGBCMCEowkJ8mEEgmYaaMCE5GogjYjcEbEHwIPhiLmhwoUCy9B4V2hh4jGMrxM1KoqDNbBgfzXPiffsffvjzUxIxZB+/lPZ/U3z5C0NeHijlVR5OfhOaWR11RWUZlBKSRsaZG/NJG4B8RtdY1PjQdpQCwWdmBxBSwuhOrwWikiXL5+CeJiMvm6UsOgduaOSuhs17+fzxybx5R8F/tw7jq4jzyV3svBGRWo4ev+EtNQGt0DqDtzLoZx4UVWL/xhjkPNYYZpl+/iraXqFoMvk1CrmDZkcLBR6ELM5Ufax+rGIxXEmFwF+5Sao/a+VSiFyFWNPhEj+SAVpX2sxoDyBxOQYS6gFSTQdf8JOsF532Yyhzkxz+cFwR7QReBo1GiKeoB29rWfDHpZ2IJSD6JA9o+0f386KhjS843LVcT47AGMMqjMZiTSzRDnSMLuokvlCrd81+dE45EKUi4d604WjjlU8lcXN9lRePcXllUR5eJpD6qxICVLAUdRFBUXe+g+b+dictLww/FFdQcSc6eJ4dqT3EDohYzPdju5+W4pm1jZzqMcZ72d/d4Dw8wMeghbVMT8qRhEgcTYBZTD4vKzfHc5l3KrlYO6jW+ZmLyyXW8h6D2AY60nBjsq6O/ETw4DqVTi05BVWNqiisCEVgQg4SEHDQkwIQMNC6S4i1IJmGmlwJJcJNGBC1/Z/tRafB82dSEaFdt9IO2mW+q+3woe8cGe2YWu30vYi5Hgr4cW2Fy1/D+BmXKTZdCSEuSAsbKdGC34hX0sG/NZvr4UWbwTDYrhnZ3P+xnzV7W1bRWvZ/NM5hlKqGtEaMnq2+pfepDD9X83GSaYGYmg2vfzqrGmoW5yWXURixRDs9e0swX9hGOI95x20op8Vme0PAHzciQNqXL8skzfOlCWIoFPlszMf5w88dOTnGSzTEF3ZN5VzPgovbisqfPOaIy0alU1Q5dekfeerJMf/rjHIvmb8TjVDpWsV2d3a04DrOZUTX9Ko8lkIMnqDzDmOqfMt1JO+mIdSSfVHvc/NxviRos2QGNsPZaP3P37FWAGZqr7Q+kQsoiyMfcRgaQx9eh0CqDS+82d/DHQk9g0OOZNTp4qt8xwasLPOzsWdmZj1ZiWY/WceihwmQxhYKDksxNc1YcD4fHKs8kzOqQorkRgF21OqADUa+deMs5MRIRYyGAS40vllVTY0GpK7gcN887+rCP7cUk7S0h96fQ5q87KcO4VLAxzczRSh2UW1Er1RiOg61tttjBtCY2lCigQW1FBWg48VZDbDIupma7M8HETMufbWiklNcbF2Go0p00bqtvZ54oh7R2oXgGFY8jZNzIdLFedHHqgsyMCEYEIGBCfL1xFqQTMSTVtwXs/LmQxQxIqmi8kixqDt5mz1HQYwzU/DlyA4EnQCqm2GXK8y/ZDK1cvFcqreSAyD7dr+zHPftaZr0JdxHOysEJvFy7R9meGk1/6qt+PyRA+onFZ2ltClfR090z3lIj9H8U1/Bc9FKR4cp+0Br/AGYrO3I0P/zQSO1PcNPslXXAeC8RyBXvIzLCKp4mLsg60VNMU67AEjer3U86dmJKbq5hwu0OR/lWQ8bLG63nDMkGfvI1CnXrdGFFe8UFjXiCbI/ptjz0WLbC42pn1LRktFJlLbVqPzbHhSknb3k7+7HPbFoKJVVLxySQ3Ar6Wl1cwNd1EN5ZST0bfSvto+eNssG2iUrTvOiCs/xvi0McKiEqsUaVqrZUHTSfaK6bnUADzAjbLwIkSJRwqSe9RJAC8Y4/xhsy97iME6VO536u58XO1+A2A2GPfSMkJZl/aOZ+w5LBEfiKqjjoKtJgQrbhDVls77Yov+oixz5sfnwOs/8AUqxmRS8L4MssLzSTpAiusQ1KzlmKluijbYYczOuhxRCYwuJFbaIayoqtFwfsNDmIlKZxe9dpAg08rrGwDFUID9Df1Y5MxtqPAikOhdEUrqK88la2A0jNWM/onYJtmkMhBABGlNQeiL61p3HnRxQz8SkuvDNO9P0a2areC+jl8xCk4zMQRmcVTXyMRZNUAQpNnzA8caZrb+5eYYhmop3pMlyRWqyXF8oIZpIgdQRiobzA8dsduUjGNBbEIoSFS9uFxCh40KKMCF0lOItSCZeJISYKJpRgSS4SEDrfj5+OEQCKFNXXDe0+bhI0zyFfzHYyJ9jHb3ijjnx9lysYULAOYsVNsV7eK9c9HHa74dqjcBMzGpZWLFg67Wtnm0gnoSSLG+PF7Z2V6H0mmrD3LZCi4wvQsuz83eBQL5aJO1DrY63ePOPDLYVavN+0jyZrMSwqqaVKvM5YhSgBMWWZq28XZelH249JKMZAgteTc2aOfF32HNVuqbLzPtb2hOYbu0oRqfm9JCCQG/o+W3iT47er2Xs4QBvHe0deH86rJFi4rBZs47KpSYaEYEKz4Z+Qzn+Tj/6iLGKZH50HrP8A1KsbkV2X/wCOf/O4/wDkyYrP/vj/AEP7hA9j5qnDHwJ26b9Pd5Y3lrTmFBdYc3IhtHZTRFhiDRBBH2EjFboEJ4o5oPyTDiuWo1V7eV7eF/uGLMDSa0CVSkxJCTAhGBC6SYi1ILniSaXAkisCEuBCMJCcMJC1Ho3mK8SymkkXJpNeIKtY92OPttgdJRK6VV0D2wvpJQd7r2e724+XEjgty847TZRJvhGWil7oXI80uzFnZWfudiN9C7+S0PE49JJRXQjDjPbiyoOWVe3vUX0IoCvDGOPooXOTDiSSMCEVgQrbg6/I53/Ip/z4sc+bP5sH/Y/sVY32SnR//Hyf5zH/AMqTCd/7zf8AQ/uEfo+ap8dBQQcNJJgTS4EkhwIRgTXWXEGpBMrEk0mGklAwk0tYEIrCQlAwIXqXob4dlyGzEiapkmEaMTsgMZbUAPGwRePH/iWYjBwgtNGltTzutcu0EVXrsufVBzmjpZ/6q9ceMEEuPR1Wqi8V7a8XCZ2RIjaRxzye+XMozMx9yuoHsGPbbNlccq17sy5o+QPiskQ0dRedkY9YFlTcSQkAwISkYEK24QPkM7/ko/8AqIsYJs/nQf8AY/8AUqbR0SiM/wCASf5zF/ypf4YHf+83/Q/uE/0fNVGN6rSYaEYEIwIS4SEgw0Ld9huGRypIZIUkpgAWRmI5brlU48vtqZiwojRDeRbgacVpl2BwNQtT8XMt9HhH+hl/by44o2hM++fqWndN0TPi5lz0y8H3cg/sxZ6wmfiO7Ut03RKOzWX+iw/qSn9wwjtGZ+Ie1G5bomydm8sP5PD9cU38cA2jNfEPajct0SHs5lj/ACaD9SUYkNozXxCluWp3xZy3jlYv1ZT/AGjCO0pr4hT3LVq+xfCYI1lVIkSyrUodb2IvnJPiemOTtCajRCHPcT1qYaG5Kd2jhJnhAohg6lfNe7lLChvuSn2YolT+W52n8JgrMcY7NZYyFmyy6mVbOmTfkAo04x1IO0JhrA1rzQdSgYTTcqpbstlvo0f6k348aBtSa+Ie0I3LNF2j7K5bxysR+qQf92A7UmviFR3TNE5uyeVr/wDDT6hIf+7C9aTXxCgQmaLjJ2Uy30UD+pL+PDG1Jv4h7k9yzRT+G9mMv3c4GXQAooIKuLp1YCi29EXt5Yqi7QmC5pLzUGylu2aLqvZfLfB2X4NGflFbTpkrZWANauu5+3ETtGY3gdjNaUqlu25UVdJ2Uy30NR7kl/Hi4bUmviHuS3LNFyXsvlvow+7k/jifrOa+Ie1G5Zou8fZXL/Roz74pP4Yi7aUx8Q9qN2zROfsvlx/JIj7o5f4jEBtOZ+Ie1G7ZouTdmMt9FUf6N/44sG0pr4h7UbpmiyHb7hUcAi7uIR6i18rLewrqN8dvY01Fil2N1fms8dgbSimdhM0iRy62jUhwec1Q0jf8otDrjNtyG50VmEE24dfUnLOABqtWnF4KvvYSP5syAeZ6ynwxxPRowNC09n8LQXt1TDxaDVpEqX+bqjY+2x3mLPR4tK4T3+CWMapYOJRNRWSEg9NkN+HhN7P2Yg+DEbmD3+CliaU9s/AbqSKxYOl4TVdQR3hIxEQomh7D4JYxquX/AKtlx/jodvPudr6XUuLRLRj+k9/gjG3VdxxGDctLltvPux++asQMGJlhd3+CeJuqvey0qNMjIUYEHmTuyNwfFXJ8D0xgm2lrCD31UrUWtfIKZlm+eqsg9zEE/uxzBGcIZh8CaqNVlu008aTN3rRLemtehetgWXcXdN9mOnKMc+GMIJ6k6iiopc5lyaDwbgtSmA7Leo/lOg0m/djU2FEAqWnv8EBwTDnoEbS8kSt+awiuyQKrvPbixsGK4Va00+fggvAXWTiGXQ08uWU/zu7Tw9suIiDFcKta4+epRL2ofO5bwfLE1ezw9D0b8r03H24gIMUZtd2HwRjauLZ2EEjXECKvmj2vpfynsOLhAiEVwnv8E943VWMWehOXLd5EFMgGomPTek7X3lX9f1YodCiCJhwmtOdf2TxilVDOcy5W+8yxUVZuGt9hv3viQR9WJ7mKDTC7v8FHeNXA8SywJqTLHzp4hV9LqXbFglox/S7sPglvGpX4pApoyQqfIyxjy6XN7RgEtFIs0n5HwUt43VPXikBupodjR54zRN7H5bY7H7MR9Hi5YD2fwo42lc5OI5bZjNlaN764xddaPe4mJePlgd2HwRvWrGekPNRusPdtGwtvybBh067O2O9sWE9jn4gR12+yzx3g5Kv7OMQH0jVenUCNlGoASAg2rCz4GxqrGraYBLa20P2VMJXswKsCDqGwUKhFFioLs0YGoEsRt1t78Mctt20y+fdfzkrOKeW3GnmYMACGBPIrAdNVkqAQSPCvDCAtfLz1KS4wStGF0utDkAY6zvYNEHxWtxXRTvRGJvY2ISHA1ztZIEtXEysx1NyWNVr+T52NiNhYYe/qSLoYmGACgvTXO2vmyiTdENHXq0IsgHM50LQ0Ec59ZqC/trrs3VGGlSRpfVMcVpOC8FjeJ3acNqtWKKaHVCwLMAgqtm29m+OZNTL2vDQ2lP7WiGwUXqPCMroX1ixO3QACroADba+vjjzMxELnK0qxxmUVS8cyqTx00UUwVt9ewUrYJujRG/hjbLPfCdZxHUnSqxHGuySIBIrhGlcD5RjNsXDGMMp1EEjr4BjjtS0+5xwOFQNLcM9FW6EKLKiMvI/fBQwaMaDpHP3b6gxZaABDNTG7F+/q2awbut69lfIVFCc0jryx7p3hIqlbU1tpCnSenMS3UjYNd7oXc7Onyp507k09XIUCgrG7XmCoCyiLSaHMCuggdavoAMRwguPnr8Qg2VfnspzxDSid6rHTWxKagVYtuCraru6FkbGsbIL+g7jhP7qtwoVa5VD8CkXSdBmVQVJJUCBgXYMaAJUsRdHUd76ZIh//AKQ6t6HPjfLwVg9hQIFRgNAVQhLNGlA82o01SAAAUQA1UDZ8MWuLgTiqa8T/AF9lGihTUSUYamNLqUanFWwIPzqNWSN7JJONTAQMQsOeXkqBTJUDkMF0oD3uxGhQrKimlFgEb3veo9a2kwlgw1qcueqRTZGor3obTQFXrUbuqgpV2CW8fG/HCa2oO7pXs04orTNMiYDSFNagAqg6jpDMZACByix4/nDfbFjmuNcXDM8+CVVR8Q6gH22N+t7k34nxx1JcWKgrns8eSToKKUxCEUTzK1829L0B8em+OftGmNvz1/pWMyV68fL5RhbViCtEBYkAJA0tpYkmrrathfKY4V5+SfOqsIJyTfgp8bLmyoUkm9yFN6QzWykexvfiZiCvLj50QG0XJDse70bkyK3gWAPI6NutKVvwsm78JHPpV0/kFLqUWdwCiozKF6FGITe5AFUAE9ALIBsAV44uYCQS4Z9uiiStD2V4Os82o62QW7/NU9V0k9L3uiR4Gr3xz52ZdCh4bVyCvhtBK2/DIstI2gksqSVFGQEh1LpYaVFd4d9W91eOHHdGaMXEi54/wtAA4LVZR9dEAUCQP3bDwPvxyYgw2qmVLOKUlAkhV7LKRq5TdgkAmro7C9wfbjSHllhwTWa4tlJ1XXlGNqxV1ZwxN2AyB15n6VqIvzOxx0pd8ImkUZ5EJOqMl57xKXU7I6Kkulo7rntzsdFMQwBI2Fc3svHoYLaNBaSW58rc1lJqcrqGCSA2pium9Q3A7xir0NrADiyTY8sXGxpT5dWSh1ro+VXSnyilV1sQxOpQdPLHr9R/XqwNQJO14rbFOI9HTLL504apuHNQpF2CEMfVDGySaN0tg/NMlqSN7HQY0tNy4efNqFQotBFmETJshdBJ34VwGCNoMZVSxX5qqRZArY3V3jnOa50wHUNMNuN6+KuFMFFTuGUhF0mOwQl2oo3IgUizGDYJuwBVUCMawWu6Tva896rNeC5d2136tDTpJ5aAsqFRaJGoMzUKG2LcTQKZ8eff2AKN1GlUKG0hWjVhakMaIFEEgVRYtQboPeMWtJcRWxIzt5y7UiKKDKoVVtTTBFIBADtpFNWzWpvfxP7b2EucaG4r8h/KRQkSL6gDNdEfPNkaQvQ2CJAQOnniWN7vby7vn3JUUTjeVKd2eWmQHlBG53YMTsW6dCRvjTJRg/END3ckEUVr2ZQlJT83YdQOite/QkBrAPiPGqxztqPDXtHH+VOEFclQoUi2F9Sb5baQFiBROpUAvbcdLs8sPJJrbzRW0UaQ6YyURmYH1KN2CqhdzVqVYHodxXTGlvSdRxFNfOqjSmSfmSSSW5OYsHZh6ptlfQDbXRsjclRsfGAsBQ16tetC65LhLzSr3YYy3ZjdU0KtaurABvM73uLIOIummw2UflqK1qnu65Lc8I4UsYEc0sbSfJkxQ/JxIbDNqKgjcgX58u+OLHjl5xMaaXublaWNstLBlEj7sRgRptssektWkLTMeVaA9tD2Y57nvdXFc9asAorLKZnXZBJFiulb7Wp/N2Pt/ZjJEZhpVBCkmQAXd+29vtxVhJKSrOI8bWO10SMxFoEAJkFAkxMSASASau9saoUqXUNQPt1ooqKPu82H0NrIGh1c91NzDlXWvKRv0I6+3G3pQSKjqpcIJWU4l2UdFM0WogvRjlNSRBdALFQSHRSt35Nfv68Gfa6kN+mYyOfYVndDvULKB1AWgoKmPWAKA2kILvZFHc6j4qNtzjp9I1rW9ad2QVJUzLPo1akjLk6ix10Csl8m+q2uJSPHeujYod0qUJppbTj1XPkKVKKsiViVJrqhEZTTuOXU4DA9FkO4PqkHrjYS1rSBzvX9rdSqAqV3+DLpIFaQWUNIdPeFiVJGkg6djQJpLbwBxWYjga8bZcKff91LCpUElELzABnRkrWWpbRQpNH88qCS2okdN6HtrU6gEHLr8KqQURV0Pr2B5RqbdF1czDSBuLKKCAL09KxoDi5mHPqzsoEUK55uWMsL30nQVQMKbU2gFmNHeuoJNHbE2Q4gba1b3plS6CQuMsdOaVAXqyQNKVJbP4lNIUAhjdewg4kx1W3Jt32y515IK45WNS0RUKvPs2m9PquFkFUTQN9DQxa5zg1wNcsu6yjxVfxl9kFEdWskH1gtqtdFBsjr1642yTbk1869aRVz2VkAV7IALC9jq2RiKcG1+cKUWRq3q8c7azSXNpp8s9FbCVpFEFul1DUFF2timIOgqSWIIBHsVh1WsB6WZ89fnRTFk5VUsXdEHLbFmUNenRpJ25Rp0dd9Sm8BrhwNJ83/AJRW9VJmpmDohD8rhlCWwDaKXrqWwlVVbdeuK2gtGFxtleqK1Urs/mAuTzL3JJKDEshHMwjfk30sealGr3DY1WKpmHijsAAAvTSov2aKbPZJUmHPKHCZcBYW1aItw5ao4xJKPWUCqo+zcYg+CS3FEuRmeHE0CYdeyuokAkKxSOXYqzzzvrjDU4+SRuUOaGwvYjbGJ5q2rgKDICx+fJWtF1rBmVV0jBZmVWc2QzOBQc0CLptI6eNDHL3ZcC49XUpoGZURKF5z6wDCwObS4JXYEFiK6CsLduLzW3UiiJ5Vo6Pk2VEYKw5dPzeUEAV0sdPdhsa6tDcEpLFcangzR7yBlaTTIskcL6JJW0lQyE8rOo1ULu97NY68vDiQRheLWoTkBz5FVkjgncLzceZzMOvT3sYYidCFZ1X8ok6UR6pS/beJRYb4MJ1MjwPcQUmuBKpeIQZRZNCxTbOQAJE0jUAwLcpBSubc9S3iMaYZmHMqXDLnX++Cg7CCouYzGSfSTDMwNldMiBasNS8oJAorsD1retrYcOZbUBwHyKiXM0VXJmMquay7iF3W5mkVtMgao9KKKWqDGr3rxxubDmHSz24gDYCluN1HEzFWit5c3waQ28LxnwqOREILMaYLups1t1vGVsLabB0XA/MKeKESusOR4IAxKTKUIYau/UHcABQTzPv9vsxW6NtQkCoNbfp80TrCTNfBZGdjl59febookVaulFDYbFTXmRidNqMAGNtKZmiWKEeCyskcfwyYQI4yzHUutXJKihW++7MQL8xjrYn+isMQgvGhCocBitkkfSrEKwYDl5V5fW5n3JG4OnwBKjet8RAcW3Hj1fdI0rZc4ouZ+7FC9Nga1GpT3pjW6FWu3sG5rewuNG4zU06jbKqXUqriiik2YNuWDdN6Nj67292N8sTU5UtRRV32RG7nc+ry6gq7G9TWD4at62F+eOftUjo/upwrKyDMhFsaFAltjyvaqxAr1Sw8Btt1359GuGXmitqV2Oq9JVxTDUxAG7FQVO3883t4bVZGAYRcEckq1Cj5tSsRoDlBHraVsc2pQwFqL6LZ6Aja8SZR0S/8+etI1AUrhHFJMuzOVBDgudVhZNqLPH8xRSjcA2TuKvEJiXZFAaDcW6vnx+Skx+G6tuC5rJSMSmmOUc3cue8hYtIptCAW0lgpog9Vqq2xzMKZhjpXGuRyVrC1y13DcpNEWmMYmpSYtNFbKqAkKg6Y0BHXqfrxyYr2PAYDTX+dSrQLXXLMcUOUVWzDkiWV08QydTQYgnTroAA7AeO+GyAI7qQxkO1Sc6matMtmzIsax0pdHOkUCoYnS9EHoTXTqwJxnfDDXEu4J1S5LMysqkIQQ2luQ06BSXvpoJbVvXiNsD2MBz5jkULPcZ7NajUpjC1aFCBmiWLaNgQjVYon828bpedw3bWvP2fFVOYCslneKJGJMvl4Wy6Pau5AaSRhVmQnmArflHVh1x2YUB0SkaI7ERkOAHLh2rO5wHRaFXZccsZYuo1AKNNG7BJqwSB8ne3ht0OLnnpGlCfP8qAXDMRNTJzLqVKLbF9mstYGwLaiwPz764nDc2odpWo085AckiuJQsWbo4Okk+odrjJY2d9Ionc37cXBwAA4G/Pmo0XWU7GlktSoKcumOzZGq630nqR1qtsQBAOY673TpVLPLQ08xUUgOzgBVrTzVoNIpOwNqQLxGG2t+OenzTT8vJeyaQeiupIIb5S2Cr5hAC9ECrrA8Uu6/Ls4/PJOq5zKNRZbsDQoLnVZY8zM+2rlYhifzT4ViTTbC7ry8POajVVi5dBZAIagyo9sWFEnpsrVpINEXq2oY1mK80bw1FvPP5JWUmWCzsunYsXu6Cir3qyBy6uhIs4ra8AXNeFOvzXlkhVPGq1ACtrs3ZPSr3IAoAVZ8dzjfJ1w1Kirfsy4CSFnCC1AJ6arBWuXr61UQeuOdtQEvaAK2PYpw1a5jNFDIuoxsxC6Oq9RylGG4K1zHqNO29Y58NgIBpUDj/P2VhNFEikuiGHRtmUsukFRGTtyklT53qNVi9zQAQR/fFRFV0lmTXzUAW0+tWslr2Xqwa6Brodxd4hhcG2/r+kymZjSI2Ok0eYuRrdxRCD26SGur6Hw6yh4i4X6hkB/aRyU3s9mI0nLTm9KmkLlSSQCF1L0JMjCmqtJPgRiuaa98INh9vnq4JsIBqVZcN4+2YzETF+6TdVVNWjSmplSK9KgljHXiSBd7YxzEm2DCIpU/Kt9VYyIXOU7tB2rlaQfB5nUSIrWaZF7sujAmiFLEgny0C6u8UysiwQyYjRbtvfu+6m+Ka0CspeP5jv4IVdiseh5mRAGkUJGzmm6amli2G/rYobKwd0+IRnkK5Z/YFSxmoCjZXjkjfCI5ZC8hJ7u3pLEgARwo3UmStO+yYm+WYMD2toKCvZw7ECIbgpo4y4iTv0kCySFkYKUlRJFMiNGwBA0UV0dNwNzeFuGl53ZFhlWxIt35p4jS6y3H8mglBEyyIacNoOttakqrEbKbAtR4Amrx2JSM7dkYaHLO1s/4WWI2+aiI9MhLbllCsCX3KhtWkjmOhtx1Nb4tIrWg4XGXm6iuJzKkBUA1kBQpYnowIkSiSWVSm11y2KIOG2G4Grss607jyPV+6C4FQI30BRu41USx9Uii5A8mWSt+jDzrG3DvDXK3DuHyI7FBS/hSqY066SANR0nd2NMbIKnvLbfpfQjGfdOeHP10vw/e1uanVIoDInqnUQSHAsFiSqpKSGOwAJvc6aGAkse43tp9xl8utLMK74L2ezctFcs5ZtVyONO0lDq9eqbJUAHY+e+KZnZdlQXig4Dl5zVrYbiufaPISZFx3skQYoQI1a3ADUveDpWlm226ne+spOK2ab0GnPPh8lF7CzNZxnUUV5Tvy7WxLBSoAawNJFChe/vx02hxqDfnwApX981WV3VDJrF8xEgVG9bU9nQpJJ8DZY7AdeuKy5sPDa1qkZUHFAFVWcTl1LHd6qvUepBVAAfcQw91HxxvlWYXOpl/aSncGmRFdm0MTSqjNpvxs7GgDp36Hce0Zp6G+I4BtaC5NEMorOTMJsGkJoC2LhmodF1Ak9dfKdqJquUnnsgxDk3u+3Z9+KsJC3HownizDNC0cUyqveGQ+uGYtqQht3BpTfT9mONtqFEgARAS0m1PuroJBC9Lj4TAOkMY6dEXwFDw8BjzJmYp/UVfReMekThq5XNaXao3OtKAWozs0W25rSaPQa/bv7PY0V0eDVguLHjfVZowoarKd8qoPlV9UgAbkAWKvYb+fXr9fY3b3O9grOtB2c7QR5Z/wAonOrKHZRaakHdqQpPRhqsV0AJGOdNyMSOKhpschxvfz81ax+FUBzaBlPebiiLti1EaVYhtgwZ7BqqPnjc2XeWluHl5soVvmrGXjJacz96ga+UttqFADUEJ8lYg7g0fAYziTAhbrATrTVSxEmq3XYTsa0+nNZz5wDrHspYGmBdQAFW99PnvjhbU2kIQMGBllX+Vohs4lenzQKy6WUMvkRY+zHl2xHNOIG6tXk/bzhPD8s5CTDLzcsvd6SQQTVq1Wvq9N6rpvj1uyY05HbUtxNyqqYoaAvP/hgEdowChg4Xq3ydWF1eFm9/D3kY9DuHY6EcKdqy1TcvPGTpEmlSRqs79NQXUOmoqF2G3LfTDfCii5bUjL9suWaAoUXd2juy6SOZATZ0kCmsGrIB8saiH4SxoNRketLmpE2aGkHlDspIYEDmA+Uu2O51EXtdCvHFLILg7jQcOXDzwQStR6L8lG3EYgCjhRI/K1gELtYI3A1Gj7L9mOVtyNEEo4kEVoLq+A0VXvJNDHgLk2WteEekbi+VnzhEWnTQEkgK/LNYFWfmihZP5vsx77Y8rMQZYF1a8BoFkjOBNFippkDWh1kcxZ9z4bE3TjYeAq63x3mQ4jm0fYaDzbvVBOinfCAsgYGiXSPvWcNooLZtRzDxJrpXjeMwhFzMJyAJoAbp1VXxGQHSorlFWptfbWw6mz9eN0swgFx465qKvOA9lGzcYZZNNs6gd2XXkUMxkcECMc21+3GCc2oJaJhw1yOdM9BxVjIOIVqrp/RdIFXTmEaRo+9CBOU7qNOvX7djVGsc8fiQYrw7VpnfsorfRrZqSPRxmMvPGIs0wlov3iROFUbgfKBupahp8jit23oUeGccKoyoTfsom2AQbFaXIekd8pMcrxJSStD4QilQbVW5k8a1USvl0xyomwmzUPfyh/8AqSpmLhNHLI+kHtxBxBHj7lg0clwTAg6l6MJFNFbFnx8MdvY+x48k8PxWI6Q06lTEitcKLz3Hp1nRgQjAhAwIXpXomzsiNPL36rtHCO+JZbYsU6uD82qF9ceT/EMGGQxgZqbW+y1QK8StjJxfPtQOcy0d9RHAZDzFwgUmQqbEb2dqrHAEvKNBO7cet1OvhzV9yc1me0XYnM5nMDv800sugEuYNEarzaEsNWrXtXk147ElteDLwqQodBXLFevZoqXwS43K887QcGfKTtDIDa1TFSobYE6b60TWPUSU2yahCI3s0Wd7MJoqw42KKTAhGBC2Ho77QxZCSeeQanEWmJPz2Zhe/gABuccPbUjEnGMhMyrc6K6C8NqStV2h9I54gIMpltUAnZI5nPrLrYKUT2b9fqxxpTYPoWOYjUdhBLRrTiVYYwdYKLmfRWqmOsy5Eh0qe62ShZMpvlBAIG3WsXM/Ej3A/li3PPqQZcaqAOxIn3Alg069KdzqtYmCtqckapXJtR5YtG2XwdHVpevE6DQZHmoiBVPf0YsCg71jrNkiMVGinmMp10radwPMYY/ERIJwC3PM8rJ+jjVZftR2bkyThXtlIsSaSF9ZwFvoTS39eOvIbRZNtJyOle9VPh4Srzs/2aafKCRJ5Yy7urAFu6URDUXlCjflutxuRjmz+0BBmcLmBwAHXfRWQ4dW2Ku5fR7nlVEPEBRFrGHmI5SOig1QtN/C/ZjANtSZcXbj50CmIL8sSrMl2Qzk075Zs4ORUkcGZytPq7si9j6qfrDGuJtOUZCEZsHOoFhwzURDfWhKuc76MJ5Ae9z3eMinSWLMq829lidI00a6kg+WMcL8QQ4Z/Lg0BzomYJdmVnJ/R5KsmXj76I/CGZEam07JrB3G9jy6HbHTh7fhvY92A9EA99FAy5FLqyi9E0xVdU8aSFnFEEppWgpDeZN7eXuxnP4mZiNIZpbrqpCWNM0zK+i4u5X4ZHpFEnQxYA3uRdCyrAH3YTvxJhbXdGvWj0bmqntd2EfIQpM08cqu6xgICCCyM9m/DlP7MbtnbabORTDDCKCt+tQiQsIrVZLHbVC3HZzsaucywkhzBikFtIJCNHIatAu+12Cen1485O7WfLTBZEhhwyFM76rQyEHCxVpkvRtmG0tHnkomlcd4Kq+hvZuY0PGzjI/b0C4dA+VvBWbg+8m/ECdu8EnEAdJr1nZS+kFQSWry+rfB65gtoWwM+Qy7ECCT+pVnHOxs6Zd5p82HeGNHMLF2dRI2lVtjy9D9mNkpteE6MIcKFQONK2UHwSBUlYrRYJ8q+w7fvr7cegL6OA1WYLmcTTRgQlvAknxuQbBojcEbEV0IOIuAIoULa8E7Ovmsr3xzjRyM5LBpNXyS7amXVqJ1geyqx5ybnmS8xuxBBaBpx/paWMxNrVWh9H00hGjPl7aPrrY6tANghtyps+xaN4xt23CYOlAAz85eSpmD/kmRejuRnMbZ9NThyVJffQQNTAnmFvt5g3iZ25DADmwMurwS3X+SqO13ZZ8rllk+FGZFdYnis0j6XJKgtRHLWwvfGzZ+0mR45busJIJB5KESHQZrr2Z7Nw5vLH5cx5i5KQtysAqhOUCzzMNq3F4jtCeiy8x7ALLXpftThMDm8117PdnnilkMkrI66kjkSVVGm3jnmBbqqkKCtXzYpnZ6HEY3dsBBuQRxzAtrqpMhkG5We7RRz5eaWKWbW7hGkZSaegCgawCCNtj0x15H0ePBa9jKAVoDw17VTExNJuqhpD5n7TjcITNB2KupXV89IUSMuxSMkotmlLG2K+/EWy0JrnPDRU5808RXLv225m26cx292+2JbmH7o7EsRTdZ8z9pxLdt0CKlJq9v7cMMaLgIJKTEklvOAdmMhPl0d82Y5WXePUoIawDQYgVysaJ6VjzE7tCdhR3NEOrQc6di1MhsIzXXi/ZXKRwK0XE9S6l0x8ppnKKX2YVQsk+7FcvtGYfFIfL3pnyFTTwTdDaB7Sk5H0e5WVNUfEQwAZn2UBQpI1uNey7V9Y8MQibbmIbqOgU0TEEHIquz/ZTJiGaSPiIdo0LBDptyDsBzbj+Ixpg7TmTEYx0CgJz0UXQ2gE1WISQg2P8Ay+oOPRuaHChWVdGzFgrpWvChVHbe+v1e3EBCocVSmo+LUJcCEoOBCtOzGWhlzMaZj8mbvmCXynSCxIrevEYwbRiRIcu50L2uqqnDALqFbHKdlcnHMCOJdwWOqPTsQjErXeEi7pgG6VRxwHbSmokOhgB1M+vqWgwmg5p+X7A5FwzjiFojrG0hCBdRrSoOrrR69Njhu2zNNo0wLkVpfJG5ab1VF2p4BlYYO8y2a71hIsbRkqSfkyWkWjfrbfWcb5CemIkXBFh0FKg055KuJDaBYrv2SyGUMT5jNTtE0bEIEbSxbuyVKgbk2fMDbfEdpx5neCDBZiBF7V4ohNZTESqPtFMrZiRopGkjsFGZizbqpY2TsdV46EhCLYAD2gHiKeeCriHpWULOZuSVtcrs77DUxs0Om+NcKEyE3CwUHJQJJzUe8WISHDSRgTSYEIwIQMCEuBCKwkJ6tV7kWKNbX7D54iWg5pJmJoSHAmlAwISYEIwIRgQg4EJScIADJCUH7PLBQVqhNw0Lb9kBlDl5PheVkmAlU640Y6AUKgalI3Ladvbjzm1HTDY7dzEDbZEjVaIVMNwrRH4GO91wmMx6dmEoeRmPVYzJsq1ZU+BG+MNdrHDhfXFpSgpzorKwtFC4xn+Etlpvg+XeNrIjdldlJ0ihZflcm99wAOm+NECFtFsZu8iA6ior/SgSylQFS9sOK5SfujlYu7IL95tQO0axkfUjGvMnzx0NmQI8Eu3zqi1L9df3VcQh1KBZ6SMqaYFTQNEUaIBBo+YIP146zHteKtNVURRNOJoSVgQjAhAGBCXAkgYE0YEIOBCTAhF4EIwuKEYaEYEIwIRgQlrAhJgQt12c4xJk8muZiUSFJnQ7le57xY/ygGzBwtAn1TjzU9KMmZwwnnDVoPXSuWlOOq0Q34W1AXWf0oytDJGYYtUgK97fOtggdV3IB2+vEWfhxjYjXbw0HDXvQZgkZJ3D/SnJDBHCMtAQiKgN9dIoGq/8OCL+HWRIpibw3NfN0COQKUSJ6VpwhXuYSx6P4iunh4b/AGnAfw3CLq7w0T9IOipu1vbN+IJGskaKyMWDqSSQVC6arpteN+ztltknuc19QRkq4kQv4LME469QqqIvBiCKJLGFiFUURqwYhqiiXUPPCxjVOiFOGHA5IIQThkgJILYWIIok1DzwYwnRGoeeFjGqKI1DAXjUJURqHng3jdQiiUHAXjUJ0KQsMGMIogtg3jdQihXWGB3ICIzHwCqST7qGIujw2ipcB80YSrTjfBvg0cIkYjMOGd4j/i0v5PV4hjua8qxklZwx3vwjoCwOp4/JSc2lEcE47PlGLQPp1CmUqHRxvs6sKPU4lNSUGaAEQZZEWIUWvLTZWp7f5m/yWUH+rJjENhQKe0/6lZvjokPpAzXgmWH+rR/2jD9RS+rvqKW+cmnt/nPAwD3ZaH+1MHqKV/y+op75yY3bzO/pIv8AZoP7vDGw5T/L6j4o37lzPbjO/pI/9nh/BifqWV0P1HxRv3JR26zv6SP7iL8GD1JK6H6j4p79yX4+Z7wlQf6vD/d4PUcn7p+o+KN85KO3/EP04H+hhH/68HqST90/UfFLeuS/+4HEfpJHujiH/Zheo5L3O8+KW9eukfbmeQ6M7ozMDUHR40Vq8TG6KGVh1G+K37GgsGKXq1wyue8FPfE+1kpXEO1AyTtBw0RLGmxnKLLLKaBLFmBAHhQ8sVQNnOm2iLNk1PCtAFJ0TDZoUI+kHP8A6ZPuYvwY0eo5TQ/UUt85NPb3P9e/X7mH8GH6kk/dPafFG/egdveIfpx9zF+DD9SSfuntPilv3J//ALhcR8MzXuii/Bheo5L3O8+KN85J/wC4nEvpbfqR/gweopD3O8+KW+emt294j45pv1Y/w4Y2LJcGd5Rvn6pvx84h9Kf9VPw4l6mkvc7ynvn6py+kDiQ6ZuT7E/DhHYkif+PvKN8/VEnb/iTCjm5K9gUftC4BsSRH/GO9LfP1WdmmZ2LOSzMbLE2ST1JOOmxjWNDWigCrJJzVoez+br/8XMfcyfhxl9Nlq/8Akb9Q8U8DtFz+Lub+iZj7mT8OJenS3xG/UPFPC7RHxdzn0TMfcyfhwenS3xG/UPFLA7RHxdzf0XMfcyfhwenS3xG/UPFGB2iPi5m/ouY+5k/Dg9OlviN+oeKeF2iPi7nPouY+5k/Dg9OlviN+oeKMDtEnxczn0XMfcyfhwenSvxG/UPFGB2iPi5nPouY+5k/Dg9OlviN+oeKMDtFc9k+DyxZgNmMnM0elgdWWkcAkbEDQdxv4HHP2lMsiQMMGK3FXg4D7qcMUNwtU+Ry7LKhycoDIVib4DIGjOlRblV5jrtrHTpjhtfMtc128Fjf8xt79ellecB4dypuzORbLiRJsnPJqkTn+Cs3yaqxaleMnmOkVane72xv2hEMwWuhxWtoMsYz+RVcOjcwrbiJEbA5TJSd2UkuN8gxdXZHa+8YHbvO7Fb0B5dcUNj3ikWKK1F94KUqOFdFMloNh3KYpyyqVPDpXLM2/wJ1VI9LGJGXTbUdiVIJsG/DFJZMk1EYCn/yC54nNMFo4dyxfavgssmZZ8vlMwIyF2GWdADXMANA+2hjv7MmWQpcNjRG1r7wP3VEQVdYKoPZ3N/Rcx9zJ+HHQ9OlviN+oeKhgdoj4u5v6LmPuZPw4Xp0t8Rv1DxRgdoj4u5v6LmPuZPw4fp0t8Rv1DxRgdol+Lub+i5j7mT8OD06W+I36h4owHRJ8XM39EzH3Mn4cHp0t8Rv1DxRgdoj4u5z6LmPuZPw4PTZb4rfqHijA7RHxdzf0XMfcyfhw/Tpb4jfqHilgdoj4u5z6JmPuZPw4PTpX4jfqHingdov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AutoShape 10" descr="https://encrypted-tbn2.gstatic.com/images?q=tbn:ANd9GcTpj4m4fqFUAuRyW81acfhn8NpCphdHc8Wsciqrc7belaV2tpyz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52" name="Picture 12" descr="https://encrypted-tbn2.gstatic.com/images?q=tbn:ANd9GcTpj4m4fqFUAuRyW81acfhn8NpCphdHc8Wsciqrc7belaV2tpyz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4695824"/>
            <a:ext cx="2266950" cy="2009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METODE DAN BAHAN</a:t>
            </a:r>
            <a:endParaRPr lang="en-US" sz="2400" dirty="0">
              <a:latin typeface="Estrangelo Edessa" pitchFamily="66" charset="0"/>
              <a:cs typeface="Estrangelo Edessa" pitchFamily="66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76200" y="381000"/>
          <a:ext cx="85344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873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HASIL PENGAMATAN DAN PEMBAHASAN</a:t>
            </a:r>
            <a:endParaRPr lang="en-US" sz="2400" dirty="0"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81000" y="990600"/>
            <a:ext cx="8305800" cy="540147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Karakterisasi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dari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Rhizobakteri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strangelo Edessa" pitchFamily="66" charset="0"/>
              <a:cs typeface="Estrangelo Edessa" pitchFamily="66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PGPR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diisolasi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dari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rizosfer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padi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tanaman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dari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dua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daerah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ditetapkan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sebagai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RF1.1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untuk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RF1.23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RF2.1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untuk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RF2.20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dipelihara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sebagai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kultur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murni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.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Hasil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pewarnaan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Gram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menunjukkan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bahwa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kelompok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koloni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bakteri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yang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dominan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dalam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rizosfer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adalah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Gram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positif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sedangkan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kelompok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Gram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negatif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relatif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kurang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dalam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kelimpahan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.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strangelo Edessa" pitchFamily="66" charset="0"/>
              <a:cs typeface="Estrangelo Edessa" pitchFamily="66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Pemilihan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lang="en-US" sz="2200" b="1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PGPR </a:t>
            </a:r>
            <a:r>
              <a:rPr lang="en-US" sz="2200" b="1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E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fisien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strangelo Edessa" pitchFamily="66" charset="0"/>
              <a:cs typeface="Estrangelo Edessa" pitchFamily="66" charset="0"/>
            </a:endParaRPr>
          </a:p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Efektivitas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isolat</a:t>
            </a:r>
            <a:r>
              <a:rPr lang="en-US" sz="2200" dirty="0" smtClean="0">
                <a:solidFill>
                  <a:srgbClr val="000000"/>
                </a:solidFill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rhizosfer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untuk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mendorong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pertumbuhan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tanaman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ditentukan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secara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in vitro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dengan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menghitung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indeks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vigor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benih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dengan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rumus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; </a:t>
            </a:r>
          </a:p>
          <a:p>
            <a:pPr marL="2800350" indent="-28003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Indeks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Vigor 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Benih</a:t>
            </a:r>
            <a:r>
              <a:rPr lang="en-US" sz="2200" dirty="0" smtClean="0">
                <a:latin typeface="Estrangelo Edessa" pitchFamily="66" charset="0"/>
                <a:cs typeface="Estrangelo Edessa" pitchFamily="66" charset="0"/>
              </a:rPr>
              <a:t>  = (</a:t>
            </a:r>
            <a:r>
              <a:rPr lang="en-US" sz="2200" dirty="0" err="1" smtClean="0">
                <a:latin typeface="Estrangelo Edessa" pitchFamily="66" charset="0"/>
                <a:cs typeface="Estrangelo Edessa" pitchFamily="66" charset="0"/>
              </a:rPr>
              <a:t>p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anjang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tunas +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panjang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akar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) × %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benih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400" dirty="0" err="1" smtClean="0">
                <a:latin typeface="Estrangelo Edessa" pitchFamily="66" charset="0"/>
                <a:cs typeface="Estrangelo Edessa" pitchFamily="66" charset="0"/>
              </a:rPr>
              <a:t>berkecambah</a:t>
            </a:r>
            <a:r>
              <a:rPr lang="en-US" sz="2400" dirty="0" smtClean="0">
                <a:latin typeface="Estrangelo Edessa" pitchFamily="66" charset="0"/>
                <a:cs typeface="Estrangelo Edessa" pitchFamily="66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strangelo Edessa" pitchFamily="66" charset="0"/>
              <a:cs typeface="Estrangelo Edess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66800"/>
            <a:ext cx="2895600" cy="282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04800" y="4140874"/>
            <a:ext cx="8534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Pada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set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pertama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percobaan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varietas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padi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CO49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diperlakukan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dengan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5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isolat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rizosfer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RF1.2, RF1.4, RF1.7, RF1.8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RF1.9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terhadap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kontrol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tidak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ada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perlakuan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untuk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masing-masing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varietas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. PGPR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menunjukkan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perbedaan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varietas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dalam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mendorong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pertumbuhan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. Di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antara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5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isolat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yang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diuji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, RF1.2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dicatat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mempunyai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panjang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tunas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tertinggi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RF1.9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terbukti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efisien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dalam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mendorong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pertumbuhan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akar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Atas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dasar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indeks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vigor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benih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isolat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RF1.2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mempunyai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indeks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vigor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terbesar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Tabel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-. 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dan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Gambar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Estrangelo Edessa" pitchFamily="66" charset="0"/>
                <a:ea typeface="Times New Roman" pitchFamily="18" charset="0"/>
                <a:cs typeface="Estrangelo Edessa" pitchFamily="66" charset="0"/>
              </a:rPr>
              <a:t> 2).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Estrangelo Edessa" pitchFamily="66" charset="0"/>
              <a:cs typeface="Estrangelo Edessa" pitchFamily="66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143000"/>
            <a:ext cx="3200399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1066800"/>
            <a:ext cx="2209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1177</Words>
  <Application>Microsoft Office PowerPoint</Application>
  <PresentationFormat>On-screen Show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RIBOTYPING PLANT GROWTH PROMOTING RHIZOBACTERIA (PGPR) DARI TANAH RIZOSFER DAERAH SIRUVANI UNTUK PENINGKATAN PERTUMBUHAN TANAMAN </vt:lpstr>
      <vt:lpstr>PENDAHULUAN</vt:lpstr>
      <vt:lpstr>RIZOSFER</vt:lpstr>
      <vt:lpstr>Plant Growth Promoting Rhizobacteria (PGPR)</vt:lpstr>
      <vt:lpstr>Slide 5</vt:lpstr>
      <vt:lpstr>TUJUAN PENELITIAN</vt:lpstr>
      <vt:lpstr>METODE DAN BAHAN</vt:lpstr>
      <vt:lpstr>HASIL PENGAMATAN DAN PEMBAHASAN</vt:lpstr>
      <vt:lpstr>Slide 9</vt:lpstr>
      <vt:lpstr>Slide 10</vt:lpstr>
      <vt:lpstr>Slide 11</vt:lpstr>
      <vt:lpstr>Slide 12</vt:lpstr>
      <vt:lpstr>KESIMPULAN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RIBOTYPING PLANT GROWTH PROMOTING RHIZOBACTERIA (PGPR) DARI TANAH RIZOSFER DAERAH SIRUVANI UNTUK PENINGKATAN PERTUMBUHAN TANAMAN</dc:title>
  <dc:creator>user</dc:creator>
  <cp:lastModifiedBy>user</cp:lastModifiedBy>
  <cp:revision>44</cp:revision>
  <dcterms:created xsi:type="dcterms:W3CDTF">2013-06-23T06:59:24Z</dcterms:created>
  <dcterms:modified xsi:type="dcterms:W3CDTF">2013-07-09T12:34:56Z</dcterms:modified>
</cp:coreProperties>
</file>