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6" r:id="rId5"/>
    <p:sldId id="267" r:id="rId6"/>
    <p:sldId id="268" r:id="rId7"/>
    <p:sldId id="270" r:id="rId8"/>
    <p:sldId id="274" r:id="rId9"/>
    <p:sldId id="275" r:id="rId10"/>
    <p:sldId id="278" r:id="rId11"/>
    <p:sldId id="276" r:id="rId12"/>
    <p:sldId id="277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4DC4-CDBF-4948-B5D9-EAAAC360A2CE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98F3-97DF-45B6-B37B-ACB33506D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28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4DC4-CDBF-4948-B5D9-EAAAC360A2CE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98F3-97DF-45B6-B37B-ACB33506D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910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4DC4-CDBF-4948-B5D9-EAAAC360A2CE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98F3-97DF-45B6-B37B-ACB33506D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63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4DC4-CDBF-4948-B5D9-EAAAC360A2CE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98F3-97DF-45B6-B37B-ACB33506D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09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4DC4-CDBF-4948-B5D9-EAAAC360A2CE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98F3-97DF-45B6-B37B-ACB33506D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78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4DC4-CDBF-4948-B5D9-EAAAC360A2CE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98F3-97DF-45B6-B37B-ACB33506D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91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4DC4-CDBF-4948-B5D9-EAAAC360A2CE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98F3-97DF-45B6-B37B-ACB33506D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31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4DC4-CDBF-4948-B5D9-EAAAC360A2CE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98F3-97DF-45B6-B37B-ACB33506D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45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4DC4-CDBF-4948-B5D9-EAAAC360A2CE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98F3-97DF-45B6-B37B-ACB33506D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32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4DC4-CDBF-4948-B5D9-EAAAC360A2CE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98F3-97DF-45B6-B37B-ACB33506D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19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4DC4-CDBF-4948-B5D9-EAAAC360A2CE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98F3-97DF-45B6-B37B-ACB33506D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34DC4-CDBF-4948-B5D9-EAAAC360A2CE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A98F3-97DF-45B6-B37B-ACB33506D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2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52536" y="388982"/>
            <a:ext cx="6857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IDENTIFIKASI NOVEL DEHIDRASI TRANSKRIP RESPONSIF DARI</a:t>
            </a:r>
          </a:p>
          <a:p>
            <a:pPr algn="ctr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TOSSA RAMI</a:t>
            </a:r>
          </a:p>
          <a:p>
            <a:pPr algn="ctr"/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(CORCOHRUS OLITORIUS L.)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60" y="2660719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cs typeface="Tahoma" pitchFamily="34" charset="0"/>
              </a:rPr>
              <a:t>Identification Of A Novel Dehydration Responsive Transcript From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Tossa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Jute (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Corcohrus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olitorius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L.)</a:t>
            </a:r>
          </a:p>
          <a:p>
            <a:pPr algn="ctr"/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Sazia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Sharmin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el-GR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Mahdi Muhammad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Moosa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el-GR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Md.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Shahidul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Islam,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Inamul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Kabir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Arzuba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Akter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and </a:t>
            </a:r>
            <a:r>
              <a:rPr lang="en-US" sz="1200" dirty="0" err="1" smtClean="0">
                <a:latin typeface="Tahoma" pitchFamily="34" charset="0"/>
                <a:cs typeface="Tahoma" pitchFamily="34" charset="0"/>
              </a:rPr>
              <a:t>Haseena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 Khan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4653136"/>
            <a:ext cx="451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Presentasi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:</a:t>
            </a:r>
          </a:p>
          <a:p>
            <a:pPr algn="ctr"/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Murni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Setyo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Rahayu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136" y="188640"/>
            <a:ext cx="2695848" cy="2021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7439" y="3648769"/>
            <a:ext cx="257239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60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7704" y="2228671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Gambar</a:t>
            </a:r>
            <a:r>
              <a:rPr lang="en-US" b="1" dirty="0"/>
              <a:t> 5.</a:t>
            </a:r>
            <a:r>
              <a:rPr lang="en-US" dirty="0"/>
              <a:t> </a:t>
            </a:r>
            <a:r>
              <a:rPr lang="en-US" dirty="0" err="1"/>
              <a:t>Segmen</a:t>
            </a:r>
            <a:r>
              <a:rPr lang="en-US" dirty="0"/>
              <a:t>)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lestari</a:t>
            </a:r>
            <a:r>
              <a:rPr lang="en-US" dirty="0"/>
              <a:t> yang </a:t>
            </a:r>
            <a:r>
              <a:rPr lang="en-US" dirty="0" err="1"/>
              <a:t>diterjemahkan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protein gen </a:t>
            </a:r>
            <a:r>
              <a:rPr lang="en-US" i="1" dirty="0" err="1"/>
              <a:t>drp</a:t>
            </a:r>
            <a:r>
              <a:rPr lang="en-US" dirty="0"/>
              <a:t> 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i="1" dirty="0" err="1"/>
              <a:t>Corchorus</a:t>
            </a:r>
            <a:r>
              <a:rPr lang="en-US" dirty="0"/>
              <a:t> </a:t>
            </a:r>
            <a:r>
              <a:rPr lang="en-US" dirty="0" err="1"/>
              <a:t>spp</a:t>
            </a:r>
            <a:r>
              <a:rPr lang="en-US" dirty="0"/>
              <a:t>, B) </a:t>
            </a: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dilestarikan</a:t>
            </a:r>
            <a:r>
              <a:rPr lang="en-US" dirty="0"/>
              <a:t>. 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consensus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prediksi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4271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188640"/>
            <a:ext cx="84604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itchFamily="34" charset="0"/>
                <a:cs typeface="Tahoma" pitchFamily="34" charset="0"/>
              </a:rPr>
              <a:t>A</a:t>
            </a:r>
          </a:p>
          <a:p>
            <a:r>
              <a:rPr lang="en-US" dirty="0" err="1">
                <a:latin typeface="Tahoma" pitchFamily="34" charset="0"/>
                <a:cs typeface="Tahoma" pitchFamily="34" charset="0"/>
              </a:rPr>
              <a:t>Corchorus_olitorius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    SAPKARQRCVADGKQVNIPAPSYDAMGGRIAE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 err="1">
                <a:latin typeface="Tahoma" pitchFamily="34" charset="0"/>
                <a:cs typeface="Tahoma" pitchFamily="34" charset="0"/>
              </a:rPr>
              <a:t>Corchorus_capsularis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 SAPKARQRCVADGKQVNIPAPSYDAMGGRIAE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 err="1">
                <a:latin typeface="Tahoma" pitchFamily="34" charset="0"/>
                <a:cs typeface="Tahoma" pitchFamily="34" charset="0"/>
              </a:rPr>
              <a:t>Corchorus_tridens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     SAPKARQRCVADGKQVNIPAPSYDAMGGRIAE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 err="1">
                <a:latin typeface="Tahoma" pitchFamily="34" charset="0"/>
                <a:cs typeface="Tahoma" pitchFamily="34" charset="0"/>
              </a:rPr>
              <a:t>Corchorus_pseudo-olitorius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SAPKARQRCVADGKQVNIPAPSYDAMGGRIAE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 err="1">
                <a:latin typeface="Tahoma" pitchFamily="34" charset="0"/>
                <a:cs typeface="Tahoma" pitchFamily="34" charset="0"/>
              </a:rPr>
              <a:t>Corchorus_trilocularis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SAPKARQRCVADGK LVNIPAPSYSAMGGRIAE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 err="1">
                <a:latin typeface="Tahoma" pitchFamily="34" charset="0"/>
                <a:cs typeface="Tahoma" pitchFamily="34" charset="0"/>
              </a:rPr>
              <a:t>Corchorus_aestuans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  SAPKARQRCVADGKQVNIPAPSYNAMGGRIAE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                                        *** *** **** ****   ********  * * ******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B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                                                10                       20                          30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                                                 |                         |                             |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UNK_136050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S A P K A R Q R C V A D G K Q V N I P A P S Y D A M G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R I A E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DPM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   c  t c  h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e h t  c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e 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h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h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DSC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   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GOR1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  h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t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 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h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GOR3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 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h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h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h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HNNC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 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MLRC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 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e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PHD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   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h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Predator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h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SOPM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    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h 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 t 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h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t c  h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 err="1">
                <a:latin typeface="Tahoma" pitchFamily="34" charset="0"/>
                <a:cs typeface="Tahoma" pitchFamily="34" charset="0"/>
              </a:rPr>
              <a:t>Sec.Cons</a:t>
            </a:r>
            <a:r>
              <a:rPr lang="en-US" dirty="0">
                <a:latin typeface="Tahoma" pitchFamily="34" charset="0"/>
                <a:cs typeface="Tahoma" pitchFamily="34" charset="0"/>
              </a:rPr>
              <a:t>.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en-US" dirty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? h 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cs typeface="Tahoma" pitchFamily="34" charset="0"/>
              </a:rPr>
              <a:t>Sequence length : 32</a:t>
            </a:r>
          </a:p>
        </p:txBody>
      </p:sp>
    </p:spTree>
    <p:extLst>
      <p:ext uri="{BB962C8B-B14F-4D97-AF65-F5344CB8AC3E}">
        <p14:creationId xmlns:p14="http://schemas.microsoft.com/office/powerpoint/2010/main" xmlns="" val="406480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265" y="3717032"/>
            <a:ext cx="7072191" cy="243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97968" y="2132856"/>
            <a:ext cx="6678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Gambar</a:t>
            </a:r>
            <a:r>
              <a:rPr lang="en-US" b="1" dirty="0"/>
              <a:t> 6</a:t>
            </a:r>
            <a:r>
              <a:rPr lang="en-US" dirty="0"/>
              <a:t> 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Evolusi</a:t>
            </a:r>
            <a:r>
              <a:rPr lang="en-US" dirty="0"/>
              <a:t> 6 </a:t>
            </a:r>
            <a:r>
              <a:rPr lang="en-US" dirty="0" err="1"/>
              <a:t>spesies</a:t>
            </a:r>
            <a:r>
              <a:rPr lang="en-US" dirty="0"/>
              <a:t> </a:t>
            </a:r>
            <a:r>
              <a:rPr lang="en-US" i="1" dirty="0" err="1"/>
              <a:t>Corchorus</a:t>
            </a:r>
            <a:r>
              <a:rPr lang="en-US" i="1" dirty="0"/>
              <a:t>,</a:t>
            </a:r>
            <a:r>
              <a:rPr lang="en-US" dirty="0"/>
              <a:t> poplar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/>
              <a:t>beras</a:t>
            </a:r>
            <a:r>
              <a:rPr lang="en-US" b="1" dirty="0" smtClean="0"/>
              <a:t>.</a:t>
            </a:r>
            <a:r>
              <a:rPr lang="en-US" dirty="0"/>
              <a:t> 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mereplikasi</a:t>
            </a:r>
            <a:r>
              <a:rPr lang="en-US" dirty="0"/>
              <a:t>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taksa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terkelompok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di </a:t>
            </a:r>
            <a:r>
              <a:rPr lang="en-US" dirty="0" err="1"/>
              <a:t>tes</a:t>
            </a:r>
            <a:r>
              <a:rPr lang="en-US" dirty="0"/>
              <a:t> bootstrap (10000 </a:t>
            </a:r>
            <a:r>
              <a:rPr lang="en-US" dirty="0" err="1"/>
              <a:t>ulangan</a:t>
            </a:r>
            <a:r>
              <a:rPr lang="en-US" dirty="0"/>
              <a:t>) </a:t>
            </a:r>
            <a:r>
              <a:rPr lang="en-US" dirty="0" err="1"/>
              <a:t>ditunjukkan</a:t>
            </a:r>
            <a:r>
              <a:rPr lang="en-US" dirty="0"/>
              <a:t> di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. </a:t>
            </a:r>
            <a:r>
              <a:rPr lang="en-US" dirty="0" err="1"/>
              <a:t>Variasi</a:t>
            </a:r>
            <a:r>
              <a:rPr lang="en-US" dirty="0"/>
              <a:t> Tingkat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situs</a:t>
            </a:r>
            <a:r>
              <a:rPr lang="en-US" dirty="0"/>
              <a:t> </a:t>
            </a:r>
            <a:r>
              <a:rPr lang="en-US" dirty="0" err="1"/>
              <a:t>dimodelkan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gamma (parameter </a:t>
            </a:r>
            <a:r>
              <a:rPr lang="en-US" dirty="0" err="1"/>
              <a:t>bentuk</a:t>
            </a:r>
            <a:r>
              <a:rPr lang="en-US" dirty="0"/>
              <a:t> = 1).</a:t>
            </a:r>
          </a:p>
        </p:txBody>
      </p:sp>
    </p:spTree>
    <p:extLst>
      <p:ext uri="{BB962C8B-B14F-4D97-AF65-F5344CB8AC3E}">
        <p14:creationId xmlns:p14="http://schemas.microsoft.com/office/powerpoint/2010/main" xmlns="" val="389603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942"/>
            <a:ext cx="9144000" cy="686594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0736" y="980728"/>
            <a:ext cx="6387728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KESIMPULAN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67744" y="1862822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Novel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dehidrasi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transkrip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responsif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tossa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rami </a:t>
            </a:r>
            <a:r>
              <a:rPr lang="en-US" i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i="1" dirty="0" err="1">
                <a:latin typeface="Tahoma" pitchFamily="34" charset="0"/>
                <a:cs typeface="Tahoma" pitchFamily="34" charset="0"/>
              </a:rPr>
              <a:t>Corcohrus</a:t>
            </a:r>
            <a:r>
              <a:rPr lang="en-US" i="1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i="1" dirty="0" err="1">
                <a:latin typeface="Tahoma" pitchFamily="34" charset="0"/>
                <a:cs typeface="Tahoma" pitchFamily="34" charset="0"/>
              </a:rPr>
              <a:t>olitorius</a:t>
            </a:r>
            <a:r>
              <a:rPr lang="en-US" dirty="0">
                <a:latin typeface="Tahoma" pitchFamily="34" charset="0"/>
                <a:cs typeface="Tahoma" pitchFamily="34" charset="0"/>
              </a:rPr>
              <a:t> L.) yang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menunjukkan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penurunan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ekspresi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bawah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tekanan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dehidrasi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Studi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spesifik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jaringan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Ekspresi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mengungkapkan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bahwa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transkrip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dinyatakan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dalam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akar</a:t>
            </a:r>
            <a:r>
              <a:rPr lang="en-US" dirty="0">
                <a:latin typeface="Tahoma" pitchFamily="34" charset="0"/>
                <a:cs typeface="Tahoma" pitchFamily="34" charset="0"/>
              </a:rPr>
              <a:t>, tunas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daun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dalam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kondisi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normal.</a:t>
            </a:r>
          </a:p>
          <a:p>
            <a:pPr algn="just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Pencarian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transkrip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homolog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gagal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pada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identifikasi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bagian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karakter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fungsional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di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lain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spesies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tanaman</a:t>
            </a:r>
            <a:r>
              <a:rPr lang="en-US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5635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13831" y="404664"/>
            <a:ext cx="3386361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Tahoma" pitchFamily="34" charset="0"/>
                <a:cs typeface="Tahoma" pitchFamily="34" charset="0"/>
              </a:rPr>
              <a:t>PENDAHULUAN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947352"/>
              </p:ext>
            </p:extLst>
          </p:nvPr>
        </p:nvGraphicFramePr>
        <p:xfrm>
          <a:off x="3049488" y="1277087"/>
          <a:ext cx="3610744" cy="3664081"/>
        </p:xfrm>
        <a:graphic>
          <a:graphicData uri="http://schemas.openxmlformats.org/drawingml/2006/table">
            <a:tbl>
              <a:tblPr/>
              <a:tblGrid>
                <a:gridCol w="1417749"/>
                <a:gridCol w="2192995"/>
              </a:tblGrid>
              <a:tr h="34245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Scientific classification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EE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453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Kingdom:</a:t>
                      </a: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Plantae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6794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(unranked):</a:t>
                      </a: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Angiosperms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6794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(unranked):</a:t>
                      </a: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Eudicots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6794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(unranked):</a:t>
                      </a: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Rosids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2453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Order:</a:t>
                      </a: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Malvales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2453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Family:</a:t>
                      </a: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Malvaceae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42453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Subfamily:</a:t>
                      </a: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Grewioideae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9219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Genus:</a:t>
                      </a: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i="1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Corchorus</a:t>
                      </a:r>
                      <a:r>
                        <a:rPr lang="en-US" sz="1800" b="1" i="1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75" marR="68575" marT="34288" marB="34288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508518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Tahoma" pitchFamily="34" charset="0"/>
                <a:cs typeface="Tahoma" pitchFamily="34" charset="0"/>
              </a:rPr>
              <a:t>Serat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i="1" dirty="0" err="1">
                <a:latin typeface="Tahoma" pitchFamily="34" charset="0"/>
                <a:cs typeface="Tahoma" pitchFamily="34" charset="0"/>
              </a:rPr>
              <a:t>Corchorus</a:t>
            </a:r>
            <a:r>
              <a:rPr lang="en-US" dirty="0">
                <a:latin typeface="Tahoma" pitchFamily="34" charset="0"/>
                <a:cs typeface="Tahoma" pitchFamily="34" charset="0"/>
              </a:rPr>
              <a:t> (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dikenal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sebagai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rami/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goni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en-US" dirty="0">
                <a:latin typeface="Tahoma" pitchFamily="34" charset="0"/>
                <a:cs typeface="Tahoma" pitchFamily="34" charset="0"/>
              </a:rPr>
              <a:t>yang paling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banyak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dibudidayakan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serat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nabati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setelah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kapas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Tanaman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serat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ini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adalah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produksi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utama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Bangladesh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salah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satu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serat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utama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di India.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demikian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pengembangan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varietas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ini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peningkatan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resistensi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terhadap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kedua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cekaman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biotik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abiotik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kondisi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memiliki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kepentingan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ekonomi</a:t>
            </a:r>
            <a:r>
              <a:rPr lang="en-US" dirty="0">
                <a:latin typeface="Tahoma" pitchFamily="34" charset="0"/>
                <a:cs typeface="Tahoma" pitchFamily="34" charset="0"/>
              </a:rPr>
              <a:t> yang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cukup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besar</a:t>
            </a:r>
            <a:r>
              <a:rPr lang="en-US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871" y="2041004"/>
            <a:ext cx="3095625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690886"/>
            <a:ext cx="2896716" cy="28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47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4848" y="193204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METODE</a:t>
            </a:r>
            <a:endParaRPr lang="en-US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428" y="1403484"/>
            <a:ext cx="398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Perlakuan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stres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bibit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tanaman</a:t>
            </a:r>
            <a:endParaRPr lang="en-US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845979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 err="1">
                <a:latin typeface="Tahoma" pitchFamily="34" charset="0"/>
                <a:cs typeface="Tahoma" pitchFamily="34" charset="0"/>
              </a:rPr>
              <a:t>Bibit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diinkubasi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pada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suhu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kamar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tanpa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cahaya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selama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hari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di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petridish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yg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berisi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air.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Bibit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yang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berkecambah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diperlakukan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stres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pada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kondisi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yg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berbeda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seperti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suhu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rendah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dehidrasi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jamur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asam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absisat</a:t>
            </a:r>
            <a:r>
              <a:rPr lang="en-US" dirty="0">
                <a:latin typeface="Tahoma" pitchFamily="34" charset="0"/>
                <a:cs typeface="Tahoma" pitchFamily="34" charset="0"/>
              </a:rPr>
              <a:t> (ABA)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yg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dimulai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pd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hari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ketiga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perkecambahan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Pemberian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jamur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dilakukan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penyemprotan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suspensi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i="1" dirty="0" err="1">
                <a:latin typeface="Tahoma" pitchFamily="34" charset="0"/>
                <a:cs typeface="Tahoma" pitchFamily="34" charset="0"/>
              </a:rPr>
              <a:t>Macrophomina</a:t>
            </a:r>
            <a:r>
              <a:rPr lang="en-US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i="1" dirty="0" err="1" smtClean="0">
                <a:latin typeface="Tahoma" pitchFamily="34" charset="0"/>
                <a:cs typeface="Tahoma" pitchFamily="34" charset="0"/>
              </a:rPr>
              <a:t>phaseolina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Perlakuan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dehidrasi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bibit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diberi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50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manitol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untuk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menciptakan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lingkungan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yang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mirip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defisit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air.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Konsentrasi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manitol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adalah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meningkat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menjadi</a:t>
            </a:r>
            <a:r>
              <a:rPr lang="en-US" dirty="0">
                <a:latin typeface="Tahoma" pitchFamily="34" charset="0"/>
                <a:cs typeface="Tahoma" pitchFamily="34" charset="0"/>
              </a:rPr>
              <a:t> 100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pada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hari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ke-5.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Stres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garam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diterapkan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menambahkan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50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NaCl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hari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ke-3</a:t>
            </a:r>
            <a:r>
              <a:rPr lang="en-US" dirty="0">
                <a:latin typeface="Tahoma" pitchFamily="34" charset="0"/>
                <a:cs typeface="Tahoma" pitchFamily="34" charset="0"/>
              </a:rPr>
              <a:t>. 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Konsentrasi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meningkat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50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mM</a:t>
            </a:r>
            <a:r>
              <a:rPr lang="en-US" dirty="0">
                <a:latin typeface="Tahoma" pitchFamily="34" charset="0"/>
                <a:cs typeface="Tahoma" pitchFamily="34" charset="0"/>
              </a:rPr>
              <a:t> per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hari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mencapai</a:t>
            </a:r>
            <a:r>
              <a:rPr lang="en-US" dirty="0">
                <a:latin typeface="Tahoma" pitchFamily="34" charset="0"/>
                <a:cs typeface="Tahoma" pitchFamily="34" charset="0"/>
              </a:rPr>
              <a:t> 150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NaCl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pada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hari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ke-5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Temperatur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rendah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dilakukan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menumbuhkan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bibit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pada</a:t>
            </a:r>
            <a:r>
              <a:rPr lang="en-US" dirty="0">
                <a:latin typeface="Tahoma" pitchFamily="34" charset="0"/>
                <a:cs typeface="Tahoma" pitchFamily="34" charset="0"/>
              </a:rPr>
              <a:t> 14 </a:t>
            </a:r>
            <a:r>
              <a:rPr lang="en-US" baseline="30000" dirty="0">
                <a:latin typeface="Tahoma" pitchFamily="34" charset="0"/>
                <a:cs typeface="Tahoma" pitchFamily="34" charset="0"/>
              </a:rPr>
              <a:t>O</a:t>
            </a:r>
            <a:r>
              <a:rPr lang="en-US" dirty="0">
                <a:latin typeface="Tahoma" pitchFamily="34" charset="0"/>
                <a:cs typeface="Tahoma" pitchFamily="34" charset="0"/>
              </a:rPr>
              <a:t>C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dalam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inkubator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hari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ke-3.</a:t>
            </a:r>
          </a:p>
        </p:txBody>
      </p:sp>
    </p:spTree>
    <p:extLst>
      <p:ext uri="{BB962C8B-B14F-4D97-AF65-F5344CB8AC3E}">
        <p14:creationId xmlns:p14="http://schemas.microsoft.com/office/powerpoint/2010/main" xmlns="" val="231391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223428" y="908720"/>
            <a:ext cx="29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Isolasi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DNA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RNA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2780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>
                <a:latin typeface="Tahoma" pitchFamily="34" charset="0"/>
                <a:cs typeface="Tahoma" pitchFamily="34" charset="0"/>
              </a:rPr>
              <a:t>DNA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genom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i="1" dirty="0" err="1" smtClean="0">
                <a:latin typeface="Tahoma" pitchFamily="34" charset="0"/>
                <a:cs typeface="Tahoma" pitchFamily="34" charset="0"/>
              </a:rPr>
              <a:t>Corchorus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yang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berbeda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diisolasi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metode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CTAB.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RNA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diisolasi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Reagen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Trizol</a:t>
            </a:r>
            <a:r>
              <a:rPr lang="en-US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Invitrogen).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err="1" smtClean="0">
                <a:latin typeface="Tahoma" pitchFamily="34" charset="0"/>
                <a:cs typeface="Tahoma" pitchFamily="34" charset="0"/>
              </a:rPr>
              <a:t>Isolasi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jaringan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RNA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spesifik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daun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batang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akar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dipotong-potong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dimasukkan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N2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cair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428" y="2682786"/>
            <a:ext cx="528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Identifikasi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dehidrasi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responsive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salinan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05966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ahoma" pitchFamily="34" charset="0"/>
                <a:cs typeface="Tahoma" pitchFamily="34" charset="0"/>
              </a:rPr>
              <a:t>Transkrip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diidentifikasi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sebagai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band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tambahan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saat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RT (Reverse Transcriptase) -PCR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gen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responsif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stres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dingin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LDLP (Low Density Lipoprotein Like Protein)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olitorius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RevP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primer. RT-PCR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dilakukan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RNA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diisolasi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olitorius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tumbuh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di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bawah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kondisi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normal.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Ini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Band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tambahan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diekstraksi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gel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agarosa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QIAGEN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MinElute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Gel Extraction Kit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sequencing (1 St Basis PTE Singapore)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ForP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RevP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sebagai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primer. Gene primer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spesifik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(GSPF1, GSPR1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GSPR2)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untuk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transkrip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itu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dirancang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Primer3Plus. Primer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ini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digunakan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untuk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urutan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CDS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parsial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(Coding sequence)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drp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C.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capsularis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C.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tridens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C.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aestuans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C. pseudo-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olitorius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C.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trilocularis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24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223428" y="908720"/>
            <a:ext cx="334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Semikuantitatif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RT-PCR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ahoma" pitchFamily="34" charset="0"/>
                <a:cs typeface="Tahoma" pitchFamily="34" charset="0"/>
              </a:rPr>
              <a:t>RNA total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diisolasi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dihitung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NanoDrop</a:t>
            </a:r>
            <a:r>
              <a:rPr lang="en-US" dirty="0">
                <a:latin typeface="Tahoma" pitchFamily="34" charset="0"/>
                <a:cs typeface="Tahoma" pitchFamily="34" charset="0"/>
              </a:rPr>
              <a:t> (ND-1000). 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Poli</a:t>
            </a:r>
            <a:r>
              <a:rPr lang="en-US" dirty="0">
                <a:latin typeface="Tahoma" pitchFamily="34" charset="0"/>
                <a:cs typeface="Tahoma" pitchFamily="34" charset="0"/>
              </a:rPr>
              <a:t> (A) RNA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diisolasi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RNA total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mRNA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ekstraksi</a:t>
            </a:r>
            <a:r>
              <a:rPr lang="en-US" dirty="0">
                <a:latin typeface="Tahoma" pitchFamily="34" charset="0"/>
                <a:cs typeface="Tahoma" pitchFamily="34" charset="0"/>
              </a:rPr>
              <a:t> kit (SIGMA, MRN 10kt, 046k6879)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diukur</a:t>
            </a:r>
            <a:r>
              <a:rPr lang="en-US" dirty="0">
                <a:latin typeface="Tahoma" pitchFamily="34" charset="0"/>
                <a:cs typeface="Tahoma" pitchFamily="34" charset="0"/>
              </a:rPr>
              <a:t>. 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Untai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pertama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cDNA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disintesis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50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ng</a:t>
            </a:r>
            <a:r>
              <a:rPr lang="en-US" dirty="0">
                <a:latin typeface="Tahoma" pitchFamily="34" charset="0"/>
                <a:cs typeface="Tahoma" pitchFamily="34" charset="0"/>
              </a:rPr>
              <a:t> mRNA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gen primer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spesifik</a:t>
            </a:r>
            <a:r>
              <a:rPr lang="en-US" dirty="0">
                <a:latin typeface="Tahoma" pitchFamily="34" charset="0"/>
                <a:cs typeface="Tahoma" pitchFamily="34" charset="0"/>
              </a:rPr>
              <a:t> GSP-R2. 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Amplifikasi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dilakukan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selama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25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siklus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primer GSP-F1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GSP-R2 (95 ° C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selama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40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detik</a:t>
            </a:r>
            <a:r>
              <a:rPr lang="en-US" dirty="0">
                <a:latin typeface="Tahoma" pitchFamily="34" charset="0"/>
                <a:cs typeface="Tahoma" pitchFamily="34" charset="0"/>
              </a:rPr>
              <a:t>, 58 ° C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selama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40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detik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72 ° C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selama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50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detik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).</a:t>
            </a:r>
            <a:r>
              <a:rPr lang="en-US" dirty="0">
                <a:latin typeface="Tahoma" pitchFamily="34" charset="0"/>
                <a:cs typeface="Tahoma" pitchFamily="34" charset="0"/>
              </a:rPr>
              <a:t> Gen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β-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aktin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digunakan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sebagai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standar</a:t>
            </a:r>
            <a:r>
              <a:rPr lang="en-US" dirty="0">
                <a:latin typeface="Tahoma" pitchFamily="34" charset="0"/>
                <a:cs typeface="Tahoma" pitchFamily="34" charset="0"/>
              </a:rPr>
              <a:t> internal reverse transcriptase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PCR.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28" y="3452807"/>
            <a:ext cx="15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5 'RACE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468" y="3779748"/>
            <a:ext cx="8237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ahoma" pitchFamily="34" charset="0"/>
                <a:cs typeface="Tahoma" pitchFamily="34" charset="0"/>
              </a:rPr>
              <a:t>277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bp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urutan</a:t>
            </a:r>
            <a:r>
              <a:rPr lang="en-US" dirty="0">
                <a:latin typeface="Tahoma" pitchFamily="34" charset="0"/>
                <a:cs typeface="Tahoma" pitchFamily="34" charset="0"/>
              </a:rPr>
              <a:t> di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ujung</a:t>
            </a:r>
            <a:r>
              <a:rPr lang="en-US" dirty="0">
                <a:latin typeface="Tahoma" pitchFamily="34" charset="0"/>
                <a:cs typeface="Tahoma" pitchFamily="34" charset="0"/>
              </a:rPr>
              <a:t> 5 '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transkrip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ditentukan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oleh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Amplifikasi</a:t>
            </a:r>
            <a:r>
              <a:rPr lang="en-US" dirty="0">
                <a:latin typeface="Tahoma" pitchFamily="34" charset="0"/>
                <a:cs typeface="Tahoma" pitchFamily="34" charset="0"/>
              </a:rPr>
              <a:t> 5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'- Rapid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cDNA</a:t>
            </a:r>
            <a:r>
              <a:rPr lang="en-US" dirty="0">
                <a:latin typeface="Tahoma" pitchFamily="34" charset="0"/>
                <a:cs typeface="Tahoma" pitchFamily="34" charset="0"/>
              </a:rPr>
              <a:t> Ends (RACE)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protokol</a:t>
            </a:r>
            <a:r>
              <a:rPr lang="en-US" dirty="0">
                <a:latin typeface="Tahoma" pitchFamily="34" charset="0"/>
                <a:cs typeface="Tahoma" pitchFamily="34" charset="0"/>
              </a:rPr>
              <a:t>. 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Untai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pertama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cDNA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mRNA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GSPR1 primer.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Pemurnian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untai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pertama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cDNA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TdT</a:t>
            </a:r>
            <a:r>
              <a:rPr lang="en-US" dirty="0">
                <a:latin typeface="Tahoma" pitchFamily="34" charset="0"/>
                <a:cs typeface="Tahoma" pitchFamily="34" charset="0"/>
              </a:rPr>
              <a:t> tailing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dilakukan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seperti</a:t>
            </a:r>
            <a:r>
              <a:rPr lang="en-US" dirty="0">
                <a:latin typeface="Tahoma" pitchFamily="34" charset="0"/>
                <a:cs typeface="Tahoma" pitchFamily="34" charset="0"/>
              </a:rPr>
              <a:t> yang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direkomendasikan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(5 '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sistem</a:t>
            </a:r>
            <a:r>
              <a:rPr lang="en-US" dirty="0">
                <a:latin typeface="Tahoma" pitchFamily="34" charset="0"/>
                <a:cs typeface="Tahoma" pitchFamily="34" charset="0"/>
              </a:rPr>
              <a:t> RACE,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Invitrogen Corporation</a:t>
            </a:r>
            <a:r>
              <a:rPr lang="en-US" dirty="0">
                <a:latin typeface="Tahoma" pitchFamily="34" charset="0"/>
                <a:cs typeface="Tahoma" pitchFamily="34" charset="0"/>
              </a:rPr>
              <a:t>, Carlsbad, CA). 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Putaran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pertama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PCR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cDNA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target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dilakukan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primer GSPR2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untuk</a:t>
            </a:r>
            <a:r>
              <a:rPr lang="en-US" dirty="0">
                <a:latin typeface="Tahoma" pitchFamily="34" charset="0"/>
                <a:cs typeface="Tahoma" pitchFamily="34" charset="0"/>
              </a:rPr>
              <a:t> 35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siklus</a:t>
            </a:r>
            <a:r>
              <a:rPr lang="en-US" dirty="0">
                <a:latin typeface="Tahoma" pitchFamily="34" charset="0"/>
                <a:cs typeface="Tahoma" pitchFamily="34" charset="0"/>
              </a:rPr>
              <a:t> (95 ° C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selama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1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menit</a:t>
            </a:r>
            <a:r>
              <a:rPr lang="en-US" dirty="0">
                <a:latin typeface="Tahoma" pitchFamily="34" charset="0"/>
                <a:cs typeface="Tahoma" pitchFamily="34" charset="0"/>
              </a:rPr>
              <a:t>, 55 ° C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selama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1 min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72 ° C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selama</a:t>
            </a:r>
            <a:r>
              <a:rPr lang="en-US" dirty="0">
                <a:latin typeface="Tahoma" pitchFamily="34" charset="0"/>
                <a:cs typeface="Tahoma" pitchFamily="34" charset="0"/>
              </a:rPr>
              <a:t> 2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menit</a:t>
            </a:r>
            <a:r>
              <a:rPr lang="en-US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algn="just"/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07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223428" y="908720"/>
            <a:ext cx="22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Southern blot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428" y="3573016"/>
            <a:ext cx="22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Northern blot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25946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ahoma" pitchFamily="34" charset="0"/>
                <a:cs typeface="Tahoma" pitchFamily="34" charset="0"/>
              </a:rPr>
              <a:t>15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ug</a:t>
            </a:r>
            <a:r>
              <a:rPr lang="en-US" dirty="0">
                <a:latin typeface="Tahoma" pitchFamily="34" charset="0"/>
                <a:cs typeface="Tahoma" pitchFamily="34" charset="0"/>
              </a:rPr>
              <a:t> DNA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dicerna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i="1" dirty="0">
                <a:latin typeface="Tahoma" pitchFamily="34" charset="0"/>
                <a:cs typeface="Tahoma" pitchFamily="34" charset="0"/>
              </a:rPr>
              <a:t>Eco</a:t>
            </a:r>
            <a:r>
              <a:rPr lang="en-US" dirty="0">
                <a:latin typeface="Tahoma" pitchFamily="34" charset="0"/>
                <a:cs typeface="Tahoma" pitchFamily="34" charset="0"/>
              </a:rPr>
              <a:t> RI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i="1" dirty="0">
                <a:latin typeface="Tahoma" pitchFamily="34" charset="0"/>
                <a:cs typeface="Tahoma" pitchFamily="34" charset="0"/>
              </a:rPr>
              <a:t>Sac</a:t>
            </a:r>
            <a:r>
              <a:rPr lang="en-US" dirty="0">
                <a:latin typeface="Tahoma" pitchFamily="34" charset="0"/>
                <a:cs typeface="Tahoma" pitchFamily="34" charset="0"/>
              </a:rPr>
              <a:t> I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ukuran-difraksinasi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pada</a:t>
            </a:r>
            <a:r>
              <a:rPr lang="en-US" dirty="0">
                <a:latin typeface="Tahoma" pitchFamily="34" charset="0"/>
                <a:cs typeface="Tahoma" pitchFamily="34" charset="0"/>
              </a:rPr>
              <a:t> 1% gel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agarosa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kemudian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ditransfer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ke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nilon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bermuatan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positif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membran</a:t>
            </a:r>
            <a:r>
              <a:rPr lang="en-US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Amersham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Hybond</a:t>
            </a:r>
            <a:r>
              <a:rPr lang="en-US" dirty="0">
                <a:latin typeface="Tahoma" pitchFamily="34" charset="0"/>
                <a:cs typeface="Tahoma" pitchFamily="34" charset="0"/>
              </a:rPr>
              <a:t> ™-N). 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Probe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disintesis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produk</a:t>
            </a:r>
            <a:r>
              <a:rPr lang="en-US" dirty="0">
                <a:latin typeface="Tahoma" pitchFamily="34" charset="0"/>
                <a:cs typeface="Tahoma" pitchFamily="34" charset="0"/>
              </a:rPr>
              <a:t> RT-PCR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primer GSP-F1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GSPR2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Dig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pelabelan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asam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nukleat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deteksi</a:t>
            </a:r>
            <a:r>
              <a:rPr lang="en-US" dirty="0">
                <a:latin typeface="Tahoma" pitchFamily="34" charset="0"/>
                <a:cs typeface="Tahoma" pitchFamily="34" charset="0"/>
              </a:rPr>
              <a:t> kit (Roche,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IN).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Petunjuk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produsen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tentang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hibridisasi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kondisi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deteksi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dirty="0">
                <a:latin typeface="Tahoma" pitchFamily="34" charset="0"/>
                <a:cs typeface="Tahoma" pitchFamily="34" charset="0"/>
              </a:rPr>
              <a:t>probe 10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ng</a:t>
            </a:r>
            <a:r>
              <a:rPr lang="en-US" dirty="0">
                <a:latin typeface="Tahoma" pitchFamily="34" charset="0"/>
                <a:cs typeface="Tahoma" pitchFamily="34" charset="0"/>
              </a:rPr>
              <a:t> / mL,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dicuci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0.5x SSC, 0,1% SDS).</a:t>
            </a:r>
          </a:p>
          <a:p>
            <a:pPr algn="just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468" y="3933056"/>
            <a:ext cx="82370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ahoma" pitchFamily="34" charset="0"/>
                <a:cs typeface="Tahoma" pitchFamily="34" charset="0"/>
              </a:rPr>
              <a:t>10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ug</a:t>
            </a:r>
            <a:r>
              <a:rPr lang="en-US" dirty="0">
                <a:latin typeface="Tahoma" pitchFamily="34" charset="0"/>
                <a:cs typeface="Tahoma" pitchFamily="34" charset="0"/>
              </a:rPr>
              <a:t> RNA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dipisahkan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oleh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elektroforesis</a:t>
            </a:r>
            <a:r>
              <a:rPr lang="en-US" dirty="0">
                <a:latin typeface="Tahoma" pitchFamily="34" charset="0"/>
                <a:cs typeface="Tahoma" pitchFamily="34" charset="0"/>
              </a:rPr>
              <a:t> di 1X MOPS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ditransfer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ke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bermuatan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positif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nilon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membran</a:t>
            </a:r>
            <a:r>
              <a:rPr lang="en-US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Amersham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Hybond</a:t>
            </a:r>
            <a:r>
              <a:rPr lang="en-US" dirty="0">
                <a:latin typeface="Tahoma" pitchFamily="34" charset="0"/>
                <a:cs typeface="Tahoma" pitchFamily="34" charset="0"/>
              </a:rPr>
              <a:t> ™-N). 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Probe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yg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disintesis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produk</a:t>
            </a:r>
            <a:r>
              <a:rPr lang="en-US" dirty="0">
                <a:latin typeface="Tahoma" pitchFamily="34" charset="0"/>
                <a:cs typeface="Tahoma" pitchFamily="34" charset="0"/>
              </a:rPr>
              <a:t> RT-PCR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primer GSPF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GSPR2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Dig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asam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nukleat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pelabelan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deteksi</a:t>
            </a:r>
            <a:r>
              <a:rPr lang="en-US" dirty="0">
                <a:latin typeface="Tahoma" pitchFamily="34" charset="0"/>
                <a:cs typeface="Tahoma" pitchFamily="34" charset="0"/>
              </a:rPr>
              <a:t> kit (Roche, Cat No 11175033910). 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Petunjuk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produsen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tentang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hibridisasi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kondisi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deteksi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(probe 10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ng</a:t>
            </a:r>
            <a:r>
              <a:rPr lang="en-US" dirty="0">
                <a:latin typeface="Tahoma" pitchFamily="34" charset="0"/>
                <a:cs typeface="Tahoma" pitchFamily="34" charset="0"/>
              </a:rPr>
              <a:t> / mL,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dicuci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0.1X SSC, 0,1% SDS).</a:t>
            </a:r>
          </a:p>
          <a:p>
            <a:pPr algn="just"/>
            <a:endParaRPr lang="en-US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50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extBox 10"/>
          <p:cNvSpPr txBox="1"/>
          <p:nvPr/>
        </p:nvSpPr>
        <p:spPr>
          <a:xfrm>
            <a:off x="223428" y="908720"/>
            <a:ext cx="406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Urutan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perakitan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analisis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468" y="1259468"/>
            <a:ext cx="8164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ahoma" pitchFamily="34" charset="0"/>
                <a:cs typeface="Tahoma" pitchFamily="34" charset="0"/>
              </a:rPr>
              <a:t>Urutan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gel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diekstrak</a:t>
            </a:r>
            <a:r>
              <a:rPr lang="en-US" dirty="0">
                <a:latin typeface="Tahoma" pitchFamily="34" charset="0"/>
                <a:cs typeface="Tahoma" pitchFamily="34" charset="0"/>
              </a:rPr>
              <a:t> Band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5 'RACE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dirakit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CAP3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PBIL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web-server.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Urutan</a:t>
            </a:r>
            <a:r>
              <a:rPr lang="en-US" dirty="0">
                <a:latin typeface="Tahoma" pitchFamily="34" charset="0"/>
                <a:cs typeface="Tahoma" pitchFamily="34" charset="0"/>
              </a:rPr>
              <a:t> Coding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diidentifikasi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ESTScan2.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Pohon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filogenetik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menggunakan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MEGA4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metode</a:t>
            </a:r>
            <a:r>
              <a:rPr lang="en-US" dirty="0">
                <a:latin typeface="Tahoma" pitchFamily="34" charset="0"/>
                <a:cs typeface="Tahoma" pitchFamily="34" charset="0"/>
              </a:rPr>
              <a:t> UPGMA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parameter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standar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Beberapa</a:t>
            </a:r>
            <a:r>
              <a:rPr lang="en-US" dirty="0">
                <a:latin typeface="Tahoma" pitchFamily="34" charset="0"/>
                <a:cs typeface="Tahoma" pitchFamily="34" charset="0"/>
              </a:rPr>
              <a:t> sequence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aligment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dilakukan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dengan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menggunakan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dirty="0" err="1" smtClean="0">
                <a:latin typeface="Tahoma" pitchFamily="34" charset="0"/>
                <a:cs typeface="Tahoma" pitchFamily="34" charset="0"/>
              </a:rPr>
              <a:t>Clustalx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en-US" dirty="0">
                <a:latin typeface="Tahoma" pitchFamily="34" charset="0"/>
                <a:cs typeface="Tahoma" pitchFamily="34" charset="0"/>
              </a:rPr>
              <a:t> Protein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sekunder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Struktur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diperkirakan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NPS @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webserver.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52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PEMBAHASAN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3240360" cy="351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79912" y="1556792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latin typeface="Tahoma" pitchFamily="34" charset="0"/>
                <a:cs typeface="Tahoma" pitchFamily="34" charset="0"/>
              </a:rPr>
              <a:t>Gambar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1.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 Blot Selatan </a:t>
            </a:r>
            <a:r>
              <a:rPr lang="en-US" i="1" dirty="0" err="1" smtClean="0">
                <a:latin typeface="Tahoma" pitchFamily="34" charset="0"/>
                <a:cs typeface="Tahoma" pitchFamily="34" charset="0"/>
              </a:rPr>
              <a:t>drp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setelah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 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Eco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 RI (a)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Sac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 I (b)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pencernaan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 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Panah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menunjukkan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band yang probe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hibridisasi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2208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err="1">
                <a:latin typeface="Tahoma" pitchFamily="34" charset="0"/>
                <a:cs typeface="Tahoma" pitchFamily="34" charset="0"/>
              </a:rPr>
              <a:t>Gambar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2.</a:t>
            </a:r>
            <a:r>
              <a:rPr lang="en-US" dirty="0">
                <a:latin typeface="Tahoma" pitchFamily="34" charset="0"/>
                <a:cs typeface="Tahoma" pitchFamily="34" charset="0"/>
              </a:rPr>
              <a:t> RT-PCR RNA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diisolasi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batang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akar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daun</a:t>
            </a:r>
            <a:r>
              <a:rPr lang="en-US" dirty="0">
                <a:latin typeface="Tahoma" pitchFamily="34" charset="0"/>
                <a:cs typeface="Tahoma" pitchFamily="34" charset="0"/>
              </a:rPr>
              <a:t> (S, R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L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singkatan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batang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akar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daun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masing-masing</a:t>
            </a:r>
            <a:r>
              <a:rPr lang="en-US" dirty="0">
                <a:latin typeface="Tahoma" pitchFamily="34" charset="0"/>
                <a:cs typeface="Tahoma" pitchFamily="34" charset="0"/>
              </a:rPr>
              <a:t>).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432" y="1196752"/>
            <a:ext cx="1604480" cy="337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466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7226" y="385018"/>
            <a:ext cx="3379230" cy="27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611289" cy="257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67544" y="404664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ahoma" pitchFamily="34" charset="0"/>
                <a:cs typeface="Tahoma" pitchFamily="34" charset="0"/>
              </a:rPr>
              <a:t>Gambar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3.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Semikuantitatif</a:t>
            </a:r>
            <a:r>
              <a:rPr lang="en-US" dirty="0">
                <a:latin typeface="Tahoma" pitchFamily="34" charset="0"/>
                <a:cs typeface="Tahoma" pitchFamily="34" charset="0"/>
              </a:rPr>
              <a:t> RT-PCR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dari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i="1" dirty="0" err="1">
                <a:latin typeface="Tahoma" pitchFamily="34" charset="0"/>
                <a:cs typeface="Tahoma" pitchFamily="34" charset="0"/>
              </a:rPr>
              <a:t>drp</a:t>
            </a:r>
            <a:r>
              <a:rPr lang="en-US" dirty="0">
                <a:latin typeface="Tahoma" pitchFamily="34" charset="0"/>
                <a:cs typeface="Tahoma" pitchFamily="34" charset="0"/>
              </a:rPr>
              <a:t> (top)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aktin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kontrol</a:t>
            </a:r>
            <a:r>
              <a:rPr lang="en-US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bawah</a:t>
            </a:r>
            <a:r>
              <a:rPr lang="en-US" dirty="0">
                <a:latin typeface="Tahoma" pitchFamily="34" charset="0"/>
                <a:cs typeface="Tahoma" pitchFamily="34" charset="0"/>
              </a:rPr>
              <a:t>) di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bawah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tekanan</a:t>
            </a:r>
            <a:r>
              <a:rPr lang="en-US" dirty="0">
                <a:latin typeface="Tahoma" pitchFamily="34" charset="0"/>
                <a:cs typeface="Tahoma" pitchFamily="34" charset="0"/>
              </a:rPr>
              <a:t> yang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berbeda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kondisi</a:t>
            </a:r>
            <a:r>
              <a:rPr lang="en-US" dirty="0">
                <a:latin typeface="Tahoma" pitchFamily="34" charset="0"/>
                <a:cs typeface="Tahoma" pitchFamily="34" charset="0"/>
              </a:rPr>
              <a:t> (N, L, S, D, F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singkatan</a:t>
            </a:r>
            <a:r>
              <a:rPr lang="en-US" dirty="0">
                <a:latin typeface="Tahoma" pitchFamily="34" charset="0"/>
                <a:cs typeface="Tahoma" pitchFamily="34" charset="0"/>
              </a:rPr>
              <a:t> Normal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Eksperimental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suhu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rendah</a:t>
            </a:r>
            <a:r>
              <a:rPr lang="en-US" dirty="0">
                <a:latin typeface="Tahoma" pitchFamily="34" charset="0"/>
                <a:cs typeface="Tahoma" pitchFamily="34" charset="0"/>
              </a:rPr>
              <a:t>, Salt,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Dehidrasi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Jamur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cs typeface="Tahoma" pitchFamily="34" charset="0"/>
              </a:rPr>
              <a:t> ABA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perawatan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masing-masing</a:t>
            </a:r>
            <a:r>
              <a:rPr lang="en-US" dirty="0">
                <a:latin typeface="Tahoma" pitchFamily="34" charset="0"/>
                <a:cs typeface="Tahoma" pitchFamily="34" charset="0"/>
              </a:rPr>
              <a:t>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398996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err="1">
                <a:latin typeface="Tahoma" pitchFamily="34" charset="0"/>
                <a:cs typeface="Tahoma" pitchFamily="34" charset="0"/>
              </a:rPr>
              <a:t>Gambar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4.</a:t>
            </a:r>
            <a:r>
              <a:rPr lang="en-US" dirty="0">
                <a:latin typeface="Tahoma" pitchFamily="34" charset="0"/>
                <a:cs typeface="Tahoma" pitchFamily="34" charset="0"/>
              </a:rPr>
              <a:t> Blot Utara </a:t>
            </a:r>
            <a:r>
              <a:rPr lang="en-US" i="1" dirty="0" err="1">
                <a:latin typeface="Tahoma" pitchFamily="34" charset="0"/>
                <a:cs typeface="Tahoma" pitchFamily="34" charset="0"/>
              </a:rPr>
              <a:t>drp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bawah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berbeda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kondisi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stres</a:t>
            </a:r>
            <a:r>
              <a:rPr lang="en-US" dirty="0">
                <a:latin typeface="Tahoma" pitchFamily="34" charset="0"/>
                <a:cs typeface="Tahoma" pitchFamily="34" charset="0"/>
              </a:rPr>
              <a:t> (N, L, S, D, F and A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singkatan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Normal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Experimental</a:t>
            </a:r>
            <a:r>
              <a:rPr lang="en-US" dirty="0">
                <a:latin typeface="Tahoma" pitchFamily="34" charset="0"/>
                <a:cs typeface="Tahoma" pitchFamily="34" charset="0"/>
              </a:rPr>
              <a:t>, Low temperature, Salt, Dehydration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Fungal </a:t>
            </a:r>
            <a:r>
              <a:rPr lang="en-US" dirty="0">
                <a:latin typeface="Tahoma" pitchFamily="34" charset="0"/>
                <a:cs typeface="Tahoma" pitchFamily="34" charset="0"/>
              </a:rPr>
              <a:t>and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ABA treatment</a:t>
            </a:r>
            <a:r>
              <a:rPr lang="en-US" dirty="0">
                <a:latin typeface="Tahoma" pitchFamily="34" charset="0"/>
                <a:cs typeface="Tahoma" pitchFamily="34" charset="0"/>
              </a:rPr>
              <a:t>, respectively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). </a:t>
            </a:r>
            <a:r>
              <a:rPr lang="en-US" dirty="0">
                <a:latin typeface="Tahoma" pitchFamily="34" charset="0"/>
                <a:cs typeface="Tahoma" pitchFamily="34" charset="0"/>
              </a:rPr>
              <a:t> 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rRNA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ditampilkan</a:t>
            </a:r>
            <a:r>
              <a:rPr lang="en-US" dirty="0">
                <a:latin typeface="Tahoma" pitchFamily="34" charset="0"/>
                <a:cs typeface="Tahoma" pitchFamily="34" charset="0"/>
              </a:rPr>
              <a:t> di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bawah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sebagai</a:t>
            </a:r>
            <a:r>
              <a:rPr lang="en-US" dirty="0">
                <a:latin typeface="Tahoma" pitchFamily="34" charset="0"/>
                <a:cs typeface="Tahoma" pitchFamily="34" charset="0"/>
              </a:rPr>
              <a:t> control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untuk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pembebanan</a:t>
            </a:r>
            <a:r>
              <a:rPr lang="en-US" dirty="0">
                <a:latin typeface="Tahoma" pitchFamily="34" charset="0"/>
                <a:cs typeface="Tahoma" pitchFamily="34" charset="0"/>
              </a:rPr>
              <a:t> yang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sama</a:t>
            </a:r>
            <a:r>
              <a:rPr lang="en-US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8621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805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PEMBAHASAN</vt:lpstr>
      <vt:lpstr>Slide 9</vt:lpstr>
      <vt:lpstr>Slide 10</vt:lpstr>
      <vt:lpstr>Slide 11</vt:lpstr>
      <vt:lpstr>Slide 12</vt:lpstr>
      <vt:lpstr>KESIMPULAN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fak pertanian</cp:lastModifiedBy>
  <cp:revision>35</cp:revision>
  <dcterms:created xsi:type="dcterms:W3CDTF">2013-06-30T06:38:28Z</dcterms:created>
  <dcterms:modified xsi:type="dcterms:W3CDTF">2013-12-30T14:26:52Z</dcterms:modified>
</cp:coreProperties>
</file>